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6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Социализация личности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 целом можно выделить пять факторов, оказывающих влияние на процесс социализации: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ru-RU" dirty="0" smtClean="0"/>
              <a:t>биологическая наследственность;</a:t>
            </a:r>
          </a:p>
          <a:p>
            <a:r>
              <a:rPr lang="ru-RU" dirty="0" smtClean="0"/>
              <a:t>физическое окружение;</a:t>
            </a:r>
          </a:p>
          <a:p>
            <a:r>
              <a:rPr lang="ru-RU" dirty="0" smtClean="0"/>
              <a:t>культура, социальное окружение;</a:t>
            </a:r>
          </a:p>
          <a:p>
            <a:r>
              <a:rPr lang="ru-RU" dirty="0" smtClean="0"/>
              <a:t>групповой опыт;</a:t>
            </a:r>
          </a:p>
          <a:p>
            <a:r>
              <a:rPr lang="ru-RU" dirty="0" smtClean="0"/>
              <a:t>индивидуальный опыт.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ИНТЕРИОРИЗАЦИЯ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(</a:t>
            </a:r>
            <a:r>
              <a:rPr lang="ru-RU" dirty="0" smtClean="0"/>
              <a:t>от лат. </a:t>
            </a:r>
            <a:r>
              <a:rPr lang="ru-RU" dirty="0" err="1" smtClean="0"/>
              <a:t>interior</a:t>
            </a:r>
            <a:r>
              <a:rPr lang="ru-RU" dirty="0" smtClean="0"/>
              <a:t> — внутренний) — формирование внутренних структур человеческой психики благодаря усвоению структур внешней социальной деятельности.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Выделяют два плана социализации: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err="1" smtClean="0"/>
              <a:t>филогенентический</a:t>
            </a: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(формирование родовых свойств </a:t>
            </a:r>
            <a:r>
              <a:rPr lang="ru-RU" dirty="0" smtClean="0"/>
              <a:t>человека)</a:t>
            </a:r>
          </a:p>
          <a:p>
            <a:pPr>
              <a:buNone/>
            </a:pPr>
            <a:r>
              <a:rPr lang="ru-RU" b="1" dirty="0" smtClean="0"/>
              <a:t>Онтогенетический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(становление личности в ходе </a:t>
            </a:r>
            <a:r>
              <a:rPr lang="ru-RU" dirty="0" smtClean="0"/>
              <a:t>индивидуального </a:t>
            </a:r>
            <a:r>
              <a:rPr lang="ru-RU" dirty="0" smtClean="0"/>
              <a:t>развития </a:t>
            </a:r>
            <a:endParaRPr lang="ru-RU" dirty="0" smtClean="0"/>
          </a:p>
          <a:p>
            <a:pPr algn="just"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В </a:t>
            </a:r>
            <a:r>
              <a:rPr lang="ru-RU" b="1" dirty="0" smtClean="0">
                <a:solidFill>
                  <a:srgbClr val="00B050"/>
                </a:solidFill>
              </a:rPr>
              <a:t>основе второго плана социализации как преобразования социальных отношений в индивидуальные лежит механизм </a:t>
            </a:r>
            <a:r>
              <a:rPr lang="ru-RU" b="1" dirty="0" err="1" smtClean="0">
                <a:solidFill>
                  <a:srgbClr val="00B050"/>
                </a:solidFill>
              </a:rPr>
              <a:t>интериоризации</a:t>
            </a:r>
            <a:r>
              <a:rPr lang="ru-RU" b="1" dirty="0" smtClean="0">
                <a:solidFill>
                  <a:srgbClr val="00B050"/>
                </a:solidFill>
              </a:rPr>
              <a:t>, </a:t>
            </a:r>
            <a:r>
              <a:rPr lang="ru-RU" b="1" dirty="0" smtClean="0">
                <a:solidFill>
                  <a:srgbClr val="00B050"/>
                </a:solidFill>
              </a:rPr>
              <a:t>описанный в культурно- исторической концепции </a:t>
            </a:r>
            <a:r>
              <a:rPr lang="ru-RU" b="1" dirty="0" err="1" smtClean="0">
                <a:solidFill>
                  <a:srgbClr val="00B050"/>
                </a:solidFill>
              </a:rPr>
              <a:t>Выготского</a:t>
            </a:r>
            <a:r>
              <a:rPr lang="ru-RU" b="1" dirty="0" smtClean="0">
                <a:solidFill>
                  <a:srgbClr val="00B050"/>
                </a:solidFill>
              </a:rPr>
              <a:t>, сутью которой является присвоение ребенком социального опыта через взаимодействие с носителем этого опыта (через 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других мы становимся сами собой).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Эрик </a:t>
            </a:r>
            <a:r>
              <a:rPr lang="ru-RU" dirty="0" err="1" smtClean="0"/>
              <a:t>Эриксон</a:t>
            </a:r>
            <a:r>
              <a:rPr lang="ru-RU" dirty="0" smtClean="0"/>
              <a:t> одним из первых предложил теорию развития личности в течение всей ее жизни.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жизненный цикл развития состоит из восьми стадий; </a:t>
            </a:r>
            <a:endParaRPr lang="ru-RU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первые </a:t>
            </a:r>
            <a:r>
              <a:rPr lang="ru-RU" dirty="0" smtClean="0">
                <a:solidFill>
                  <a:srgbClr val="FF0000"/>
                </a:solidFill>
              </a:rPr>
              <a:t>пять приходятся на детство, а последние три соответствуют определенным периодам в жизни взрослых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buNone/>
            </a:pPr>
            <a:r>
              <a:rPr lang="ru-RU" dirty="0" smtClean="0"/>
              <a:t>На каждой стадии в жизни индивида возникает специфический кризис, или сомнение, а переход от одной стадии к другой происходит в результате преодоления этого кризиса (даже если он разрешается не полностью).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Первой стадией человеческого развития по </a:t>
            </a:r>
            <a:r>
              <a:rPr lang="ru-RU" sz="3600" dirty="0" err="1" smtClean="0"/>
              <a:t>Эриксону</a:t>
            </a:r>
            <a:r>
              <a:rPr lang="ru-RU" sz="3600" dirty="0" smtClean="0"/>
              <a:t> является доверие - недоверие (грудной возраст). 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Когда младенца кормят грудью, ласкают, баюкают, когда меняют ему пеленки, он узнает, в какой мере будут удовлетворены его основные потребности. Если дети чувствуют себя в достаточной безопасности и больше не плачут, когда уходят те, кто о них заботится, можно считать, что они преодолели первый кризис в своей жизни. Однако в некоторой степени недоверие к окружающим может сохраняться, ведь часто кризис разрешается не полностью.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Вторая стадия – автономия - стыд и сомнение</a:t>
            </a:r>
            <a:r>
              <a:rPr lang="ru-RU" b="1" i="1" dirty="0" smtClean="0"/>
              <a:t> (1-2 </a:t>
            </a:r>
            <a:r>
              <a:rPr lang="ru-RU" b="1" dirty="0" smtClean="0"/>
              <a:t>года).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Ребенок учится говорить и бегать не падая. Расширяются его знания об окружающем мире. Именно в этот период особенно ярко проявляются стремление детей к самостоятельности и неповиновение авторитету. Однако именно на данном этапе родители обычно стараются приучить их садиться на горшок. Когда ребенку предъявляют слишком много требований в такой интимной сфере, он испытывает глубокое чувство стыда и собственной неполноценности; тем самым подрывается его стремление к самостоятельности и умение ориентироваться в окружающем мире.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Инициатива - чувство вины (3-5 лет) является третьей стадией согласно теории </a:t>
            </a:r>
            <a:r>
              <a:rPr lang="ru-RU" sz="3600" b="1" dirty="0" err="1" smtClean="0"/>
              <a:t>Эриксона</a:t>
            </a:r>
            <a:r>
              <a:rPr lang="ru-RU" sz="3600" dirty="0" smtClean="0"/>
              <a:t>. 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В этот период у детей наблюдаются подвижность, любознательность, работа фантазии. Ярко проявляют дух соперничества и осознание различий между мальчиками и девочками. В результате ребенок конфликтует с окружающими по поводу того, как далеко может заходить его инициатива в демонстрации своих новых способностей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Четвертая стадия – трудолюбие - неполноценность</a:t>
            </a:r>
            <a:r>
              <a:rPr lang="ru-RU" sz="3600" b="1" i="1" dirty="0" smtClean="0"/>
              <a:t> </a:t>
            </a:r>
            <a:r>
              <a:rPr lang="ru-RU" sz="3600" b="1" dirty="0" smtClean="0"/>
              <a:t>(младший школьный возраст).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Дети учатся выполнять индивидуальные задания, например, читать, и работать сообща, в группе - участие в действиях, выполняемых всем классом. Они устанавливают отношения с учителями и другими взрослыми людьми. Дети начинают проявлять интерес к реальным жизненным ролям: пожарного, летчика, медицинской сестры. Однако на данном этапе главное значение имеют развитие их уверенности в себе и компетентности, ведь именно в этот период дети начинают усваивать (и воспроизводить в своем воображении) подлинные роли взрослых. Если ребенку не удается преодолеть этот кризис, он чувствует себя неполноценным.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Становление индивидуальности (идентификацию) - ролевую диффузию (юность) 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В этот период происходят два основных события. По своему физическому развитию молодые люди становятся взрослыми и испытывают активное сексуальное влечение; и в это же время им приходится также выбирать свое место в жизни. Юноша или девушка должны решить вопрос об учебе в колледже, найти подходящую работу, выбрать спутника жизни. Неудачи в этих делах могут отрицательно повлиять в дальнейшем на выбор подходящей работы, партнеров, друзей.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Интимность - одиночество (начало взрослого периода) – шестая стадия.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На этой стадии основное значение приобретают ухаживание, брак и другие виды интимных отношений. Человек стремится к искренним, доверительным отношениям с постоянным партнером, однако это не всегда удается, и люди расстаются или разводятся. Если конфликт между интимностью и одиночеством не находит разрешения, может случиться, что в дальнейшем человек будет вступать во временные связи, всегда кончающиеся разрывом.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Социализация —процесс освоения социальных ролей и усвоения культурных норм. </a:t>
            </a:r>
          </a:p>
          <a:p>
            <a:pPr algn="just">
              <a:buNone/>
            </a:pPr>
            <a:r>
              <a:rPr lang="ru-RU" dirty="0" smtClean="0"/>
              <a:t>Социализация – процесс социального взаимодействия, в ходе которого люди приобретают знания, взгляды, принципы, усваивают правила поведения, необходимые для успешной жизни в обществе.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начинается в младенчестве и заканчивающийся в глубокой старости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Седьмую стадию </a:t>
            </a:r>
            <a:r>
              <a:rPr lang="ru-RU" sz="3600" b="1" dirty="0" err="1" smtClean="0"/>
              <a:t>Эриксон</a:t>
            </a:r>
            <a:r>
              <a:rPr lang="ru-RU" sz="3600" b="1" dirty="0" smtClean="0"/>
              <a:t> сформулировал как творческую активность - застой (средний возраст). 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На данном этапе люди главным образом осваивают определенную деятельность и родительские функции. Он дает ответы на следующие вопросы: насколько честолюбив тот или иной человек? Выкладывается ли он на работе и с какого момента он проявляет особый интерес к своей карьере? Может ли он дать обществу новых членов, родив и воспитав детей? Каким образом он преодолевает неудачи, возникающие на работе и в связи с воспитанием детей?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шестая стадия - умиротворение - отчаяние (старость)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На этой стадии люди подводят итоги своей жизни; некоторые из них спокойно встречают старость, другие испытывают чувство горечи; наверное, в этот период человек по-новому осмысливает свою жизнь. Если люди довольны ею, то создается чувство, что псе этапы жизни представляют собой некое целостное единство. Если нет, наступает отчаяние.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Социализация</a:t>
            </a:r>
            <a:r>
              <a:rPr lang="ru-RU" dirty="0" smtClean="0"/>
              <a:t>-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это</a:t>
            </a:r>
            <a:r>
              <a:rPr lang="ru-RU" dirty="0" smtClean="0"/>
              <a:t>, </a:t>
            </a:r>
            <a:r>
              <a:rPr lang="ru-RU" dirty="0" smtClean="0"/>
              <a:t>во-первых</a:t>
            </a:r>
            <a:r>
              <a:rPr lang="ru-RU" dirty="0" smtClean="0"/>
              <a:t>, </a:t>
            </a:r>
            <a:r>
              <a:rPr lang="ru-RU" i="1" dirty="0" smtClean="0"/>
              <a:t>процесс </a:t>
            </a:r>
            <a:r>
              <a:rPr lang="ru-RU" dirty="0" smtClean="0"/>
              <a:t>усвоения индивидом социального опыта (среда воздействует на человека), а во-вторых, </a:t>
            </a:r>
            <a:r>
              <a:rPr lang="ru-RU" i="1" dirty="0" smtClean="0"/>
              <a:t>результат </a:t>
            </a:r>
            <a:r>
              <a:rPr lang="ru-RU" dirty="0" smtClean="0"/>
              <a:t>усвоения и активное воспроизводство накопленного социального опыта в своей деятельности (человек воздействует на среду).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 социализации </a:t>
            </a:r>
            <a:r>
              <a:rPr lang="ru-RU" dirty="0" smtClean="0"/>
              <a:t>более применим термин "освоение", а не "обучение". Он шире по содержанию и включает в себя обучение как одну из частей.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50"/>
                </a:solidFill>
              </a:rPr>
              <a:t>Б</a:t>
            </a:r>
            <a:r>
              <a:rPr lang="ru-RU" dirty="0" smtClean="0">
                <a:solidFill>
                  <a:srgbClr val="00B050"/>
                </a:solidFill>
              </a:rPr>
              <a:t>иологический </a:t>
            </a:r>
            <a:r>
              <a:rPr lang="ru-RU" dirty="0" smtClean="0">
                <a:solidFill>
                  <a:srgbClr val="00B050"/>
                </a:solidFill>
              </a:rPr>
              <a:t>аппарат не способен создать нормальную человеческую личность при отсутствии социального взаимодействия. Следовательно, человеческие качества являются продуктом как наследственности, так и факторов окружения.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Содержание социализации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определяется</a:t>
            </a:r>
            <a:r>
              <a:rPr lang="ru-RU" dirty="0" smtClean="0"/>
              <a:t>, с одной стороны, всей </a:t>
            </a:r>
            <a:r>
              <a:rPr lang="ru-RU" i="1" u="sng" dirty="0" smtClean="0"/>
              <a:t>совокупностью социальных влияний </a:t>
            </a:r>
            <a:r>
              <a:rPr lang="ru-RU" dirty="0" smtClean="0"/>
              <a:t>(политика, экономика, культура, </a:t>
            </a:r>
            <a:r>
              <a:rPr lang="ru-RU" dirty="0" err="1" smtClean="0"/>
              <a:t>Сми</a:t>
            </a:r>
            <a:r>
              <a:rPr lang="ru-RU" dirty="0" smtClean="0"/>
              <a:t>), которые испытывает на себе личность;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с </a:t>
            </a:r>
            <a:r>
              <a:rPr lang="ru-RU" dirty="0" smtClean="0"/>
              <a:t>другой стороны, </a:t>
            </a:r>
            <a:r>
              <a:rPr lang="ru-RU" i="1" u="sng" dirty="0" smtClean="0"/>
              <a:t>отношением личности к этим влияниям</a:t>
            </a:r>
            <a:r>
              <a:rPr lang="ru-RU" dirty="0" smtClean="0"/>
              <a:t>. Это отношение зависит, во-первых, от особенностей личности, во- вторых, от социальных условий, в которых она оказалась.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агенты социализации — конкретные люди, ответственные за обучение культурным нормам и освоение социальных ролей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институты социализации — учреждения, влияющие на процесс социализации и направляющие его.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ПЕРВИЧНАЯ СОЦИАЛИЗАЦИЯ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/>
              <a:t>Агенты первичной социализации </a:t>
            </a:r>
            <a:r>
              <a:rPr lang="ru-RU" dirty="0" smtClean="0"/>
              <a:t>— родители, братья, сестры, бабушки, дедушки, близкие и дальние родственники, приходящие няни, друзья семьи, сверстники, учителя, тренеры, врачи, лидеры молодежных группировок.</a:t>
            </a:r>
          </a:p>
          <a:p>
            <a:r>
              <a:rPr lang="ru-RU" b="1" i="1" dirty="0" smtClean="0"/>
              <a:t>Термин "первичная</a:t>
            </a:r>
            <a:r>
              <a:rPr lang="ru-RU" dirty="0" smtClean="0"/>
              <a:t>" относится в социологии ко всему, что составляет непосредственное или ближайшее окружение человека. Именно в этом смысле социологи говорят о малой группе как первичной. Первичная среда — не только ближайшая к человеку, но и важнейшая для его формирования, т.е. стоящая на первом месте по степени значимости.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ВТОРИЧНАЯ СОЦИАЛИЗАЦИЯ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агенты вторичной социализации </a:t>
            </a:r>
            <a:r>
              <a:rPr lang="ru-RU" dirty="0" smtClean="0"/>
              <a:t>— представители администрации школы, университета, предприятия, армии, полиции, церкви, государства, сотрудники телевидения, радио, печати, партий, суда и т.д.</a:t>
            </a:r>
          </a:p>
          <a:p>
            <a:pPr algn="just">
              <a:buNone/>
            </a:pPr>
            <a:r>
              <a:rPr lang="ru-RU" b="1" i="1" dirty="0" smtClean="0"/>
              <a:t>Термин "вторичная" </a:t>
            </a:r>
            <a:r>
              <a:rPr lang="ru-RU" dirty="0" smtClean="0"/>
              <a:t>описывает тех, кто стоит во втором эшелоне влияния, оказывает менее важное влияние на человека. Контакты с такими агентами происходят реже, они менее продолжительны, а их воздействие, как правило, менее глубокое, чем у первичных агентов. Вторичными группами, и об этом речь пойдет дальше, в социологии называют формальные организации, официальные учреждения.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Процесс социализации состоит из нескольких этапов, стадий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sz="3800" dirty="0" smtClean="0"/>
              <a:t>Стадия адаптации (рождение — подростковый период). На этой стадии происходит некритическое усвоение социального опыта, главным механизмом социализации является подражание.</a:t>
            </a:r>
          </a:p>
          <a:p>
            <a:pPr algn="just"/>
            <a:r>
              <a:rPr lang="ru-RU" sz="3800" dirty="0" smtClean="0"/>
              <a:t>Появление желания выделить себя среди других — стадия идентификации.</a:t>
            </a:r>
          </a:p>
          <a:p>
            <a:pPr algn="just"/>
            <a:r>
              <a:rPr lang="ru-RU" sz="3800" dirty="0" smtClean="0"/>
              <a:t>Стадия интеграции, внедрения в жизнь общества, которая может проходить либо благополучно, либо неблагополучно.</a:t>
            </a:r>
          </a:p>
          <a:p>
            <a:pPr algn="just"/>
            <a:r>
              <a:rPr lang="ru-RU" sz="3800" dirty="0" smtClean="0"/>
              <a:t>Трудовая стадия. На этой стадии происходит воспроизведение социального опыта, воздействие на среду.</a:t>
            </a:r>
          </a:p>
          <a:p>
            <a:pPr algn="just"/>
            <a:r>
              <a:rPr lang="ru-RU" sz="3800" dirty="0" err="1" smtClean="0"/>
              <a:t>Послетрудовая</a:t>
            </a:r>
            <a:r>
              <a:rPr lang="ru-RU" sz="3800" dirty="0" smtClean="0"/>
              <a:t> стадия (пожилой возраст). Данная стадия характеризуется передачей социального опыта новым поколениям.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1220</Words>
  <Application>Microsoft Office PowerPoint</Application>
  <PresentationFormat>Экран (4:3)</PresentationFormat>
  <Paragraphs>61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Социализация личности</vt:lpstr>
      <vt:lpstr>Слайд 2</vt:lpstr>
      <vt:lpstr>Социализация-  </vt:lpstr>
      <vt:lpstr>Слайд 4</vt:lpstr>
      <vt:lpstr>Содержание социализации </vt:lpstr>
      <vt:lpstr>Слайд 6</vt:lpstr>
      <vt:lpstr>ПЕРВИЧНАЯ СОЦИАЛИЗАЦИЯ</vt:lpstr>
      <vt:lpstr>ВТОРИЧНАЯ СОЦИАЛИЗАЦИЯ</vt:lpstr>
      <vt:lpstr>Процесс социализации состоит из нескольких этапов, стадий </vt:lpstr>
      <vt:lpstr>В целом можно выделить пять факторов, оказывающих влияние на процесс социализации:</vt:lpstr>
      <vt:lpstr>ИНТЕРИОРИЗАЦИЯ</vt:lpstr>
      <vt:lpstr>Выделяют два плана социализации:</vt:lpstr>
      <vt:lpstr>Эрик Эриксон одним из первых предложил теорию развития личности в течение всей ее жизни. </vt:lpstr>
      <vt:lpstr>Первой стадией человеческого развития по Эриксону является доверие - недоверие (грудной возраст). </vt:lpstr>
      <vt:lpstr>Вторая стадия – автономия - стыд и сомнение (1-2 года).</vt:lpstr>
      <vt:lpstr>Инициатива - чувство вины (3-5 лет) является третьей стадией согласно теории Эриксона. </vt:lpstr>
      <vt:lpstr>Четвертая стадия – трудолюбие - неполноценность (младший школьный возраст).</vt:lpstr>
      <vt:lpstr>Становление индивидуальности (идентификацию) - ролевую диффузию (юность) </vt:lpstr>
      <vt:lpstr>Интимность - одиночество (начало взрослого периода) – шестая стадия. </vt:lpstr>
      <vt:lpstr>Седьмую стадию Эриксон сформулировал как творческую активность - застой (средний возраст). </vt:lpstr>
      <vt:lpstr>шестая стадия - умиротворение - отчаяние (старость)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Социализация личности</dc:title>
  <dc:creator>Юля</dc:creator>
  <cp:lastModifiedBy>user</cp:lastModifiedBy>
  <cp:revision>5</cp:revision>
  <dcterms:created xsi:type="dcterms:W3CDTF">2017-05-04T07:22:12Z</dcterms:created>
  <dcterms:modified xsi:type="dcterms:W3CDTF">2017-05-05T07:53:54Z</dcterms:modified>
</cp:coreProperties>
</file>