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53"/>
  </p:notesMasterIdLst>
  <p:sldIdLst>
    <p:sldId id="256" r:id="rId2"/>
    <p:sldId id="740" r:id="rId3"/>
    <p:sldId id="741" r:id="rId4"/>
    <p:sldId id="742" r:id="rId5"/>
    <p:sldId id="743" r:id="rId6"/>
    <p:sldId id="763" r:id="rId7"/>
    <p:sldId id="764" r:id="rId8"/>
    <p:sldId id="765" r:id="rId9"/>
    <p:sldId id="766" r:id="rId10"/>
    <p:sldId id="744" r:id="rId11"/>
    <p:sldId id="745" r:id="rId12"/>
    <p:sldId id="746" r:id="rId13"/>
    <p:sldId id="747" r:id="rId14"/>
    <p:sldId id="749" r:id="rId15"/>
    <p:sldId id="748" r:id="rId16"/>
    <p:sldId id="768" r:id="rId17"/>
    <p:sldId id="769" r:id="rId18"/>
    <p:sldId id="767" r:id="rId19"/>
    <p:sldId id="770" r:id="rId20"/>
    <p:sldId id="750" r:id="rId21"/>
    <p:sldId id="752" r:id="rId22"/>
    <p:sldId id="753" r:id="rId23"/>
    <p:sldId id="754" r:id="rId24"/>
    <p:sldId id="755" r:id="rId25"/>
    <p:sldId id="756" r:id="rId26"/>
    <p:sldId id="759" r:id="rId27"/>
    <p:sldId id="760" r:id="rId28"/>
    <p:sldId id="761" r:id="rId29"/>
    <p:sldId id="762" r:id="rId30"/>
    <p:sldId id="706" r:id="rId31"/>
    <p:sldId id="771" r:id="rId32"/>
    <p:sldId id="772" r:id="rId33"/>
    <p:sldId id="773" r:id="rId34"/>
    <p:sldId id="774" r:id="rId35"/>
    <p:sldId id="775" r:id="rId36"/>
    <p:sldId id="776" r:id="rId37"/>
    <p:sldId id="730" r:id="rId38"/>
    <p:sldId id="789" r:id="rId39"/>
    <p:sldId id="777" r:id="rId40"/>
    <p:sldId id="778" r:id="rId41"/>
    <p:sldId id="779" r:id="rId42"/>
    <p:sldId id="780" r:id="rId43"/>
    <p:sldId id="781" r:id="rId44"/>
    <p:sldId id="782" r:id="rId45"/>
    <p:sldId id="783" r:id="rId46"/>
    <p:sldId id="784" r:id="rId47"/>
    <p:sldId id="785" r:id="rId48"/>
    <p:sldId id="786" r:id="rId49"/>
    <p:sldId id="787" r:id="rId50"/>
    <p:sldId id="788" r:id="rId51"/>
    <p:sldId id="693" r:id="rId52"/>
  </p:sldIdLst>
  <p:sldSz cx="9144000" cy="5143500" type="screen16x9"/>
  <p:notesSz cx="6858000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3429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685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0287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1714500" algn="l" defTabSz="6858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057400" algn="l" defTabSz="6858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2400300" algn="l" defTabSz="6858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2743200" algn="l" defTabSz="6858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E5C78C"/>
    <a:srgbClr val="239079"/>
    <a:srgbClr val="EAE884"/>
    <a:srgbClr val="078877"/>
    <a:srgbClr val="FF3B3B"/>
    <a:srgbClr val="FF9393"/>
    <a:srgbClr val="FE6150"/>
    <a:srgbClr val="FFCE3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17" autoAdjust="0"/>
    <p:restoredTop sz="91788" autoAdjust="0"/>
  </p:normalViewPr>
  <p:slideViewPr>
    <p:cSldViewPr snapToGrid="0">
      <p:cViewPr>
        <p:scale>
          <a:sx n="59" d="100"/>
          <a:sy n="59" d="100"/>
        </p:scale>
        <p:origin x="-3144" y="-143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88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/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778" tIns="45889" rIns="91778" bIns="458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/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778" tIns="45889" rIns="91778" bIns="4588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ECD5CCD-14AF-426B-B28D-CAB618EEAE59}" type="datetimeFigureOut">
              <a:rPr lang="ru-RU"/>
              <a:pPr>
                <a:defRPr/>
              </a:pPr>
              <a:t>21.05.2025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/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50850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78" tIns="45889" rIns="91778" bIns="45889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776788"/>
            <a:ext cx="5486400" cy="3908425"/>
          </a:xfrm>
          <a:prstGeom prst="rect">
            <a:avLst/>
          </a:prstGeom>
        </p:spPr>
        <p:txBody>
          <a:bodyPr vert="horz" lIns="91778" tIns="45889" rIns="91778" bIns="45889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71800" cy="498475"/>
          </a:xfrm>
          <a:prstGeom prst="rect">
            <a:avLst/>
          </a:prstGeom>
        </p:spPr>
        <p:txBody>
          <a:bodyPr vert="horz" lIns="91778" tIns="45889" rIns="91778" bIns="458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9428163"/>
            <a:ext cx="2971800" cy="498475"/>
          </a:xfrm>
          <a:prstGeom prst="rect">
            <a:avLst/>
          </a:prstGeom>
        </p:spPr>
        <p:txBody>
          <a:bodyPr vert="horz" wrap="square" lIns="91778" tIns="45889" rIns="91778" bIns="458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90FA1EB-683F-4C3F-8A0C-E82446B80C6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>
            <a:extLst>
              <a:ext uri="{FF2B5EF4-FFF2-40B4-BE49-F238E27FC236}"/>
            </a:extLst>
          </p:cNvPr>
          <p:cNvCxnSpPr/>
          <p:nvPr/>
        </p:nvCxnSpPr>
        <p:spPr>
          <a:xfrm flipH="1">
            <a:off x="6171010" y="5954"/>
            <a:ext cx="2857500" cy="28575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6">
            <a:extLst>
              <a:ext uri="{FF2B5EF4-FFF2-40B4-BE49-F238E27FC236}"/>
            </a:extLst>
          </p:cNvPr>
          <p:cNvCxnSpPr/>
          <p:nvPr/>
        </p:nvCxnSpPr>
        <p:spPr>
          <a:xfrm flipH="1">
            <a:off x="4581525" y="69057"/>
            <a:ext cx="4560094" cy="456009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8">
            <a:extLst>
              <a:ext uri="{FF2B5EF4-FFF2-40B4-BE49-F238E27FC236}"/>
            </a:extLst>
          </p:cNvPr>
          <p:cNvCxnSpPr/>
          <p:nvPr/>
        </p:nvCxnSpPr>
        <p:spPr>
          <a:xfrm flipH="1">
            <a:off x="5426869" y="171450"/>
            <a:ext cx="3714750" cy="37147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0">
            <a:extLst>
              <a:ext uri="{FF2B5EF4-FFF2-40B4-BE49-F238E27FC236}"/>
            </a:extLst>
          </p:cNvPr>
          <p:cNvCxnSpPr/>
          <p:nvPr/>
        </p:nvCxnSpPr>
        <p:spPr>
          <a:xfrm flipH="1">
            <a:off x="5501879" y="23813"/>
            <a:ext cx="3639740" cy="363974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2">
            <a:extLst>
              <a:ext uri="{FF2B5EF4-FFF2-40B4-BE49-F238E27FC236}"/>
            </a:extLst>
          </p:cNvPr>
          <p:cNvCxnSpPr/>
          <p:nvPr/>
        </p:nvCxnSpPr>
        <p:spPr>
          <a:xfrm flipH="1">
            <a:off x="5884069" y="457200"/>
            <a:ext cx="3257550" cy="325755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159" y="514350"/>
            <a:ext cx="6000750" cy="2228851"/>
          </a:xfrm>
        </p:spPr>
        <p:txBody>
          <a:bodyPr anchor="b"/>
          <a:lstStyle>
            <a:lvl1pPr algn="l">
              <a:defRPr sz="36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3159" y="2882900"/>
            <a:ext cx="4800600" cy="14605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5EC0C-9D6F-4EDF-8E24-C05CBDA23547}" type="datetimeFigureOut">
              <a:rPr lang="ru-RU"/>
              <a:pPr>
                <a:defRPr/>
              </a:pPr>
              <a:t>21.05.2025</a:t>
            </a:fld>
            <a:endParaRPr lang="ru-RU"/>
          </a:p>
        </p:txBody>
      </p:sp>
      <p:sp>
        <p:nvSpPr>
          <p:cNvPr id="10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FD79D-B403-4E95-A735-4087E02BEED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4350" y="400050"/>
            <a:ext cx="8114109" cy="234315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2882900"/>
            <a:ext cx="6228158" cy="3429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2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E380F-69FB-4A09-B2EB-D1B6337BE2C9}" type="datetimeFigureOut">
              <a:rPr lang="ru-RU"/>
              <a:pPr>
                <a:defRPr/>
              </a:pPr>
              <a:t>21.05.2025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CCE8E-CC82-4376-878D-39EFF79128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514350"/>
            <a:ext cx="7543800" cy="2057400"/>
          </a:xfrm>
        </p:spPr>
        <p:txBody>
          <a:bodyPr/>
          <a:lstStyle>
            <a:lvl1pPr algn="l">
              <a:defRPr sz="24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086100"/>
            <a:ext cx="6401991" cy="1409700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849F0-DA52-419A-88E5-D7FF5C6B7A37}" type="datetimeFigureOut">
              <a:rPr lang="ru-RU"/>
              <a:pPr>
                <a:defRPr/>
              </a:pPr>
              <a:t>21.05.2025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73FC3-0925-470A-BAAD-01379017391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2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398860" y="609600"/>
            <a:ext cx="4572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ru-RU" sz="6000" dirty="0">
                <a:latin typeface="Palatino Linotype" panose="02040502050505030304" pitchFamily="18" charset="0"/>
              </a:rPr>
              <a:t>“</a:t>
            </a:r>
          </a:p>
        </p:txBody>
      </p:sp>
      <p:sp>
        <p:nvSpPr>
          <p:cNvPr id="6" name="TextBox 13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7714060" y="2076450"/>
            <a:ext cx="4572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en-US" altLang="ru-RU" sz="6000" dirty="0">
                <a:latin typeface="Palatino Linotype" panose="02040502050505030304" pitchFamily="18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514350"/>
            <a:ext cx="6858001" cy="2057400"/>
          </a:xfrm>
        </p:spPr>
        <p:txBody>
          <a:bodyPr/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84659" y="2571750"/>
            <a:ext cx="6400800" cy="2857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3225801"/>
            <a:ext cx="6400800" cy="1263649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6FAE2-693D-45EF-874B-C6394EFC5A40}" type="datetimeFigureOut">
              <a:rPr lang="ru-RU"/>
              <a:pPr>
                <a:defRPr/>
              </a:pPr>
              <a:t>21.05.2025</a:t>
            </a:fld>
            <a:endParaRPr lang="ru-RU"/>
          </a:p>
        </p:txBody>
      </p:sp>
      <p:sp>
        <p:nvSpPr>
          <p:cNvPr id="8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D8F5C-3C03-4FCD-B726-6493548A56D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2571750"/>
            <a:ext cx="6400800" cy="1273050"/>
          </a:xfrm>
        </p:spPr>
        <p:txBody>
          <a:bodyPr anchor="b"/>
          <a:lstStyle>
            <a:lvl1pPr algn="l">
              <a:defRPr sz="24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8" y="3849736"/>
            <a:ext cx="6401993" cy="6453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4D1E9-7977-46D2-AACC-BF0A45E688D4}" type="datetimeFigureOut">
              <a:rPr lang="ru-RU"/>
              <a:pPr>
                <a:defRPr/>
              </a:pPr>
              <a:t>21.05.2025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114A5-1920-497D-A4AB-24F1E1B335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2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398860" y="609600"/>
            <a:ext cx="4572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ru-RU" sz="6000" dirty="0">
                <a:latin typeface="Palatino Linotype" panose="02040502050505030304" pitchFamily="18" charset="0"/>
              </a:rPr>
              <a:t>“</a:t>
            </a:r>
          </a:p>
        </p:txBody>
      </p:sp>
      <p:sp>
        <p:nvSpPr>
          <p:cNvPr id="6" name="TextBox 13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7714060" y="2076450"/>
            <a:ext cx="4572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en-US" altLang="ru-RU" sz="6000" dirty="0">
                <a:latin typeface="Palatino Linotype" panose="02040502050505030304" pitchFamily="18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514350"/>
            <a:ext cx="6858000" cy="2057400"/>
          </a:xfrm>
        </p:spPr>
        <p:txBody>
          <a:bodyPr/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2946400"/>
            <a:ext cx="6400801" cy="787400"/>
          </a:xfrm>
        </p:spPr>
        <p:txBody>
          <a:bodyPr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733800"/>
            <a:ext cx="6400801" cy="762000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5660F-8A76-4BC7-B137-064B237FE052}" type="datetimeFigureOut">
              <a:rPr lang="ru-RU"/>
              <a:pPr>
                <a:defRPr/>
              </a:pPr>
              <a:t>21.05.2025</a:t>
            </a:fld>
            <a:endParaRPr lang="ru-RU"/>
          </a:p>
        </p:txBody>
      </p:sp>
      <p:sp>
        <p:nvSpPr>
          <p:cNvPr id="8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AC1E6-D5D6-45EB-8A87-BDD5BEC73B4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514350"/>
            <a:ext cx="7543800" cy="2057400"/>
          </a:xfrm>
        </p:spPr>
        <p:txBody>
          <a:bodyPr/>
          <a:lstStyle>
            <a:lvl1pPr>
              <a:defRPr lang="en-US" b="0" dirty="0"/>
            </a:lvl1pPr>
          </a:lstStyle>
          <a:p>
            <a:pPr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2946401"/>
            <a:ext cx="6400800" cy="628650"/>
          </a:xfrm>
        </p:spPr>
        <p:txBody>
          <a:bodyPr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575049"/>
            <a:ext cx="6400801" cy="920750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05B7C-39F3-4D30-9F5D-918C03A91FE8}" type="datetimeFigureOut">
              <a:rPr lang="ru-RU"/>
              <a:pPr>
                <a:defRPr/>
              </a:pPr>
              <a:t>21.05.2025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259FF-6795-497C-B3F6-00DC83B958B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D4B2F-04C3-4F01-B9C6-9C7B37FFAFE9}" type="datetimeFigureOut">
              <a:rPr lang="ru-RU"/>
              <a:pPr>
                <a:defRPr/>
              </a:pPr>
              <a:t>21.05.2025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CD964-B45C-49AA-BD82-05A27CBBE62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909" y="514350"/>
            <a:ext cx="1543050" cy="3429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514350"/>
            <a:ext cx="5867400" cy="398145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CFF73-C228-4CFF-9A0E-B36C74FCD36D}" type="datetimeFigureOut">
              <a:rPr lang="ru-RU"/>
              <a:pPr>
                <a:defRPr/>
              </a:pPr>
              <a:t>21.05.2025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4FE96-06FC-4D30-AFEA-E994756BC7E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200151"/>
            <a:ext cx="8229600" cy="339447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Rectangle 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FA5A3-9554-4312-9E30-12096E7827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1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28601"/>
            <a:ext cx="7543800" cy="107394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066800" y="1485900"/>
            <a:ext cx="3695700" cy="3086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14900" y="1485900"/>
            <a:ext cx="3695700" cy="3086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E73AD-24E3-4BCD-BB02-9BD9DE36ED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4502A-58AC-4A62-83B5-B75DC9778FB8}" type="datetimeFigureOut">
              <a:rPr lang="ru-RU"/>
              <a:pPr>
                <a:defRPr/>
              </a:pPr>
              <a:t>21.05.2025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DE7C6-F741-4AF3-A401-3579FF5ECD3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1504950"/>
            <a:ext cx="6400801" cy="1711200"/>
          </a:xfrm>
        </p:spPr>
        <p:txBody>
          <a:bodyPr anchor="b"/>
          <a:lstStyle>
            <a:lvl1pPr algn="l">
              <a:defRPr sz="27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3371850"/>
            <a:ext cx="6400800" cy="1123950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A7537-30D5-48DA-BB6A-6E2CF7C1D559}" type="datetimeFigureOut">
              <a:rPr lang="ru-RU"/>
              <a:pPr>
                <a:defRPr/>
              </a:pPr>
              <a:t>21.05.2025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E91B6-7FFB-4A26-9773-F328611E8E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3159" y="514351"/>
            <a:ext cx="3703241" cy="271145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6100" y="514351"/>
            <a:ext cx="3700859" cy="271145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B4524-D3EC-4C00-AE74-996B08782E98}" type="datetimeFigureOut">
              <a:rPr lang="ru-RU"/>
              <a:pPr>
                <a:defRPr/>
              </a:pPr>
              <a:t>21.05.2025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3B59A-54FC-4F5D-865E-11B5DBF3DAF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061" y="514350"/>
            <a:ext cx="3487340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159" y="952897"/>
            <a:ext cx="3703241" cy="2272904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9299" y="514350"/>
            <a:ext cx="3498851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909" y="946546"/>
            <a:ext cx="3696891" cy="2272904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7F7767-BAB4-4546-BBFA-8CA70A4FD8DF}" type="datetimeFigureOut">
              <a:rPr lang="ru-RU"/>
              <a:pPr>
                <a:defRPr/>
              </a:pPr>
              <a:t>21.05.2025</a:t>
            </a:fld>
            <a:endParaRPr lang="ru-RU"/>
          </a:p>
        </p:txBody>
      </p:sp>
      <p:sp>
        <p:nvSpPr>
          <p:cNvPr id="8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7D547-7F88-4ED3-8B53-FDC24A069FA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0CDA6-E4B1-4F7F-B74E-528B66BDBCD7}" type="datetimeFigureOut">
              <a:rPr lang="ru-RU"/>
              <a:pPr>
                <a:defRPr/>
              </a:pPr>
              <a:t>21.05.2025</a:t>
            </a:fld>
            <a:endParaRPr lang="ru-RU"/>
          </a:p>
        </p:txBody>
      </p:sp>
      <p:sp>
        <p:nvSpPr>
          <p:cNvPr id="4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759AE-56DE-447F-BECA-3D05CCC100E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2"/>
          <p:cNvPicPr>
            <a:picLocks noChangeAspect="1"/>
          </p:cNvPicPr>
          <p:nvPr userDrawn="1"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214312" y="225029"/>
            <a:ext cx="909638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500">
                <a:solidFill>
                  <a:srgbClr val="E5C78C"/>
                </a:solidFill>
              </a:defRPr>
            </a:lvl1pPr>
          </a:lstStyle>
          <a:p>
            <a:pPr>
              <a:defRPr/>
            </a:pPr>
            <a:r>
              <a:rPr lang="ru-RU"/>
              <a:t>2020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3759" y="514350"/>
            <a:ext cx="2743200" cy="102870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59" y="514350"/>
            <a:ext cx="4457701" cy="398145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3759" y="1657350"/>
            <a:ext cx="2743200" cy="156845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F931A-7BE4-4F5B-8AEA-E900189FC537}" type="datetimeFigureOut">
              <a:rPr lang="ru-RU"/>
              <a:pPr>
                <a:defRPr/>
              </a:pPr>
              <a:t>21.05.2025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49D70-7E97-49B9-AC0F-D78D8DF6D7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109" y="1085850"/>
            <a:ext cx="4514850" cy="857250"/>
          </a:xfrm>
        </p:spPr>
        <p:txBody>
          <a:bodyPr anchor="b"/>
          <a:lstStyle>
            <a:lvl1pPr algn="l">
              <a:defRPr sz="21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1759" y="685800"/>
            <a:ext cx="2460731" cy="3429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2109" y="2082800"/>
            <a:ext cx="4516041" cy="153670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ECBD9-621D-4814-8B95-9789FCC387EF}" type="datetimeFigureOut">
              <a:rPr lang="ru-RU"/>
              <a:pPr>
                <a:defRPr/>
              </a:pPr>
              <a:t>21.05.2025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F007B-67AC-4C96-8331-06C8F3DC745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78877"/>
            </a:gs>
            <a:gs pos="35001">
              <a:srgbClr val="078877"/>
            </a:gs>
            <a:gs pos="97000">
              <a:srgbClr val="4BE7C8"/>
            </a:gs>
            <a:gs pos="100000">
              <a:srgbClr val="4BE7C8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6905625" y="2222898"/>
            <a:ext cx="2235994" cy="2406253"/>
            <a:chOff x="9206969" y="2963333"/>
            <a:chExt cx="2981858" cy="3208867"/>
          </a:xfrm>
        </p:grpSpPr>
        <p:cxnSp>
          <p:nvCxnSpPr>
            <p:cNvPr id="8" name="Straight Connector 7">
              <a:extLst>
                <a:ext uri="{FF2B5EF4-FFF2-40B4-BE49-F238E27FC236}"/>
              </a:extLst>
            </p:cNvPr>
            <p:cNvCxnSpPr/>
            <p:nvPr/>
          </p:nvCxnSpPr>
          <p:spPr>
            <a:xfrm flipH="1">
              <a:off x="11275852" y="2963333"/>
              <a:ext cx="912975" cy="91296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/>
              </a:extLst>
            </p:cNvPr>
            <p:cNvCxnSpPr/>
            <p:nvPr/>
          </p:nvCxnSpPr>
          <p:spPr>
            <a:xfrm flipH="1">
              <a:off x="9206969" y="3190383"/>
              <a:ext cx="2981858" cy="298181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/>
              </a:extLst>
            </p:cNvPr>
            <p:cNvCxnSpPr/>
            <p:nvPr/>
          </p:nvCxnSpPr>
          <p:spPr>
            <a:xfrm flipH="1">
              <a:off x="10293013" y="3285648"/>
              <a:ext cx="1895814" cy="18957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/>
              </a:extLst>
            </p:cNvPr>
            <p:cNvCxnSpPr/>
            <p:nvPr/>
          </p:nvCxnSpPr>
          <p:spPr>
            <a:xfrm flipH="1">
              <a:off x="10443853" y="3131636"/>
              <a:ext cx="1744974" cy="17449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/>
              </a:extLst>
            </p:cNvPr>
            <p:cNvCxnSpPr/>
            <p:nvPr/>
          </p:nvCxnSpPr>
          <p:spPr>
            <a:xfrm flipH="1">
              <a:off x="10918600" y="3682589"/>
              <a:ext cx="1270227" cy="12702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160" y="3365898"/>
            <a:ext cx="6400800" cy="1129903"/>
          </a:xfrm>
          <a:prstGeom prst="rect">
            <a:avLst/>
          </a:prstGeom>
          <a:effectLst/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13160" y="514350"/>
            <a:ext cx="6400800" cy="27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428310" y="4629150"/>
            <a:ext cx="1200150" cy="273844"/>
          </a:xfrm>
          <a:prstGeom prst="rect">
            <a:avLst/>
          </a:prstGeom>
        </p:spPr>
        <p:txBody>
          <a:bodyPr vert="horz" lIns="68580" tIns="34290" rIns="68580" bIns="34290" rtlCol="0" anchor="t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5DAC4219-837F-48B6-BB73-7ADCF14FBF09}" type="datetimeFigureOut">
              <a:rPr lang="ru-RU"/>
              <a:pPr>
                <a:defRPr/>
              </a:pPr>
              <a:t>21.05.2025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3160" y="4629150"/>
            <a:ext cx="5657850" cy="273844"/>
          </a:xfrm>
          <a:prstGeom prst="rect">
            <a:avLst/>
          </a:prstGeom>
        </p:spPr>
        <p:txBody>
          <a:bodyPr vert="horz" lIns="68580" tIns="34290" rIns="68580" bIns="34290" rtlCol="0" anchor="t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72400" y="4183857"/>
            <a:ext cx="857250" cy="502444"/>
          </a:xfrm>
          <a:prstGeom prst="rect">
            <a:avLst/>
          </a:prstGeom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2400">
                <a:solidFill>
                  <a:srgbClr val="0A304A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6C4C84D-3A4F-4194-AE13-9F9D403ADBD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98" r:id="rId7"/>
    <p:sldLayoutId id="2147483689" r:id="rId8"/>
    <p:sldLayoutId id="2147483690" r:id="rId9"/>
    <p:sldLayoutId id="2147483691" r:id="rId10"/>
    <p:sldLayoutId id="2147483692" r:id="rId11"/>
    <p:sldLayoutId id="2147483699" r:id="rId12"/>
    <p:sldLayoutId id="2147483693" r:id="rId13"/>
    <p:sldLayoutId id="2147483700" r:id="rId14"/>
    <p:sldLayoutId id="2147483694" r:id="rId15"/>
    <p:sldLayoutId id="2147483695" r:id="rId16"/>
    <p:sldLayoutId id="2147483696" r:id="rId17"/>
    <p:sldLayoutId id="2147483701" r:id="rId18"/>
    <p:sldLayoutId id="2147483703" r:id="rId19"/>
  </p:sldLayoutIdLst>
  <p:txStyles>
    <p:titleStyle>
      <a:lvl1pPr algn="l" defTabSz="342900" rtl="0" eaLnBrk="0" fontAlgn="base" hangingPunct="0">
        <a:spcBef>
          <a:spcPct val="0"/>
        </a:spcBef>
        <a:spcAft>
          <a:spcPct val="0"/>
        </a:spcAft>
        <a:defRPr sz="27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Palatino Linotype" panose="02040502050505030304" pitchFamily="18" charset="0"/>
        </a:defRPr>
      </a:lvl2pPr>
      <a:lvl3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Palatino Linotype" panose="02040502050505030304" pitchFamily="18" charset="0"/>
        </a:defRPr>
      </a:lvl3pPr>
      <a:lvl4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Palatino Linotype" panose="02040502050505030304" pitchFamily="18" charset="0"/>
        </a:defRPr>
      </a:lvl4pPr>
      <a:lvl5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Palatino Linotype" panose="02040502050505030304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0" fontAlgn="base" hangingPunct="0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itchFamily="18" charset="2"/>
        <a:buChar char=""/>
        <a:defRPr sz="1500" kern="1200">
          <a:solidFill>
            <a:srgbClr val="0F496F"/>
          </a:solidFill>
          <a:latin typeface="+mn-lt"/>
          <a:ea typeface="+mn-ea"/>
          <a:cs typeface="+mn-cs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itchFamily="18" charset="2"/>
        <a:buChar char=""/>
        <a:defRPr kern="1200">
          <a:solidFill>
            <a:srgbClr val="0F496F"/>
          </a:solidFill>
          <a:latin typeface="+mn-lt"/>
          <a:ea typeface="+mn-ea"/>
          <a:cs typeface="+mn-cs"/>
        </a:defRPr>
      </a:lvl2pPr>
      <a:lvl3pPr marL="900113" indent="-214313" algn="l" defTabSz="342900" rtl="0" eaLnBrk="0" fontAlgn="base" hangingPunct="0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itchFamily="18" charset="2"/>
        <a:buChar char=""/>
        <a:defRPr sz="1200" kern="1200">
          <a:solidFill>
            <a:srgbClr val="0F496F"/>
          </a:solidFill>
          <a:latin typeface="+mn-lt"/>
          <a:ea typeface="+mn-ea"/>
          <a:cs typeface="+mn-cs"/>
        </a:defRPr>
      </a:lvl3pPr>
      <a:lvl4pPr marL="1157288" indent="-128588" algn="l" defTabSz="342900" rtl="0" eaLnBrk="0" fontAlgn="base" hangingPunct="0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itchFamily="18" charset="2"/>
        <a:buChar char=""/>
        <a:defRPr sz="1100" kern="1200">
          <a:solidFill>
            <a:srgbClr val="0F496F"/>
          </a:solidFill>
          <a:latin typeface="+mn-lt"/>
          <a:ea typeface="+mn-ea"/>
          <a:cs typeface="+mn-cs"/>
        </a:defRPr>
      </a:lvl4pPr>
      <a:lvl5pPr marL="1500188" indent="-128588" algn="l" defTabSz="342900" rtl="0" eaLnBrk="0" fontAlgn="base" hangingPunct="0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itchFamily="18" charset="2"/>
        <a:buChar char=""/>
        <a:defRPr sz="1100" kern="1200">
          <a:solidFill>
            <a:srgbClr val="0F496F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1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1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1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1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ru.wikipedia.org/wiki/%D0%AD%D0%BA%D1%82%D0%BE%D0%B4%D0%B5%D1%80%D0%BC%D0%B0" TargetMode="Externa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ru.wikipedia.org/w/index.php?title=%D0%9D%D0%B5%D1%80%D0%B2%D0%BD%D1%8B%D0%B9_%D1%81%D1%82%D0%B2%D0%BE%D0%BB&amp;action=edit&amp;redlink=1" TargetMode="Externa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ru.wikipedia.org/wiki/%D0%93%D0%B0%D0%BD%D0%B3%D0%BB%D0%B8%D0%B9" TargetMode="Externa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D%D0%B5%D1%80%D0%B2%D0%BD%D0%B0%D1%8F_%D1%82%D1%80%D1%83%D0%B1%D0%BA%D0%B0" TargetMode="External"/><Relationship Id="rId2" Type="http://schemas.openxmlformats.org/officeDocument/2006/relationships/hyperlink" Target="http://ru.wikipedia.org/wiki/%D0%A2%D1%80%D1%83%D0%B1%D1%87%D0%B0%D1%82%D0%B0%D1%8F_%D0%BD%D0%B5%D1%80%D0%B2%D0%BD%D0%B0%D1%8F_%D1%81%D0%B8%D1%81%D1%82%D0%B5%D0%BC%D0%B0" TargetMode="Externa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5"/>
          <p:cNvSpPr txBox="1">
            <a:spLocks noChangeArrowheads="1"/>
          </p:cNvSpPr>
          <p:nvPr/>
        </p:nvSpPr>
        <p:spPr bwMode="auto">
          <a:xfrm>
            <a:off x="2551510" y="1268017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endParaRPr lang="ru-RU" altLang="ru-RU">
              <a:solidFill>
                <a:srgbClr val="FFFFFF"/>
              </a:solidFill>
              <a:latin typeface="Palatino Linotype" pitchFamily="18" charset="0"/>
            </a:endParaRPr>
          </a:p>
        </p:txBody>
      </p:sp>
      <p:pic>
        <p:nvPicPr>
          <p:cNvPr id="21507" name="Рисунок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691" y="155972"/>
            <a:ext cx="2757488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Прямоугольник 4"/>
          <p:cNvSpPr>
            <a:spLocks noChangeArrowheads="1"/>
          </p:cNvSpPr>
          <p:nvPr/>
        </p:nvSpPr>
        <p:spPr bwMode="auto">
          <a:xfrm>
            <a:off x="5557837" y="3979069"/>
            <a:ext cx="3506391" cy="238527"/>
          </a:xfrm>
          <a:prstGeom prst="rect">
            <a:avLst/>
          </a:prstGeom>
          <a:solidFill>
            <a:srgbClr val="078877"/>
          </a:solidFill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algn="r"/>
            <a:endParaRPr lang="ru-RU" altLang="ru-RU" sz="1100" dirty="0">
              <a:solidFill>
                <a:srgbClr val="E5C78C"/>
              </a:solidFill>
            </a:endParaRPr>
          </a:p>
        </p:txBody>
      </p:sp>
      <p:sp>
        <p:nvSpPr>
          <p:cNvPr id="21509" name="Прямоугольник 6"/>
          <p:cNvSpPr>
            <a:spLocks noChangeArrowheads="1"/>
          </p:cNvSpPr>
          <p:nvPr/>
        </p:nvSpPr>
        <p:spPr bwMode="auto">
          <a:xfrm>
            <a:off x="1167063" y="204788"/>
            <a:ext cx="7976937" cy="2608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algn="ctr" eaLnBrk="0" hangingPunct="0"/>
            <a:r>
              <a:rPr lang="ru-RU" b="1" dirty="0">
                <a:solidFill>
                  <a:srgbClr val="E5C78C"/>
                </a:solidFill>
              </a:rPr>
              <a:t>Кафедра биологии</a:t>
            </a:r>
            <a:endParaRPr lang="ru-RU" dirty="0">
              <a:solidFill>
                <a:srgbClr val="E5C78C"/>
              </a:solidFill>
            </a:endParaRPr>
          </a:p>
          <a:p>
            <a:pPr algn="ctr" eaLnBrk="0" hangingPunct="0"/>
            <a:r>
              <a:rPr lang="ru-RU" b="1" dirty="0">
                <a:solidFill>
                  <a:srgbClr val="E5C78C"/>
                </a:solidFill>
              </a:rPr>
              <a:t> </a:t>
            </a:r>
            <a:endParaRPr lang="ru-RU" dirty="0">
              <a:solidFill>
                <a:srgbClr val="E5C78C"/>
              </a:solidFill>
            </a:endParaRPr>
          </a:p>
          <a:p>
            <a:pPr algn="ctr" eaLnBrk="0" hangingPunct="0"/>
            <a:r>
              <a:rPr lang="ru-RU" b="1" dirty="0">
                <a:solidFill>
                  <a:srgbClr val="E5C78C"/>
                </a:solidFill>
              </a:rPr>
              <a:t>Лекционный курс по дисциплине «Биология»</a:t>
            </a:r>
          </a:p>
          <a:p>
            <a:pPr algn="ctr" eaLnBrk="0" hangingPunct="0"/>
            <a:r>
              <a:rPr lang="ru-RU" b="1" dirty="0">
                <a:solidFill>
                  <a:srgbClr val="E5C78C"/>
                </a:solidFill>
              </a:rPr>
              <a:t>для </a:t>
            </a:r>
            <a:r>
              <a:rPr lang="ru-RU" b="1" dirty="0" err="1">
                <a:solidFill>
                  <a:srgbClr val="E5C78C"/>
                </a:solidFill>
              </a:rPr>
              <a:t>специалитета</a:t>
            </a:r>
            <a:r>
              <a:rPr lang="ru-RU" b="1" dirty="0">
                <a:solidFill>
                  <a:srgbClr val="E5C78C"/>
                </a:solidFill>
              </a:rPr>
              <a:t> по специальности</a:t>
            </a:r>
            <a:endParaRPr lang="ru-RU" dirty="0">
              <a:solidFill>
                <a:srgbClr val="E5C78C"/>
              </a:solidFill>
            </a:endParaRPr>
          </a:p>
          <a:p>
            <a:pPr algn="ctr" eaLnBrk="0" hangingPunct="0"/>
            <a:r>
              <a:rPr lang="ru-RU" b="1" dirty="0">
                <a:solidFill>
                  <a:srgbClr val="E5C78C"/>
                </a:solidFill>
              </a:rPr>
              <a:t>30.05.01 Медицинская биохимия, направленность</a:t>
            </a:r>
          </a:p>
          <a:p>
            <a:pPr algn="ctr" eaLnBrk="0" hangingPunct="0"/>
            <a:r>
              <a:rPr lang="ru-RU" b="1" dirty="0">
                <a:solidFill>
                  <a:srgbClr val="E5C78C"/>
                </a:solidFill>
              </a:rPr>
              <a:t> (профиль) Медицинская биохимия</a:t>
            </a:r>
            <a:endParaRPr lang="ru-RU" dirty="0">
              <a:solidFill>
                <a:srgbClr val="E5C78C"/>
              </a:solidFill>
            </a:endParaRPr>
          </a:p>
          <a:p>
            <a:pPr algn="ctr"/>
            <a:endParaRPr lang="ru-RU" altLang="ru-RU" sz="2100" b="1" dirty="0">
              <a:solidFill>
                <a:srgbClr val="E5C78C"/>
              </a:solidFill>
              <a:latin typeface="Palatino Linotype" pitchFamily="18" charset="0"/>
            </a:endParaRPr>
          </a:p>
          <a:p>
            <a:pPr algn="ctr" eaLnBrk="0" hangingPunct="0"/>
            <a:r>
              <a:rPr lang="ru-RU" b="1" dirty="0" smtClean="0">
                <a:solidFill>
                  <a:srgbClr val="E5C78C"/>
                </a:solidFill>
              </a:rPr>
              <a:t>Лекция </a:t>
            </a:r>
            <a:r>
              <a:rPr lang="ru-RU" b="1" smtClean="0">
                <a:solidFill>
                  <a:srgbClr val="E5C78C"/>
                </a:solidFill>
              </a:rPr>
              <a:t>№ </a:t>
            </a:r>
            <a:r>
              <a:rPr lang="ru-RU" b="1" smtClean="0">
                <a:solidFill>
                  <a:srgbClr val="E5C78C"/>
                </a:solidFill>
              </a:rPr>
              <a:t>5</a:t>
            </a:r>
            <a:endParaRPr lang="ru-RU" b="1" dirty="0">
              <a:solidFill>
                <a:srgbClr val="E5C78C"/>
              </a:solidFill>
            </a:endParaRPr>
          </a:p>
          <a:p>
            <a:pPr algn="ctr" eaLnBrk="0" hangingPunct="0"/>
            <a:r>
              <a:rPr lang="ru-RU" b="1" dirty="0">
                <a:solidFill>
                  <a:srgbClr val="E5C78C"/>
                </a:solidFill>
              </a:rPr>
              <a:t> </a:t>
            </a:r>
            <a:endParaRPr lang="ru-RU" dirty="0">
              <a:solidFill>
                <a:srgbClr val="E5C78C"/>
              </a:solidFill>
            </a:endParaRPr>
          </a:p>
        </p:txBody>
      </p:sp>
      <p:sp>
        <p:nvSpPr>
          <p:cNvPr id="21510" name="Прямоугольник 8"/>
          <p:cNvSpPr>
            <a:spLocks noChangeArrowheads="1"/>
          </p:cNvSpPr>
          <p:nvPr/>
        </p:nvSpPr>
        <p:spPr bwMode="auto">
          <a:xfrm>
            <a:off x="4379495" y="4210050"/>
            <a:ext cx="4589484" cy="900246"/>
          </a:xfrm>
          <a:prstGeom prst="rect">
            <a:avLst/>
          </a:prstGeom>
          <a:solidFill>
            <a:srgbClr val="078877"/>
          </a:solidFill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algn="r"/>
            <a:r>
              <a:rPr lang="ru-RU" b="1" dirty="0" err="1" smtClean="0">
                <a:solidFill>
                  <a:srgbClr val="E5C78C"/>
                </a:solidFill>
              </a:rPr>
              <a:t>Постнова</a:t>
            </a:r>
            <a:r>
              <a:rPr lang="ru-RU" b="1" dirty="0" smtClean="0">
                <a:solidFill>
                  <a:srgbClr val="E5C78C"/>
                </a:solidFill>
              </a:rPr>
              <a:t> Маргарита Викторовна </a:t>
            </a:r>
            <a:endParaRPr lang="en-US" b="1" dirty="0" smtClean="0">
              <a:solidFill>
                <a:srgbClr val="E5C78C"/>
              </a:solidFill>
            </a:endParaRPr>
          </a:p>
          <a:p>
            <a:pPr algn="r"/>
            <a:r>
              <a:rPr lang="en-US" b="1" dirty="0" smtClean="0">
                <a:solidFill>
                  <a:srgbClr val="E5C78C"/>
                </a:solidFill>
              </a:rPr>
              <a:t>e-mail</a:t>
            </a:r>
            <a:r>
              <a:rPr lang="ru-RU" b="1" dirty="0" smtClean="0">
                <a:solidFill>
                  <a:srgbClr val="E5C78C"/>
                </a:solidFill>
              </a:rPr>
              <a:t>::</a:t>
            </a:r>
            <a:r>
              <a:rPr lang="en-US" b="1" dirty="0" smtClean="0">
                <a:solidFill>
                  <a:srgbClr val="E5C78C"/>
                </a:solidFill>
              </a:rPr>
              <a:t> margarita.postnova@volgmed.ru</a:t>
            </a:r>
            <a:endParaRPr lang="ru-RU" b="1" dirty="0" smtClean="0">
              <a:solidFill>
                <a:srgbClr val="E5C78C"/>
              </a:solidFill>
            </a:endParaRPr>
          </a:p>
          <a:p>
            <a:pPr algn="r"/>
            <a:endParaRPr lang="ru-RU" b="1" dirty="0">
              <a:solidFill>
                <a:srgbClr val="E5C78C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2664" y="2614125"/>
            <a:ext cx="8289758" cy="186974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E5C78C"/>
                </a:solidFill>
              </a:rPr>
              <a:t>Эволюция систем органов </a:t>
            </a:r>
          </a:p>
          <a:p>
            <a:pPr algn="ctr"/>
            <a:r>
              <a:rPr lang="ru-RU" sz="2400" dirty="0" smtClean="0">
                <a:solidFill>
                  <a:srgbClr val="E5C78C"/>
                </a:solidFill>
              </a:rPr>
              <a:t>Филогенез нервной системы </a:t>
            </a:r>
          </a:p>
          <a:p>
            <a:pPr algn="ctr"/>
            <a:r>
              <a:rPr lang="ru-RU" sz="2400" dirty="0" smtClean="0">
                <a:solidFill>
                  <a:srgbClr val="E5C78C"/>
                </a:solidFill>
              </a:rPr>
              <a:t>Филогенез эндокринной системы </a:t>
            </a:r>
          </a:p>
          <a:p>
            <a:pPr algn="ctr"/>
            <a:r>
              <a:rPr lang="ru-RU" sz="2400" dirty="0" smtClean="0">
                <a:solidFill>
                  <a:srgbClr val="E5C78C"/>
                </a:solidFill>
              </a:rPr>
              <a:t>Филогенетически обусловленные пороки развития</a:t>
            </a:r>
          </a:p>
          <a:p>
            <a:pPr algn="ctr"/>
            <a:r>
              <a:rPr lang="ru-RU" sz="2100" dirty="0" smtClean="0">
                <a:solidFill>
                  <a:srgbClr val="E5C78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smtClean="0">
                <a:solidFill>
                  <a:srgbClr val="E5C78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100" dirty="0">
              <a:solidFill>
                <a:srgbClr val="E5C78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08812" y="1041420"/>
            <a:ext cx="7720013" cy="3875484"/>
          </a:xfrm>
        </p:spPr>
        <p:txBody>
          <a:bodyPr/>
          <a:lstStyle/>
          <a:p>
            <a:pPr>
              <a:buNone/>
              <a:defRPr/>
            </a:pPr>
            <a:r>
              <a:rPr lang="ru-RU" sz="2400" dirty="0" smtClean="0">
                <a:solidFill>
                  <a:srgbClr val="FF0000"/>
                </a:solidFill>
              </a:rPr>
              <a:t>Одноклеточные</a:t>
            </a:r>
          </a:p>
          <a:p>
            <a:pPr>
              <a:defRPr/>
            </a:pPr>
            <a:r>
              <a:rPr lang="ru-RU" sz="2400" dirty="0" smtClean="0">
                <a:solidFill>
                  <a:srgbClr val="FFFF00"/>
                </a:solidFill>
              </a:rPr>
              <a:t>функции восприятия - </a:t>
            </a:r>
            <a:r>
              <a:rPr lang="ru-RU" sz="2400" dirty="0" smtClean="0">
                <a:solidFill>
                  <a:schemeClr val="bg1"/>
                </a:solidFill>
              </a:rPr>
              <a:t>хемочувствительные и фоточувствительные</a:t>
            </a:r>
            <a:r>
              <a:rPr lang="ru-RU" sz="2400" dirty="0" smtClean="0">
                <a:solidFill>
                  <a:srgbClr val="00B0F0"/>
                </a:solidFill>
              </a:rPr>
              <a:t> </a:t>
            </a:r>
            <a:r>
              <a:rPr lang="ru-RU" sz="2400" dirty="0" smtClean="0"/>
              <a:t>клетки мембраны;</a:t>
            </a:r>
          </a:p>
          <a:p>
            <a:pPr>
              <a:defRPr/>
            </a:pPr>
            <a:r>
              <a:rPr lang="ru-RU" sz="2400" dirty="0" smtClean="0">
                <a:solidFill>
                  <a:srgbClr val="FFFF00"/>
                </a:solidFill>
              </a:rPr>
              <a:t>моторные функции </a:t>
            </a:r>
            <a:r>
              <a:rPr lang="ru-RU" sz="2400" dirty="0" smtClean="0"/>
              <a:t>– </a:t>
            </a:r>
            <a:r>
              <a:rPr lang="ru-RU" sz="2400" dirty="0" smtClean="0">
                <a:solidFill>
                  <a:schemeClr val="bg1"/>
                </a:solidFill>
              </a:rPr>
              <a:t>мембранеллы</a:t>
            </a:r>
            <a:r>
              <a:rPr lang="ru-RU" sz="2400" dirty="0" smtClean="0">
                <a:solidFill>
                  <a:srgbClr val="00B0F0"/>
                </a:solidFill>
              </a:rPr>
              <a:t> </a:t>
            </a:r>
            <a:r>
              <a:rPr lang="ru-RU" sz="2400" dirty="0" smtClean="0"/>
              <a:t>(реснички, жгутики);</a:t>
            </a:r>
          </a:p>
          <a:p>
            <a:pPr>
              <a:defRPr/>
            </a:pPr>
            <a:r>
              <a:rPr lang="ru-RU" sz="2400" dirty="0" smtClean="0">
                <a:solidFill>
                  <a:srgbClr val="FFFF00"/>
                </a:solidFill>
              </a:rPr>
              <a:t>анализ поступающей информации </a:t>
            </a:r>
            <a:r>
              <a:rPr lang="ru-RU" sz="2400" dirty="0" smtClean="0">
                <a:solidFill>
                  <a:schemeClr val="bg1"/>
                </a:solidFill>
              </a:rPr>
              <a:t>сенсориум</a:t>
            </a:r>
          </a:p>
          <a:p>
            <a:pPr marL="200025" indent="-200025">
              <a:defRPr/>
            </a:pPr>
            <a:r>
              <a:rPr lang="ru-RU" sz="2400" dirty="0" smtClean="0"/>
              <a:t> </a:t>
            </a:r>
            <a:r>
              <a:rPr lang="ru-RU" sz="2400" dirty="0" smtClean="0">
                <a:solidFill>
                  <a:srgbClr val="FFFF00"/>
                </a:solidFill>
              </a:rPr>
              <a:t>организация согласованных движений</a:t>
            </a:r>
            <a:r>
              <a:rPr lang="ru-RU" sz="2400" dirty="0" smtClean="0"/>
              <a:t> </a:t>
            </a:r>
            <a:r>
              <a:rPr lang="ru-RU" sz="2400" dirty="0" smtClean="0">
                <a:solidFill>
                  <a:schemeClr val="bg1"/>
                </a:solidFill>
              </a:rPr>
              <a:t>моториум </a:t>
            </a:r>
            <a:r>
              <a:rPr lang="ru-RU" sz="2400" dirty="0" smtClean="0"/>
              <a:t>и </a:t>
            </a:r>
            <a:r>
              <a:rPr lang="ru-RU" sz="2400" dirty="0" smtClean="0">
                <a:solidFill>
                  <a:schemeClr val="bg1"/>
                </a:solidFill>
              </a:rPr>
              <a:t>фибриллы (кинетодесмы)</a:t>
            </a:r>
            <a:r>
              <a:rPr lang="ru-RU" sz="2400" dirty="0" smtClean="0"/>
              <a:t>, </a:t>
            </a:r>
            <a:r>
              <a:rPr lang="ru-RU" sz="2400" dirty="0" smtClean="0">
                <a:solidFill>
                  <a:schemeClr val="bg1"/>
                </a:solidFill>
              </a:rPr>
              <a:t>по которым передаются команды от моториума к эффекторам. </a:t>
            </a:r>
          </a:p>
          <a:p>
            <a:pPr>
              <a:buNone/>
              <a:defRPr/>
            </a:pPr>
            <a:endParaRPr lang="ru-RU" sz="2400" dirty="0">
              <a:solidFill>
                <a:srgbClr val="E5C78C"/>
              </a:solidFill>
            </a:endParaRPr>
          </a:p>
        </p:txBody>
      </p:sp>
      <p:pic>
        <p:nvPicPr>
          <p:cNvPr id="6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401053" cy="382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22794" y="251524"/>
            <a:ext cx="7344959" cy="43858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Филогенез нервной системы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</a:rPr>
              <a:t>беспозвоночных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52663" y="1431758"/>
            <a:ext cx="8229600" cy="2598821"/>
          </a:xfrm>
        </p:spPr>
        <p:txBody>
          <a:bodyPr/>
          <a:lstStyle/>
          <a:p>
            <a:pPr marL="214313" lvl="1">
              <a:lnSpc>
                <a:spcPct val="130000"/>
              </a:lnSpc>
              <a:spcBef>
                <a:spcPts val="0"/>
              </a:spcBef>
              <a:buNone/>
              <a:defRPr/>
            </a:pPr>
            <a:r>
              <a:rPr lang="ru-RU" sz="2400" dirty="0" smtClean="0">
                <a:solidFill>
                  <a:srgbClr val="FFFF00"/>
                </a:solidFill>
              </a:rPr>
              <a:t>Появляется необходимость взаимодействия </a:t>
            </a:r>
          </a:p>
          <a:p>
            <a:pPr marL="214313" lvl="1">
              <a:lnSpc>
                <a:spcPct val="130000"/>
              </a:lnSpc>
              <a:spcBef>
                <a:spcPts val="0"/>
              </a:spcBef>
              <a:buNone/>
              <a:defRPr/>
            </a:pPr>
            <a:r>
              <a:rPr lang="ru-RU" sz="2400" dirty="0" smtClean="0">
                <a:solidFill>
                  <a:srgbClr val="FFFF00"/>
                </a:solidFill>
              </a:rPr>
              <a:t>между органами и тканями</a:t>
            </a:r>
          </a:p>
          <a:p>
            <a:pPr marL="214313" lvl="1">
              <a:lnSpc>
                <a:spcPct val="130000"/>
              </a:lnSpc>
              <a:spcBef>
                <a:spcPts val="0"/>
              </a:spcBef>
              <a:buNone/>
              <a:defRPr/>
            </a:pPr>
            <a:r>
              <a:rPr lang="ru-RU" sz="2400" dirty="0" smtClean="0">
                <a:solidFill>
                  <a:srgbClr val="FFFF00"/>
                </a:solidFill>
              </a:rPr>
              <a:t>   2 пути:</a:t>
            </a:r>
          </a:p>
          <a:p>
            <a:pPr marL="214313" lvl="1">
              <a:lnSpc>
                <a:spcPct val="130000"/>
              </a:lnSpc>
              <a:spcBef>
                <a:spcPts val="0"/>
              </a:spcBef>
              <a:buFontTx/>
              <a:buChar char="-"/>
              <a:defRPr/>
            </a:pPr>
            <a:r>
              <a:rPr lang="ru-RU" sz="2400" dirty="0" smtClean="0">
                <a:solidFill>
                  <a:schemeClr val="bg1"/>
                </a:solidFill>
              </a:rPr>
              <a:t>гуморальный </a:t>
            </a:r>
            <a:r>
              <a:rPr lang="ru-RU" sz="2400" dirty="0" smtClean="0"/>
              <a:t>(поступление гормонов и продуктов метаболизма в кровь, лимфу и тканевую жидкость)</a:t>
            </a:r>
          </a:p>
          <a:p>
            <a:pPr marL="214313" lvl="1">
              <a:lnSpc>
                <a:spcPct val="130000"/>
              </a:lnSpc>
              <a:spcBef>
                <a:spcPts val="0"/>
              </a:spcBef>
              <a:buFontTx/>
              <a:buChar char="-"/>
              <a:defRPr/>
            </a:pPr>
            <a:r>
              <a:rPr lang="ru-RU" sz="2400" dirty="0" smtClean="0"/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за счет функции нервной системы </a:t>
            </a:r>
            <a:r>
              <a:rPr lang="ru-RU" sz="2400" dirty="0" smtClean="0"/>
              <a:t>(обеспечивает быструю передачу импульса к мишеням)</a:t>
            </a:r>
          </a:p>
          <a:p>
            <a:pPr>
              <a:buNone/>
              <a:defRPr/>
            </a:pPr>
            <a:endParaRPr lang="ru-RU" sz="4100" dirty="0">
              <a:solidFill>
                <a:srgbClr val="E5C78C"/>
              </a:solidFill>
            </a:endParaRPr>
          </a:p>
        </p:txBody>
      </p:sp>
      <p:pic>
        <p:nvPicPr>
          <p:cNvPr id="6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80" y="144379"/>
            <a:ext cx="385011" cy="366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99648" y="215429"/>
            <a:ext cx="7311040" cy="43858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Филогенез нервной системы многоклеточных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9136" y="3625516"/>
            <a:ext cx="2614863" cy="1367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40632" y="1540042"/>
            <a:ext cx="8052888" cy="3374858"/>
          </a:xfrm>
        </p:spPr>
        <p:txBody>
          <a:bodyPr/>
          <a:lstStyle/>
          <a:p>
            <a:pPr>
              <a:buNone/>
              <a:defRPr/>
            </a:pPr>
            <a:r>
              <a:rPr lang="ru-RU" sz="1800" b="1" dirty="0" smtClean="0">
                <a:solidFill>
                  <a:srgbClr val="FFFF00"/>
                </a:solidFill>
              </a:rPr>
              <a:t>Диффузная                                                  Стволовая (</a:t>
            </a:r>
            <a:r>
              <a:rPr lang="ru-RU" sz="1800" b="1" dirty="0" err="1" smtClean="0">
                <a:solidFill>
                  <a:srgbClr val="FFFF00"/>
                </a:solidFill>
              </a:rPr>
              <a:t>ортогон</a:t>
            </a:r>
            <a:r>
              <a:rPr lang="ru-RU" sz="1800" b="1" dirty="0" smtClean="0">
                <a:solidFill>
                  <a:srgbClr val="FFFF00"/>
                </a:solidFill>
              </a:rPr>
              <a:t>)</a:t>
            </a:r>
          </a:p>
          <a:p>
            <a:pPr>
              <a:defRPr/>
            </a:pPr>
            <a:endParaRPr lang="ru-RU" sz="1800" b="1" dirty="0" smtClean="0">
              <a:solidFill>
                <a:srgbClr val="FFFF00"/>
              </a:solidFill>
            </a:endParaRPr>
          </a:p>
          <a:p>
            <a:pPr>
              <a:buNone/>
              <a:defRPr/>
            </a:pPr>
            <a:r>
              <a:rPr lang="ru-RU" sz="1800" b="1" dirty="0" smtClean="0">
                <a:solidFill>
                  <a:srgbClr val="FFFF00"/>
                </a:solidFill>
              </a:rPr>
              <a:t>                                                                            </a:t>
            </a:r>
          </a:p>
          <a:p>
            <a:pPr>
              <a:defRPr/>
            </a:pPr>
            <a:endParaRPr lang="ru-RU" sz="1800" b="1" dirty="0" smtClean="0">
              <a:solidFill>
                <a:srgbClr val="FFFF00"/>
              </a:solidFill>
            </a:endParaRPr>
          </a:p>
          <a:p>
            <a:pPr>
              <a:buNone/>
              <a:defRPr/>
            </a:pPr>
            <a:r>
              <a:rPr lang="ru-RU" sz="1800" b="1" dirty="0" smtClean="0">
                <a:solidFill>
                  <a:srgbClr val="FFFF00"/>
                </a:solidFill>
              </a:rPr>
              <a:t>Узловая  (</a:t>
            </a:r>
            <a:r>
              <a:rPr lang="ru-RU" sz="1800" b="1" dirty="0" err="1" smtClean="0">
                <a:solidFill>
                  <a:srgbClr val="FFFF00"/>
                </a:solidFill>
              </a:rPr>
              <a:t>ганглионарная</a:t>
            </a:r>
            <a:r>
              <a:rPr lang="ru-RU" sz="1800" b="1" dirty="0" smtClean="0">
                <a:solidFill>
                  <a:srgbClr val="FFFF00"/>
                </a:solidFill>
              </a:rPr>
              <a:t>)                        Трубчатая</a:t>
            </a:r>
          </a:p>
          <a:p>
            <a:pPr>
              <a:buNone/>
              <a:defRPr/>
            </a:pPr>
            <a:endParaRPr lang="ru-RU" sz="4100" dirty="0">
              <a:solidFill>
                <a:srgbClr val="E5C78C"/>
              </a:solidFill>
            </a:endParaRPr>
          </a:p>
        </p:txBody>
      </p:sp>
      <p:pic>
        <p:nvPicPr>
          <p:cNvPr id="6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908460" y="0"/>
            <a:ext cx="7311040" cy="76174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Филогенез нервной системы многоклеточных </a:t>
            </a:r>
          </a:p>
          <a:p>
            <a:pPr algn="ctr"/>
            <a:endParaRPr lang="ru-RU" sz="2100" b="1" dirty="0" smtClean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2526" y="469230"/>
            <a:ext cx="4704005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endParaRPr lang="ru-RU" sz="2400" b="1" dirty="0" smtClean="0">
              <a:solidFill>
                <a:srgbClr val="C00000"/>
              </a:solidFill>
            </a:endParaRPr>
          </a:p>
          <a:p>
            <a:r>
              <a:rPr lang="ru-RU" sz="2400" b="1" dirty="0" smtClean="0">
                <a:solidFill>
                  <a:srgbClr val="C00000"/>
                </a:solidFill>
              </a:rPr>
              <a:t>Типы нервной системы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8" name="Picture 2" descr="http://t0.gstatic.com/images?q=tbn:ANd9GcRgqdjg6jvVqlqO0xKURjlzwYgIRlZU_XPIc8hatHenMUcxxT3hWt905k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6616" y="1540043"/>
            <a:ext cx="960647" cy="111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http://t0.gstatic.com/images?q=tbn:ANd9GcQlXnC4hfgMcIsHH5AqwS9fyZkAn8jY1JU0UduaAASryHd-VUoIyD5TjHr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47737" y="1576138"/>
            <a:ext cx="1491915" cy="1179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http://go2.imgsmail.ru/imgpreview?key=http%3A//900igr.net/datai/biologija/Tip-Ploskie-chervi/0017-019-Klass-Resnichnye-Turbellaria.png&amp;mb=imgdb_preview_10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51258" y="1227221"/>
            <a:ext cx="724332" cy="185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http://go2.imgsmail.ru/imgpreview?key=http%3A//900igr.net/datai/biologija/Tip-Ploskie-chervi/0017-018-Klass-Resnichnye-Turbellaria.png&amp;mb=imgdb_preview_10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36819" y="1203157"/>
            <a:ext cx="706500" cy="1937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2" descr="http://go4.imgsmail.ru/imgpreview?key=http%3A//elementy.ru/images/news/schmidtea%5Fmediterranea%5F600.jpg&amp;mb=imgdb_preview_5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73604" y="2237874"/>
            <a:ext cx="1333024" cy="1018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http://dic.academic.ru/pictures/enc_colier/0629_02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76136" y="3777917"/>
            <a:ext cx="1058780" cy="1191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http://t3.gstatic.com/images?q=tbn:ANd9GcSa_etbJrMbJ0r6LrD3D2qdh-mzEPPDMcUZtddC5_0c1ln3Xrk6LKRB2o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9944" y="3765884"/>
            <a:ext cx="1159970" cy="1222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34403" y="3465283"/>
            <a:ext cx="847662" cy="1515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00528" y="876990"/>
            <a:ext cx="7720013" cy="3875484"/>
          </a:xfrm>
        </p:spPr>
        <p:txBody>
          <a:bodyPr/>
          <a:lstStyle/>
          <a:p>
            <a:pPr>
              <a:buNone/>
              <a:defRPr/>
            </a:pPr>
            <a:r>
              <a:rPr lang="ru-RU" sz="4100" dirty="0" smtClean="0">
                <a:solidFill>
                  <a:srgbClr val="FF0000"/>
                </a:solidFill>
              </a:rPr>
              <a:t>Диффузная нервная система</a:t>
            </a:r>
          </a:p>
          <a:p>
            <a:pPr marL="214313" lvl="1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ru-RU" sz="2400" dirty="0" smtClean="0"/>
              <a:t>Нервные клетки образуют диффузное нервное сплетение в </a:t>
            </a:r>
            <a:r>
              <a:rPr lang="ru-RU" sz="2400" dirty="0" smtClean="0">
                <a:hlinkClick r:id="rId2" tooltip="Эктодерма"/>
              </a:rPr>
              <a:t>эктодерме</a:t>
            </a:r>
            <a:r>
              <a:rPr lang="ru-RU" sz="2400" dirty="0" smtClean="0"/>
              <a:t> по всему телу животного, и при сильном раздражении одной части сплетения возникает генерализованный ответ — реагирует все тело.</a:t>
            </a:r>
          </a:p>
          <a:p>
            <a:pPr marL="214313" lvl="1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ru-R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Характерна для кишечнополостных</a:t>
            </a:r>
            <a:endParaRPr lang="ru-RU" sz="4100" dirty="0">
              <a:solidFill>
                <a:srgbClr val="E5C78C"/>
              </a:solidFill>
            </a:endParaRPr>
          </a:p>
        </p:txBody>
      </p:sp>
      <p:pic>
        <p:nvPicPr>
          <p:cNvPr id="6" name="Рисунок 4"/>
          <p:cNvPicPr>
            <a:picLocks noChangeAspect="1"/>
          </p:cNvPicPr>
          <p:nvPr/>
        </p:nvPicPr>
        <p:blipFill>
          <a:blip r:embed="rId3" cstate="print"/>
          <a:srcRect r="60941"/>
          <a:stretch>
            <a:fillRect/>
          </a:stretch>
        </p:blipFill>
        <p:spPr bwMode="auto">
          <a:xfrm>
            <a:off x="180473" y="216569"/>
            <a:ext cx="364959" cy="347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960596" y="195378"/>
            <a:ext cx="7311040" cy="76174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Филогенез нервной системы многоклеточных </a:t>
            </a:r>
          </a:p>
          <a:p>
            <a:pPr algn="ctr"/>
            <a:endParaRPr lang="ru-RU" sz="2100" b="1" dirty="0" smtClean="0">
              <a:solidFill>
                <a:schemeClr val="bg1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0516" y="3657600"/>
            <a:ext cx="3001276" cy="1324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60686" y="852926"/>
            <a:ext cx="8101262" cy="2924990"/>
          </a:xfrm>
        </p:spPr>
        <p:txBody>
          <a:bodyPr/>
          <a:lstStyle/>
          <a:p>
            <a:pPr algn="ctr">
              <a:buNone/>
              <a:defRPr/>
            </a:pPr>
            <a:r>
              <a:rPr lang="ru-RU" sz="2400" dirty="0" smtClean="0">
                <a:solidFill>
                  <a:srgbClr val="FF0000"/>
                </a:solidFill>
              </a:rPr>
              <a:t>Стволовая нервная система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(</a:t>
            </a:r>
            <a:r>
              <a:rPr lang="ru-RU" sz="2400" dirty="0" err="1" smtClean="0">
                <a:solidFill>
                  <a:srgbClr val="FF0000"/>
                </a:solidFill>
              </a:rPr>
              <a:t>ортогон</a:t>
            </a:r>
            <a:r>
              <a:rPr lang="ru-RU" sz="2400" dirty="0" smtClean="0">
                <a:solidFill>
                  <a:srgbClr val="FF0000"/>
                </a:solidFill>
              </a:rPr>
              <a:t>)</a:t>
            </a:r>
          </a:p>
          <a:p>
            <a:pPr algn="just">
              <a:defRPr/>
            </a:pPr>
            <a:r>
              <a:rPr lang="ru-RU" sz="2400" dirty="0" smtClean="0"/>
              <a:t>Некоторые нервные клетки собираются в </a:t>
            </a:r>
            <a:r>
              <a:rPr lang="ru-RU" sz="2400" dirty="0" smtClean="0">
                <a:hlinkClick r:id="rId2" tooltip="Нервный ствол (страница отсутствует)"/>
              </a:rPr>
              <a:t>нервные стволы</a:t>
            </a:r>
            <a:r>
              <a:rPr lang="ru-RU" sz="2400" dirty="0" smtClean="0"/>
              <a:t>, наряду с которыми сохраняется и диффузное подкожное сплетение. </a:t>
            </a:r>
          </a:p>
          <a:p>
            <a:pPr algn="just">
              <a:defRPr/>
            </a:pPr>
            <a:r>
              <a:rPr lang="ru-RU" sz="2400" dirty="0" smtClean="0">
                <a:solidFill>
                  <a:srgbClr val="FFFF00"/>
                </a:solidFill>
                <a:cs typeface="Times New Roman" pitchFamily="18" charset="0"/>
              </a:rPr>
              <a:t>Характерна для плоских червей и нематод</a:t>
            </a:r>
          </a:p>
          <a:p>
            <a:pPr>
              <a:buNone/>
              <a:defRPr/>
            </a:pPr>
            <a:endParaRPr lang="ru-RU" sz="4100" dirty="0">
              <a:solidFill>
                <a:srgbClr val="E5C78C"/>
              </a:solidFill>
            </a:endParaRPr>
          </a:p>
        </p:txBody>
      </p:sp>
      <p:pic>
        <p:nvPicPr>
          <p:cNvPr id="6" name="Рисунок 4"/>
          <p:cNvPicPr>
            <a:picLocks noChangeAspect="1"/>
          </p:cNvPicPr>
          <p:nvPr/>
        </p:nvPicPr>
        <p:blipFill>
          <a:blip r:embed="rId3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289459" y="339757"/>
            <a:ext cx="7311040" cy="80791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Филогенез нервной системы многоклеточных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2841" y="3177883"/>
            <a:ext cx="3882477" cy="181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0" y="1037411"/>
            <a:ext cx="5486398" cy="3875484"/>
          </a:xfrm>
        </p:spPr>
        <p:txBody>
          <a:bodyPr/>
          <a:lstStyle/>
          <a:p>
            <a:pPr algn="ctr">
              <a:buNone/>
              <a:defRPr/>
            </a:pPr>
            <a:r>
              <a:rPr lang="ru-RU" sz="2400" dirty="0" smtClean="0">
                <a:solidFill>
                  <a:srgbClr val="FF0000"/>
                </a:solidFill>
              </a:rPr>
              <a:t>Узловая нервная система </a:t>
            </a:r>
          </a:p>
          <a:p>
            <a:pPr>
              <a:defRPr/>
            </a:pPr>
            <a:r>
              <a:rPr lang="ru-RU" sz="2400" dirty="0" smtClean="0"/>
              <a:t>Большая часть клеток центральной нервной системы собраны в нервные узлы — </a:t>
            </a:r>
            <a:r>
              <a:rPr lang="ru-RU" sz="2400" u="sng" dirty="0" smtClean="0">
                <a:solidFill>
                  <a:srgbClr val="FF0000"/>
                </a:solidFill>
                <a:hlinkClick r:id="rId2" tooltip="Ганглий"/>
              </a:rPr>
              <a:t>ганглии</a:t>
            </a:r>
            <a:r>
              <a:rPr lang="ru-RU" sz="2400" dirty="0" smtClean="0"/>
              <a:t>. </a:t>
            </a:r>
          </a:p>
          <a:p>
            <a:pPr>
              <a:defRPr/>
            </a:pPr>
            <a:r>
              <a:rPr lang="ru-RU" sz="2400" dirty="0" smtClean="0"/>
              <a:t> У некоторых </a:t>
            </a:r>
            <a:r>
              <a:rPr lang="ru-RU" sz="2400" dirty="0" smtClean="0">
                <a:solidFill>
                  <a:srgbClr val="FFFF00"/>
                </a:solidFill>
              </a:rPr>
              <a:t>моллюсков </a:t>
            </a:r>
            <a:r>
              <a:rPr lang="ru-RU" sz="2400" dirty="0" smtClean="0"/>
              <a:t> и </a:t>
            </a:r>
            <a:r>
              <a:rPr lang="ru-RU" sz="2400" dirty="0" smtClean="0">
                <a:solidFill>
                  <a:srgbClr val="FFFF00"/>
                </a:solidFill>
              </a:rPr>
              <a:t>членистоногих</a:t>
            </a:r>
            <a:r>
              <a:rPr lang="ru-RU" sz="2400" dirty="0" smtClean="0"/>
              <a:t> возникает сложное объединение специализированных ганглиев  — единый головной мозг или головогрудную нервную массу</a:t>
            </a:r>
            <a:endParaRPr lang="ru-RU" sz="2400" dirty="0" smtClean="0">
              <a:solidFill>
                <a:srgbClr val="FFC000"/>
              </a:solidFill>
              <a:cs typeface="Times New Roman" pitchFamily="18" charset="0"/>
            </a:endParaRPr>
          </a:p>
          <a:p>
            <a:pPr>
              <a:buNone/>
              <a:defRPr/>
            </a:pPr>
            <a:endParaRPr lang="ru-RU" sz="4100" dirty="0">
              <a:solidFill>
                <a:srgbClr val="E5C78C"/>
              </a:solidFill>
            </a:endParaRPr>
          </a:p>
        </p:txBody>
      </p:sp>
      <p:pic>
        <p:nvPicPr>
          <p:cNvPr id="6" name="Рисунок 4"/>
          <p:cNvPicPr>
            <a:picLocks noChangeAspect="1"/>
          </p:cNvPicPr>
          <p:nvPr/>
        </p:nvPicPr>
        <p:blipFill>
          <a:blip r:embed="rId3" cstate="print"/>
          <a:srcRect r="60941"/>
          <a:stretch>
            <a:fillRect/>
          </a:stretch>
        </p:blipFill>
        <p:spPr bwMode="auto">
          <a:xfrm>
            <a:off x="144379" y="144379"/>
            <a:ext cx="449179" cy="427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79859" y="247514"/>
            <a:ext cx="7311040" cy="76174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Филогенез нервной системы многоклеточных </a:t>
            </a:r>
          </a:p>
          <a:p>
            <a:pPr algn="ctr"/>
            <a:r>
              <a:rPr lang="ru-RU" sz="2100" b="1" dirty="0" smtClean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6611" y="1411706"/>
            <a:ext cx="3320716" cy="1727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54316" y="3320715"/>
            <a:ext cx="3513911" cy="1673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96780" y="1065485"/>
            <a:ext cx="7720013" cy="3875484"/>
          </a:xfrm>
        </p:spPr>
        <p:txBody>
          <a:bodyPr/>
          <a:lstStyle/>
          <a:p>
            <a:pPr>
              <a:buNone/>
              <a:defRPr/>
            </a:pP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Направления эволюции нервной системы беспозвоночных</a:t>
            </a:r>
          </a:p>
          <a:p>
            <a:pPr algn="just">
              <a:defRPr/>
            </a:pPr>
            <a:r>
              <a:rPr lang="ru-RU" sz="2400" dirty="0" smtClean="0">
                <a:cs typeface="Times New Roman" pitchFamily="18" charset="0"/>
              </a:rPr>
              <a:t>Концентрация нервных клеток в узлы </a:t>
            </a:r>
            <a:r>
              <a:rPr lang="ru-RU" sz="2400" dirty="0" smtClean="0">
                <a:solidFill>
                  <a:srgbClr val="FFFF00"/>
                </a:solidFill>
                <a:cs typeface="Times New Roman" pitchFamily="18" charset="0"/>
              </a:rPr>
              <a:t>(</a:t>
            </a:r>
            <a:r>
              <a:rPr lang="ru-RU" sz="2400" dirty="0" err="1" smtClean="0">
                <a:solidFill>
                  <a:srgbClr val="FFFF00"/>
                </a:solidFill>
                <a:cs typeface="Times New Roman" pitchFamily="18" charset="0"/>
              </a:rPr>
              <a:t>ганглионизация</a:t>
            </a:r>
            <a:r>
              <a:rPr lang="ru-RU" sz="2400" dirty="0" smtClean="0">
                <a:solidFill>
                  <a:srgbClr val="FFFF00"/>
                </a:solidFill>
                <a:cs typeface="Times New Roman" pitchFamily="18" charset="0"/>
              </a:rPr>
              <a:t>);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</a:p>
          <a:p>
            <a:pPr algn="just">
              <a:defRPr/>
            </a:pPr>
            <a:r>
              <a:rPr lang="ru-RU" sz="2400" dirty="0" smtClean="0"/>
              <a:t>Усложнение структурных взаимоотношений в пределах ганглиев; </a:t>
            </a:r>
          </a:p>
          <a:p>
            <a:pPr algn="just">
              <a:defRPr/>
            </a:pPr>
            <a:r>
              <a:rPr lang="ru-RU" sz="2400" dirty="0" smtClean="0"/>
              <a:t>Концентрация органов чувств и нервной ткани в области ротового аппарата</a:t>
            </a:r>
            <a:r>
              <a:rPr lang="ru-RU" sz="2400" dirty="0" smtClean="0">
                <a:solidFill>
                  <a:srgbClr val="FFFF00"/>
                </a:solidFill>
              </a:rPr>
              <a:t> (</a:t>
            </a:r>
            <a:r>
              <a:rPr lang="ru-RU" sz="2400" dirty="0" err="1" smtClean="0">
                <a:solidFill>
                  <a:srgbClr val="FFFF00"/>
                </a:solidFill>
              </a:rPr>
              <a:t>цефализация</a:t>
            </a:r>
            <a:r>
              <a:rPr lang="ru-RU" sz="2400" dirty="0" smtClean="0">
                <a:solidFill>
                  <a:srgbClr val="FFFF00"/>
                </a:solidFill>
              </a:rPr>
              <a:t>).  </a:t>
            </a:r>
            <a:endParaRPr lang="ru-RU" sz="2400" dirty="0" smtClean="0">
              <a:solidFill>
                <a:srgbClr val="FFFF00"/>
              </a:solidFill>
              <a:cs typeface="Times New Roman" pitchFamily="18" charset="0"/>
            </a:endParaRPr>
          </a:p>
          <a:p>
            <a:pPr>
              <a:buNone/>
              <a:defRPr/>
            </a:pPr>
            <a:endParaRPr lang="ru-RU" sz="2400" dirty="0">
              <a:solidFill>
                <a:srgbClr val="E5C78C"/>
              </a:solidFill>
            </a:endParaRPr>
          </a:p>
        </p:txBody>
      </p:sp>
      <p:pic>
        <p:nvPicPr>
          <p:cNvPr id="6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80" y="144379"/>
            <a:ext cx="673768" cy="641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856322" y="327726"/>
            <a:ext cx="7311040" cy="80791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Филогенез нервной системы многоклеточных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72717" y="1017358"/>
            <a:ext cx="8514098" cy="3875484"/>
          </a:xfrm>
        </p:spPr>
        <p:txBody>
          <a:bodyPr/>
          <a:lstStyle/>
          <a:p>
            <a:pPr>
              <a:buNone/>
              <a:defRPr/>
            </a:pP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Направления эволюции нервной системы беспозвоночных</a:t>
            </a:r>
          </a:p>
          <a:p>
            <a:pPr algn="just">
              <a:defRPr/>
            </a:pPr>
            <a:r>
              <a:rPr lang="ru-RU" sz="2400" dirty="0" smtClean="0">
                <a:solidFill>
                  <a:schemeClr val="bg1"/>
                </a:solidFill>
              </a:rPr>
              <a:t>У различных членистоногих головной мозг значительно отличается по своей сложности, выделяют: </a:t>
            </a:r>
          </a:p>
          <a:p>
            <a:pPr algn="just">
              <a:defRPr/>
            </a:pPr>
            <a:r>
              <a:rPr lang="ru-RU" sz="2400" dirty="0" smtClean="0"/>
              <a:t>- </a:t>
            </a:r>
            <a:r>
              <a:rPr lang="ru-RU" sz="2400" dirty="0" err="1" smtClean="0">
                <a:solidFill>
                  <a:srgbClr val="FFFF00"/>
                </a:solidFill>
              </a:rPr>
              <a:t>протоцеребрум</a:t>
            </a:r>
            <a:r>
              <a:rPr lang="ru-RU" sz="2400" dirty="0" smtClean="0"/>
              <a:t> – </a:t>
            </a:r>
            <a:r>
              <a:rPr lang="ru-RU" sz="2400" dirty="0" smtClean="0">
                <a:solidFill>
                  <a:schemeClr val="bg1"/>
                </a:solidFill>
              </a:rPr>
              <a:t>находятся </a:t>
            </a:r>
            <a:r>
              <a:rPr lang="ru-RU" sz="2400" dirty="0" err="1" smtClean="0">
                <a:solidFill>
                  <a:schemeClr val="bg1"/>
                </a:solidFill>
              </a:rPr>
              <a:t>асоциативные</a:t>
            </a:r>
            <a:r>
              <a:rPr lang="ru-RU" sz="2400" dirty="0" smtClean="0">
                <a:solidFill>
                  <a:schemeClr val="bg1"/>
                </a:solidFill>
              </a:rPr>
              <a:t> зоны и зрительные центры;</a:t>
            </a:r>
          </a:p>
          <a:p>
            <a:pPr algn="just">
              <a:defRPr/>
            </a:pPr>
            <a:r>
              <a:rPr lang="ru-RU" sz="2400" dirty="0" smtClean="0"/>
              <a:t>- </a:t>
            </a:r>
            <a:r>
              <a:rPr lang="ru-RU" sz="2400" dirty="0" err="1" smtClean="0">
                <a:solidFill>
                  <a:srgbClr val="FFFF00"/>
                </a:solidFill>
              </a:rPr>
              <a:t>дейтоцеребрум</a:t>
            </a:r>
            <a:r>
              <a:rPr lang="ru-RU" sz="2400" dirty="0" smtClean="0"/>
              <a:t> – </a:t>
            </a:r>
            <a:r>
              <a:rPr lang="ru-RU" sz="2400" dirty="0" smtClean="0">
                <a:solidFill>
                  <a:schemeClr val="bg1"/>
                </a:solidFill>
              </a:rPr>
              <a:t>располагаются </a:t>
            </a:r>
            <a:r>
              <a:rPr lang="ru-RU" sz="2400" dirty="0" err="1" smtClean="0">
                <a:solidFill>
                  <a:schemeClr val="bg1"/>
                </a:solidFill>
              </a:rPr>
              <a:t>антеннальные</a:t>
            </a:r>
            <a:r>
              <a:rPr lang="ru-RU" sz="2400" dirty="0" smtClean="0">
                <a:solidFill>
                  <a:schemeClr val="bg1"/>
                </a:solidFill>
              </a:rPr>
              <a:t> центры и обонятельные доли;</a:t>
            </a:r>
          </a:p>
          <a:p>
            <a:pPr algn="just">
              <a:defRPr/>
            </a:pPr>
            <a:r>
              <a:rPr lang="ru-RU" sz="2400" dirty="0" smtClean="0"/>
              <a:t>- </a:t>
            </a:r>
            <a:r>
              <a:rPr lang="ru-RU" sz="2400" dirty="0" err="1" smtClean="0">
                <a:solidFill>
                  <a:srgbClr val="FFFF00"/>
                </a:solidFill>
              </a:rPr>
              <a:t>тритоцеребрум</a:t>
            </a:r>
            <a:r>
              <a:rPr lang="ru-RU" sz="2400" dirty="0" smtClean="0"/>
              <a:t> – </a:t>
            </a:r>
            <a:r>
              <a:rPr lang="ru-RU" sz="2400" dirty="0" smtClean="0">
                <a:solidFill>
                  <a:schemeClr val="bg1"/>
                </a:solidFill>
              </a:rPr>
              <a:t>координирует ходьбу, плавание и полет. </a:t>
            </a:r>
          </a:p>
          <a:p>
            <a:pPr>
              <a:buNone/>
              <a:defRPr/>
            </a:pPr>
            <a:endParaRPr lang="ru-RU" sz="21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80" y="144379"/>
            <a:ext cx="593558" cy="565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000701" y="279599"/>
            <a:ext cx="7311040" cy="76174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Филогенез нервной системы многоклеточных </a:t>
            </a:r>
          </a:p>
          <a:p>
            <a:pPr algn="ctr"/>
            <a:r>
              <a:rPr lang="ru-RU" sz="2100" b="1" dirty="0" smtClean="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985210" y="1973179"/>
            <a:ext cx="1636295" cy="1660358"/>
          </a:xfrm>
        </p:spPr>
        <p:txBody>
          <a:bodyPr/>
          <a:lstStyle/>
          <a:p>
            <a:pPr>
              <a:buNone/>
              <a:defRPr/>
            </a:pPr>
            <a:endParaRPr lang="ru-RU" sz="4100" dirty="0">
              <a:solidFill>
                <a:srgbClr val="E5C78C"/>
              </a:solidFill>
            </a:endParaRPr>
          </a:p>
        </p:txBody>
      </p:sp>
      <p:pic>
        <p:nvPicPr>
          <p:cNvPr id="6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000701" y="279599"/>
            <a:ext cx="7311040" cy="76174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Филогенез нервной системы многоклеточных </a:t>
            </a:r>
          </a:p>
          <a:p>
            <a:pPr algn="ctr"/>
            <a:r>
              <a:rPr lang="ru-RU" sz="2100" b="1" dirty="0" smtClean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723" y="950496"/>
            <a:ext cx="3649239" cy="269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26569" y="1808747"/>
            <a:ext cx="3573379" cy="1448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7095" y="3821677"/>
            <a:ext cx="3284621" cy="1321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46360" y="3844088"/>
            <a:ext cx="2965032" cy="129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44907" y="1454506"/>
            <a:ext cx="4756484" cy="2058716"/>
          </a:xfrm>
        </p:spPr>
        <p:txBody>
          <a:bodyPr/>
          <a:lstStyle/>
          <a:p>
            <a:pPr>
              <a:buNone/>
              <a:defRPr/>
            </a:pPr>
            <a:r>
              <a:rPr lang="ru-RU" sz="2400" dirty="0" smtClean="0">
                <a:solidFill>
                  <a:srgbClr val="FF0000"/>
                </a:solidFill>
              </a:rPr>
              <a:t>Развитие нервной системы позвоночных</a:t>
            </a:r>
          </a:p>
          <a:p>
            <a:pPr>
              <a:buNone/>
              <a:defRPr/>
            </a:pPr>
            <a:r>
              <a:rPr lang="ru-RU" sz="2400" dirty="0" smtClean="0">
                <a:solidFill>
                  <a:schemeClr val="bg1"/>
                </a:solidFill>
              </a:rPr>
              <a:t>Нервная система позвоночных закладывается в виде сплошной нервной трубки, которая в процессе </a:t>
            </a:r>
            <a:r>
              <a:rPr lang="ru-RU" sz="2400" dirty="0" err="1" smtClean="0">
                <a:solidFill>
                  <a:schemeClr val="bg1"/>
                </a:solidFill>
              </a:rPr>
              <a:t>онто</a:t>
            </a:r>
            <a:r>
              <a:rPr lang="ru-RU" sz="2400" dirty="0" smtClean="0">
                <a:solidFill>
                  <a:schemeClr val="bg1"/>
                </a:solidFill>
              </a:rPr>
              <a:t> — и филогенеза дифференцируется на различные отделы.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80" y="144379"/>
            <a:ext cx="404182" cy="385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15690" y="0"/>
            <a:ext cx="7311040" cy="76174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Филогенез нервной системы многоклеточных </a:t>
            </a:r>
          </a:p>
          <a:p>
            <a:pPr algn="ctr"/>
            <a:r>
              <a:rPr lang="ru-RU" sz="2100" b="1" dirty="0" smtClean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571" y="1413710"/>
            <a:ext cx="3250093" cy="3495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81263" y="728600"/>
            <a:ext cx="7391151" cy="2977126"/>
          </a:xfrm>
        </p:spPr>
        <p:txBody>
          <a:bodyPr/>
          <a:lstStyle/>
          <a:p>
            <a:pPr>
              <a:buNone/>
              <a:defRPr/>
            </a:pPr>
            <a:r>
              <a:rPr lang="ru-RU" sz="4100" b="1" dirty="0" smtClean="0">
                <a:solidFill>
                  <a:schemeClr val="bg1"/>
                </a:solidFill>
              </a:rPr>
              <a:t>Филогенез </a:t>
            </a:r>
            <a:r>
              <a:rPr lang="ru-RU" sz="4100" dirty="0" smtClean="0"/>
              <a:t>- </a:t>
            </a:r>
            <a:r>
              <a:rPr lang="ru-RU" sz="4100" dirty="0" smtClean="0">
                <a:solidFill>
                  <a:schemeClr val="bg1"/>
                </a:solidFill>
              </a:rPr>
              <a:t>это процесс исторического развития</a:t>
            </a:r>
            <a:endParaRPr lang="ru-RU" sz="41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88479" y="300789"/>
            <a:ext cx="4309770" cy="71558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Эволюция систем органов </a:t>
            </a:r>
          </a:p>
          <a:p>
            <a:endParaRPr lang="ru-RU" dirty="0"/>
          </a:p>
        </p:txBody>
      </p:sp>
      <p:pic>
        <p:nvPicPr>
          <p:cNvPr id="6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3473" y="2905710"/>
            <a:ext cx="3583489" cy="2131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17358" y="156411"/>
            <a:ext cx="5486400" cy="4463716"/>
          </a:xfrm>
        </p:spPr>
        <p:txBody>
          <a:bodyPr/>
          <a:lstStyle/>
          <a:p>
            <a:pPr>
              <a:buNone/>
              <a:defRPr/>
            </a:pPr>
            <a:r>
              <a:rPr lang="ru-RU" sz="2400" dirty="0" smtClean="0">
                <a:solidFill>
                  <a:srgbClr val="FFFF00"/>
                </a:solidFill>
                <a:hlinkClick r:id="rId2" tooltip="Трубчатая нервная система"/>
              </a:rPr>
              <a:t>Трубчатая нервная система</a:t>
            </a:r>
            <a:r>
              <a:rPr lang="ru-RU" sz="2400" dirty="0" smtClean="0">
                <a:solidFill>
                  <a:srgbClr val="FFFF00"/>
                </a:solidFill>
              </a:rPr>
              <a:t> </a:t>
            </a:r>
            <a:r>
              <a:rPr lang="ru-RU" sz="2400" dirty="0" smtClean="0">
                <a:solidFill>
                  <a:schemeClr val="bg1"/>
                </a:solidFill>
              </a:rPr>
              <a:t>(</a:t>
            </a:r>
            <a:r>
              <a:rPr lang="ru-RU" sz="2400" dirty="0" smtClean="0">
                <a:solidFill>
                  <a:srgbClr val="FFFF00"/>
                </a:solidFill>
                <a:hlinkClick r:id="rId3" tooltip="Нервная трубка"/>
              </a:rPr>
              <a:t>нервная трубка</a:t>
            </a:r>
            <a:r>
              <a:rPr lang="ru-RU" sz="2400" dirty="0" smtClean="0">
                <a:solidFill>
                  <a:schemeClr val="bg1"/>
                </a:solidFill>
              </a:rPr>
              <a:t>)</a:t>
            </a:r>
            <a:r>
              <a:rPr lang="ru-RU" sz="2400" dirty="0" smtClean="0">
                <a:solidFill>
                  <a:srgbClr val="FFFF00"/>
                </a:solidFill>
              </a:rPr>
              <a:t> характерна для хордовых</a:t>
            </a:r>
            <a:endParaRPr lang="ru-RU" sz="2400" dirty="0" smtClean="0">
              <a:solidFill>
                <a:srgbClr val="FFFF00"/>
              </a:solidFill>
              <a:cs typeface="Times New Roman" pitchFamily="18" charset="0"/>
            </a:endParaRPr>
          </a:p>
          <a:p>
            <a:pPr>
              <a:buNone/>
              <a:defRPr/>
            </a:pPr>
            <a:endParaRPr lang="ru-RU" sz="4100" dirty="0">
              <a:solidFill>
                <a:srgbClr val="E5C78C"/>
              </a:solidFill>
            </a:endParaRPr>
          </a:p>
        </p:txBody>
      </p:sp>
      <p:pic>
        <p:nvPicPr>
          <p:cNvPr id="6" name="Рисунок 4"/>
          <p:cNvPicPr>
            <a:picLocks noChangeAspect="1"/>
          </p:cNvPicPr>
          <p:nvPr/>
        </p:nvPicPr>
        <p:blipFill>
          <a:blip r:embed="rId4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291104" y="279599"/>
            <a:ext cx="6730240" cy="76174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Филогенез нервной системы позвоночных</a:t>
            </a:r>
          </a:p>
          <a:p>
            <a:pPr algn="ctr"/>
            <a:r>
              <a:rPr lang="ru-RU" sz="2100" b="1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15001" y="869145"/>
            <a:ext cx="4454296" cy="43858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ru-RU" dirty="0" smtClean="0"/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Трубчатая нервная система</a:t>
            </a:r>
            <a:endParaRPr lang="ru-RU" sz="2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47873" y="1772655"/>
            <a:ext cx="1874357" cy="3080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7186" y="1049443"/>
            <a:ext cx="8786814" cy="3875484"/>
          </a:xfrm>
        </p:spPr>
        <p:txBody>
          <a:bodyPr/>
          <a:lstStyle/>
          <a:p>
            <a:pPr>
              <a:buNone/>
              <a:defRPr/>
            </a:pPr>
            <a:r>
              <a:rPr lang="ru-RU" sz="2400" dirty="0" smtClean="0">
                <a:solidFill>
                  <a:srgbClr val="FF0000"/>
                </a:solidFill>
              </a:rPr>
              <a:t>Функции нервной системы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2400" dirty="0" smtClean="0">
                <a:solidFill>
                  <a:srgbClr val="FFC000"/>
                </a:solidFill>
              </a:rPr>
              <a:t>анализаторная</a:t>
            </a:r>
            <a:r>
              <a:rPr lang="ru-RU" sz="2400" dirty="0" smtClean="0"/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(анализ поступающей по сенсорным системам информации) 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2400" dirty="0" smtClean="0"/>
              <a:t>   </a:t>
            </a:r>
            <a:r>
              <a:rPr lang="ru-RU" sz="2400" dirty="0" smtClean="0">
                <a:solidFill>
                  <a:srgbClr val="FFC000"/>
                </a:solidFill>
              </a:rPr>
              <a:t>моторная</a:t>
            </a:r>
            <a:r>
              <a:rPr lang="ru-RU" sz="2400" dirty="0" smtClean="0"/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(организация ответных движений) 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2400" dirty="0" smtClean="0"/>
              <a:t>   </a:t>
            </a:r>
            <a:r>
              <a:rPr lang="ru-RU" sz="2400" dirty="0" smtClean="0">
                <a:solidFill>
                  <a:srgbClr val="FFC000"/>
                </a:solidFill>
              </a:rPr>
              <a:t>интегративная</a:t>
            </a:r>
            <a:r>
              <a:rPr lang="ru-RU" sz="2400" dirty="0" smtClean="0"/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(связь сенсорных и моторных структур нервной системы,  формирование временных связей, обучение), организацию психических процессов. 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2400" dirty="0" smtClean="0"/>
              <a:t>   </a:t>
            </a:r>
            <a:r>
              <a:rPr lang="ru-RU" sz="2400" dirty="0" smtClean="0">
                <a:solidFill>
                  <a:srgbClr val="FFC000"/>
                </a:solidFill>
              </a:rPr>
              <a:t>висцеральная функция </a:t>
            </a:r>
            <a:r>
              <a:rPr lang="ru-RU" sz="2400" dirty="0" smtClean="0">
                <a:solidFill>
                  <a:schemeClr val="bg1"/>
                </a:solidFill>
              </a:rPr>
              <a:t>(регулирует и интегрирует функции внутренних органов)</a:t>
            </a:r>
          </a:p>
          <a:p>
            <a:pPr>
              <a:buNone/>
              <a:defRPr/>
            </a:pPr>
            <a:endParaRPr lang="ru-RU" sz="2400" dirty="0">
              <a:solidFill>
                <a:srgbClr val="E5C78C"/>
              </a:solidFill>
            </a:endParaRPr>
          </a:p>
        </p:txBody>
      </p:sp>
      <p:pic>
        <p:nvPicPr>
          <p:cNvPr id="6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80" y="144379"/>
            <a:ext cx="421024" cy="401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291102" y="279599"/>
            <a:ext cx="6730240" cy="80791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Филогенез нервной системы позвоночных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17095" y="1235242"/>
            <a:ext cx="7856371" cy="3908258"/>
          </a:xfrm>
        </p:spPr>
        <p:txBody>
          <a:bodyPr/>
          <a:lstStyle/>
          <a:p>
            <a:pPr>
              <a:buNone/>
              <a:defRPr/>
            </a:pPr>
            <a:r>
              <a:rPr lang="ru-RU" sz="2700" dirty="0" smtClean="0">
                <a:solidFill>
                  <a:srgbClr val="FF0000"/>
                </a:solidFill>
              </a:rPr>
              <a:t>Развитие нервной системы позвоночных</a:t>
            </a:r>
          </a:p>
          <a:p>
            <a:pPr>
              <a:buNone/>
              <a:defRPr/>
            </a:pPr>
            <a:r>
              <a:rPr lang="ru-RU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Следующим этапом в формировании нервной системы является реализация признаков подтипа Позвоночные, которая включает </a:t>
            </a:r>
            <a:r>
              <a:rPr lang="ru-RU" sz="27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дифференциацию нервной трубки на головной и спинной мозг</a:t>
            </a:r>
          </a:p>
          <a:p>
            <a:pPr>
              <a:buNone/>
              <a:defRPr/>
            </a:pPr>
            <a:endParaRPr lang="ru-RU" sz="4100" dirty="0">
              <a:solidFill>
                <a:srgbClr val="E5C78C"/>
              </a:solidFill>
            </a:endParaRPr>
          </a:p>
        </p:txBody>
      </p:sp>
      <p:pic>
        <p:nvPicPr>
          <p:cNvPr id="6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291102" y="279599"/>
            <a:ext cx="6730240" cy="80791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Филогенез нервной системы позвоночных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52665" y="1614927"/>
            <a:ext cx="6324598" cy="3875484"/>
          </a:xfrm>
        </p:spPr>
        <p:txBody>
          <a:bodyPr/>
          <a:lstStyle/>
          <a:p>
            <a:pPr>
              <a:lnSpc>
                <a:spcPct val="130000"/>
              </a:lnSpc>
              <a:spcBef>
                <a:spcPts val="0"/>
              </a:spcBef>
              <a:buNone/>
              <a:defRPr/>
            </a:pPr>
            <a:r>
              <a:rPr lang="ru-RU" sz="2400" dirty="0" smtClean="0"/>
              <a:t>1. </a:t>
            </a:r>
            <a:r>
              <a:rPr lang="ru-RU" sz="2400" dirty="0" smtClean="0">
                <a:solidFill>
                  <a:schemeClr val="bg1"/>
                </a:solidFill>
              </a:rPr>
              <a:t>Головной мозг закладывается в виде </a:t>
            </a:r>
            <a:r>
              <a:rPr lang="ru-RU" sz="2400" dirty="0" err="1" smtClean="0">
                <a:solidFill>
                  <a:schemeClr val="bg1"/>
                </a:solidFill>
              </a:rPr>
              <a:t>вздутияпередней</a:t>
            </a:r>
            <a:r>
              <a:rPr lang="ru-RU" sz="2400" dirty="0" smtClean="0">
                <a:solidFill>
                  <a:schemeClr val="bg1"/>
                </a:solidFill>
              </a:rPr>
              <a:t> части нервной трубки.</a:t>
            </a:r>
          </a:p>
          <a:p>
            <a:pPr>
              <a:lnSpc>
                <a:spcPct val="130000"/>
              </a:lnSpc>
              <a:spcBef>
                <a:spcPts val="0"/>
              </a:spcBef>
              <a:buNone/>
              <a:defRPr/>
            </a:pPr>
            <a:r>
              <a:rPr lang="ru-RU" sz="2400" dirty="0" smtClean="0">
                <a:solidFill>
                  <a:schemeClr val="bg1"/>
                </a:solidFill>
              </a:rPr>
              <a:t>2. Вздутие делится на три мозговых пузыря: </a:t>
            </a:r>
          </a:p>
          <a:p>
            <a:pPr>
              <a:lnSpc>
                <a:spcPct val="130000"/>
              </a:lnSpc>
              <a:spcBef>
                <a:spcPts val="0"/>
              </a:spcBef>
              <a:defRPr/>
            </a:pPr>
            <a:r>
              <a:rPr lang="ru-RU" sz="2400" dirty="0" smtClean="0">
                <a:solidFill>
                  <a:srgbClr val="FFFF00"/>
                </a:solidFill>
              </a:rPr>
              <a:t>- передний </a:t>
            </a:r>
            <a:r>
              <a:rPr lang="en-US" sz="2400" dirty="0" smtClean="0">
                <a:solidFill>
                  <a:srgbClr val="FFFF00"/>
                </a:solidFill>
              </a:rPr>
              <a:t>(</a:t>
            </a:r>
            <a:r>
              <a:rPr lang="en-US" sz="2400" dirty="0" err="1" smtClean="0">
                <a:solidFill>
                  <a:srgbClr val="FFFF00"/>
                </a:solidFill>
              </a:rPr>
              <a:t>proencephalon</a:t>
            </a:r>
            <a:r>
              <a:rPr lang="en-US" sz="2400" dirty="0" smtClean="0">
                <a:solidFill>
                  <a:srgbClr val="FFFF00"/>
                </a:solidFill>
              </a:rPr>
              <a:t>)</a:t>
            </a:r>
            <a:endParaRPr lang="ru-RU" sz="2400" dirty="0" smtClean="0">
              <a:solidFill>
                <a:srgbClr val="FFFF00"/>
              </a:solidFill>
            </a:endParaRPr>
          </a:p>
          <a:p>
            <a:pPr>
              <a:lnSpc>
                <a:spcPct val="130000"/>
              </a:lnSpc>
              <a:spcBef>
                <a:spcPts val="0"/>
              </a:spcBef>
              <a:defRPr/>
            </a:pPr>
            <a:r>
              <a:rPr lang="ru-RU" sz="2400" dirty="0" smtClean="0">
                <a:solidFill>
                  <a:srgbClr val="FFFF00"/>
                </a:solidFill>
              </a:rPr>
              <a:t>- средний </a:t>
            </a:r>
            <a:r>
              <a:rPr lang="en-US" sz="2400" dirty="0" smtClean="0">
                <a:solidFill>
                  <a:srgbClr val="FFFF00"/>
                </a:solidFill>
              </a:rPr>
              <a:t>(</a:t>
            </a:r>
            <a:r>
              <a:rPr lang="en-US" sz="2400" dirty="0" err="1" smtClean="0">
                <a:solidFill>
                  <a:srgbClr val="FFFF00"/>
                </a:solidFill>
              </a:rPr>
              <a:t>mesencephalon</a:t>
            </a:r>
            <a:r>
              <a:rPr lang="en-US" sz="2400" dirty="0" smtClean="0">
                <a:solidFill>
                  <a:srgbClr val="FFFF00"/>
                </a:solidFill>
              </a:rPr>
              <a:t>)</a:t>
            </a:r>
            <a:endParaRPr lang="ru-RU" sz="2400" dirty="0" smtClean="0">
              <a:solidFill>
                <a:srgbClr val="FFFF00"/>
              </a:solidFill>
            </a:endParaRPr>
          </a:p>
          <a:p>
            <a:pPr>
              <a:lnSpc>
                <a:spcPct val="130000"/>
              </a:lnSpc>
              <a:spcBef>
                <a:spcPts val="0"/>
              </a:spcBef>
              <a:defRPr/>
            </a:pPr>
            <a:r>
              <a:rPr lang="ru-RU" sz="2400" dirty="0" smtClean="0">
                <a:solidFill>
                  <a:srgbClr val="FFFF00"/>
                </a:solidFill>
              </a:rPr>
              <a:t>- ромбовидный</a:t>
            </a:r>
            <a:r>
              <a:rPr lang="en-US" sz="2400" dirty="0" smtClean="0">
                <a:solidFill>
                  <a:srgbClr val="FFFF00"/>
                </a:solidFill>
              </a:rPr>
              <a:t> (</a:t>
            </a:r>
            <a:r>
              <a:rPr lang="en-US" sz="2400" dirty="0" err="1" smtClean="0">
                <a:solidFill>
                  <a:srgbClr val="FFFF00"/>
                </a:solidFill>
              </a:rPr>
              <a:t>rhombencephalon</a:t>
            </a:r>
            <a:r>
              <a:rPr lang="en-US" sz="2400" dirty="0" smtClean="0">
                <a:solidFill>
                  <a:srgbClr val="FFFF00"/>
                </a:solidFill>
              </a:rPr>
              <a:t>)</a:t>
            </a:r>
          </a:p>
          <a:p>
            <a:pPr>
              <a:buNone/>
              <a:defRPr/>
            </a:pPr>
            <a:endParaRPr lang="ru-RU" sz="4100" dirty="0">
              <a:solidFill>
                <a:srgbClr val="E5C78C"/>
              </a:solidFill>
            </a:endParaRPr>
          </a:p>
        </p:txBody>
      </p:sp>
      <p:pic>
        <p:nvPicPr>
          <p:cNvPr id="6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291102" y="279599"/>
            <a:ext cx="6730240" cy="76174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Филогенез нервной системы позвоночных</a:t>
            </a:r>
          </a:p>
          <a:p>
            <a:pPr algn="ctr"/>
            <a:r>
              <a:rPr lang="ru-RU" sz="2100" b="1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874057" y="893209"/>
            <a:ext cx="4142721" cy="43858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головного мозга</a:t>
            </a:r>
            <a:endParaRPr lang="ru-RU" sz="2400" b="1" dirty="0"/>
          </a:p>
        </p:txBody>
      </p:sp>
      <p:pic>
        <p:nvPicPr>
          <p:cNvPr id="9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1833" y="2422359"/>
            <a:ext cx="2863516" cy="2502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08547" y="1057463"/>
            <a:ext cx="7090611" cy="3875484"/>
          </a:xfrm>
        </p:spPr>
        <p:txBody>
          <a:bodyPr/>
          <a:lstStyle/>
          <a:p>
            <a:pPr>
              <a:lnSpc>
                <a:spcPct val="130000"/>
              </a:lnSpc>
              <a:spcBef>
                <a:spcPts val="0"/>
              </a:spcBef>
              <a:buNone/>
              <a:defRPr/>
            </a:pPr>
            <a:r>
              <a:rPr lang="ru-RU" sz="3300" dirty="0" smtClean="0">
                <a:solidFill>
                  <a:srgbClr val="FFFF00"/>
                </a:solidFill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Стадия пяти мозговых пузырей</a:t>
            </a:r>
          </a:p>
          <a:p>
            <a:pPr>
              <a:lnSpc>
                <a:spcPct val="130000"/>
              </a:lnSpc>
              <a:spcBef>
                <a:spcPts val="0"/>
              </a:spcBef>
              <a:buNone/>
              <a:defRPr/>
            </a:pPr>
            <a:r>
              <a:rPr lang="ru-RU" sz="2400" dirty="0" smtClean="0">
                <a:solidFill>
                  <a:srgbClr val="FFFF00"/>
                </a:solidFill>
                <a:cs typeface="Times New Roman" pitchFamily="18" charset="0"/>
              </a:rPr>
              <a:t>    </a:t>
            </a:r>
            <a:r>
              <a:rPr lang="en-US" sz="2400" dirty="0" smtClean="0">
                <a:solidFill>
                  <a:schemeClr val="bg1"/>
                </a:solidFill>
                <a:cs typeface="Times New Roman" pitchFamily="18" charset="0"/>
              </a:rPr>
              <a:t>3</a:t>
            </a:r>
            <a:r>
              <a:rPr lang="ru-RU" sz="2400" dirty="0" smtClean="0">
                <a:solidFill>
                  <a:schemeClr val="bg1"/>
                </a:solidFill>
                <a:cs typeface="Times New Roman" pitchFamily="18" charset="0"/>
              </a:rPr>
              <a:t>. На пятой неделе передний мозговой пузырь делится на два отдела</a:t>
            </a:r>
            <a:r>
              <a:rPr lang="ru-RU" sz="2400" dirty="0" smtClean="0">
                <a:cs typeface="Times New Roman" pitchFamily="18" charset="0"/>
              </a:rPr>
              <a:t>: </a:t>
            </a:r>
            <a:r>
              <a:rPr lang="ru-RU" sz="2400" dirty="0" smtClean="0">
                <a:solidFill>
                  <a:srgbClr val="FFFF00"/>
                </a:solidFill>
                <a:cs typeface="Times New Roman" pitchFamily="18" charset="0"/>
              </a:rPr>
              <a:t>передний (</a:t>
            </a:r>
            <a:r>
              <a:rPr lang="en-US" sz="2400" dirty="0" err="1" smtClean="0">
                <a:solidFill>
                  <a:srgbClr val="FFFF00"/>
                </a:solidFill>
                <a:cs typeface="Times New Roman" pitchFamily="18" charset="0"/>
              </a:rPr>
              <a:t>telencephalon</a:t>
            </a:r>
            <a:r>
              <a:rPr lang="en-US" sz="2400" dirty="0" smtClean="0">
                <a:solidFill>
                  <a:srgbClr val="FFFF00"/>
                </a:solidFill>
                <a:cs typeface="Times New Roman" pitchFamily="18" charset="0"/>
              </a:rPr>
              <a:t>)</a:t>
            </a:r>
            <a:r>
              <a:rPr lang="ru-RU" sz="2400" dirty="0" smtClean="0">
                <a:solidFill>
                  <a:srgbClr val="FFFF00"/>
                </a:solidFill>
                <a:cs typeface="Times New Roman" pitchFamily="18" charset="0"/>
              </a:rPr>
              <a:t> и промежуточный</a:t>
            </a:r>
            <a:r>
              <a:rPr lang="en-US" sz="2400" dirty="0" smtClean="0">
                <a:solidFill>
                  <a:srgbClr val="FFFF00"/>
                </a:solidFill>
                <a:cs typeface="Times New Roman" pitchFamily="18" charset="0"/>
              </a:rPr>
              <a:t> (diencephalon)</a:t>
            </a:r>
            <a:r>
              <a:rPr lang="ru-RU" sz="2400" dirty="0" smtClean="0">
                <a:cs typeface="Times New Roman" pitchFamily="18" charset="0"/>
              </a:rPr>
              <a:t>. </a:t>
            </a:r>
            <a:r>
              <a:rPr lang="ru-RU" sz="2400" dirty="0" smtClean="0">
                <a:solidFill>
                  <a:schemeClr val="bg1"/>
                </a:solidFill>
                <a:cs typeface="Times New Roman" pitchFamily="18" charset="0"/>
              </a:rPr>
              <a:t>Средний мозговой пузырь не делится, а преобразуется в </a:t>
            </a:r>
            <a:r>
              <a:rPr lang="ru-RU" sz="2400" dirty="0" smtClean="0">
                <a:solidFill>
                  <a:srgbClr val="FFFF00"/>
                </a:solidFill>
                <a:cs typeface="Times New Roman" pitchFamily="18" charset="0"/>
              </a:rPr>
              <a:t>средний мозг.</a:t>
            </a:r>
            <a:r>
              <a:rPr lang="ru-RU" sz="2400" dirty="0" smtClean="0"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cs typeface="Times New Roman" pitchFamily="18" charset="0"/>
              </a:rPr>
              <a:t>Ромбовидный пузырь делится на 2 отдела: </a:t>
            </a:r>
            <a:r>
              <a:rPr lang="ru-RU" sz="2400" dirty="0" smtClean="0">
                <a:solidFill>
                  <a:srgbClr val="FFFF00"/>
                </a:solidFill>
                <a:cs typeface="Times New Roman" pitchFamily="18" charset="0"/>
              </a:rPr>
              <a:t>задний</a:t>
            </a:r>
            <a:r>
              <a:rPr lang="en-US" sz="2400" dirty="0" smtClean="0">
                <a:solidFill>
                  <a:srgbClr val="FFFF00"/>
                </a:solidFill>
                <a:cs typeface="Times New Roman" pitchFamily="18" charset="0"/>
              </a:rPr>
              <a:t> (</a:t>
            </a:r>
            <a:r>
              <a:rPr lang="en-US" sz="2400" dirty="0" err="1" smtClean="0">
                <a:solidFill>
                  <a:srgbClr val="FFFF00"/>
                </a:solidFill>
                <a:cs typeface="Times New Roman" pitchFamily="18" charset="0"/>
              </a:rPr>
              <a:t>metencephalon</a:t>
            </a:r>
            <a:r>
              <a:rPr lang="en-US" sz="2400" dirty="0" smtClean="0">
                <a:solidFill>
                  <a:srgbClr val="FFFF00"/>
                </a:solidFill>
                <a:cs typeface="Times New Roman" pitchFamily="18" charset="0"/>
              </a:rPr>
              <a:t>)</a:t>
            </a:r>
            <a:r>
              <a:rPr lang="ru-RU" sz="2400" dirty="0" smtClean="0">
                <a:solidFill>
                  <a:srgbClr val="FFFF00"/>
                </a:solidFill>
                <a:cs typeface="Times New Roman" pitchFamily="18" charset="0"/>
              </a:rPr>
              <a:t> и продолговатый.  </a:t>
            </a:r>
            <a:endParaRPr lang="ru-RU" sz="2400" dirty="0">
              <a:solidFill>
                <a:srgbClr val="E5C78C"/>
              </a:solidFill>
            </a:endParaRPr>
          </a:p>
        </p:txBody>
      </p:sp>
      <p:pic>
        <p:nvPicPr>
          <p:cNvPr id="6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80" y="144379"/>
            <a:ext cx="471546" cy="449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749681" y="171315"/>
            <a:ext cx="6730240" cy="76174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Филогенез нервной системы позвоночных</a:t>
            </a:r>
          </a:p>
          <a:p>
            <a:pPr algn="ctr"/>
            <a:r>
              <a:rPr lang="ru-RU" sz="2100" b="1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23825" y="612472"/>
            <a:ext cx="4143507" cy="43858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головного мозга</a:t>
            </a:r>
            <a:endParaRPr lang="ru-RU" sz="2400" b="1" dirty="0"/>
          </a:p>
        </p:txBody>
      </p:sp>
      <p:pic>
        <p:nvPicPr>
          <p:cNvPr id="8" name="Рисунок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6442" y="1564553"/>
            <a:ext cx="1648328" cy="1675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38737" y="3364276"/>
            <a:ext cx="1596190" cy="1628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40632" y="1484585"/>
            <a:ext cx="4840704" cy="3875484"/>
          </a:xfrm>
        </p:spPr>
        <p:txBody>
          <a:bodyPr/>
          <a:lstStyle/>
          <a:p>
            <a:pPr algn="just">
              <a:buNone/>
              <a:defRPr/>
            </a:pPr>
            <a:r>
              <a:rPr lang="ru-RU" sz="2100" dirty="0" smtClean="0">
                <a:solidFill>
                  <a:schemeClr val="bg1"/>
                </a:solidFill>
              </a:rPr>
              <a:t>4. Одновременно происходит преобразование </a:t>
            </a:r>
            <a:r>
              <a:rPr lang="ru-RU" sz="2100" dirty="0" err="1" smtClean="0">
                <a:solidFill>
                  <a:schemeClr val="bg1"/>
                </a:solidFill>
              </a:rPr>
              <a:t>невроцеля</a:t>
            </a:r>
            <a:r>
              <a:rPr lang="ru-RU" sz="2100" dirty="0" smtClean="0">
                <a:solidFill>
                  <a:schemeClr val="bg1"/>
                </a:solidFill>
              </a:rPr>
              <a:t>:</a:t>
            </a:r>
          </a:p>
          <a:p>
            <a:pPr algn="just">
              <a:buNone/>
              <a:defRPr/>
            </a:pPr>
            <a:r>
              <a:rPr lang="ru-RU" sz="2100" dirty="0" smtClean="0">
                <a:solidFill>
                  <a:schemeClr val="bg1"/>
                </a:solidFill>
              </a:rPr>
              <a:t>Расширение </a:t>
            </a:r>
            <a:r>
              <a:rPr lang="ru-RU" sz="2100" dirty="0" err="1" smtClean="0">
                <a:solidFill>
                  <a:schemeClr val="bg1"/>
                </a:solidFill>
              </a:rPr>
              <a:t>невроцеля</a:t>
            </a:r>
            <a:r>
              <a:rPr lang="ru-RU" sz="2100" dirty="0" smtClean="0">
                <a:solidFill>
                  <a:schemeClr val="bg1"/>
                </a:solidFill>
              </a:rPr>
              <a:t> в переднем мозге формирует </a:t>
            </a:r>
            <a:r>
              <a:rPr lang="ru-RU" sz="2100" dirty="0" smtClean="0">
                <a:solidFill>
                  <a:srgbClr val="FFFF00"/>
                </a:solidFill>
              </a:rPr>
              <a:t>боковые желудочки</a:t>
            </a:r>
            <a:r>
              <a:rPr lang="ru-RU" sz="2100" dirty="0" smtClean="0"/>
              <a:t>.</a:t>
            </a:r>
          </a:p>
          <a:p>
            <a:pPr algn="just">
              <a:buNone/>
              <a:defRPr/>
            </a:pPr>
            <a:r>
              <a:rPr lang="ru-RU" sz="2100" dirty="0" smtClean="0">
                <a:solidFill>
                  <a:schemeClr val="bg1"/>
                </a:solidFill>
              </a:rPr>
              <a:t>Полость </a:t>
            </a:r>
            <a:r>
              <a:rPr lang="ru-RU" sz="2100" dirty="0" err="1" smtClean="0">
                <a:solidFill>
                  <a:schemeClr val="bg1"/>
                </a:solidFill>
              </a:rPr>
              <a:t>невроцеля</a:t>
            </a:r>
            <a:r>
              <a:rPr lang="ru-RU" sz="2100" dirty="0" smtClean="0">
                <a:solidFill>
                  <a:schemeClr val="bg1"/>
                </a:solidFill>
              </a:rPr>
              <a:t> промежуточного мозга преобразуется в </a:t>
            </a:r>
            <a:r>
              <a:rPr lang="ru-RU" sz="2100" dirty="0" smtClean="0">
                <a:solidFill>
                  <a:srgbClr val="FFFF00"/>
                </a:solidFill>
              </a:rPr>
              <a:t>третий желудочек.</a:t>
            </a:r>
          </a:p>
          <a:p>
            <a:pPr algn="just">
              <a:buNone/>
              <a:defRPr/>
            </a:pPr>
            <a:r>
              <a:rPr lang="ru-RU" sz="2100" dirty="0" smtClean="0">
                <a:solidFill>
                  <a:schemeClr val="bg1"/>
                </a:solidFill>
              </a:rPr>
              <a:t>Полость </a:t>
            </a:r>
            <a:r>
              <a:rPr lang="ru-RU" sz="2100" dirty="0" err="1" smtClean="0">
                <a:solidFill>
                  <a:schemeClr val="bg1"/>
                </a:solidFill>
              </a:rPr>
              <a:t>невроцеля</a:t>
            </a:r>
            <a:r>
              <a:rPr lang="ru-RU" sz="2100" dirty="0" smtClean="0">
                <a:solidFill>
                  <a:schemeClr val="bg1"/>
                </a:solidFill>
              </a:rPr>
              <a:t> заднего мозга формирует </a:t>
            </a:r>
            <a:r>
              <a:rPr lang="ru-RU" sz="2100" dirty="0" smtClean="0">
                <a:solidFill>
                  <a:srgbClr val="FFFF00"/>
                </a:solidFill>
              </a:rPr>
              <a:t>четвертый желудочек</a:t>
            </a:r>
            <a:r>
              <a:rPr lang="ru-RU" sz="2100" dirty="0" smtClean="0"/>
              <a:t>.</a:t>
            </a:r>
          </a:p>
          <a:p>
            <a:pPr>
              <a:buNone/>
              <a:defRPr/>
            </a:pPr>
            <a:endParaRPr lang="ru-RU" sz="4100" dirty="0">
              <a:solidFill>
                <a:srgbClr val="E5C78C"/>
              </a:solidFill>
            </a:endParaRPr>
          </a:p>
        </p:txBody>
      </p:sp>
      <p:pic>
        <p:nvPicPr>
          <p:cNvPr id="6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922133" y="0"/>
            <a:ext cx="6730240" cy="76174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Филогенез нервной системы позвоночных</a:t>
            </a:r>
          </a:p>
          <a:p>
            <a:pPr algn="ctr"/>
            <a:r>
              <a:rPr lang="ru-RU" sz="2100" b="1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38462" y="437148"/>
            <a:ext cx="6930190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головного мозга</a:t>
            </a:r>
            <a:endParaRPr lang="ru-RU" sz="2400" b="1" dirty="0"/>
          </a:p>
        </p:txBody>
      </p:sp>
      <p:pic>
        <p:nvPicPr>
          <p:cNvPr id="8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3842" y="1872917"/>
            <a:ext cx="3621506" cy="305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291102" y="279599"/>
            <a:ext cx="6730240" cy="76174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Филогенез нервной системы позвоночных</a:t>
            </a:r>
          </a:p>
          <a:p>
            <a:pPr algn="ctr"/>
            <a:r>
              <a:rPr lang="ru-RU" sz="2100" b="1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15978" y="661737"/>
            <a:ext cx="6930190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головного мозга</a:t>
            </a:r>
            <a:endParaRPr lang="ru-RU" sz="2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53453" y="1263316"/>
            <a:ext cx="6304547" cy="297773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>
              <a:defRPr/>
            </a:pPr>
            <a:r>
              <a:rPr lang="ru-RU" sz="2700" dirty="0" smtClean="0">
                <a:solidFill>
                  <a:schemeClr val="bg1"/>
                </a:solidFill>
              </a:rPr>
              <a:t>Таким образом, у всех позвоночных головной мозг состоит из 5 отделов: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2700" dirty="0" smtClean="0">
                <a:solidFill>
                  <a:srgbClr val="FFFF00"/>
                </a:solidFill>
              </a:rPr>
              <a:t>переднего, 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2700" dirty="0" smtClean="0">
                <a:solidFill>
                  <a:srgbClr val="FFFF00"/>
                </a:solidFill>
              </a:rPr>
              <a:t>промежуточного, 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2700" dirty="0" smtClean="0">
                <a:solidFill>
                  <a:srgbClr val="FFFF00"/>
                </a:solidFill>
              </a:rPr>
              <a:t>среднего, 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2700" dirty="0" smtClean="0">
                <a:solidFill>
                  <a:srgbClr val="FFFF00"/>
                </a:solidFill>
              </a:rPr>
              <a:t>заднего 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2700" dirty="0" smtClean="0">
                <a:solidFill>
                  <a:srgbClr val="FFFF00"/>
                </a:solidFill>
              </a:rPr>
              <a:t>продолговатого</a:t>
            </a:r>
            <a:endParaRPr lang="ru-RU" sz="27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80" y="144379"/>
            <a:ext cx="505228" cy="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70055" y="199388"/>
            <a:ext cx="6815199" cy="76174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Филогенез нервной системы позвоночных </a:t>
            </a:r>
          </a:p>
          <a:p>
            <a:pPr algn="ctr"/>
            <a:r>
              <a:rPr lang="ru-RU" sz="2100" b="1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80736" y="677779"/>
            <a:ext cx="6930190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Основные типы мозга позвоночных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85010" y="1408552"/>
            <a:ext cx="4572000" cy="3393237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ru-RU" sz="2700" dirty="0" err="1" smtClean="0">
                <a:solidFill>
                  <a:srgbClr val="FFFF00"/>
                </a:solidFill>
              </a:rPr>
              <a:t>Ихтиопсидный</a:t>
            </a:r>
            <a:r>
              <a:rPr lang="ru-RU" sz="2700" dirty="0" smtClean="0">
                <a:solidFill>
                  <a:srgbClr val="FFFF00"/>
                </a:solidFill>
              </a:rPr>
              <a:t> </a:t>
            </a:r>
            <a:r>
              <a:rPr lang="ru-RU" sz="2700" dirty="0" smtClean="0">
                <a:solidFill>
                  <a:srgbClr val="FF0000"/>
                </a:solidFill>
              </a:rPr>
              <a:t>           </a:t>
            </a:r>
            <a:r>
              <a:rPr lang="ru-RU" sz="2700" dirty="0" smtClean="0">
                <a:solidFill>
                  <a:schemeClr val="bg1"/>
                </a:solidFill>
              </a:rPr>
              <a:t> (рыбы и амфибии)</a:t>
            </a:r>
          </a:p>
          <a:p>
            <a:pPr>
              <a:defRPr/>
            </a:pPr>
            <a:endParaRPr lang="ru-RU" sz="2700" dirty="0" smtClean="0">
              <a:solidFill>
                <a:schemeClr val="bg1"/>
              </a:solidFill>
            </a:endParaRPr>
          </a:p>
          <a:p>
            <a:pPr>
              <a:defRPr/>
            </a:pPr>
            <a:r>
              <a:rPr lang="ru-RU" sz="2700" dirty="0" smtClean="0">
                <a:solidFill>
                  <a:srgbClr val="FFFF00"/>
                </a:solidFill>
              </a:rPr>
              <a:t> </a:t>
            </a:r>
            <a:r>
              <a:rPr lang="ru-RU" sz="2700" dirty="0" err="1" smtClean="0">
                <a:solidFill>
                  <a:srgbClr val="FFFF00"/>
                </a:solidFill>
              </a:rPr>
              <a:t>Зауропсидный</a:t>
            </a:r>
            <a:r>
              <a:rPr lang="ru-RU" sz="2700" dirty="0" smtClean="0">
                <a:solidFill>
                  <a:srgbClr val="FFFF00"/>
                </a:solidFill>
              </a:rPr>
              <a:t> </a:t>
            </a:r>
            <a:r>
              <a:rPr lang="ru-RU" sz="2700" dirty="0" smtClean="0">
                <a:solidFill>
                  <a:srgbClr val="FF0000"/>
                </a:solidFill>
              </a:rPr>
              <a:t>           </a:t>
            </a:r>
            <a:r>
              <a:rPr lang="ru-RU" sz="2700" dirty="0" smtClean="0">
                <a:solidFill>
                  <a:schemeClr val="bg1"/>
                </a:solidFill>
              </a:rPr>
              <a:t>(рептилии и птицы)</a:t>
            </a:r>
          </a:p>
          <a:p>
            <a:pPr>
              <a:defRPr/>
            </a:pPr>
            <a:endParaRPr lang="ru-RU" sz="2700" dirty="0" smtClean="0">
              <a:solidFill>
                <a:schemeClr val="bg1"/>
              </a:solidFill>
            </a:endParaRPr>
          </a:p>
          <a:p>
            <a:pPr>
              <a:defRPr/>
            </a:pPr>
            <a:r>
              <a:rPr lang="ru-RU" sz="2700" dirty="0" smtClean="0">
                <a:solidFill>
                  <a:srgbClr val="FF0000"/>
                </a:solidFill>
              </a:rPr>
              <a:t> </a:t>
            </a:r>
            <a:r>
              <a:rPr lang="ru-RU" sz="2700" dirty="0" err="1" smtClean="0">
                <a:solidFill>
                  <a:srgbClr val="FFFF00"/>
                </a:solidFill>
              </a:rPr>
              <a:t>Маммальный</a:t>
            </a:r>
            <a:r>
              <a:rPr lang="ru-RU" sz="2700" dirty="0" smtClean="0">
                <a:solidFill>
                  <a:srgbClr val="FFFF00"/>
                </a:solidFill>
              </a:rPr>
              <a:t> </a:t>
            </a:r>
            <a:r>
              <a:rPr lang="ru-RU" sz="2700" dirty="0" smtClean="0">
                <a:solidFill>
                  <a:srgbClr val="FF0000"/>
                </a:solidFill>
              </a:rPr>
              <a:t>              </a:t>
            </a:r>
            <a:r>
              <a:rPr lang="ru-RU" sz="2700" dirty="0" smtClean="0">
                <a:solidFill>
                  <a:schemeClr val="bg1"/>
                </a:solidFill>
              </a:rPr>
              <a:t>(млекопитающие) </a:t>
            </a:r>
            <a:endParaRPr lang="ru-RU" sz="27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1347" y="1046748"/>
            <a:ext cx="2646948" cy="1191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2675" y="1070812"/>
            <a:ext cx="2610852" cy="114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6799" y="2305928"/>
            <a:ext cx="2641495" cy="1339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64705" y="2282053"/>
            <a:ext cx="2598821" cy="1327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06178" y="3717759"/>
            <a:ext cx="3478254" cy="1275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429000" y="2069432"/>
            <a:ext cx="1652336" cy="2201779"/>
          </a:xfrm>
        </p:spPr>
        <p:txBody>
          <a:bodyPr/>
          <a:lstStyle/>
          <a:p>
            <a:pPr algn="just">
              <a:buNone/>
              <a:defRPr/>
            </a:pPr>
            <a:endParaRPr lang="ru-RU" sz="4100" dirty="0">
              <a:solidFill>
                <a:srgbClr val="E5C78C"/>
              </a:solidFill>
            </a:endParaRPr>
          </a:p>
        </p:txBody>
      </p:sp>
      <p:pic>
        <p:nvPicPr>
          <p:cNvPr id="6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874010" y="199388"/>
            <a:ext cx="6730240" cy="76174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Филогенез нервной системы позвоночных</a:t>
            </a:r>
          </a:p>
          <a:p>
            <a:pPr algn="ctr"/>
            <a:r>
              <a:rPr lang="ru-RU" sz="2100" b="1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46748" y="581527"/>
            <a:ext cx="5714999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головного мозга</a:t>
            </a:r>
            <a:endParaRPr lang="ru-RU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046749"/>
            <a:ext cx="5390148" cy="386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645569" y="2225841"/>
            <a:ext cx="2145630" cy="890338"/>
          </a:xfrm>
        </p:spPr>
        <p:txBody>
          <a:bodyPr/>
          <a:lstStyle/>
          <a:p>
            <a:pPr algn="just">
              <a:buNone/>
              <a:defRPr/>
            </a:pPr>
            <a:endParaRPr lang="ru-RU" sz="4100" dirty="0">
              <a:solidFill>
                <a:srgbClr val="E5C78C"/>
              </a:solidFill>
            </a:endParaRPr>
          </a:p>
        </p:txBody>
      </p:sp>
      <p:pic>
        <p:nvPicPr>
          <p:cNvPr id="6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80" y="144379"/>
            <a:ext cx="577516" cy="550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147359" y="0"/>
            <a:ext cx="4724051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Филогенез нервной системы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484" y="729917"/>
            <a:ext cx="6416200" cy="412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93295" y="696516"/>
            <a:ext cx="6853989" cy="2704410"/>
          </a:xfrm>
        </p:spPr>
        <p:txBody>
          <a:bodyPr/>
          <a:lstStyle/>
          <a:p>
            <a:pPr>
              <a:buNone/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Нервная система</a:t>
            </a:r>
            <a:r>
              <a:rPr lang="ru-RU" sz="2400" dirty="0" smtClean="0">
                <a:solidFill>
                  <a:srgbClr val="FF0000"/>
                </a:solidFill>
              </a:rPr>
              <a:t> </a:t>
            </a:r>
            <a:r>
              <a:rPr lang="ru-RU" sz="2400" dirty="0" smtClean="0"/>
              <a:t>— </a:t>
            </a:r>
            <a:r>
              <a:rPr lang="ru-RU" sz="2400" dirty="0" smtClean="0">
                <a:solidFill>
                  <a:schemeClr val="bg1"/>
                </a:solidFill>
              </a:rPr>
              <a:t>целостная морфо</a:t>
            </a:r>
            <a:r>
              <a:rPr lang="en-US" sz="2400" dirty="0" smtClean="0">
                <a:solidFill>
                  <a:schemeClr val="bg1"/>
                </a:solidFill>
              </a:rPr>
              <a:t> -</a:t>
            </a:r>
            <a:r>
              <a:rPr lang="ru-RU" sz="2400" dirty="0" smtClean="0">
                <a:solidFill>
                  <a:schemeClr val="bg1"/>
                </a:solidFill>
              </a:rPr>
              <a:t> функциональная совокупность различных взаимосвязанных нервных структур, которая обеспечивает регуляцию деятельности всех систем организма и реакцию на изменение условий внутренней и внешней среды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6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742841" y="339756"/>
            <a:ext cx="4671728" cy="43858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Филогенез нервной системы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5356" y="2780465"/>
            <a:ext cx="2376139" cy="2138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267326" y="225655"/>
            <a:ext cx="7198707" cy="712808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Филогенез эндокринной системы 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endParaRPr lang="ru-RU" sz="2400" b="1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92507" y="192505"/>
            <a:ext cx="395838" cy="385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007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l="8205" b="32777"/>
          <a:stretch>
            <a:fillRect/>
          </a:stretch>
        </p:blipFill>
        <p:spPr bwMode="auto">
          <a:xfrm>
            <a:off x="4054642" y="1203158"/>
            <a:ext cx="3128210" cy="36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0347" y="1155033"/>
            <a:ext cx="2696202" cy="368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43840" y="595878"/>
            <a:ext cx="3293269" cy="47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38989" y="225655"/>
            <a:ext cx="7327044" cy="71280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b="1" dirty="0" smtClean="0">
                <a:solidFill>
                  <a:schemeClr val="bg1"/>
                </a:solidFill>
              </a:rPr>
              <a:t>Филогенез эндокринной системы </a:t>
            </a:r>
            <a:r>
              <a:rPr lang="ru-RU" sz="2400" b="1" dirty="0" smtClean="0">
                <a:solidFill>
                  <a:schemeClr val="bg1"/>
                </a:solidFill>
              </a:rPr>
              <a:t/>
            </a:r>
            <a:br>
              <a:rPr lang="ru-RU" sz="2400" b="1" dirty="0" smtClean="0">
                <a:solidFill>
                  <a:schemeClr val="bg1"/>
                </a:solidFill>
              </a:rPr>
            </a:br>
            <a:endParaRPr lang="ru-RU" sz="2400" b="1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92507" y="192505"/>
            <a:ext cx="445318" cy="43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652" y="617731"/>
            <a:ext cx="6757548" cy="4259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Grp="1" noChangeArrowheads="1"/>
          </p:cNvSpPr>
          <p:nvPr>
            <p:ph type="title"/>
          </p:nvPr>
        </p:nvSpPr>
        <p:spPr>
          <a:xfrm>
            <a:off x="898358" y="225655"/>
            <a:ext cx="7567675" cy="71280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b="1" dirty="0" smtClean="0">
                <a:solidFill>
                  <a:schemeClr val="bg1"/>
                </a:solidFill>
              </a:rPr>
              <a:t>Филогенез эндокринной системы </a:t>
            </a:r>
            <a:r>
              <a:rPr lang="ru-RU" sz="2400" b="1" dirty="0" smtClean="0">
                <a:solidFill>
                  <a:schemeClr val="bg1"/>
                </a:solidFill>
              </a:rPr>
              <a:t/>
            </a:r>
            <a:br>
              <a:rPr lang="ru-RU" sz="2400" b="1" dirty="0" smtClean="0">
                <a:solidFill>
                  <a:schemeClr val="bg1"/>
                </a:solidFill>
              </a:rPr>
            </a:br>
            <a:endParaRPr lang="ru-RU" sz="2400" b="1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92506" y="192505"/>
            <a:ext cx="494797" cy="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274" y="807108"/>
            <a:ext cx="6629401" cy="4336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Grp="1" noChangeArrowheads="1"/>
          </p:cNvSpPr>
          <p:nvPr>
            <p:ph type="title"/>
          </p:nvPr>
        </p:nvSpPr>
        <p:spPr>
          <a:xfrm>
            <a:off x="946484" y="225655"/>
            <a:ext cx="7519549" cy="71280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b="1" dirty="0" smtClean="0">
                <a:solidFill>
                  <a:schemeClr val="bg1"/>
                </a:solidFill>
              </a:rPr>
              <a:t>Филогенез эндокринной системы </a:t>
            </a:r>
            <a:r>
              <a:rPr lang="ru-RU" sz="2400" b="1" dirty="0" smtClean="0">
                <a:solidFill>
                  <a:schemeClr val="bg1"/>
                </a:solidFill>
              </a:rPr>
              <a:t/>
            </a:r>
            <a:br>
              <a:rPr lang="ru-RU" sz="2400" b="1" dirty="0" smtClean="0">
                <a:solidFill>
                  <a:schemeClr val="bg1"/>
                </a:solidFill>
              </a:rPr>
            </a:br>
            <a:endParaRPr lang="ru-RU" sz="2400" b="1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92506" y="192506"/>
            <a:ext cx="593757" cy="577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1473" y="943538"/>
            <a:ext cx="5772150" cy="419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Grp="1" noChangeArrowheads="1"/>
          </p:cNvSpPr>
          <p:nvPr>
            <p:ph type="title"/>
          </p:nvPr>
        </p:nvSpPr>
        <p:spPr>
          <a:xfrm>
            <a:off x="753979" y="225655"/>
            <a:ext cx="7712054" cy="71280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b="1" dirty="0" smtClean="0">
                <a:solidFill>
                  <a:schemeClr val="bg1"/>
                </a:solidFill>
              </a:rPr>
              <a:t>Филогенез эндокринной системы </a:t>
            </a:r>
            <a:r>
              <a:rPr lang="ru-RU" sz="2400" b="1" dirty="0" smtClean="0">
                <a:solidFill>
                  <a:schemeClr val="bg1"/>
                </a:solidFill>
              </a:rPr>
              <a:t/>
            </a:r>
            <a:br>
              <a:rPr lang="ru-RU" sz="2400" b="1" dirty="0" smtClean="0">
                <a:solidFill>
                  <a:schemeClr val="bg1"/>
                </a:solidFill>
              </a:rPr>
            </a:br>
            <a:endParaRPr lang="ru-RU" sz="2400" b="1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92506" y="192506"/>
            <a:ext cx="593757" cy="577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0884" y="786063"/>
            <a:ext cx="4596064" cy="4132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27747" y="225655"/>
            <a:ext cx="7038286" cy="71280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b="1" dirty="0" smtClean="0">
                <a:solidFill>
                  <a:schemeClr val="bg1"/>
                </a:solidFill>
              </a:rPr>
              <a:t>Филогенез эндокринной системы </a:t>
            </a:r>
            <a:r>
              <a:rPr lang="ru-RU" sz="2400" b="1" dirty="0" smtClean="0">
                <a:solidFill>
                  <a:schemeClr val="bg1"/>
                </a:solidFill>
              </a:rPr>
              <a:t/>
            </a:r>
            <a:br>
              <a:rPr lang="ru-RU" sz="2400" b="1" dirty="0" smtClean="0">
                <a:solidFill>
                  <a:schemeClr val="bg1"/>
                </a:solidFill>
              </a:rPr>
            </a:br>
            <a:endParaRPr lang="ru-RU" sz="2400" b="1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92506" y="192505"/>
            <a:ext cx="529389" cy="514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652" y="813000"/>
            <a:ext cx="7441007" cy="4075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71452" y="44056"/>
            <a:ext cx="518359" cy="504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59493" y="3076700"/>
          <a:ext cx="6024562" cy="584200"/>
        </p:xfrm>
        <a:graphic>
          <a:graphicData uri="http://schemas.openxmlformats.org/drawingml/2006/table">
            <a:tbl>
              <a:tblPr/>
              <a:tblGrid>
                <a:gridCol w="1327547"/>
                <a:gridCol w="1602581"/>
                <a:gridCol w="1618059"/>
                <a:gridCol w="1476375"/>
              </a:tblGrid>
              <a:tr h="228600">
                <a:tc>
                  <a:txBody>
                    <a:bodyPr/>
                    <a:lstStyle/>
                    <a:p>
                      <a:pPr marL="19050" marR="0" lvl="0" indent="0" algn="ctr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31800" marR="0" lvl="0" indent="0" algn="ctr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22275" marR="0" lvl="0" indent="0" algn="ctr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7313" marR="0" lvl="0" indent="0" algn="r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19050" marR="0" lvl="0" indent="0" algn="ctr" defTabSz="914400" rtl="0" eaLnBrk="1" fontAlgn="base" latinLnBrk="0" hangingPunct="1">
                        <a:lnSpc>
                          <a:spcPts val="2313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0" marR="0" lvl="0" indent="0" algn="ctr" defTabSz="914400" rtl="0" eaLnBrk="1" fontAlgn="base" latinLnBrk="0" hangingPunct="1">
                        <a:lnSpc>
                          <a:spcPts val="2313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22275" marR="0" lvl="0" indent="0" algn="ctr" defTabSz="914400" rtl="0" eaLnBrk="1" fontAlgn="base" latinLnBrk="0" hangingPunct="1">
                        <a:lnSpc>
                          <a:spcPts val="2313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7313" marR="0" lvl="0" indent="0" algn="r" defTabSz="914400" rtl="0" eaLnBrk="1" fontAlgn="base" latinLnBrk="0" hangingPunct="1">
                        <a:lnSpc>
                          <a:spcPts val="2313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9948" name="Rectangle 1"/>
          <p:cNvSpPr>
            <a:spLocks noChangeArrowheads="1"/>
          </p:cNvSpPr>
          <p:nvPr/>
        </p:nvSpPr>
        <p:spPr bwMode="auto">
          <a:xfrm>
            <a:off x="1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165684" y="211819"/>
            <a:ext cx="5594684" cy="76174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Филогенез эндокринной системы </a:t>
            </a:r>
            <a:r>
              <a:rPr lang="ru-RU" sz="2100" b="1" dirty="0" smtClean="0">
                <a:solidFill>
                  <a:schemeClr val="bg1"/>
                </a:solidFill>
              </a:rPr>
              <a:t/>
            </a:r>
            <a:br>
              <a:rPr lang="ru-RU" sz="2100" b="1" dirty="0" smtClean="0">
                <a:solidFill>
                  <a:schemeClr val="bg1"/>
                </a:solidFill>
              </a:rPr>
            </a:br>
            <a:endParaRPr lang="ru-RU" sz="2100" dirty="0"/>
          </a:p>
        </p:txBody>
      </p:sp>
      <p:sp>
        <p:nvSpPr>
          <p:cNvPr id="7" name="TextBox 6"/>
          <p:cNvSpPr txBox="1"/>
          <p:nvPr/>
        </p:nvSpPr>
        <p:spPr>
          <a:xfrm>
            <a:off x="204538" y="657726"/>
            <a:ext cx="8939462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Гистологическое происхождение желез внутренней секреции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664" y="1479884"/>
            <a:ext cx="1641796" cy="4385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эктодерма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0632" y="2646947"/>
            <a:ext cx="1722972" cy="4385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мезодерма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3862136"/>
            <a:ext cx="1715534" cy="4385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эндодерма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09856" y="1183105"/>
            <a:ext cx="5534144" cy="4385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Эктобласт – передняя доля гипофиза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29263" y="1447799"/>
            <a:ext cx="5420395" cy="37702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Нервная пластинка – задняя доля гипофиза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72327" y="1752600"/>
            <a:ext cx="6023572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Нервный гребень – мозговое вещество надпочечников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V="1">
            <a:off x="1856874" y="1395664"/>
            <a:ext cx="1804737" cy="372979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1848853" y="1696453"/>
            <a:ext cx="1636295" cy="84221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1856875" y="1800726"/>
            <a:ext cx="1323473" cy="168443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477126" y="2109537"/>
            <a:ext cx="1212768" cy="4385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сомиты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01453" y="2394284"/>
            <a:ext cx="1811458" cy="4385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ru-RU" sz="2400" dirty="0" err="1" smtClean="0">
                <a:solidFill>
                  <a:schemeClr val="bg1"/>
                </a:solidFill>
              </a:rPr>
              <a:t>нефротомы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41558" y="2711117"/>
            <a:ext cx="2210605" cy="4385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ru-RU" sz="2400" dirty="0" err="1" smtClean="0">
                <a:solidFill>
                  <a:schemeClr val="bg1"/>
                </a:solidFill>
              </a:rPr>
              <a:t>спланхнотомы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37547" y="2963780"/>
            <a:ext cx="1157689" cy="4385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гонады</a:t>
            </a:r>
            <a:endParaRPr lang="ru-RU" sz="2400" dirty="0">
              <a:solidFill>
                <a:schemeClr val="bg1"/>
              </a:solidFill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flipV="1">
            <a:off x="1872917" y="2526632"/>
            <a:ext cx="1600200" cy="240632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1925053" y="2715126"/>
            <a:ext cx="1684421" cy="120317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1949116" y="2831432"/>
            <a:ext cx="1612232" cy="72190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1832810" y="2915653"/>
            <a:ext cx="1768643" cy="144379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577390" y="3312696"/>
            <a:ext cx="1489254" cy="4385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кишечник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513221" y="3581400"/>
            <a:ext cx="1455335" cy="4385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эпителий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58716" y="3914273"/>
            <a:ext cx="7066935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Железы поджелудочная, щитовидная, </a:t>
            </a:r>
            <a:r>
              <a:rPr lang="ru-RU" dirty="0" err="1" smtClean="0">
                <a:solidFill>
                  <a:schemeClr val="bg1"/>
                </a:solidFill>
              </a:rPr>
              <a:t>паращитовидная,тимус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441033" y="4259179"/>
            <a:ext cx="1128579" cy="4385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печень</a:t>
            </a:r>
            <a:endParaRPr lang="ru-RU" sz="2400" dirty="0">
              <a:solidFill>
                <a:schemeClr val="bg1"/>
              </a:solidFill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 flipV="1">
            <a:off x="1724525" y="3661611"/>
            <a:ext cx="1792706" cy="372979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V="1">
            <a:off x="1716506" y="3882190"/>
            <a:ext cx="1732547" cy="168443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1764633" y="4066675"/>
            <a:ext cx="890336" cy="48127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1716506" y="4094748"/>
            <a:ext cx="1648326" cy="288758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33137" y="501316"/>
            <a:ext cx="8710863" cy="472176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Филогенетически обусловленные пороки развития</a:t>
            </a:r>
            <a:r>
              <a:rPr lang="ru-RU" sz="2400" dirty="0" smtClean="0">
                <a:solidFill>
                  <a:schemeClr val="bg1"/>
                </a:solidFill>
              </a:rPr>
              <a:t/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rgbClr val="E5C78C"/>
                </a:solidFill>
              </a:rPr>
              <a:t/>
            </a:r>
            <a:br>
              <a:rPr lang="ru-RU" sz="2400" dirty="0" smtClean="0">
                <a:solidFill>
                  <a:srgbClr val="E5C78C"/>
                </a:solidFill>
              </a:rPr>
            </a:br>
            <a:endParaRPr lang="ru-RU" sz="2400" dirty="0" smtClean="0">
              <a:solidFill>
                <a:schemeClr val="bg1"/>
              </a:solidFill>
            </a:endParaRPr>
          </a:p>
        </p:txBody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5084" y="1197142"/>
            <a:ext cx="7391400" cy="1473869"/>
          </a:xfrm>
        </p:spPr>
        <p:txBody>
          <a:bodyPr/>
          <a:lstStyle/>
          <a:p>
            <a:pPr marL="65485" indent="0" eaLnBrk="1" hangingPunct="1">
              <a:lnSpc>
                <a:spcPct val="120000"/>
              </a:lnSpc>
              <a:buNone/>
              <a:defRPr/>
            </a:pPr>
            <a:r>
              <a:rPr lang="ru-RU" dirty="0" smtClea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7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2" y="1"/>
            <a:ext cx="481262" cy="468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842209"/>
            <a:ext cx="9144000" cy="367023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 врожденным аномалиям относятся следующие нарушения развития: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Агенезия </a:t>
            </a:r>
            <a:r>
              <a:rPr lang="ru-RU" dirty="0" smtClean="0">
                <a:solidFill>
                  <a:schemeClr val="bg1"/>
                </a:solidFill>
              </a:rPr>
              <a:t>– полное врожденное отсутствие органа.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Аплазия</a:t>
            </a:r>
            <a:r>
              <a:rPr lang="ru-RU" dirty="0" smtClean="0">
                <a:solidFill>
                  <a:schemeClr val="bg1"/>
                </a:solidFill>
              </a:rPr>
              <a:t> – врожденное отсутствие органа с наличием его сосудистой ножки.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Врожденная гипоплазия </a:t>
            </a:r>
            <a:r>
              <a:rPr lang="ru-RU" dirty="0" smtClean="0">
                <a:solidFill>
                  <a:schemeClr val="bg1"/>
                </a:solidFill>
              </a:rPr>
              <a:t>– недоразвитие органа.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Врожденная гиперплазия </a:t>
            </a:r>
            <a:r>
              <a:rPr lang="ru-RU" dirty="0" smtClean="0">
                <a:solidFill>
                  <a:schemeClr val="bg1"/>
                </a:solidFill>
              </a:rPr>
              <a:t>– увеличение относительной массы (размера) органа.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Гетеротопия </a:t>
            </a:r>
            <a:r>
              <a:rPr lang="ru-RU" dirty="0" smtClean="0">
                <a:solidFill>
                  <a:schemeClr val="bg1"/>
                </a:solidFill>
              </a:rPr>
              <a:t>– наличие клеток, тканей или целых участков органа в другом органе или в тех зонах того же органа, где их не должно быть.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Эктопия</a:t>
            </a:r>
            <a:r>
              <a:rPr lang="ru-RU" dirty="0" smtClean="0">
                <a:solidFill>
                  <a:schemeClr val="bg1"/>
                </a:solidFill>
              </a:rPr>
              <a:t> – смещение органа, то есть расположение его в необычном месте. </a:t>
            </a:r>
            <a:r>
              <a:rPr lang="ru-RU" b="1" dirty="0" smtClean="0">
                <a:solidFill>
                  <a:schemeClr val="bg1"/>
                </a:solidFill>
              </a:rPr>
              <a:t>Удвоение</a:t>
            </a:r>
            <a:r>
              <a:rPr lang="ru-RU" dirty="0" smtClean="0">
                <a:solidFill>
                  <a:schemeClr val="bg1"/>
                </a:solidFill>
              </a:rPr>
              <a:t> – увеличение в числе того или иного органа или его части.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Атрезия</a:t>
            </a:r>
            <a:r>
              <a:rPr lang="ru-RU" dirty="0" smtClean="0">
                <a:solidFill>
                  <a:schemeClr val="bg1"/>
                </a:solidFill>
              </a:rPr>
              <a:t> – полное отсутствие канала или естественного отверстия.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Стеноз</a:t>
            </a:r>
            <a:r>
              <a:rPr lang="ru-RU" dirty="0" smtClean="0">
                <a:solidFill>
                  <a:schemeClr val="bg1"/>
                </a:solidFill>
              </a:rPr>
              <a:t> – сужение канала или отверстия. </a:t>
            </a:r>
          </a:p>
          <a:p>
            <a:r>
              <a:rPr lang="ru-RU" b="1" dirty="0" err="1" smtClean="0">
                <a:solidFill>
                  <a:schemeClr val="bg1"/>
                </a:solidFill>
              </a:rPr>
              <a:t>Персистирование</a:t>
            </a:r>
            <a:r>
              <a:rPr lang="ru-RU" dirty="0" smtClean="0">
                <a:solidFill>
                  <a:schemeClr val="bg1"/>
                </a:solidFill>
              </a:rPr>
              <a:t> – сохранение эмбриональных структур, в норме исчезающих к определенному периоду развития. 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5221" y="228601"/>
            <a:ext cx="8678779" cy="472176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chemeClr val="bg1"/>
                </a:solidFill>
              </a:rPr>
              <a:t>Филогенетически обусловленные пороки развития</a:t>
            </a:r>
            <a:r>
              <a:rPr lang="ru-RU" sz="2400" dirty="0" smtClean="0">
                <a:solidFill>
                  <a:schemeClr val="bg1"/>
                </a:solidFill>
              </a:rPr>
              <a:t/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1500" dirty="0" smtClean="0">
                <a:solidFill>
                  <a:srgbClr val="E5C78C"/>
                </a:solidFill>
              </a:rPr>
              <a:t/>
            </a:r>
            <a:br>
              <a:rPr lang="ru-RU" sz="1500" dirty="0" smtClean="0">
                <a:solidFill>
                  <a:srgbClr val="E5C78C"/>
                </a:solidFill>
              </a:rPr>
            </a:br>
            <a:endParaRPr lang="ru-RU" sz="1500" dirty="0" smtClean="0">
              <a:solidFill>
                <a:schemeClr val="bg1"/>
              </a:solidFill>
            </a:endParaRPr>
          </a:p>
        </p:txBody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5084" y="1197142"/>
            <a:ext cx="7391400" cy="1473869"/>
          </a:xfrm>
        </p:spPr>
        <p:txBody>
          <a:bodyPr/>
          <a:lstStyle/>
          <a:p>
            <a:pPr marL="65485" indent="0" eaLnBrk="1" hangingPunct="1">
              <a:lnSpc>
                <a:spcPct val="120000"/>
              </a:lnSpc>
              <a:buNone/>
              <a:defRPr/>
            </a:pPr>
            <a:r>
              <a:rPr lang="ru-RU" dirty="0" smtClea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7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2" y="0"/>
            <a:ext cx="461810" cy="449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3102" y="589171"/>
            <a:ext cx="1857751" cy="141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7525" y="647638"/>
            <a:ext cx="2878931" cy="1321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5717" y="609288"/>
            <a:ext cx="3213747" cy="1350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9365" y="2108723"/>
            <a:ext cx="3039478" cy="138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47236" y="2067928"/>
            <a:ext cx="1864519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62337" y="2102331"/>
            <a:ext cx="3416969" cy="1564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8274" y="3597441"/>
            <a:ext cx="3086663" cy="1294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35218" y="3768892"/>
            <a:ext cx="1738115" cy="1212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67987" y="3729226"/>
            <a:ext cx="3253832" cy="1251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9811" y="320842"/>
            <a:ext cx="8021053" cy="57244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Филогенетически обусловленные пороки развития</a:t>
            </a:r>
            <a:r>
              <a:rPr lang="ru-RU" sz="2400" dirty="0" smtClean="0">
                <a:solidFill>
                  <a:schemeClr val="bg1"/>
                </a:solidFill>
              </a:rPr>
              <a:t/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1500" dirty="0" smtClean="0">
                <a:solidFill>
                  <a:srgbClr val="E5C78C"/>
                </a:solidFill>
              </a:rPr>
              <a:t/>
            </a:r>
            <a:br>
              <a:rPr lang="ru-RU" sz="1500" dirty="0" smtClean="0">
                <a:solidFill>
                  <a:srgbClr val="E5C78C"/>
                </a:solidFill>
              </a:rPr>
            </a:br>
            <a:endParaRPr lang="ru-RU" sz="1500" dirty="0" smtClean="0">
              <a:solidFill>
                <a:schemeClr val="bg1"/>
              </a:solidFill>
            </a:endParaRPr>
          </a:p>
        </p:txBody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5084" y="1197142"/>
            <a:ext cx="7391400" cy="1473869"/>
          </a:xfrm>
        </p:spPr>
        <p:txBody>
          <a:bodyPr/>
          <a:lstStyle/>
          <a:p>
            <a:pPr marL="65485" indent="0" eaLnBrk="1" hangingPunct="1">
              <a:lnSpc>
                <a:spcPct val="120000"/>
              </a:lnSpc>
              <a:buNone/>
              <a:defRPr/>
            </a:pPr>
            <a:r>
              <a:rPr lang="ru-RU" dirty="0" smtClea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7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71451" y="200465"/>
            <a:ext cx="486275" cy="472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884" y="775582"/>
            <a:ext cx="6609849" cy="4169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066801" y="696516"/>
            <a:ext cx="7720013" cy="3875484"/>
          </a:xfrm>
        </p:spPr>
        <p:txBody>
          <a:bodyPr/>
          <a:lstStyle/>
          <a:p>
            <a:pPr>
              <a:buNone/>
              <a:defRPr/>
            </a:pPr>
            <a:r>
              <a:rPr lang="ru-RU" sz="2700" dirty="0" smtClean="0"/>
              <a:t>Нервная система действует как </a:t>
            </a:r>
            <a:r>
              <a:rPr lang="ru-RU" sz="2700" dirty="0" smtClean="0">
                <a:solidFill>
                  <a:srgbClr val="FF0000"/>
                </a:solidFill>
              </a:rPr>
              <a:t>интегративная система</a:t>
            </a:r>
            <a:r>
              <a:rPr lang="ru-RU" sz="2700" dirty="0" smtClean="0"/>
              <a:t>, связывая в одно целое: </a:t>
            </a:r>
          </a:p>
          <a:p>
            <a:pPr>
              <a:defRPr/>
            </a:pPr>
            <a:r>
              <a:rPr lang="ru-RU" sz="2700" dirty="0" smtClean="0">
                <a:solidFill>
                  <a:srgbClr val="FFFF00"/>
                </a:solidFill>
              </a:rPr>
              <a:t>чувствительность, </a:t>
            </a:r>
          </a:p>
          <a:p>
            <a:pPr>
              <a:defRPr/>
            </a:pPr>
            <a:r>
              <a:rPr lang="ru-RU" sz="2700" dirty="0" smtClean="0">
                <a:solidFill>
                  <a:srgbClr val="FFFF00"/>
                </a:solidFill>
              </a:rPr>
              <a:t>двигательную активность </a:t>
            </a:r>
          </a:p>
          <a:p>
            <a:pPr>
              <a:defRPr/>
            </a:pPr>
            <a:r>
              <a:rPr lang="ru-RU" sz="2700" dirty="0" smtClean="0">
                <a:solidFill>
                  <a:srgbClr val="FFFF00"/>
                </a:solidFill>
              </a:rPr>
              <a:t>работу эндокринной и иммунной систем</a:t>
            </a:r>
          </a:p>
          <a:p>
            <a:pPr>
              <a:buNone/>
              <a:defRPr/>
            </a:pPr>
            <a:endParaRPr lang="ru-RU" sz="4100" dirty="0">
              <a:solidFill>
                <a:srgbClr val="E5C78C"/>
              </a:solidFill>
            </a:endParaRPr>
          </a:p>
        </p:txBody>
      </p:sp>
      <p:pic>
        <p:nvPicPr>
          <p:cNvPr id="6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742841" y="339756"/>
            <a:ext cx="4671728" cy="43858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Филогенез нервной системы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/>
          <p:cNvSpPr>
            <a:spLocks noGrp="1" noChangeArrowheads="1"/>
          </p:cNvSpPr>
          <p:nvPr>
            <p:ph type="title"/>
          </p:nvPr>
        </p:nvSpPr>
        <p:spPr>
          <a:xfrm>
            <a:off x="725906" y="340895"/>
            <a:ext cx="7038474" cy="472176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Филогенетически обусловленные пороки развития</a:t>
            </a:r>
            <a:r>
              <a:rPr lang="ru-RU" sz="2400" dirty="0" smtClean="0">
                <a:solidFill>
                  <a:schemeClr val="bg1"/>
                </a:solidFill>
              </a:rPr>
              <a:t/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1500" dirty="0" smtClean="0">
                <a:solidFill>
                  <a:srgbClr val="E5C78C"/>
                </a:solidFill>
              </a:rPr>
              <a:t/>
            </a:r>
            <a:br>
              <a:rPr lang="ru-RU" sz="1500" dirty="0" smtClean="0">
                <a:solidFill>
                  <a:srgbClr val="E5C78C"/>
                </a:solidFill>
              </a:rPr>
            </a:br>
            <a:endParaRPr lang="ru-RU" sz="1500" dirty="0" smtClean="0">
              <a:solidFill>
                <a:schemeClr val="bg1"/>
              </a:solidFill>
            </a:endParaRPr>
          </a:p>
        </p:txBody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5084" y="1197142"/>
            <a:ext cx="7391400" cy="1473869"/>
          </a:xfrm>
        </p:spPr>
        <p:txBody>
          <a:bodyPr/>
          <a:lstStyle/>
          <a:p>
            <a:pPr marL="65485" indent="0" eaLnBrk="1" hangingPunct="1">
              <a:lnSpc>
                <a:spcPct val="120000"/>
              </a:lnSpc>
              <a:buNone/>
              <a:defRPr/>
            </a:pPr>
            <a:r>
              <a:rPr lang="ru-RU" dirty="0" smtClea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7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71452" y="200465"/>
            <a:ext cx="453628" cy="44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464" y="921483"/>
            <a:ext cx="6522244" cy="4009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/>
          <p:cNvSpPr>
            <a:spLocks noGrp="1" noChangeArrowheads="1"/>
          </p:cNvSpPr>
          <p:nvPr>
            <p:ph type="title"/>
          </p:nvPr>
        </p:nvSpPr>
        <p:spPr>
          <a:xfrm>
            <a:off x="757990" y="372980"/>
            <a:ext cx="7038474" cy="472176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Филогенетически обусловленные пороки развития</a:t>
            </a:r>
            <a:r>
              <a:rPr lang="ru-RU" sz="1500" dirty="0" smtClean="0">
                <a:solidFill>
                  <a:schemeClr val="bg1"/>
                </a:solidFill>
              </a:rPr>
              <a:t/>
            </a:r>
            <a:br>
              <a:rPr lang="ru-RU" sz="1500" dirty="0" smtClean="0">
                <a:solidFill>
                  <a:schemeClr val="bg1"/>
                </a:solidFill>
              </a:rPr>
            </a:br>
            <a:r>
              <a:rPr lang="ru-RU" sz="1500" dirty="0" smtClean="0">
                <a:solidFill>
                  <a:srgbClr val="E5C78C"/>
                </a:solidFill>
              </a:rPr>
              <a:t/>
            </a:r>
            <a:br>
              <a:rPr lang="ru-RU" sz="1500" dirty="0" smtClean="0">
                <a:solidFill>
                  <a:srgbClr val="E5C78C"/>
                </a:solidFill>
              </a:rPr>
            </a:br>
            <a:endParaRPr lang="ru-RU" sz="1500" dirty="0" smtClean="0">
              <a:solidFill>
                <a:schemeClr val="bg1"/>
              </a:solidFill>
            </a:endParaRPr>
          </a:p>
        </p:txBody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5084" y="1197142"/>
            <a:ext cx="7391400" cy="1473869"/>
          </a:xfrm>
        </p:spPr>
        <p:txBody>
          <a:bodyPr/>
          <a:lstStyle/>
          <a:p>
            <a:pPr marL="65485" indent="0" eaLnBrk="1" hangingPunct="1">
              <a:lnSpc>
                <a:spcPct val="120000"/>
              </a:lnSpc>
              <a:buNone/>
              <a:defRPr/>
            </a:pPr>
            <a:r>
              <a:rPr lang="ru-RU" dirty="0" smtClea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7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0" y="0"/>
            <a:ext cx="618560" cy="601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4697" y="930943"/>
            <a:ext cx="6508629" cy="4212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/>
          <p:cNvSpPr>
            <a:spLocks noGrp="1" noChangeArrowheads="1"/>
          </p:cNvSpPr>
          <p:nvPr>
            <p:ph type="title"/>
          </p:nvPr>
        </p:nvSpPr>
        <p:spPr>
          <a:xfrm>
            <a:off x="854242" y="340895"/>
            <a:ext cx="7038474" cy="472176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Филогенетически обусловленные пороки развития</a:t>
            </a:r>
            <a:r>
              <a:rPr lang="ru-RU" sz="2400" dirty="0" smtClean="0">
                <a:solidFill>
                  <a:schemeClr val="bg1"/>
                </a:solidFill>
              </a:rPr>
              <a:t/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1500" dirty="0" smtClean="0">
                <a:solidFill>
                  <a:srgbClr val="E5C78C"/>
                </a:solidFill>
              </a:rPr>
              <a:t/>
            </a:r>
            <a:br>
              <a:rPr lang="ru-RU" sz="1500" dirty="0" smtClean="0">
                <a:solidFill>
                  <a:srgbClr val="E5C78C"/>
                </a:solidFill>
              </a:rPr>
            </a:br>
            <a:endParaRPr lang="ru-RU" sz="1500" dirty="0" smtClean="0">
              <a:solidFill>
                <a:schemeClr val="bg1"/>
              </a:solidFill>
            </a:endParaRPr>
          </a:p>
        </p:txBody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5084" y="1197142"/>
            <a:ext cx="7391400" cy="1473869"/>
          </a:xfrm>
        </p:spPr>
        <p:txBody>
          <a:bodyPr/>
          <a:lstStyle/>
          <a:p>
            <a:pPr marL="65485" indent="0" eaLnBrk="1" hangingPunct="1">
              <a:lnSpc>
                <a:spcPct val="120000"/>
              </a:lnSpc>
              <a:buNone/>
              <a:defRPr/>
            </a:pPr>
            <a:r>
              <a:rPr lang="ru-RU" dirty="0" smtClea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7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71452" y="200465"/>
            <a:ext cx="630654" cy="61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6168" y="813824"/>
            <a:ext cx="6389709" cy="4096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/>
          <p:cNvSpPr>
            <a:spLocks noGrp="1" noChangeArrowheads="1"/>
          </p:cNvSpPr>
          <p:nvPr>
            <p:ph type="title"/>
          </p:nvPr>
        </p:nvSpPr>
        <p:spPr>
          <a:xfrm>
            <a:off x="709864" y="356938"/>
            <a:ext cx="7038474" cy="472176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Филогенетически обусловленные пороки развития</a:t>
            </a:r>
            <a:r>
              <a:rPr lang="ru-RU" sz="2400" dirty="0" smtClean="0">
                <a:solidFill>
                  <a:schemeClr val="bg1"/>
                </a:solidFill>
              </a:rPr>
              <a:t/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1500" dirty="0" smtClean="0">
                <a:solidFill>
                  <a:srgbClr val="E5C78C"/>
                </a:solidFill>
              </a:rPr>
              <a:t/>
            </a:r>
            <a:br>
              <a:rPr lang="ru-RU" sz="1500" dirty="0" smtClean="0">
                <a:solidFill>
                  <a:srgbClr val="E5C78C"/>
                </a:solidFill>
              </a:rPr>
            </a:br>
            <a:endParaRPr lang="ru-RU" sz="1500" dirty="0" smtClean="0">
              <a:solidFill>
                <a:schemeClr val="bg1"/>
              </a:solidFill>
            </a:endParaRPr>
          </a:p>
        </p:txBody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5084" y="1197142"/>
            <a:ext cx="7391400" cy="1473869"/>
          </a:xfrm>
        </p:spPr>
        <p:txBody>
          <a:bodyPr/>
          <a:lstStyle/>
          <a:p>
            <a:pPr marL="65485" indent="0" eaLnBrk="1" hangingPunct="1">
              <a:lnSpc>
                <a:spcPct val="120000"/>
              </a:lnSpc>
              <a:buNone/>
              <a:defRPr/>
            </a:pPr>
            <a:r>
              <a:rPr lang="ru-RU" dirty="0" smtClea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7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71451" y="200464"/>
            <a:ext cx="502317" cy="488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243" y="830382"/>
            <a:ext cx="7347799" cy="4083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77780" y="372980"/>
            <a:ext cx="7038474" cy="472176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Филогенетически обусловленные пороки развития</a:t>
            </a:r>
            <a:r>
              <a:rPr lang="ru-RU" sz="2400" dirty="0" smtClean="0">
                <a:solidFill>
                  <a:schemeClr val="bg1"/>
                </a:solidFill>
              </a:rPr>
              <a:t/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1500" dirty="0" smtClean="0">
                <a:solidFill>
                  <a:srgbClr val="E5C78C"/>
                </a:solidFill>
              </a:rPr>
              <a:t/>
            </a:r>
            <a:br>
              <a:rPr lang="ru-RU" sz="1500" dirty="0" smtClean="0">
                <a:solidFill>
                  <a:srgbClr val="E5C78C"/>
                </a:solidFill>
              </a:rPr>
            </a:br>
            <a:endParaRPr lang="ru-RU" sz="1500" dirty="0" smtClean="0">
              <a:solidFill>
                <a:schemeClr val="bg1"/>
              </a:solidFill>
            </a:endParaRPr>
          </a:p>
        </p:txBody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5084" y="1197142"/>
            <a:ext cx="7391400" cy="1473869"/>
          </a:xfrm>
        </p:spPr>
        <p:txBody>
          <a:bodyPr/>
          <a:lstStyle/>
          <a:p>
            <a:pPr marL="65485" indent="0" eaLnBrk="1" hangingPunct="1">
              <a:lnSpc>
                <a:spcPct val="120000"/>
              </a:lnSpc>
              <a:buNone/>
              <a:defRPr/>
            </a:pPr>
            <a:r>
              <a:rPr lang="ru-RU" dirty="0" smtClea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7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71451" y="200464"/>
            <a:ext cx="390023" cy="379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706" y="877174"/>
            <a:ext cx="6679406" cy="426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/>
          <p:cNvSpPr>
            <a:spLocks noGrp="1" noChangeArrowheads="1"/>
          </p:cNvSpPr>
          <p:nvPr>
            <p:ph type="title"/>
          </p:nvPr>
        </p:nvSpPr>
        <p:spPr>
          <a:xfrm>
            <a:off x="822159" y="593557"/>
            <a:ext cx="7038474" cy="472176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Филогенетически обусловленные пороки развития</a:t>
            </a:r>
            <a:r>
              <a:rPr lang="ru-RU" sz="2400" dirty="0" smtClean="0">
                <a:solidFill>
                  <a:schemeClr val="bg1"/>
                </a:solidFill>
              </a:rPr>
              <a:t/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rgbClr val="E5C78C"/>
                </a:solidFill>
              </a:rPr>
              <a:t/>
            </a:r>
            <a:br>
              <a:rPr lang="ru-RU" sz="2400" dirty="0" smtClean="0">
                <a:solidFill>
                  <a:srgbClr val="E5C78C"/>
                </a:solidFill>
              </a:rPr>
            </a:br>
            <a:endParaRPr lang="ru-RU" sz="2400" dirty="0" smtClean="0">
              <a:solidFill>
                <a:schemeClr val="bg1"/>
              </a:solidFill>
            </a:endParaRPr>
          </a:p>
        </p:txBody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5084" y="1197142"/>
            <a:ext cx="7391400" cy="1473869"/>
          </a:xfrm>
        </p:spPr>
        <p:txBody>
          <a:bodyPr/>
          <a:lstStyle/>
          <a:p>
            <a:pPr marL="65485" indent="0" eaLnBrk="1" hangingPunct="1">
              <a:lnSpc>
                <a:spcPct val="120000"/>
              </a:lnSpc>
              <a:buNone/>
              <a:defRPr/>
            </a:pPr>
            <a:r>
              <a:rPr lang="ru-RU" dirty="0" smtClea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7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71451" y="200464"/>
            <a:ext cx="390023" cy="379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" y="1047712"/>
            <a:ext cx="5650832" cy="3813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/>
          <p:cNvSpPr>
            <a:spLocks noGrp="1" noChangeArrowheads="1"/>
          </p:cNvSpPr>
          <p:nvPr>
            <p:ph type="title"/>
          </p:nvPr>
        </p:nvSpPr>
        <p:spPr>
          <a:xfrm>
            <a:off x="902369" y="389021"/>
            <a:ext cx="7038474" cy="472176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Филогенетически обусловленные пороки развития</a:t>
            </a:r>
            <a:r>
              <a:rPr lang="ru-RU" sz="2400" dirty="0" smtClean="0">
                <a:solidFill>
                  <a:schemeClr val="bg1"/>
                </a:solidFill>
              </a:rPr>
              <a:t/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1500" dirty="0" smtClean="0">
                <a:solidFill>
                  <a:srgbClr val="E5C78C"/>
                </a:solidFill>
              </a:rPr>
              <a:t/>
            </a:r>
            <a:br>
              <a:rPr lang="ru-RU" sz="1500" dirty="0" smtClean="0">
                <a:solidFill>
                  <a:srgbClr val="E5C78C"/>
                </a:solidFill>
              </a:rPr>
            </a:br>
            <a:endParaRPr lang="ru-RU" sz="1500" dirty="0" smtClean="0">
              <a:solidFill>
                <a:schemeClr val="bg1"/>
              </a:solidFill>
            </a:endParaRPr>
          </a:p>
        </p:txBody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5084" y="1197142"/>
            <a:ext cx="7391400" cy="1473869"/>
          </a:xfrm>
        </p:spPr>
        <p:txBody>
          <a:bodyPr/>
          <a:lstStyle/>
          <a:p>
            <a:pPr marL="65485" indent="0" eaLnBrk="1" hangingPunct="1">
              <a:lnSpc>
                <a:spcPct val="120000"/>
              </a:lnSpc>
              <a:buNone/>
              <a:defRPr/>
            </a:pPr>
            <a:r>
              <a:rPr lang="ru-RU" dirty="0" smtClea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7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71452" y="200465"/>
            <a:ext cx="550444" cy="53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842" y="1081373"/>
            <a:ext cx="6323723" cy="3827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/>
          <p:cNvSpPr>
            <a:spLocks noGrp="1" noChangeArrowheads="1"/>
          </p:cNvSpPr>
          <p:nvPr>
            <p:ph type="title"/>
          </p:nvPr>
        </p:nvSpPr>
        <p:spPr>
          <a:xfrm>
            <a:off x="709864" y="372980"/>
            <a:ext cx="7038474" cy="472176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Филогенетически обусловленные пороки развития</a:t>
            </a:r>
            <a:r>
              <a:rPr lang="ru-RU" sz="1500" dirty="0" smtClean="0">
                <a:solidFill>
                  <a:schemeClr val="bg1"/>
                </a:solidFill>
              </a:rPr>
              <a:t/>
            </a:r>
            <a:br>
              <a:rPr lang="ru-RU" sz="1500" dirty="0" smtClean="0">
                <a:solidFill>
                  <a:schemeClr val="bg1"/>
                </a:solidFill>
              </a:rPr>
            </a:br>
            <a:r>
              <a:rPr lang="ru-RU" sz="1500" dirty="0" smtClean="0">
                <a:solidFill>
                  <a:srgbClr val="E5C78C"/>
                </a:solidFill>
              </a:rPr>
              <a:t/>
            </a:r>
            <a:br>
              <a:rPr lang="ru-RU" sz="1500" dirty="0" smtClean="0">
                <a:solidFill>
                  <a:srgbClr val="E5C78C"/>
                </a:solidFill>
              </a:rPr>
            </a:br>
            <a:endParaRPr lang="ru-RU" sz="1500" dirty="0" smtClean="0">
              <a:solidFill>
                <a:schemeClr val="bg1"/>
              </a:solidFill>
            </a:endParaRPr>
          </a:p>
        </p:txBody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5084" y="1197142"/>
            <a:ext cx="7391400" cy="1473869"/>
          </a:xfrm>
        </p:spPr>
        <p:txBody>
          <a:bodyPr/>
          <a:lstStyle/>
          <a:p>
            <a:pPr marL="65485" indent="0" eaLnBrk="1" hangingPunct="1">
              <a:lnSpc>
                <a:spcPct val="120000"/>
              </a:lnSpc>
              <a:buNone/>
              <a:defRPr/>
            </a:pPr>
            <a:r>
              <a:rPr lang="ru-RU" dirty="0" smtClea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7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71451" y="200464"/>
            <a:ext cx="519601" cy="505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338" y="879809"/>
            <a:ext cx="5974431" cy="4263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1" y="405065"/>
            <a:ext cx="7038474" cy="472176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Филогенетически обусловленные пороки развития</a:t>
            </a:r>
            <a:r>
              <a:rPr lang="ru-RU" sz="2400" dirty="0" smtClean="0">
                <a:solidFill>
                  <a:schemeClr val="bg1"/>
                </a:solidFill>
              </a:rPr>
              <a:t/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1500" dirty="0" smtClean="0">
                <a:solidFill>
                  <a:srgbClr val="E5C78C"/>
                </a:solidFill>
              </a:rPr>
              <a:t/>
            </a:r>
            <a:br>
              <a:rPr lang="ru-RU" sz="1500" dirty="0" smtClean="0">
                <a:solidFill>
                  <a:srgbClr val="E5C78C"/>
                </a:solidFill>
              </a:rPr>
            </a:br>
            <a:endParaRPr lang="ru-RU" sz="1500" dirty="0" smtClean="0">
              <a:solidFill>
                <a:schemeClr val="bg1"/>
              </a:solidFill>
            </a:endParaRPr>
          </a:p>
        </p:txBody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5084" y="1197142"/>
            <a:ext cx="7391400" cy="1473869"/>
          </a:xfrm>
        </p:spPr>
        <p:txBody>
          <a:bodyPr/>
          <a:lstStyle/>
          <a:p>
            <a:pPr marL="65485" indent="0" eaLnBrk="1" hangingPunct="1">
              <a:lnSpc>
                <a:spcPct val="120000"/>
              </a:lnSpc>
              <a:buNone/>
              <a:defRPr/>
            </a:pPr>
            <a:r>
              <a:rPr lang="ru-RU" dirty="0" smtClea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7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71451" y="200464"/>
            <a:ext cx="536095" cy="521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874" y="956947"/>
            <a:ext cx="6434639" cy="4186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/>
          <p:cNvSpPr>
            <a:spLocks noGrp="1" noChangeArrowheads="1"/>
          </p:cNvSpPr>
          <p:nvPr>
            <p:ph type="title"/>
          </p:nvPr>
        </p:nvSpPr>
        <p:spPr>
          <a:xfrm>
            <a:off x="822159" y="356938"/>
            <a:ext cx="7038474" cy="472176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Филогенетически обусловленные пороки развития</a:t>
            </a:r>
            <a:r>
              <a:rPr lang="ru-RU" sz="2400" dirty="0" smtClean="0">
                <a:solidFill>
                  <a:schemeClr val="bg1"/>
                </a:solidFill>
              </a:rPr>
              <a:t/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1500" dirty="0" smtClean="0">
                <a:solidFill>
                  <a:srgbClr val="E5C78C"/>
                </a:solidFill>
              </a:rPr>
              <a:t/>
            </a:r>
            <a:br>
              <a:rPr lang="ru-RU" sz="1500" dirty="0" smtClean="0">
                <a:solidFill>
                  <a:srgbClr val="E5C78C"/>
                </a:solidFill>
              </a:rPr>
            </a:br>
            <a:endParaRPr lang="ru-RU" sz="1500" dirty="0" smtClean="0">
              <a:solidFill>
                <a:schemeClr val="bg1"/>
              </a:solidFill>
            </a:endParaRPr>
          </a:p>
        </p:txBody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5084" y="1197142"/>
            <a:ext cx="7391400" cy="1473869"/>
          </a:xfrm>
        </p:spPr>
        <p:txBody>
          <a:bodyPr/>
          <a:lstStyle/>
          <a:p>
            <a:pPr marL="65485" indent="0" eaLnBrk="1" hangingPunct="1">
              <a:lnSpc>
                <a:spcPct val="120000"/>
              </a:lnSpc>
              <a:buNone/>
              <a:defRPr/>
            </a:pPr>
            <a:r>
              <a:rPr lang="ru-RU" dirty="0" smtClea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7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71452" y="200464"/>
            <a:ext cx="518360" cy="504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653" y="988359"/>
            <a:ext cx="5646383" cy="4155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066801" y="696516"/>
            <a:ext cx="7720013" cy="3875484"/>
          </a:xfrm>
        </p:spPr>
        <p:txBody>
          <a:bodyPr/>
          <a:lstStyle/>
          <a:p>
            <a:pPr>
              <a:buNone/>
              <a:defRPr/>
            </a:pPr>
            <a:r>
              <a:rPr lang="ru-RU" sz="2700" b="1" dirty="0" smtClean="0"/>
              <a:t> Основная функция нервной системы —</a:t>
            </a:r>
            <a:r>
              <a:rPr lang="ru-RU" sz="2700" b="1" dirty="0" smtClean="0">
                <a:solidFill>
                  <a:srgbClr val="FFFF00"/>
                </a:solidFill>
              </a:rPr>
              <a:t>интеграция внешнего воздействия с соответствующей приспособительной реакцией организма</a:t>
            </a:r>
            <a:endParaRPr lang="ru-RU" sz="2700" dirty="0">
              <a:solidFill>
                <a:srgbClr val="E5C78C"/>
              </a:solidFill>
            </a:endParaRPr>
          </a:p>
        </p:txBody>
      </p:sp>
      <p:pic>
        <p:nvPicPr>
          <p:cNvPr id="6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621146" y="207409"/>
            <a:ext cx="4671728" cy="43858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Филогенез нервной системы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34815" y="1037588"/>
            <a:ext cx="4372800" cy="43858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Функции нервной системы 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/>
          <p:cNvSpPr>
            <a:spLocks noGrp="1" noChangeArrowheads="1"/>
          </p:cNvSpPr>
          <p:nvPr>
            <p:ph type="title"/>
          </p:nvPr>
        </p:nvSpPr>
        <p:spPr>
          <a:xfrm>
            <a:off x="934453" y="324854"/>
            <a:ext cx="7038474" cy="472176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Филогенетически обусловленные пороки развития</a:t>
            </a:r>
            <a:r>
              <a:rPr lang="ru-RU" sz="2400" dirty="0" smtClean="0">
                <a:solidFill>
                  <a:schemeClr val="bg1"/>
                </a:solidFill>
              </a:rPr>
              <a:t/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1500" dirty="0" smtClean="0">
                <a:solidFill>
                  <a:srgbClr val="E5C78C"/>
                </a:solidFill>
              </a:rPr>
              <a:t/>
            </a:r>
            <a:br>
              <a:rPr lang="ru-RU" sz="1500" dirty="0" smtClean="0">
                <a:solidFill>
                  <a:srgbClr val="E5C78C"/>
                </a:solidFill>
              </a:rPr>
            </a:br>
            <a:endParaRPr lang="ru-RU" sz="1500" dirty="0" smtClean="0">
              <a:solidFill>
                <a:schemeClr val="bg1"/>
              </a:solidFill>
            </a:endParaRPr>
          </a:p>
        </p:txBody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5084" y="1197142"/>
            <a:ext cx="7391400" cy="1473869"/>
          </a:xfrm>
        </p:spPr>
        <p:txBody>
          <a:bodyPr/>
          <a:lstStyle/>
          <a:p>
            <a:pPr marL="65485" indent="0" eaLnBrk="1" hangingPunct="1">
              <a:lnSpc>
                <a:spcPct val="120000"/>
              </a:lnSpc>
              <a:buNone/>
              <a:defRPr/>
            </a:pPr>
            <a:r>
              <a:rPr lang="ru-RU" dirty="0" smtClea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7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71452" y="200464"/>
            <a:ext cx="585574" cy="569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409" y="921250"/>
            <a:ext cx="7034181" cy="4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71451" y="44054"/>
            <a:ext cx="1088231" cy="1058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8" name="Rectangle 1"/>
          <p:cNvSpPr>
            <a:spLocks noChangeArrowheads="1"/>
          </p:cNvSpPr>
          <p:nvPr/>
        </p:nvSpPr>
        <p:spPr bwMode="auto">
          <a:xfrm>
            <a:off x="2572942" y="271463"/>
            <a:ext cx="4136231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 anchor="ctr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ea typeface="Microsoft Sans Serif" pitchFamily="34" charset="0"/>
                <a:cs typeface="Times New Roman" pitchFamily="18" charset="0"/>
              </a:rPr>
              <a:t>Благодарю за внимание!</a:t>
            </a:r>
            <a:endParaRPr lang="ru-RU" sz="2400" dirty="0">
              <a:solidFill>
                <a:schemeClr val="bg1"/>
              </a:solidFill>
              <a:ea typeface="Microsoft Sans Serif" pitchFamily="34" charset="0"/>
            </a:endParaRPr>
          </a:p>
        </p:txBody>
      </p:sp>
      <p:pic>
        <p:nvPicPr>
          <p:cNvPr id="50179" name="Picture 4" descr="Новосибирск | Лабораторная мышь из Новосибирска стала участницей необычного  конкурса - БезФормат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9348" y="1123136"/>
            <a:ext cx="6268640" cy="3825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066801" y="696516"/>
            <a:ext cx="7720013" cy="3875484"/>
          </a:xfrm>
        </p:spPr>
        <p:txBody>
          <a:bodyPr/>
          <a:lstStyle/>
          <a:p>
            <a:pPr>
              <a:buNone/>
              <a:defRPr/>
            </a:pPr>
            <a:r>
              <a:rPr lang="ru-RU" sz="2700" b="1" dirty="0" smtClean="0"/>
              <a:t> </a:t>
            </a:r>
            <a:endParaRPr lang="ru-RU" sz="2700" dirty="0">
              <a:solidFill>
                <a:srgbClr val="E5C78C"/>
              </a:solidFill>
            </a:endParaRPr>
          </a:p>
        </p:txBody>
      </p:sp>
      <p:pic>
        <p:nvPicPr>
          <p:cNvPr id="6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481263" cy="458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161314" y="207409"/>
            <a:ext cx="4671728" cy="43858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Филогенез нервной системы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652" y="834189"/>
            <a:ext cx="6853864" cy="409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066801" y="696516"/>
            <a:ext cx="7720013" cy="3875484"/>
          </a:xfrm>
        </p:spPr>
        <p:txBody>
          <a:bodyPr/>
          <a:lstStyle/>
          <a:p>
            <a:pPr>
              <a:buNone/>
              <a:defRPr/>
            </a:pPr>
            <a:r>
              <a:rPr lang="ru-RU" sz="2700" b="1" dirty="0" smtClean="0"/>
              <a:t> </a:t>
            </a:r>
            <a:endParaRPr lang="ru-RU" sz="2700" dirty="0">
              <a:solidFill>
                <a:srgbClr val="E5C78C"/>
              </a:solidFill>
            </a:endParaRPr>
          </a:p>
        </p:txBody>
      </p:sp>
      <p:pic>
        <p:nvPicPr>
          <p:cNvPr id="6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417989" y="399914"/>
            <a:ext cx="4671728" cy="43858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Филогенез нервной системы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1" y="1058779"/>
            <a:ext cx="7327796" cy="3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066801" y="696516"/>
            <a:ext cx="7720013" cy="3875484"/>
          </a:xfrm>
        </p:spPr>
        <p:txBody>
          <a:bodyPr/>
          <a:lstStyle/>
          <a:p>
            <a:pPr>
              <a:buNone/>
              <a:defRPr/>
            </a:pPr>
            <a:r>
              <a:rPr lang="ru-RU" sz="2700" b="1" dirty="0" smtClean="0"/>
              <a:t> </a:t>
            </a:r>
            <a:endParaRPr lang="ru-RU" sz="2700" dirty="0">
              <a:solidFill>
                <a:srgbClr val="E5C78C"/>
              </a:solidFill>
            </a:endParaRPr>
          </a:p>
        </p:txBody>
      </p:sp>
      <p:pic>
        <p:nvPicPr>
          <p:cNvPr id="6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674662" y="207409"/>
            <a:ext cx="4671728" cy="43858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Филогенез нервной системы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0144" y="861603"/>
            <a:ext cx="6812731" cy="3938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066801" y="696516"/>
            <a:ext cx="7720013" cy="3875484"/>
          </a:xfrm>
        </p:spPr>
        <p:txBody>
          <a:bodyPr/>
          <a:lstStyle/>
          <a:p>
            <a:pPr>
              <a:buNone/>
              <a:defRPr/>
            </a:pPr>
            <a:r>
              <a:rPr lang="ru-RU" sz="2700" b="1" dirty="0" smtClean="0"/>
              <a:t> </a:t>
            </a:r>
            <a:endParaRPr lang="ru-RU" sz="2700" dirty="0">
              <a:solidFill>
                <a:srgbClr val="E5C78C"/>
              </a:solidFill>
            </a:endParaRPr>
          </a:p>
        </p:txBody>
      </p:sp>
      <p:pic>
        <p:nvPicPr>
          <p:cNvPr id="6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193399" y="287619"/>
            <a:ext cx="4671728" cy="43858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Филогенез нервной системы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674" y="1708484"/>
            <a:ext cx="8674769" cy="3116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Paalaaatinooo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12580</TotalTime>
  <Words>886</Words>
  <Application>Microsoft Office PowerPoint</Application>
  <PresentationFormat>Экран (16:9)</PresentationFormat>
  <Paragraphs>207</Paragraphs>
  <Slides>51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Сектор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Филогенез эндокринной системы  </vt:lpstr>
      <vt:lpstr>Филогенез эндокринной системы  </vt:lpstr>
      <vt:lpstr>Филогенез эндокринной системы  </vt:lpstr>
      <vt:lpstr>Филогенез эндокринной системы  </vt:lpstr>
      <vt:lpstr>Филогенез эндокринной системы  </vt:lpstr>
      <vt:lpstr>Филогенез эндокринной системы  </vt:lpstr>
      <vt:lpstr>Слайд 36</vt:lpstr>
      <vt:lpstr>Филогенетически обусловленные пороки развития  </vt:lpstr>
      <vt:lpstr>Филогенетически обусловленные пороки развития  </vt:lpstr>
      <vt:lpstr>Филогенетически обусловленные пороки развития  </vt:lpstr>
      <vt:lpstr>Филогенетически обусловленные пороки развития  </vt:lpstr>
      <vt:lpstr>Филогенетически обусловленные пороки развития  </vt:lpstr>
      <vt:lpstr>Филогенетически обусловленные пороки развития  </vt:lpstr>
      <vt:lpstr>Филогенетически обусловленные пороки развития  </vt:lpstr>
      <vt:lpstr>Филогенетически обусловленные пороки развития  </vt:lpstr>
      <vt:lpstr>Филогенетически обусловленные пороки развития  </vt:lpstr>
      <vt:lpstr>Филогенетически обусловленные пороки развития  </vt:lpstr>
      <vt:lpstr>Филогенетически обусловленные пороки развития  </vt:lpstr>
      <vt:lpstr>Филогенетически обусловленные пороки развития  </vt:lpstr>
      <vt:lpstr>Филогенетически обусловленные пороки развития  </vt:lpstr>
      <vt:lpstr>Филогенетически обусловленные пороки развития  </vt:lpstr>
      <vt:lpstr>Слайд 51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Магомедкамил</dc:creator>
  <cp:lastModifiedBy>Пользователь Windows</cp:lastModifiedBy>
  <cp:revision>1269</cp:revision>
  <cp:lastPrinted>2020-09-04T10:43:02Z</cp:lastPrinted>
  <dcterms:created xsi:type="dcterms:W3CDTF">2020-06-19T12:20:54Z</dcterms:created>
  <dcterms:modified xsi:type="dcterms:W3CDTF">2025-05-21T08:49:11Z</dcterms:modified>
</cp:coreProperties>
</file>