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3"/>
  </p:notesMasterIdLst>
  <p:sldIdLst>
    <p:sldId id="256" r:id="rId2"/>
    <p:sldId id="257" r:id="rId3"/>
    <p:sldId id="294" r:id="rId4"/>
    <p:sldId id="285" r:id="rId5"/>
    <p:sldId id="295" r:id="rId6"/>
    <p:sldId id="296" r:id="rId7"/>
    <p:sldId id="297" r:id="rId8"/>
    <p:sldId id="307" r:id="rId9"/>
    <p:sldId id="298" r:id="rId10"/>
    <p:sldId id="300" r:id="rId11"/>
    <p:sldId id="301" r:id="rId12"/>
    <p:sldId id="302" r:id="rId13"/>
    <p:sldId id="308" r:id="rId14"/>
    <p:sldId id="303" r:id="rId15"/>
    <p:sldId id="304" r:id="rId16"/>
    <p:sldId id="305" r:id="rId17"/>
    <p:sldId id="306" r:id="rId18"/>
    <p:sldId id="281" r:id="rId19"/>
    <p:sldId id="309" r:id="rId20"/>
    <p:sldId id="286" r:id="rId21"/>
    <p:sldId id="287" r:id="rId22"/>
    <p:sldId id="288" r:id="rId23"/>
    <p:sldId id="310" r:id="rId24"/>
    <p:sldId id="272" r:id="rId25"/>
    <p:sldId id="290" r:id="rId26"/>
    <p:sldId id="277" r:id="rId27"/>
    <p:sldId id="292" r:id="rId28"/>
    <p:sldId id="291" r:id="rId29"/>
    <p:sldId id="278" r:id="rId30"/>
    <p:sldId id="311" r:id="rId31"/>
    <p:sldId id="280" r:id="rId32"/>
    <p:sldId id="315" r:id="rId33"/>
    <p:sldId id="313" r:id="rId34"/>
    <p:sldId id="316" r:id="rId35"/>
    <p:sldId id="279" r:id="rId36"/>
    <p:sldId id="317" r:id="rId37"/>
    <p:sldId id="318" r:id="rId38"/>
    <p:sldId id="320" r:id="rId39"/>
    <p:sldId id="319" r:id="rId40"/>
    <p:sldId id="321" r:id="rId41"/>
    <p:sldId id="322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>
      <p:cViewPr varScale="1">
        <p:scale>
          <a:sx n="57" d="100"/>
          <a:sy n="57" d="100"/>
        </p:scale>
        <p:origin x="7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1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689B99-DE11-49AE-A956-ACD45EC6FC21}" type="datetimeFigureOut">
              <a:rPr lang="ru-RU" smtClean="0"/>
              <a:t>03.04.2016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C137F-5CFD-4D74-A259-F84B23F64C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620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C137F-5CFD-4D74-A259-F84B23F64C0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802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C137F-5CFD-4D74-A259-F84B23F64C0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804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C137F-5CFD-4D74-A259-F84B23F64C0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791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C137F-5CFD-4D74-A259-F84B23F64C06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593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33321-68C0-404D-AA14-EF5CF20ACAF5}" type="datetimeFigureOut">
              <a:rPr lang="ru-RU" smtClean="0"/>
              <a:t>03.04.2016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5F851-375E-47C9-BC9D-07BAAB237E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>
            <a:off x="107504" y="200000"/>
            <a:ext cx="8695944" cy="6325344"/>
          </a:xfrm>
          <a:prstGeom prst="roundRect">
            <a:avLst>
              <a:gd name="adj" fmla="val 8553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 smtClean="0"/>
              <a:t>Куликов В.С.</a:t>
            </a:r>
          </a:p>
          <a:p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D133321-68C0-404D-AA14-EF5CF20ACAF5}" type="datetimeFigureOut">
              <a:rPr lang="ru-RU" smtClean="0"/>
              <a:t>03.04.2016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4D5F851-375E-47C9-BC9D-07BAAB237E6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5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424936" cy="6408712"/>
          </a:xfrm>
        </p:spPr>
        <p:txBody>
          <a:bodyPr>
            <a:normAutofit/>
          </a:bodyPr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ru-RU" sz="7200" b="1" dirty="0">
                <a:solidFill>
                  <a:srgbClr val="FF0000"/>
                </a:solidFill>
              </a:rPr>
              <a:t>Тема 6. </a:t>
            </a:r>
            <a:endParaRPr lang="ru-RU" sz="7200" b="1" dirty="0" smtClean="0">
              <a:solidFill>
                <a:srgbClr val="FF0000"/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r>
              <a:rPr lang="ru-RU" sz="7200" b="1" dirty="0" smtClean="0">
                <a:solidFill>
                  <a:srgbClr val="FF0000"/>
                </a:solidFill>
              </a:rPr>
              <a:t>Хранение </a:t>
            </a:r>
            <a:r>
              <a:rPr lang="ru-RU" sz="7200" b="1" dirty="0">
                <a:solidFill>
                  <a:srgbClr val="FF0000"/>
                </a:solidFill>
              </a:rPr>
              <a:t>и переработка информации </a:t>
            </a:r>
            <a:r>
              <a:rPr lang="ru-RU" sz="7200" b="1" dirty="0" smtClean="0">
                <a:solidFill>
                  <a:srgbClr val="FF0000"/>
                </a:solidFill>
              </a:rPr>
              <a:t>оператором</a:t>
            </a:r>
            <a:endParaRPr lang="ru-RU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87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251520" y="188640"/>
            <a:ext cx="8712967" cy="6552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b="1" i="1" dirty="0" smtClean="0">
                <a:solidFill>
                  <a:srgbClr val="000000"/>
                </a:solidFill>
              </a:rPr>
              <a:t>Длительность сохранения информации </a:t>
            </a:r>
            <a:r>
              <a:rPr lang="ru-RU" sz="4000" dirty="0" smtClean="0">
                <a:solidFill>
                  <a:srgbClr val="000000"/>
                </a:solidFill>
              </a:rPr>
              <a:t>определяется тем промежутком времени, в течение которого оператор </a:t>
            </a:r>
            <a:r>
              <a:rPr lang="ru-RU" sz="4000" dirty="0" smtClean="0">
                <a:solidFill>
                  <a:srgbClr val="FF0000"/>
                </a:solidFill>
              </a:rPr>
              <a:t>безошибочно воспроизводит полученную информацию</a:t>
            </a:r>
            <a:r>
              <a:rPr lang="ru-RU" sz="4000" dirty="0" smtClean="0">
                <a:solidFill>
                  <a:srgbClr val="000000"/>
                </a:solidFill>
              </a:rPr>
              <a:t>. 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000000"/>
                </a:solidFill>
              </a:rPr>
              <a:t>Физиологической основой процесса сохранения является способность групп нервных клеток мозга определенное время сохранять изменения. </a:t>
            </a:r>
          </a:p>
        </p:txBody>
      </p:sp>
    </p:spTree>
    <p:extLst>
      <p:ext uri="{BB962C8B-B14F-4D97-AF65-F5344CB8AC3E}">
        <p14:creationId xmlns:p14="http://schemas.microsoft.com/office/powerpoint/2010/main" val="289595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251520" y="188640"/>
            <a:ext cx="8712967" cy="6552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400" dirty="0" smtClean="0">
                <a:solidFill>
                  <a:srgbClr val="000000"/>
                </a:solidFill>
              </a:rPr>
              <a:t>Соответствующий этому промежуток времени и определяет время сохранения информации. </a:t>
            </a:r>
          </a:p>
          <a:p>
            <a:pPr marL="0" indent="0">
              <a:buNone/>
            </a:pPr>
            <a:r>
              <a:rPr lang="ru-RU" sz="4400" dirty="0" smtClean="0">
                <a:solidFill>
                  <a:srgbClr val="000000"/>
                </a:solidFill>
              </a:rPr>
              <a:t>Это время составляет </a:t>
            </a:r>
            <a:r>
              <a:rPr lang="ru-RU" sz="4400" dirty="0" smtClean="0">
                <a:solidFill>
                  <a:srgbClr val="FF0000"/>
                </a:solidFill>
              </a:rPr>
              <a:t>20 – 30 сек. </a:t>
            </a:r>
            <a:r>
              <a:rPr lang="ru-RU" sz="4400" b="1" dirty="0" smtClean="0">
                <a:solidFill>
                  <a:srgbClr val="FFFF00"/>
                </a:solidFill>
              </a:rPr>
              <a:t>При повторении информации возможно увеличение длительности </a:t>
            </a:r>
            <a:r>
              <a:rPr lang="ru-RU" sz="4400" dirty="0" smtClean="0">
                <a:solidFill>
                  <a:srgbClr val="000000"/>
                </a:solidFill>
              </a:rPr>
              <a:t>ее хранения, но при этом блокируется ввод новой информации в ОП.</a:t>
            </a:r>
          </a:p>
        </p:txBody>
      </p:sp>
    </p:spTree>
    <p:extLst>
      <p:ext uri="{BB962C8B-B14F-4D97-AF65-F5344CB8AC3E}">
        <p14:creationId xmlns:p14="http://schemas.microsoft.com/office/powerpoint/2010/main" val="56799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179512" y="188640"/>
            <a:ext cx="8784976" cy="655272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3600" b="1" i="1" dirty="0" smtClean="0">
                <a:solidFill>
                  <a:srgbClr val="000000"/>
                </a:solidFill>
              </a:rPr>
              <a:t>Правильность    (точность)    воспроизведения    информации </a:t>
            </a:r>
            <a:r>
              <a:rPr lang="ru-RU" sz="3600" dirty="0" smtClean="0">
                <a:solidFill>
                  <a:srgbClr val="000000"/>
                </a:solidFill>
              </a:rPr>
              <a:t>может быть количественно определена как </a:t>
            </a:r>
            <a:r>
              <a:rPr lang="ru-RU" sz="3600" b="1" dirty="0" smtClean="0">
                <a:solidFill>
                  <a:srgbClr val="FF0000"/>
                </a:solidFill>
              </a:rPr>
              <a:t>вероятность безошибочного воспроизведения предъявляемой информации:</a:t>
            </a:r>
          </a:p>
          <a:p>
            <a:pPr marL="0" indent="0" algn="ctr">
              <a:buNone/>
            </a:pPr>
            <a:r>
              <a:rPr lang="ru-RU" sz="3600" b="1" i="1" dirty="0" err="1" smtClean="0">
                <a:solidFill>
                  <a:srgbClr val="000000"/>
                </a:solidFill>
              </a:rPr>
              <a:t>Р</a:t>
            </a:r>
            <a:r>
              <a:rPr lang="ru-RU" sz="3600" b="1" i="1" baseline="-25000" dirty="0" err="1" smtClean="0">
                <a:solidFill>
                  <a:srgbClr val="000000"/>
                </a:solidFill>
              </a:rPr>
              <a:t>пам</a:t>
            </a:r>
            <a:r>
              <a:rPr lang="ru-RU" sz="3600" b="1" i="1" dirty="0" smtClean="0">
                <a:solidFill>
                  <a:srgbClr val="000000"/>
                </a:solidFill>
              </a:rPr>
              <a:t> = </a:t>
            </a:r>
            <a:r>
              <a:rPr lang="en-US" sz="3600" b="1" i="1" dirty="0" smtClean="0">
                <a:solidFill>
                  <a:srgbClr val="000000"/>
                </a:solidFill>
              </a:rPr>
              <a:t>n</a:t>
            </a:r>
            <a:r>
              <a:rPr lang="ru-RU" sz="3600" b="1" i="1" dirty="0" smtClean="0">
                <a:solidFill>
                  <a:srgbClr val="000000"/>
                </a:solidFill>
              </a:rPr>
              <a:t> / </a:t>
            </a:r>
            <a:r>
              <a:rPr lang="en-US" sz="3600" b="1" i="1" dirty="0" smtClean="0">
                <a:solidFill>
                  <a:srgbClr val="000000"/>
                </a:solidFill>
              </a:rPr>
              <a:t>N</a:t>
            </a:r>
            <a:r>
              <a:rPr lang="ru-RU" sz="3600" b="1" dirty="0" smtClean="0">
                <a:solidFill>
                  <a:srgbClr val="000000"/>
                </a:solidFill>
              </a:rPr>
              <a:t>, </a:t>
            </a:r>
          </a:p>
          <a:p>
            <a:pPr marL="0" indent="0" algn="l">
              <a:buNone/>
            </a:pPr>
            <a:r>
              <a:rPr lang="ru-RU" sz="3600" dirty="0" smtClean="0">
                <a:solidFill>
                  <a:srgbClr val="000000"/>
                </a:solidFill>
              </a:rPr>
              <a:t>где </a:t>
            </a:r>
            <a:r>
              <a:rPr lang="en-US" sz="3600" i="1" dirty="0" smtClean="0">
                <a:solidFill>
                  <a:srgbClr val="000000"/>
                </a:solidFill>
              </a:rPr>
              <a:t>n</a:t>
            </a:r>
            <a:r>
              <a:rPr lang="ru-RU" sz="3600" i="1" dirty="0" smtClean="0">
                <a:solidFill>
                  <a:srgbClr val="000000"/>
                </a:solidFill>
              </a:rPr>
              <a:t> </a:t>
            </a:r>
            <a:r>
              <a:rPr lang="ru-RU" sz="3600" dirty="0" smtClean="0">
                <a:solidFill>
                  <a:srgbClr val="000000"/>
                </a:solidFill>
              </a:rPr>
              <a:t>и </a:t>
            </a:r>
            <a:r>
              <a:rPr lang="en-US" sz="3600" i="1" dirty="0" smtClean="0">
                <a:solidFill>
                  <a:srgbClr val="000000"/>
                </a:solidFill>
              </a:rPr>
              <a:t>N</a:t>
            </a:r>
            <a:r>
              <a:rPr lang="ru-RU" sz="3600" i="1" dirty="0" smtClean="0">
                <a:solidFill>
                  <a:srgbClr val="000000"/>
                </a:solidFill>
              </a:rPr>
              <a:t> </a:t>
            </a:r>
            <a:r>
              <a:rPr lang="ru-RU" sz="3600" dirty="0" smtClean="0">
                <a:solidFill>
                  <a:srgbClr val="000000"/>
                </a:solidFill>
              </a:rPr>
              <a:t>– соответственно число правильно воспроизведенных и общее число предъявленных последовательностей сигналов.</a:t>
            </a:r>
          </a:p>
        </p:txBody>
      </p:sp>
    </p:spTree>
    <p:extLst>
      <p:ext uri="{BB962C8B-B14F-4D97-AF65-F5344CB8AC3E}">
        <p14:creationId xmlns:p14="http://schemas.microsoft.com/office/powerpoint/2010/main" val="288679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179512" y="188640"/>
            <a:ext cx="8640959" cy="6408712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endParaRPr lang="ru-RU" sz="4000" b="1" i="1" dirty="0" smtClean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ru-RU" sz="4800" b="1" i="1" dirty="0" smtClean="0">
                <a:solidFill>
                  <a:srgbClr val="000000"/>
                </a:solidFill>
              </a:rPr>
              <a:t>Помехоустойчивость </a:t>
            </a:r>
            <a:r>
              <a:rPr lang="ru-RU" sz="4800" dirty="0" smtClean="0">
                <a:solidFill>
                  <a:srgbClr val="000000"/>
                </a:solidFill>
              </a:rPr>
              <a:t>определяется правильностью воспроизведения информации в условиях помех.</a:t>
            </a:r>
          </a:p>
          <a:p>
            <a:pPr marL="0" indent="0">
              <a:buNone/>
            </a:pPr>
            <a:r>
              <a:rPr lang="ru-RU" sz="4800" dirty="0">
                <a:solidFill>
                  <a:srgbClr val="000000"/>
                </a:solidFill>
              </a:rPr>
              <a:t>Характеристики ОП </a:t>
            </a:r>
            <a:r>
              <a:rPr lang="ru-RU" sz="4800" b="1" dirty="0">
                <a:solidFill>
                  <a:srgbClr val="FF0000"/>
                </a:solidFill>
              </a:rPr>
              <a:t>не являются строго постоянными величинами </a:t>
            </a:r>
            <a:r>
              <a:rPr lang="ru-RU" sz="4800" dirty="0">
                <a:solidFill>
                  <a:srgbClr val="000000"/>
                </a:solidFill>
              </a:rPr>
              <a:t>и зависят от характера запоминаемой информации и условий работы оператора.</a:t>
            </a:r>
          </a:p>
          <a:p>
            <a:pPr marL="0" indent="0" algn="l">
              <a:buNone/>
            </a:pPr>
            <a:endParaRPr lang="ru-RU" sz="4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71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251520" y="188640"/>
            <a:ext cx="8712967" cy="65527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ru-RU" sz="1400" dirty="0" smtClean="0"/>
          </a:p>
          <a:p>
            <a:pPr marL="0" marR="0" indent="0" algn="l">
              <a:buNone/>
            </a:pPr>
            <a:endParaRPr lang="ru-RU" sz="1400" dirty="0" smtClean="0"/>
          </a:p>
          <a:p>
            <a:pPr marL="0" marR="0" indent="0" algn="l">
              <a:buNone/>
            </a:pPr>
            <a:endParaRPr lang="ru-RU" sz="1400" dirty="0" smtClean="0"/>
          </a:p>
          <a:p>
            <a:pPr marL="0" marR="0" indent="0" algn="l">
              <a:buNone/>
            </a:pPr>
            <a:endParaRPr lang="ru-RU" sz="1400" dirty="0" smtClean="0"/>
          </a:p>
          <a:p>
            <a:pPr marL="0" marR="0" indent="0" algn="l"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marL="0" marR="0" indent="0" algn="l"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marL="0" marR="0" indent="0" algn="l"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marL="0" marR="0" indent="0" algn="l"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marL="0" marR="0" indent="0" algn="l"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Зависимость </a:t>
            </a:r>
            <a:r>
              <a:rPr lang="ru-RU" b="1" dirty="0"/>
              <a:t>вероятности правильного воспроизведения от длительности предъявления символа </a:t>
            </a:r>
            <a:r>
              <a:rPr lang="en-US" b="1" dirty="0"/>
              <a:t>t</a:t>
            </a:r>
            <a:r>
              <a:rPr lang="ru-RU" b="1" baseline="-25000" dirty="0"/>
              <a:t>с</a:t>
            </a:r>
            <a:r>
              <a:rPr lang="ru-RU" b="1" dirty="0"/>
              <a:t> и длины последовательности </a:t>
            </a:r>
            <a:r>
              <a:rPr lang="en-US" b="1" dirty="0"/>
              <a:t>n</a:t>
            </a:r>
            <a:r>
              <a:rPr lang="ru-RU" b="1" dirty="0"/>
              <a:t>: - - - при одновременном предъявлении; </a:t>
            </a:r>
            <a:r>
              <a:rPr lang="ru-RU" b="1" dirty="0" smtClean="0"/>
              <a:t>___ при </a:t>
            </a:r>
            <a:r>
              <a:rPr lang="ru-RU" b="1" dirty="0"/>
              <a:t>последовательном предъявлении</a:t>
            </a:r>
            <a:endParaRPr lang="ru-RU" dirty="0"/>
          </a:p>
          <a:p>
            <a:pPr marL="0" marR="0" indent="0" algn="l">
              <a:buNone/>
            </a:pPr>
            <a:endParaRPr lang="ru-RU" dirty="0" smtClean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92696"/>
            <a:ext cx="7585849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347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179512" y="332656"/>
            <a:ext cx="8568951" cy="6120680"/>
          </a:xfrm>
        </p:spPr>
        <p:txBody>
          <a:bodyPr/>
          <a:lstStyle/>
          <a:p>
            <a:pPr marL="0" marR="0" indent="0" algn="l">
              <a:buNone/>
            </a:pPr>
            <a:endParaRPr lang="ru-RU" dirty="0" smtClean="0"/>
          </a:p>
          <a:p>
            <a:pPr marL="0" marR="0" indent="0" algn="l"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marL="0" marR="0" indent="0" algn="l">
              <a:buNone/>
            </a:pPr>
            <a:endParaRPr lang="ru-RU" b="1" dirty="0" smtClean="0">
              <a:solidFill>
                <a:srgbClr val="000000"/>
              </a:solidFill>
            </a:endParaRPr>
          </a:p>
          <a:p>
            <a:pPr marL="0" marR="0" indent="0" algn="l">
              <a:buNone/>
            </a:pPr>
            <a:endParaRPr lang="ru-RU" b="1" dirty="0" smtClean="0">
              <a:solidFill>
                <a:srgbClr val="000000"/>
              </a:solidFill>
            </a:endParaRPr>
          </a:p>
          <a:p>
            <a:pPr marL="0" marR="0" indent="0" algn="l"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marL="0" marR="0" indent="0" algn="l"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marL="0" marR="0" indent="0" algn="l"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marL="0" marR="0" indent="0" algn="l"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marL="0" marR="0" indent="0" algn="l"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marL="0" marR="0" indent="0" algn="l"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marL="0" marR="0" indent="0" algn="l"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marL="0" marR="0" indent="0" algn="l"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marL="0" marR="0" indent="0" algn="l">
              <a:buNone/>
            </a:pPr>
            <a:endParaRPr lang="ru-RU" dirty="0"/>
          </a:p>
        </p:txBody>
      </p:sp>
      <p:pic>
        <p:nvPicPr>
          <p:cNvPr id="7" name="Рисунок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280920" cy="460851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95536" y="5106229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Зависимость вероятности правильного воспроизведения от места символа в предъявляемой последовательности К и длины последовательности n</a:t>
            </a:r>
          </a:p>
        </p:txBody>
      </p:sp>
    </p:spTree>
    <p:extLst>
      <p:ext uri="{BB962C8B-B14F-4D97-AF65-F5344CB8AC3E}">
        <p14:creationId xmlns:p14="http://schemas.microsoft.com/office/powerpoint/2010/main" val="81294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251520" y="332656"/>
            <a:ext cx="8496943" cy="6192688"/>
          </a:xfrm>
        </p:spPr>
        <p:txBody>
          <a:bodyPr>
            <a:normAutofit lnSpcReduction="10000"/>
          </a:bodyPr>
          <a:lstStyle/>
          <a:p>
            <a:pPr marL="0" marR="0" indent="0" algn="l">
              <a:buNone/>
            </a:pPr>
            <a:r>
              <a:rPr lang="ru-RU" sz="3100" dirty="0" smtClean="0">
                <a:solidFill>
                  <a:srgbClr val="000000"/>
                </a:solidFill>
              </a:rPr>
              <a:t>Все параметры влияющие на продуктивность памяти, можно разделить </a:t>
            </a:r>
            <a:r>
              <a:rPr lang="ru-RU" sz="3600" dirty="0" smtClean="0">
                <a:solidFill>
                  <a:srgbClr val="FF0000"/>
                </a:solidFill>
              </a:rPr>
              <a:t>на </a:t>
            </a:r>
            <a:r>
              <a:rPr lang="ru-RU" sz="3600" b="1" dirty="0" smtClean="0">
                <a:solidFill>
                  <a:srgbClr val="FF0000"/>
                </a:solidFill>
              </a:rPr>
              <a:t>4 основные группы:</a:t>
            </a:r>
          </a:p>
          <a:p>
            <a:pPr marL="0" indent="0" algn="l">
              <a:buNone/>
            </a:pPr>
            <a:r>
              <a:rPr lang="ru-RU" sz="3100" dirty="0" smtClean="0">
                <a:solidFill>
                  <a:srgbClr val="000000"/>
                </a:solidFill>
              </a:rPr>
              <a:t>– </a:t>
            </a:r>
            <a:r>
              <a:rPr lang="ru-RU" sz="3100" b="1" dirty="0" smtClean="0">
                <a:solidFill>
                  <a:srgbClr val="FF0000"/>
                </a:solidFill>
              </a:rPr>
              <a:t>информационные</a:t>
            </a:r>
            <a:r>
              <a:rPr lang="ru-RU" sz="3100" dirty="0" smtClean="0">
                <a:solidFill>
                  <a:srgbClr val="000000"/>
                </a:solidFill>
              </a:rPr>
              <a:t>   (количество   предъявляемой   информации, информативность символов, способ кодирования);</a:t>
            </a:r>
          </a:p>
          <a:p>
            <a:pPr marL="0" indent="0" algn="l">
              <a:buNone/>
            </a:pPr>
            <a:r>
              <a:rPr lang="ru-RU" sz="3100" dirty="0" smtClean="0">
                <a:solidFill>
                  <a:srgbClr val="000000"/>
                </a:solidFill>
              </a:rPr>
              <a:t>– </a:t>
            </a:r>
            <a:r>
              <a:rPr lang="ru-RU" sz="3100" b="1" dirty="0">
                <a:solidFill>
                  <a:srgbClr val="FF0000"/>
                </a:solidFill>
              </a:rPr>
              <a:t>структурно-пространственные </a:t>
            </a:r>
            <a:r>
              <a:rPr lang="ru-RU" sz="3100" dirty="0" smtClean="0">
                <a:solidFill>
                  <a:srgbClr val="000000"/>
                </a:solidFill>
              </a:rPr>
              <a:t>(степень компактности, характер группировки);</a:t>
            </a:r>
          </a:p>
          <a:p>
            <a:pPr marL="0" indent="0" algn="l">
              <a:buNone/>
            </a:pPr>
            <a:r>
              <a:rPr lang="ru-RU" sz="3100" dirty="0" smtClean="0">
                <a:solidFill>
                  <a:srgbClr val="000000"/>
                </a:solidFill>
              </a:rPr>
              <a:t>– </a:t>
            </a:r>
            <a:r>
              <a:rPr lang="ru-RU" sz="3100" b="1" dirty="0">
                <a:solidFill>
                  <a:srgbClr val="FF0000"/>
                </a:solidFill>
              </a:rPr>
              <a:t>по признаку модальности </a:t>
            </a:r>
            <a:r>
              <a:rPr lang="ru-RU" sz="3100" dirty="0" smtClean="0">
                <a:solidFill>
                  <a:srgbClr val="000000"/>
                </a:solidFill>
              </a:rPr>
              <a:t>(зрительный, слуховой, тактильный);</a:t>
            </a:r>
          </a:p>
          <a:p>
            <a:pPr marL="0" indent="0" algn="l">
              <a:buNone/>
            </a:pPr>
            <a:r>
              <a:rPr lang="ru-RU" sz="3100" dirty="0" smtClean="0">
                <a:solidFill>
                  <a:srgbClr val="000000"/>
                </a:solidFill>
              </a:rPr>
              <a:t>– </a:t>
            </a:r>
            <a:r>
              <a:rPr lang="ru-RU" sz="3100" b="1" dirty="0">
                <a:solidFill>
                  <a:srgbClr val="FF0000"/>
                </a:solidFill>
              </a:rPr>
              <a:t>временные</a:t>
            </a:r>
            <a:r>
              <a:rPr lang="ru-RU" sz="3100" dirty="0" smtClean="0">
                <a:solidFill>
                  <a:srgbClr val="000000"/>
                </a:solidFill>
              </a:rPr>
              <a:t> (длительность предъявления, характер предъявления).</a:t>
            </a:r>
          </a:p>
        </p:txBody>
      </p:sp>
    </p:spTree>
    <p:extLst>
      <p:ext uri="{BB962C8B-B14F-4D97-AF65-F5344CB8AC3E}">
        <p14:creationId xmlns:p14="http://schemas.microsoft.com/office/powerpoint/2010/main" val="130502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251520" y="332656"/>
            <a:ext cx="8424935" cy="6192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rgbClr val="000000"/>
                </a:solidFill>
              </a:rPr>
              <a:t>В процессе текущей деятельности для решения конкретной задачи оператор может использовать часть информации, усвоенной ранее.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000000"/>
                </a:solidFill>
              </a:rPr>
              <a:t>Это дает основание утверждать в некоторых случаях то, что </a:t>
            </a:r>
            <a:r>
              <a:rPr lang="ru-RU" sz="4000" b="1" dirty="0" smtClean="0">
                <a:solidFill>
                  <a:srgbClr val="FF0000"/>
                </a:solidFill>
              </a:rPr>
              <a:t>оперативная память занимает промежуточное положение между кратковременной и долговременной памятью.</a:t>
            </a:r>
          </a:p>
        </p:txBody>
      </p:sp>
    </p:spTree>
    <p:extLst>
      <p:ext uri="{BB962C8B-B14F-4D97-AF65-F5344CB8AC3E}">
        <p14:creationId xmlns:p14="http://schemas.microsoft.com/office/powerpoint/2010/main" val="336814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251520" y="260648"/>
            <a:ext cx="8640959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3. Постоянная (долговременная) память</a:t>
            </a:r>
          </a:p>
          <a:p>
            <a:pPr marL="0" indent="0">
              <a:buNone/>
            </a:pPr>
            <a:r>
              <a:rPr lang="ru-RU" sz="4000" b="1" i="1" dirty="0" smtClean="0">
                <a:solidFill>
                  <a:srgbClr val="000000"/>
                </a:solidFill>
              </a:rPr>
              <a:t>С</a:t>
            </a:r>
            <a:r>
              <a:rPr lang="ru-RU" sz="4000" dirty="0" smtClean="0">
                <a:solidFill>
                  <a:srgbClr val="000000"/>
                </a:solidFill>
              </a:rPr>
              <a:t>вязана </a:t>
            </a:r>
            <a:r>
              <a:rPr lang="ru-RU" sz="4000" dirty="0">
                <a:solidFill>
                  <a:srgbClr val="000000"/>
                </a:solidFill>
              </a:rPr>
              <a:t>с запоминанием, сохранением и воспроизведением многочисленных и разнообразных статических элементов системы управления. </a:t>
            </a:r>
            <a:r>
              <a:rPr lang="ru-RU" sz="4000" b="1" dirty="0">
                <a:solidFill>
                  <a:srgbClr val="FF0000"/>
                </a:solidFill>
              </a:rPr>
              <a:t>Оператор должен знать (помнить) управляемую систему во всех деталях и особенностях</a:t>
            </a:r>
            <a:r>
              <a:rPr lang="ru-RU" sz="4000" b="1" dirty="0" smtClean="0">
                <a:solidFill>
                  <a:srgbClr val="FF0000"/>
                </a:solidFill>
              </a:rPr>
              <a:t>.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1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251520" y="260648"/>
            <a:ext cx="8640959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i="1" dirty="0" smtClean="0">
                <a:solidFill>
                  <a:srgbClr val="000000"/>
                </a:solidFill>
              </a:rPr>
              <a:t>Долговременная </a:t>
            </a:r>
            <a:r>
              <a:rPr lang="ru-RU" sz="4400" b="1" i="1" dirty="0">
                <a:solidFill>
                  <a:srgbClr val="000000"/>
                </a:solidFill>
              </a:rPr>
              <a:t>память </a:t>
            </a:r>
            <a:r>
              <a:rPr lang="ru-RU" sz="4400" dirty="0">
                <a:solidFill>
                  <a:srgbClr val="000000"/>
                </a:solidFill>
              </a:rPr>
              <a:t>характеризуется длительным запоминанием (после неоднократных предъявлений) и длительным сохранением </a:t>
            </a:r>
            <a:r>
              <a:rPr lang="ru-RU" sz="4400" dirty="0" smtClean="0">
                <a:solidFill>
                  <a:srgbClr val="000000"/>
                </a:solidFill>
              </a:rPr>
              <a:t>информации.</a:t>
            </a:r>
          </a:p>
        </p:txBody>
      </p:sp>
    </p:spTree>
    <p:extLst>
      <p:ext uri="{BB962C8B-B14F-4D97-AF65-F5344CB8AC3E}">
        <p14:creationId xmlns:p14="http://schemas.microsoft.com/office/powerpoint/2010/main" val="327310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251520" y="260648"/>
            <a:ext cx="8640959" cy="6408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000" b="1" cap="all" dirty="0" smtClean="0">
                <a:solidFill>
                  <a:srgbClr val="FF0000"/>
                </a:solidFill>
              </a:rPr>
              <a:t>1. Виды и процессы памяти</a:t>
            </a:r>
            <a:endParaRPr lang="ru-RU" sz="4000" cap="all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4000" dirty="0" smtClean="0">
                <a:solidFill>
                  <a:srgbClr val="000000"/>
                </a:solidFill>
              </a:rPr>
              <a:t>Основой деятельности человека-оператора является </a:t>
            </a:r>
            <a:r>
              <a:rPr lang="ru-RU" sz="4000" b="1" dirty="0" smtClean="0">
                <a:solidFill>
                  <a:srgbClr val="FF0000"/>
                </a:solidFill>
              </a:rPr>
              <a:t>получение, сохранение, переработка и передача информации. </a:t>
            </a:r>
            <a:r>
              <a:rPr lang="ru-RU" sz="4000" dirty="0" smtClean="0">
                <a:solidFill>
                  <a:srgbClr val="000000"/>
                </a:solidFill>
              </a:rPr>
              <a:t>Особенности памяти - важнейшее профессиональное качество. Различают два основных вида памяти: 1) </a:t>
            </a:r>
            <a:r>
              <a:rPr lang="ru-RU" sz="4000" dirty="0" smtClean="0">
                <a:solidFill>
                  <a:srgbClr val="FF0000"/>
                </a:solidFill>
              </a:rPr>
              <a:t>статическую (постоянную, долговременную)</a:t>
            </a:r>
            <a:r>
              <a:rPr lang="ru-RU" sz="4000" dirty="0" smtClean="0">
                <a:solidFill>
                  <a:srgbClr val="000000"/>
                </a:solidFill>
              </a:rPr>
              <a:t>; 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000000"/>
                </a:solidFill>
              </a:rPr>
              <a:t>2) </a:t>
            </a:r>
            <a:r>
              <a:rPr lang="ru-RU" sz="4000" dirty="0" smtClean="0">
                <a:solidFill>
                  <a:srgbClr val="FF0000"/>
                </a:solidFill>
              </a:rPr>
              <a:t>динамическую (оперативную, кратковременную). </a:t>
            </a:r>
          </a:p>
          <a:p>
            <a:pPr marL="0" indent="0" algn="just">
              <a:buNone/>
            </a:pPr>
            <a:endParaRPr lang="ru-RU" sz="2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8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179512" y="260648"/>
            <a:ext cx="8568951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 smtClean="0">
                <a:solidFill>
                  <a:srgbClr val="000000"/>
                </a:solidFill>
              </a:rPr>
              <a:t>Для </a:t>
            </a:r>
            <a:r>
              <a:rPr lang="ru-RU" sz="3600" b="1" dirty="0" smtClean="0">
                <a:solidFill>
                  <a:srgbClr val="FF0000"/>
                </a:solidFill>
              </a:rPr>
              <a:t>облегчения запоминания </a:t>
            </a:r>
            <a:r>
              <a:rPr lang="ru-RU" sz="3600" dirty="0" smtClean="0">
                <a:solidFill>
                  <a:srgbClr val="000000"/>
                </a:solidFill>
              </a:rPr>
              <a:t>и увеличения объема памяти важнейшее значение имеет </a:t>
            </a:r>
            <a:r>
              <a:rPr lang="ru-RU" sz="3600" b="1" dirty="0" smtClean="0">
                <a:solidFill>
                  <a:srgbClr val="FF0000"/>
                </a:solidFill>
              </a:rPr>
              <a:t>рациональная группировка </a:t>
            </a:r>
            <a:r>
              <a:rPr lang="ru-RU" sz="3600" dirty="0" smtClean="0">
                <a:solidFill>
                  <a:srgbClr val="000000"/>
                </a:solidFill>
              </a:rPr>
              <a:t>исходного материала, </a:t>
            </a:r>
            <a:r>
              <a:rPr lang="ru-RU" sz="3600" b="1" dirty="0" smtClean="0">
                <a:solidFill>
                  <a:srgbClr val="FF0000"/>
                </a:solidFill>
              </a:rPr>
              <a:t>переход на более крупные оперативные единиц</a:t>
            </a:r>
            <a:r>
              <a:rPr lang="ru-RU" sz="3600" b="1" dirty="0">
                <a:solidFill>
                  <a:srgbClr val="FF0000"/>
                </a:solidFill>
              </a:rPr>
              <a:t>ы</a:t>
            </a:r>
            <a:r>
              <a:rPr lang="ru-RU" sz="3600" dirty="0" smtClean="0">
                <a:solidFill>
                  <a:srgbClr val="000000"/>
                </a:solidFill>
              </a:rPr>
              <a:t> запоминаемого материала. </a:t>
            </a:r>
          </a:p>
          <a:p>
            <a:pPr marL="0" indent="0" algn="just">
              <a:buNone/>
            </a:pPr>
            <a:r>
              <a:rPr lang="ru-RU" sz="3600" dirty="0" smtClean="0">
                <a:solidFill>
                  <a:srgbClr val="000000"/>
                </a:solidFill>
              </a:rPr>
              <a:t>Объем и точность запоминания зависят не только от того, что человек сделал в прошлом, но и от того, что </a:t>
            </a:r>
            <a:r>
              <a:rPr lang="ru-RU" sz="3600" b="1" dirty="0" smtClean="0">
                <a:solidFill>
                  <a:srgbClr val="FF0000"/>
                </a:solidFill>
              </a:rPr>
              <a:t>он предполагает делать в будущем.</a:t>
            </a:r>
          </a:p>
        </p:txBody>
      </p:sp>
    </p:spTree>
    <p:extLst>
      <p:ext uri="{BB962C8B-B14F-4D97-AF65-F5344CB8AC3E}">
        <p14:creationId xmlns:p14="http://schemas.microsoft.com/office/powerpoint/2010/main" val="201680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179512" y="260648"/>
            <a:ext cx="8568951" cy="640871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3200" b="1" i="1" dirty="0" smtClean="0">
                <a:solidFill>
                  <a:srgbClr val="000000"/>
                </a:solidFill>
              </a:rPr>
              <a:t>Забывание </a:t>
            </a:r>
            <a:r>
              <a:rPr lang="ru-RU" sz="3200" dirty="0" smtClean="0">
                <a:solidFill>
                  <a:srgbClr val="000000"/>
                </a:solidFill>
              </a:rPr>
              <a:t>– сложный и неравномерный процесс. Кривая забывания характеризуется резким падением вниз в первые часы после запоминания материала. </a:t>
            </a:r>
          </a:p>
          <a:p>
            <a:pPr marL="0" indent="0" algn="just">
              <a:buNone/>
            </a:pPr>
            <a:endParaRPr lang="ru-RU" sz="1400" dirty="0" smtClean="0"/>
          </a:p>
          <a:p>
            <a:pPr marL="0" marR="0" indent="0" algn="l">
              <a:buNone/>
            </a:pPr>
            <a:endParaRPr lang="ru-RU" sz="1400" dirty="0" smtClean="0"/>
          </a:p>
          <a:p>
            <a:pPr marL="0" marR="0" indent="0" algn="l">
              <a:buNone/>
            </a:pPr>
            <a:endParaRPr lang="ru-RU" sz="1400" dirty="0" smtClean="0"/>
          </a:p>
          <a:p>
            <a:pPr marL="0" marR="0" indent="0" algn="l"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marL="0" marR="0" indent="0" algn="l"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marL="0" marR="0" indent="0" algn="l">
              <a:buNone/>
            </a:pPr>
            <a:endParaRPr lang="ru-RU" b="1" dirty="0" smtClean="0">
              <a:solidFill>
                <a:srgbClr val="000000"/>
              </a:solidFill>
            </a:endParaRPr>
          </a:p>
          <a:p>
            <a:pPr marL="0" marR="0" indent="0" algn="l">
              <a:buNone/>
            </a:pPr>
            <a:endParaRPr lang="ru-RU" b="1" dirty="0">
              <a:solidFill>
                <a:srgbClr val="000000"/>
              </a:solidFill>
            </a:endParaRPr>
          </a:p>
          <a:p>
            <a:pPr marL="0" marR="0" indent="0" algn="l">
              <a:buNone/>
            </a:pPr>
            <a:endParaRPr lang="ru-RU" b="1" dirty="0" smtClean="0">
              <a:solidFill>
                <a:srgbClr val="000000"/>
              </a:solidFill>
            </a:endParaRPr>
          </a:p>
          <a:p>
            <a:pPr marL="0" marR="0" indent="0" algn="l">
              <a:buNone/>
            </a:pPr>
            <a:endParaRPr lang="ru-RU" b="1" dirty="0">
              <a:solidFill>
                <a:srgbClr val="000000"/>
              </a:solidFill>
            </a:endParaRPr>
          </a:p>
          <a:p>
            <a:pPr marL="0" marR="0" indent="0" algn="l">
              <a:buNone/>
            </a:pPr>
            <a:endParaRPr lang="ru-RU" b="1" dirty="0" smtClean="0">
              <a:solidFill>
                <a:srgbClr val="000000"/>
              </a:solidFill>
            </a:endParaRPr>
          </a:p>
          <a:p>
            <a:pPr marL="0" marR="0" indent="0" algn="l">
              <a:buNone/>
            </a:pPr>
            <a:endParaRPr lang="ru-RU" b="1" dirty="0">
              <a:solidFill>
                <a:srgbClr val="000000"/>
              </a:solidFill>
            </a:endParaRPr>
          </a:p>
          <a:p>
            <a:pPr marL="0" marR="0" indent="0" algn="l">
              <a:buNone/>
            </a:pPr>
            <a:endParaRPr lang="ru-RU" b="1" dirty="0" smtClean="0">
              <a:solidFill>
                <a:srgbClr val="000000"/>
              </a:solidFill>
            </a:endParaRPr>
          </a:p>
          <a:p>
            <a:pPr marL="0" marR="0" indent="0" algn="ctr">
              <a:buNone/>
            </a:pPr>
            <a:r>
              <a:rPr lang="ru-RU" b="1" dirty="0" smtClean="0">
                <a:solidFill>
                  <a:srgbClr val="000000"/>
                </a:solidFill>
              </a:rPr>
              <a:t>Кривая забывания </a:t>
            </a:r>
            <a:r>
              <a:rPr lang="ru-RU" b="1" dirty="0" err="1" smtClean="0">
                <a:solidFill>
                  <a:srgbClr val="000000"/>
                </a:solidFill>
              </a:rPr>
              <a:t>Эббингауза</a:t>
            </a:r>
            <a:endParaRPr lang="ru-RU" b="1" dirty="0" smtClean="0">
              <a:solidFill>
                <a:srgbClr val="00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556" y="1916832"/>
            <a:ext cx="7500351" cy="446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01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107504" y="188640"/>
            <a:ext cx="8928992" cy="6480720"/>
          </a:xfrm>
        </p:spPr>
        <p:txBody>
          <a:bodyPr>
            <a:noAutofit/>
          </a:bodyPr>
          <a:lstStyle/>
          <a:p>
            <a:pPr marL="0" marR="0" indent="0" algn="l">
              <a:buNone/>
            </a:pPr>
            <a:r>
              <a:rPr lang="ru-RU" sz="3000" dirty="0" smtClean="0">
                <a:solidFill>
                  <a:srgbClr val="000000"/>
                </a:solidFill>
              </a:rPr>
              <a:t>Выделяют </a:t>
            </a:r>
            <a:r>
              <a:rPr lang="ru-RU" sz="3000" b="1" dirty="0" smtClean="0">
                <a:solidFill>
                  <a:srgbClr val="FF0000"/>
                </a:solidFill>
              </a:rPr>
              <a:t>три вида (причины) </a:t>
            </a:r>
            <a:r>
              <a:rPr lang="ru-RU" sz="3000" b="1" dirty="0">
                <a:solidFill>
                  <a:srgbClr val="FF0000"/>
                </a:solidFill>
              </a:rPr>
              <a:t>забывания</a:t>
            </a:r>
            <a:r>
              <a:rPr lang="ru-RU" sz="3000" dirty="0" smtClean="0">
                <a:solidFill>
                  <a:srgbClr val="000000"/>
                </a:solidFill>
              </a:rPr>
              <a:t>:</a:t>
            </a:r>
          </a:p>
          <a:p>
            <a:pPr marL="0" indent="0" algn="l">
              <a:buNone/>
            </a:pPr>
            <a:r>
              <a:rPr lang="ru-RU" sz="3000" dirty="0" smtClean="0">
                <a:solidFill>
                  <a:srgbClr val="000000"/>
                </a:solidFill>
              </a:rPr>
              <a:t>– потеря информации из-за ее не использования;</a:t>
            </a:r>
          </a:p>
          <a:p>
            <a:pPr marL="0" indent="0" algn="l">
              <a:buNone/>
            </a:pPr>
            <a:r>
              <a:rPr lang="ru-RU" sz="3000" dirty="0" smtClean="0">
                <a:solidFill>
                  <a:srgbClr val="000000"/>
                </a:solidFill>
              </a:rPr>
              <a:t>– потеря  информации в результате интерференции (влияние предыдущей информации на последующую и наоборот);</a:t>
            </a:r>
          </a:p>
          <a:p>
            <a:pPr marL="0" indent="0" algn="l">
              <a:buNone/>
            </a:pPr>
            <a:r>
              <a:rPr lang="ru-RU" sz="3000" dirty="0" smtClean="0">
                <a:solidFill>
                  <a:srgbClr val="000000"/>
                </a:solidFill>
              </a:rPr>
              <a:t>– забывание, обусловленное мотивацией (установка на забывание ненужной информации).</a:t>
            </a:r>
          </a:p>
          <a:p>
            <a:pPr marL="0" indent="0" algn="just">
              <a:buNone/>
            </a:pPr>
            <a:r>
              <a:rPr lang="ru-RU" sz="3000" b="1" i="1" dirty="0" smtClean="0">
                <a:solidFill>
                  <a:srgbClr val="000000"/>
                </a:solidFill>
              </a:rPr>
              <a:t>Воспроизведение </a:t>
            </a:r>
            <a:r>
              <a:rPr lang="ru-RU" sz="3000" dirty="0" smtClean="0">
                <a:solidFill>
                  <a:srgbClr val="000000"/>
                </a:solidFill>
              </a:rPr>
              <a:t>– извлечение информации, хранящейся в памяти. Оно может быть преднамеренным (произвольным) и непреднамеренным (непроизвольным).</a:t>
            </a:r>
          </a:p>
          <a:p>
            <a:pPr marL="0" indent="0" algn="just">
              <a:buNone/>
            </a:pPr>
            <a:r>
              <a:rPr lang="ru-RU" sz="3000" dirty="0" smtClean="0">
                <a:solidFill>
                  <a:srgbClr val="000000"/>
                </a:solidFill>
              </a:rPr>
              <a:t>Эффективность воспроизведения зависит от организации хранимой информации.</a:t>
            </a:r>
          </a:p>
        </p:txBody>
      </p:sp>
    </p:spTree>
    <p:extLst>
      <p:ext uri="{BB962C8B-B14F-4D97-AF65-F5344CB8AC3E}">
        <p14:creationId xmlns:p14="http://schemas.microsoft.com/office/powerpoint/2010/main" val="376977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107504" y="188640"/>
            <a:ext cx="8928992" cy="64807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400" b="1" i="1" dirty="0" smtClean="0">
                <a:solidFill>
                  <a:srgbClr val="000000"/>
                </a:solidFill>
              </a:rPr>
              <a:t>Воспроизведение </a:t>
            </a:r>
            <a:r>
              <a:rPr lang="ru-RU" sz="4400" dirty="0" smtClean="0">
                <a:solidFill>
                  <a:srgbClr val="000000"/>
                </a:solidFill>
              </a:rPr>
              <a:t>– извлечение информации, хранящейся в памяти. Оно может быть преднамеренным (произвольным) и непреднамеренным (непроизвольным).</a:t>
            </a:r>
          </a:p>
          <a:p>
            <a:pPr marL="0" indent="0" algn="just"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Эффективность воспроизведения зависит от организации хранимой информации.</a:t>
            </a:r>
          </a:p>
        </p:txBody>
      </p:sp>
    </p:spTree>
    <p:extLst>
      <p:ext uri="{BB962C8B-B14F-4D97-AF65-F5344CB8AC3E}">
        <p14:creationId xmlns:p14="http://schemas.microsoft.com/office/powerpoint/2010/main" val="131661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179512" y="260648"/>
            <a:ext cx="8712967" cy="65973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 smtClean="0">
                <a:solidFill>
                  <a:srgbClr val="000000"/>
                </a:solidFill>
              </a:rPr>
              <a:t>Время обработки информации с участием долговременной памяти </a:t>
            </a:r>
            <a:r>
              <a:rPr lang="ru-RU" sz="3600" b="1" i="1" dirty="0" smtClean="0">
                <a:solidFill>
                  <a:srgbClr val="000000"/>
                </a:solidFill>
              </a:rPr>
              <a:t>больше, чем с участием только оперативной памяти. </a:t>
            </a:r>
            <a:r>
              <a:rPr lang="ru-RU" sz="3600" dirty="0" smtClean="0">
                <a:solidFill>
                  <a:srgbClr val="000000"/>
                </a:solidFill>
              </a:rPr>
              <a:t>Оно различается на величину, которая определяет время поиска информации в долговременной памяти. 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000000"/>
                </a:solidFill>
              </a:rPr>
              <a:t>Объективными критериями перехода от ОП к ДП является </a:t>
            </a:r>
            <a:r>
              <a:rPr lang="ru-RU" sz="4000" b="1" dirty="0" smtClean="0">
                <a:solidFill>
                  <a:srgbClr val="FF0000"/>
                </a:solidFill>
              </a:rPr>
              <a:t>увеличение количества ошибок и времени обработки информации. </a:t>
            </a:r>
            <a:endParaRPr lang="ru-RU" sz="4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52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179512" y="260648"/>
            <a:ext cx="8712967" cy="65973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400" dirty="0" smtClean="0">
                <a:solidFill>
                  <a:srgbClr val="000000"/>
                </a:solidFill>
              </a:rPr>
              <a:t>Индикатором измерений в этом случае могут служить вероятность безошибочного воспроизведения предъявляемой информации </a:t>
            </a:r>
            <a:r>
              <a:rPr lang="ru-RU" sz="4400" b="1" dirty="0" err="1" smtClean="0">
                <a:solidFill>
                  <a:srgbClr val="FF0000"/>
                </a:solidFill>
              </a:rPr>
              <a:t>Р</a:t>
            </a:r>
            <a:r>
              <a:rPr lang="ru-RU" sz="4400" b="1" baseline="-25000" dirty="0" err="1" smtClean="0">
                <a:solidFill>
                  <a:srgbClr val="FF0000"/>
                </a:solidFill>
              </a:rPr>
              <a:t>пам</a:t>
            </a:r>
            <a:r>
              <a:rPr lang="ru-RU" sz="4400" b="1" dirty="0" smtClean="0">
                <a:solidFill>
                  <a:srgbClr val="FF0000"/>
                </a:solidFill>
              </a:rPr>
              <a:t>, </a:t>
            </a:r>
          </a:p>
          <a:p>
            <a:pPr marL="0" indent="0" algn="just">
              <a:buNone/>
            </a:pPr>
            <a:r>
              <a:rPr lang="ru-RU" sz="4400" dirty="0" smtClean="0">
                <a:solidFill>
                  <a:srgbClr val="000000"/>
                </a:solidFill>
              </a:rPr>
              <a:t>время обработки информации </a:t>
            </a:r>
            <a:r>
              <a:rPr lang="en-US" sz="4400" b="1" i="1" dirty="0" smtClean="0">
                <a:solidFill>
                  <a:srgbClr val="FF0000"/>
                </a:solidFill>
              </a:rPr>
              <a:t>t</a:t>
            </a:r>
            <a:r>
              <a:rPr lang="ru-RU" sz="4400" b="1" baseline="-25000" dirty="0" err="1" smtClean="0">
                <a:solidFill>
                  <a:srgbClr val="FF0000"/>
                </a:solidFill>
              </a:rPr>
              <a:t>ои</a:t>
            </a:r>
            <a:r>
              <a:rPr lang="ru-RU" sz="4400" b="1" dirty="0" smtClean="0">
                <a:solidFill>
                  <a:srgbClr val="FF0000"/>
                </a:solidFill>
              </a:rPr>
              <a:t> </a:t>
            </a:r>
            <a:r>
              <a:rPr lang="ru-RU" sz="4400" dirty="0" smtClean="0">
                <a:solidFill>
                  <a:srgbClr val="000000"/>
                </a:solidFill>
              </a:rPr>
              <a:t>или </a:t>
            </a:r>
          </a:p>
          <a:p>
            <a:pPr marL="0" indent="0" algn="just">
              <a:buNone/>
            </a:pPr>
            <a:r>
              <a:rPr lang="ru-RU" sz="4400" dirty="0" smtClean="0">
                <a:solidFill>
                  <a:srgbClr val="000000"/>
                </a:solidFill>
              </a:rPr>
              <a:t>количество ошибок оператора </a:t>
            </a:r>
            <a:r>
              <a:rPr lang="ru-RU" sz="4400" b="1" i="1" dirty="0" err="1" smtClean="0">
                <a:solidFill>
                  <a:srgbClr val="FF0000"/>
                </a:solidFill>
              </a:rPr>
              <a:t>m</a:t>
            </a:r>
            <a:r>
              <a:rPr lang="ru-RU" sz="4400" b="1" baseline="-25000" dirty="0" err="1" smtClean="0">
                <a:solidFill>
                  <a:srgbClr val="FF0000"/>
                </a:solidFill>
              </a:rPr>
              <a:t>ош</a:t>
            </a:r>
            <a:r>
              <a:rPr lang="ru-RU" sz="4400" b="1" dirty="0" smtClean="0">
                <a:solidFill>
                  <a:srgbClr val="FF0000"/>
                </a:solidFill>
              </a:rPr>
              <a:t>,</a:t>
            </a:r>
            <a:r>
              <a:rPr lang="ru-RU" sz="4400" dirty="0" smtClean="0">
                <a:solidFill>
                  <a:srgbClr val="000000"/>
                </a:solidFill>
              </a:rPr>
              <a:t> которые тесно взаимосвязаны между собой.</a:t>
            </a:r>
          </a:p>
        </p:txBody>
      </p:sp>
    </p:spTree>
    <p:extLst>
      <p:ext uri="{BB962C8B-B14F-4D97-AF65-F5344CB8AC3E}">
        <p14:creationId xmlns:p14="http://schemas.microsoft.com/office/powerpoint/2010/main" val="75232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179512" y="188640"/>
            <a:ext cx="8784975" cy="64087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4. Мышление и его виды</a:t>
            </a:r>
            <a:endParaRPr lang="ru-RU" sz="48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sz="4000" b="1" i="1" dirty="0" smtClean="0">
                <a:solidFill>
                  <a:srgbClr val="000000"/>
                </a:solidFill>
              </a:rPr>
              <a:t>Мышление </a:t>
            </a:r>
            <a:r>
              <a:rPr lang="ru-RU" sz="4000" dirty="0" smtClean="0">
                <a:solidFill>
                  <a:srgbClr val="000000"/>
                </a:solidFill>
              </a:rPr>
              <a:t>– активный процесс отражения объективного мира в человеческой психике в форме понятий, суждений, умозаключений. </a:t>
            </a:r>
          </a:p>
          <a:p>
            <a:pPr marL="0" indent="0" algn="just">
              <a:buNone/>
            </a:pPr>
            <a:r>
              <a:rPr lang="ru-RU" sz="4000" dirty="0" smtClean="0">
                <a:solidFill>
                  <a:srgbClr val="000000"/>
                </a:solidFill>
              </a:rPr>
              <a:t>Мышление связано с речью. В отличие от ощущений, восприятий и представлений мышление есть </a:t>
            </a:r>
            <a:r>
              <a:rPr lang="ru-RU" sz="4000" dirty="0" smtClean="0">
                <a:solidFill>
                  <a:srgbClr val="FF0000"/>
                </a:solidFill>
              </a:rPr>
              <a:t>процесс обобщенного и </a:t>
            </a:r>
            <a:r>
              <a:rPr lang="ru-RU" sz="4000" dirty="0" err="1" smtClean="0">
                <a:solidFill>
                  <a:srgbClr val="FF0000"/>
                </a:solidFill>
              </a:rPr>
              <a:t>опосредственного</a:t>
            </a:r>
            <a:r>
              <a:rPr lang="ru-RU" sz="4000" dirty="0" smtClean="0">
                <a:solidFill>
                  <a:srgbClr val="FF0000"/>
                </a:solidFill>
              </a:rPr>
              <a:t> отражения действительности</a:t>
            </a:r>
            <a:r>
              <a:rPr lang="ru-RU" sz="4000" dirty="0" smtClean="0">
                <a:solidFill>
                  <a:srgbClr val="00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3754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179512" y="188640"/>
            <a:ext cx="8784975" cy="64087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4000" b="1" i="1" dirty="0" smtClean="0">
                <a:solidFill>
                  <a:srgbClr val="000000"/>
                </a:solidFill>
              </a:rPr>
              <a:t>Мышление </a:t>
            </a:r>
            <a:r>
              <a:rPr lang="ru-RU" sz="4000" dirty="0" smtClean="0">
                <a:solidFill>
                  <a:srgbClr val="000000"/>
                </a:solidFill>
              </a:rPr>
              <a:t>– активный процесс отражения объективного мира </a:t>
            </a:r>
            <a:r>
              <a:rPr lang="ru-RU" sz="4000" dirty="0" smtClean="0">
                <a:solidFill>
                  <a:srgbClr val="000000"/>
                </a:solidFill>
              </a:rPr>
              <a:t> человеком в </a:t>
            </a:r>
            <a:r>
              <a:rPr lang="ru-RU" sz="4000" dirty="0" smtClean="0">
                <a:solidFill>
                  <a:srgbClr val="000000"/>
                </a:solidFill>
              </a:rPr>
              <a:t>форме понятий, суждений, умозаключений. Мышление связано с речью. В отличие от ощущений, восприятий и представлений мышление есть </a:t>
            </a:r>
            <a:endParaRPr lang="ru-RU" sz="40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процесс </a:t>
            </a:r>
            <a:r>
              <a:rPr lang="ru-RU" sz="4000" b="1" dirty="0" smtClean="0">
                <a:solidFill>
                  <a:srgbClr val="FF0000"/>
                </a:solidFill>
              </a:rPr>
              <a:t>обобщенного и </a:t>
            </a:r>
            <a:r>
              <a:rPr lang="ru-RU" sz="4000" b="1" dirty="0" err="1" smtClean="0">
                <a:solidFill>
                  <a:srgbClr val="FF0000"/>
                </a:solidFill>
              </a:rPr>
              <a:t>опосредственного</a:t>
            </a:r>
            <a:r>
              <a:rPr lang="ru-RU" sz="4000" b="1" dirty="0" smtClean="0">
                <a:solidFill>
                  <a:srgbClr val="FF0000"/>
                </a:solidFill>
              </a:rPr>
              <a:t> отражения действительности.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val="12160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179512" y="188640"/>
            <a:ext cx="8784975" cy="64087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rgbClr val="000000"/>
                </a:solidFill>
              </a:rPr>
              <a:t>Различают </a:t>
            </a:r>
            <a:r>
              <a:rPr lang="ru-RU" sz="4000" b="1" i="1" dirty="0" smtClean="0">
                <a:solidFill>
                  <a:srgbClr val="000000"/>
                </a:solidFill>
              </a:rPr>
              <a:t>наглядно - действенное</a:t>
            </a:r>
            <a:r>
              <a:rPr lang="ru-RU" sz="4000" dirty="0" smtClean="0">
                <a:solidFill>
                  <a:srgbClr val="000000"/>
                </a:solidFill>
              </a:rPr>
              <a:t>, </a:t>
            </a:r>
            <a:r>
              <a:rPr lang="ru-RU" sz="4000" b="1" i="1" dirty="0" smtClean="0">
                <a:solidFill>
                  <a:srgbClr val="000000"/>
                </a:solidFill>
              </a:rPr>
              <a:t>наглядно-образное</a:t>
            </a:r>
            <a:r>
              <a:rPr lang="ru-RU" sz="4000" dirty="0" smtClean="0">
                <a:solidFill>
                  <a:srgbClr val="000000"/>
                </a:solidFill>
              </a:rPr>
              <a:t>, </a:t>
            </a:r>
            <a:r>
              <a:rPr lang="ru-RU" sz="4000" b="1" i="1" dirty="0" smtClean="0">
                <a:solidFill>
                  <a:srgbClr val="000000"/>
                </a:solidFill>
              </a:rPr>
              <a:t>словесно-логическое</a:t>
            </a:r>
            <a:r>
              <a:rPr lang="ru-RU" sz="4000" dirty="0" smtClean="0">
                <a:solidFill>
                  <a:srgbClr val="000000"/>
                </a:solidFill>
              </a:rPr>
              <a:t>, </a:t>
            </a:r>
            <a:r>
              <a:rPr lang="ru-RU" sz="4000" b="1" i="1" dirty="0" smtClean="0">
                <a:solidFill>
                  <a:srgbClr val="000000"/>
                </a:solidFill>
              </a:rPr>
              <a:t>теоретическое </a:t>
            </a:r>
            <a:r>
              <a:rPr lang="ru-RU" sz="4000" dirty="0" smtClean="0">
                <a:solidFill>
                  <a:srgbClr val="000000"/>
                </a:solidFill>
              </a:rPr>
              <a:t>и </a:t>
            </a:r>
            <a:r>
              <a:rPr lang="ru-RU" sz="4000" b="1" i="1" dirty="0" smtClean="0">
                <a:solidFill>
                  <a:srgbClr val="000000"/>
                </a:solidFill>
              </a:rPr>
              <a:t>оперативное </a:t>
            </a:r>
            <a:r>
              <a:rPr lang="ru-RU" sz="4000" dirty="0" smtClean="0">
                <a:solidFill>
                  <a:srgbClr val="000000"/>
                </a:solidFill>
              </a:rPr>
              <a:t>мышление.</a:t>
            </a:r>
          </a:p>
          <a:p>
            <a:pPr marL="0" indent="0" algn="just"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Наглядно-действенное</a:t>
            </a:r>
            <a:r>
              <a:rPr lang="ru-RU" sz="3600" b="1" i="1" dirty="0" smtClean="0">
                <a:solidFill>
                  <a:srgbClr val="000000"/>
                </a:solidFill>
              </a:rPr>
              <a:t> </a:t>
            </a:r>
            <a:r>
              <a:rPr lang="ru-RU" sz="3600" dirty="0">
                <a:solidFill>
                  <a:srgbClr val="000000"/>
                </a:solidFill>
              </a:rPr>
              <a:t>– анализ и синтез познаваемых объектов в процессе практической деятельности с ними.</a:t>
            </a:r>
          </a:p>
          <a:p>
            <a:pPr marL="0" indent="0">
              <a:buNone/>
            </a:pPr>
            <a:r>
              <a:rPr lang="ru-RU" sz="3600" b="1" i="1" dirty="0">
                <a:solidFill>
                  <a:srgbClr val="FF0000"/>
                </a:solidFill>
              </a:rPr>
              <a:t>Наглядно-образное</a:t>
            </a:r>
            <a:r>
              <a:rPr lang="ru-RU" sz="3600" b="1" i="1" dirty="0">
                <a:solidFill>
                  <a:srgbClr val="000000"/>
                </a:solidFill>
              </a:rPr>
              <a:t> </a:t>
            </a:r>
            <a:r>
              <a:rPr lang="ru-RU" sz="3600" dirty="0">
                <a:solidFill>
                  <a:srgbClr val="000000"/>
                </a:solidFill>
              </a:rPr>
              <a:t>– процесс трансформации перцептивных образов и представлений объектов.</a:t>
            </a:r>
          </a:p>
          <a:p>
            <a:pPr marL="0" indent="0">
              <a:buNone/>
            </a:pPr>
            <a:endParaRPr lang="ru-RU" sz="3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86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179512" y="116632"/>
            <a:ext cx="8640959" cy="66247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4000" b="1" i="1" dirty="0" smtClean="0">
                <a:solidFill>
                  <a:srgbClr val="FF0000"/>
                </a:solidFill>
              </a:rPr>
              <a:t>Словесно-логическое</a:t>
            </a:r>
            <a:r>
              <a:rPr lang="ru-RU" sz="4000" b="1" i="1" dirty="0" smtClean="0">
                <a:solidFill>
                  <a:srgbClr val="000000"/>
                </a:solidFill>
              </a:rPr>
              <a:t> </a:t>
            </a:r>
            <a:r>
              <a:rPr lang="ru-RU" sz="4000" dirty="0" smtClean="0">
                <a:solidFill>
                  <a:srgbClr val="000000"/>
                </a:solidFill>
              </a:rPr>
              <a:t>(понятийное) – процесс отражения в сознании человека существенных связей и отношений между предметами и явлениями материального мира.</a:t>
            </a:r>
          </a:p>
          <a:p>
            <a:pPr marL="0" indent="0" algn="just">
              <a:buNone/>
            </a:pPr>
            <a:endParaRPr lang="ru-RU" sz="8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ru-RU" sz="4000" dirty="0">
                <a:solidFill>
                  <a:srgbClr val="000000"/>
                </a:solidFill>
              </a:rPr>
              <a:t>Особой формой </a:t>
            </a:r>
            <a:r>
              <a:rPr lang="ru-RU" sz="4000" dirty="0" smtClean="0">
                <a:solidFill>
                  <a:srgbClr val="000000"/>
                </a:solidFill>
              </a:rPr>
              <a:t>словесно-</a:t>
            </a:r>
            <a:r>
              <a:rPr lang="ru-RU" sz="4000" dirty="0" err="1" smtClean="0">
                <a:solidFill>
                  <a:srgbClr val="000000"/>
                </a:solidFill>
              </a:rPr>
              <a:t>логическго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>
                <a:solidFill>
                  <a:srgbClr val="000000"/>
                </a:solidFill>
              </a:rPr>
              <a:t>мышления является </a:t>
            </a:r>
            <a:r>
              <a:rPr lang="ru-RU" sz="4000" b="1" i="1" dirty="0" smtClean="0">
                <a:solidFill>
                  <a:srgbClr val="000000"/>
                </a:solidFill>
              </a:rPr>
              <a:t>Теоретическое. </a:t>
            </a:r>
            <a:r>
              <a:rPr lang="ru-RU" sz="4000" dirty="0" smtClean="0">
                <a:solidFill>
                  <a:srgbClr val="000000"/>
                </a:solidFill>
              </a:rPr>
              <a:t>Оно выступает в форме отвлеченных понятий и рассуждений.</a:t>
            </a:r>
          </a:p>
          <a:p>
            <a:pPr marL="0" indent="0" algn="l">
              <a:buNone/>
            </a:pPr>
            <a:endParaRPr lang="ru-RU" sz="32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71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251520" y="260648"/>
            <a:ext cx="8640959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 smtClean="0">
                <a:solidFill>
                  <a:srgbClr val="000000"/>
                </a:solidFill>
              </a:rPr>
              <a:t>В </a:t>
            </a:r>
            <a:r>
              <a:rPr lang="ru-RU" sz="4800" dirty="0">
                <a:solidFill>
                  <a:srgbClr val="000000"/>
                </a:solidFill>
              </a:rPr>
              <a:t>основе деления памяти на постоянную и оперативную лежит обслуживание соответственно «</a:t>
            </a:r>
            <a:r>
              <a:rPr lang="ru-RU" sz="4800" b="1" dirty="0">
                <a:solidFill>
                  <a:srgbClr val="FF0000"/>
                </a:solidFill>
              </a:rPr>
              <a:t>стратегических</a:t>
            </a:r>
            <a:r>
              <a:rPr lang="ru-RU" sz="4800" dirty="0">
                <a:solidFill>
                  <a:srgbClr val="000000"/>
                </a:solidFill>
              </a:rPr>
              <a:t>» (конечных) и «</a:t>
            </a:r>
            <a:r>
              <a:rPr lang="ru-RU" sz="4800" b="1" dirty="0">
                <a:solidFill>
                  <a:srgbClr val="FF0000"/>
                </a:solidFill>
              </a:rPr>
              <a:t>тактических</a:t>
            </a:r>
            <a:r>
              <a:rPr lang="ru-RU" sz="4800" dirty="0">
                <a:solidFill>
                  <a:srgbClr val="000000"/>
                </a:solidFill>
              </a:rPr>
              <a:t>» (текущих) целей и задач деятельности. </a:t>
            </a:r>
          </a:p>
          <a:p>
            <a:pPr marL="0" indent="0" algn="just">
              <a:buNone/>
            </a:pPr>
            <a:endParaRPr lang="ru-RU" sz="2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38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338328"/>
            <a:ext cx="8229600" cy="6187016"/>
          </a:xfrm>
        </p:spPr>
        <p:txBody>
          <a:bodyPr>
            <a:normAutofit/>
          </a:bodyPr>
          <a:lstStyle/>
          <a:p>
            <a:pPr lvl="0" algn="l"/>
            <a:r>
              <a:rPr lang="ru-RU" sz="4000" b="1" dirty="0" smtClean="0">
                <a:solidFill>
                  <a:srgbClr val="FF0000"/>
                </a:solidFill>
              </a:rPr>
              <a:t>4.1. </a:t>
            </a:r>
            <a:r>
              <a:rPr lang="ru-RU" sz="3200" dirty="0" smtClean="0">
                <a:solidFill>
                  <a:srgbClr val="000000"/>
                </a:solidFill>
              </a:rPr>
              <a:t>Для инженерной психологии наиболее актуально</a:t>
            </a:r>
            <a:r>
              <a:rPr lang="ru-RU" sz="4000" b="1" i="1" dirty="0" smtClean="0">
                <a:solidFill>
                  <a:srgbClr val="000000"/>
                </a:solidFill>
              </a:rPr>
              <a:t/>
            </a:r>
            <a:br>
              <a:rPr lang="ru-RU" sz="4000" b="1" i="1" dirty="0" smtClean="0">
                <a:solidFill>
                  <a:srgbClr val="000000"/>
                </a:solidFill>
              </a:rPr>
            </a:br>
            <a:r>
              <a:rPr lang="ru-RU" sz="4000" b="1" i="1" cap="all" dirty="0" smtClean="0">
                <a:solidFill>
                  <a:srgbClr val="FF0000"/>
                </a:solidFill>
              </a:rPr>
              <a:t>Оперативное  </a:t>
            </a:r>
            <a:r>
              <a:rPr lang="ru-RU" sz="4000" b="1" i="1" cap="all" dirty="0" smtClean="0">
                <a:solidFill>
                  <a:srgbClr val="FF0000"/>
                </a:solidFill>
              </a:rPr>
              <a:t>мышление </a:t>
            </a:r>
            <a:r>
              <a:rPr lang="ru-RU" sz="4000" b="1" i="1" dirty="0" smtClean="0">
                <a:solidFill>
                  <a:srgbClr val="000000"/>
                </a:solidFill>
              </a:rPr>
              <a:t/>
            </a:r>
            <a:br>
              <a:rPr lang="ru-RU" sz="4000" b="1" i="1" dirty="0" smtClean="0">
                <a:solidFill>
                  <a:srgbClr val="000000"/>
                </a:solidFill>
              </a:rPr>
            </a:br>
            <a:r>
              <a:rPr lang="ru-RU" sz="4000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40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путь решения практических задач на основе моделирования оператором объектов трудовой деятельности, в результате чего формируется план операций, обеспечивающей достижение </a:t>
            </a:r>
            <a:r>
              <a:rPr lang="ru-RU" sz="4000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цели</a:t>
            </a:r>
            <a:r>
              <a:rPr lang="ru-RU" sz="40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49452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338328"/>
            <a:ext cx="8507288" cy="6475048"/>
          </a:xfrm>
        </p:spPr>
        <p:txBody>
          <a:bodyPr>
            <a:normAutofit/>
          </a:bodyPr>
          <a:lstStyle/>
          <a:p>
            <a:pPr>
              <a:spcBef>
                <a:spcPts val="3600"/>
              </a:spcBef>
              <a:spcAft>
                <a:spcPts val="0"/>
              </a:spcAft>
            </a:pPr>
            <a:r>
              <a:rPr lang="ru-RU" sz="4300" b="1" dirty="0">
                <a:solidFill>
                  <a:srgbClr val="FF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ОМ </a:t>
            </a:r>
            <a:r>
              <a:rPr lang="ru-RU" sz="43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включает выявление проблемной ситуации и систему мысленных и практических преобразований. </a:t>
            </a:r>
            <a:r>
              <a:rPr lang="ru-RU" sz="4300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43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43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В основе </a:t>
            </a:r>
            <a:r>
              <a:rPr lang="ru-RU" sz="4300" b="1" dirty="0">
                <a:solidFill>
                  <a:srgbClr val="FF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ОМ</a:t>
            </a:r>
            <a:r>
              <a:rPr lang="ru-RU" sz="43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лежит </a:t>
            </a:r>
            <a:r>
              <a:rPr lang="ru-RU" sz="4300" b="1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наглядно-образное мышление</a:t>
            </a:r>
            <a:r>
              <a:rPr lang="ru-RU" sz="4300" b="1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.</a:t>
            </a:r>
            <a:br>
              <a:rPr lang="ru-RU" sz="4300" b="1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</a:br>
            <a:r>
              <a:rPr lang="ru-RU" sz="4300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В </a:t>
            </a:r>
            <a:r>
              <a:rPr lang="ru-RU" sz="43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результате </a:t>
            </a:r>
            <a:r>
              <a:rPr lang="ru-RU" sz="4300" b="1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ОМ</a:t>
            </a:r>
            <a:r>
              <a:rPr lang="ru-RU" sz="43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формируется </a:t>
            </a:r>
            <a:r>
              <a:rPr lang="ru-RU" sz="4300" b="1" cap="all" dirty="0">
                <a:solidFill>
                  <a:srgbClr val="FF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оперативный образ ситуации</a:t>
            </a:r>
            <a:r>
              <a:rPr lang="ru-RU" sz="4300" b="1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.</a:t>
            </a:r>
            <a:endParaRPr lang="ru-RU" sz="43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75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260648"/>
            <a:ext cx="8496943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5000" b="1" dirty="0" smtClean="0">
                <a:solidFill>
                  <a:srgbClr val="FF0000"/>
                </a:solidFill>
              </a:rPr>
              <a:t>До </a:t>
            </a:r>
            <a:r>
              <a:rPr lang="ru-RU" sz="5000" b="1" dirty="0" smtClean="0">
                <a:solidFill>
                  <a:srgbClr val="FF0000"/>
                </a:solidFill>
              </a:rPr>
              <a:t>тех пор, пока </a:t>
            </a:r>
            <a:r>
              <a:rPr lang="ru-RU" sz="5000" b="1" dirty="0" smtClean="0">
                <a:solidFill>
                  <a:srgbClr val="FF0000"/>
                </a:solidFill>
              </a:rPr>
              <a:t>наглядные, символические </a:t>
            </a:r>
            <a:r>
              <a:rPr lang="ru-RU" sz="5000" b="1" dirty="0" smtClean="0">
                <a:solidFill>
                  <a:srgbClr val="FF0000"/>
                </a:solidFill>
              </a:rPr>
              <a:t>и понятийные компоненты ситуации не сложатся в единый оперативный образ, оператор эффективно действовать не может.</a:t>
            </a:r>
            <a:endParaRPr lang="ru-RU" sz="5000" dirty="0"/>
          </a:p>
        </p:txBody>
      </p:sp>
    </p:spTree>
    <p:extLst>
      <p:ext uri="{BB962C8B-B14F-4D97-AF65-F5344CB8AC3E}">
        <p14:creationId xmlns:p14="http://schemas.microsoft.com/office/powerpoint/2010/main" val="335504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512" y="338328"/>
            <a:ext cx="8856984" cy="6403040"/>
          </a:xfrm>
        </p:spPr>
        <p:txBody>
          <a:bodyPr anchor="t">
            <a:normAutofit fontScale="90000"/>
          </a:bodyPr>
          <a:lstStyle/>
          <a:p>
            <a:pPr marL="357188" indent="-88900" algn="l" defTabSz="179388">
              <a:spcAft>
                <a:spcPts val="0"/>
              </a:spcAft>
            </a:pPr>
            <a:r>
              <a:rPr lang="ru-RU" sz="3100" b="1" cap="all" dirty="0">
                <a:solidFill>
                  <a:srgbClr val="FF0000"/>
                </a:solidFill>
              </a:rPr>
              <a:t>Особенности </a:t>
            </a:r>
            <a:r>
              <a:rPr lang="ru-RU" sz="3100" b="1" cap="all" dirty="0" smtClean="0">
                <a:solidFill>
                  <a:srgbClr val="FF0000"/>
                </a:solidFill>
              </a:rPr>
              <a:t>оперативного мышления</a:t>
            </a:r>
            <a:r>
              <a:rPr lang="ru-RU" sz="3100" dirty="0">
                <a:solidFill>
                  <a:schemeClr val="bg1"/>
                </a:solidFill>
              </a:rPr>
              <a:t/>
            </a:r>
            <a:br>
              <a:rPr lang="ru-RU" sz="3100" dirty="0">
                <a:solidFill>
                  <a:schemeClr val="bg1"/>
                </a:solidFill>
              </a:rPr>
            </a:br>
            <a:r>
              <a:rPr lang="ru-RU" sz="3100" dirty="0" smtClean="0">
                <a:solidFill>
                  <a:schemeClr val="bg1"/>
                </a:solidFill>
              </a:rPr>
              <a:t/>
            </a:r>
            <a:br>
              <a:rPr lang="ru-RU" sz="31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1</a:t>
            </a:r>
            <a:r>
              <a:rPr lang="ru-RU" sz="4000" dirty="0">
                <a:solidFill>
                  <a:schemeClr val="bg1"/>
                </a:solidFill>
              </a:rPr>
              <a:t>)	жестко лимитированные нормы времени; </a:t>
            </a:r>
            <a:r>
              <a:rPr lang="ru-RU" sz="4000" dirty="0" smtClean="0">
                <a:solidFill>
                  <a:schemeClr val="bg1"/>
                </a:solidFill>
              </a:rPr>
              <a:t/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>2)	принятие решения почти сливается с процессом исполнения</a:t>
            </a:r>
            <a:r>
              <a:rPr lang="ru-RU" sz="4000" dirty="0" smtClean="0">
                <a:solidFill>
                  <a:schemeClr val="bg1"/>
                </a:solidFill>
              </a:rPr>
              <a:t>;</a:t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>3)	</a:t>
            </a:r>
            <a:r>
              <a:rPr lang="ru-RU" sz="4000" dirty="0" smtClean="0">
                <a:solidFill>
                  <a:schemeClr val="bg1"/>
                </a:solidFill>
              </a:rPr>
              <a:t>тесная </a:t>
            </a:r>
            <a:r>
              <a:rPr lang="ru-RU" sz="4000" dirty="0">
                <a:solidFill>
                  <a:schemeClr val="bg1"/>
                </a:solidFill>
              </a:rPr>
              <a:t>связь между восприятием и осмысливанием информации</a:t>
            </a:r>
            <a:r>
              <a:rPr lang="ru-RU" sz="4000" dirty="0" smtClean="0">
                <a:solidFill>
                  <a:schemeClr val="bg1"/>
                </a:solidFill>
              </a:rPr>
              <a:t>;</a:t>
            </a: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7311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512" y="338328"/>
            <a:ext cx="8856984" cy="6403040"/>
          </a:xfrm>
        </p:spPr>
        <p:txBody>
          <a:bodyPr anchor="t">
            <a:normAutofit fontScale="90000"/>
          </a:bodyPr>
          <a:lstStyle/>
          <a:p>
            <a:pPr marL="357188" indent="-88900" algn="l" defTabSz="179388">
              <a:spcBef>
                <a:spcPts val="1800"/>
              </a:spcBef>
              <a:spcAft>
                <a:spcPts val="0"/>
              </a:spcAft>
            </a:pPr>
            <a:r>
              <a:rPr lang="ru-RU" sz="3100" b="1" cap="all" dirty="0">
                <a:solidFill>
                  <a:srgbClr val="FF0000"/>
                </a:solidFill>
              </a:rPr>
              <a:t>Особенности </a:t>
            </a:r>
            <a:r>
              <a:rPr lang="ru-RU" sz="3100" b="1" cap="all" dirty="0" smtClean="0">
                <a:solidFill>
                  <a:srgbClr val="FF0000"/>
                </a:solidFill>
              </a:rPr>
              <a:t>оперативного мышления</a:t>
            </a:r>
            <a:r>
              <a:rPr lang="ru-RU" sz="3100" dirty="0">
                <a:solidFill>
                  <a:schemeClr val="bg1"/>
                </a:solidFill>
              </a:rPr>
              <a:t/>
            </a:r>
            <a:br>
              <a:rPr lang="ru-RU" sz="3100" dirty="0">
                <a:solidFill>
                  <a:schemeClr val="bg1"/>
                </a:solidFill>
              </a:rPr>
            </a:br>
            <a:r>
              <a:rPr lang="ru-RU" sz="3100" dirty="0" smtClean="0">
                <a:solidFill>
                  <a:schemeClr val="bg1"/>
                </a:solidFill>
              </a:rPr>
              <a:t/>
            </a:r>
            <a:br>
              <a:rPr lang="ru-RU" sz="31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4</a:t>
            </a:r>
            <a:r>
              <a:rPr lang="ru-RU" sz="4000" dirty="0">
                <a:solidFill>
                  <a:schemeClr val="bg1"/>
                </a:solidFill>
              </a:rPr>
              <a:t>)	глубокие переживания ответственности и наличие  эмоционально-волевого напряжения;</a:t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/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5</a:t>
            </a:r>
            <a:r>
              <a:rPr lang="ru-RU" sz="4000" dirty="0">
                <a:solidFill>
                  <a:schemeClr val="bg1"/>
                </a:solidFill>
              </a:rPr>
              <a:t>)	большой удельный вес операций декодирования (невозможно или затруднительно непосредственное восприятие состояния управляемой системы</a:t>
            </a:r>
            <a:r>
              <a:rPr lang="ru-RU" sz="4000" dirty="0" smtClean="0">
                <a:solidFill>
                  <a:schemeClr val="bg1"/>
                </a:solidFill>
              </a:rPr>
              <a:t>).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08168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260648"/>
            <a:ext cx="8496943" cy="648072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Основные компоненты оперативного </a:t>
            </a:r>
            <a:r>
              <a:rPr lang="ru-RU" sz="4400" b="1" dirty="0" smtClean="0">
                <a:solidFill>
                  <a:srgbClr val="FF0000"/>
                </a:solidFill>
              </a:rPr>
              <a:t>мышления: </a:t>
            </a:r>
          </a:p>
          <a:p>
            <a:pPr marL="2278063" indent="-571500"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ru-RU" sz="3600" dirty="0" smtClean="0"/>
              <a:t>структурирование</a:t>
            </a:r>
            <a:r>
              <a:rPr lang="ru-RU" sz="3600" dirty="0"/>
              <a:t>, </a:t>
            </a:r>
            <a:endParaRPr lang="ru-RU" sz="3600" dirty="0" smtClean="0"/>
          </a:p>
          <a:p>
            <a:pPr marL="2278063" indent="-571500"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ru-RU" sz="3600" dirty="0" smtClean="0"/>
              <a:t>динамическое узнавание, </a:t>
            </a:r>
          </a:p>
          <a:p>
            <a:pPr marL="2278063" indent="-571500"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ru-RU" sz="3600" dirty="0" smtClean="0"/>
              <a:t>формирование </a:t>
            </a:r>
            <a:r>
              <a:rPr lang="ru-RU" sz="3600" dirty="0"/>
              <a:t>алгоритма решения.</a:t>
            </a:r>
            <a:endParaRPr lang="ru-RU" sz="4400" dirty="0" smtClean="0">
              <a:solidFill>
                <a:srgbClr val="FF0000"/>
              </a:solidFill>
            </a:endParaRPr>
          </a:p>
          <a:p>
            <a:r>
              <a:rPr lang="ru-RU" sz="4000" b="1" dirty="0">
                <a:solidFill>
                  <a:srgbClr val="FF0000"/>
                </a:solidFill>
              </a:rPr>
              <a:t>Структурирование  </a:t>
            </a:r>
            <a:r>
              <a:rPr lang="ru-RU" sz="4000" dirty="0"/>
              <a:t>- укрупнение единиц действий на основе связывания элементов ситуации между собой. При этом осуществляется упорядочение элементов задачи в структурное целое.</a:t>
            </a:r>
          </a:p>
          <a:p>
            <a:pPr marL="0" indent="0" algn="just">
              <a:buNone/>
            </a:pPr>
            <a:endParaRPr lang="ru-RU" sz="4000" dirty="0" smtClean="0">
              <a:solidFill>
                <a:srgbClr val="000000"/>
              </a:solidFill>
            </a:endParaRPr>
          </a:p>
          <a:p>
            <a:pPr marL="0" indent="0" algn="l">
              <a:buNone/>
            </a:pPr>
            <a:endParaRPr lang="ru-RU" sz="1400" dirty="0" smtClean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497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260648"/>
            <a:ext cx="8496943" cy="648072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4700" b="1" dirty="0" smtClean="0">
                <a:solidFill>
                  <a:srgbClr val="FF0000"/>
                </a:solidFill>
              </a:rPr>
              <a:t>Основные компоненты оперативного </a:t>
            </a:r>
            <a:r>
              <a:rPr lang="ru-RU" sz="4700" b="1" dirty="0" smtClean="0">
                <a:solidFill>
                  <a:srgbClr val="FF0000"/>
                </a:solidFill>
              </a:rPr>
              <a:t>мышления: 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4000" b="1" dirty="0">
                <a:solidFill>
                  <a:srgbClr val="FF0000"/>
                </a:solidFill>
              </a:rPr>
              <a:t>Динамическое</a:t>
            </a:r>
            <a:r>
              <a:rPr lang="ru-RU" sz="4000" b="1" dirty="0">
                <a:solidFill>
                  <a:srgbClr val="FF0000"/>
                </a:solidFill>
              </a:rPr>
              <a:t> </a:t>
            </a:r>
            <a:r>
              <a:rPr lang="ru-RU" sz="4000" b="1" dirty="0">
                <a:solidFill>
                  <a:srgbClr val="FF0000"/>
                </a:solidFill>
              </a:rPr>
              <a:t>узнавание </a:t>
            </a:r>
            <a:r>
              <a:rPr lang="ru-RU" sz="4000" dirty="0"/>
              <a:t>-  обнаружение частей конечной ситуации в исходной. Включает: узнавание проблемной ситуации; узнавание знакомой ситуации в проблемной; узнавание в наличной ситуации конечного эталона.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4000" b="1" dirty="0">
                <a:solidFill>
                  <a:srgbClr val="FF0000"/>
                </a:solidFill>
              </a:rPr>
              <a:t>Формирование алгоритма решения </a:t>
            </a:r>
            <a:r>
              <a:rPr lang="ru-RU" sz="4000" dirty="0"/>
              <a:t>- выработка принципов и правил, определение последовательности действий. (выработка редко, чаще – выбор из готовых вариантов)</a:t>
            </a:r>
          </a:p>
          <a:p>
            <a:pPr marL="0" indent="0" algn="just">
              <a:buNone/>
            </a:pPr>
            <a:endParaRPr lang="ru-RU" sz="4000" dirty="0" smtClean="0">
              <a:solidFill>
                <a:srgbClr val="000000"/>
              </a:solidFill>
            </a:endParaRPr>
          </a:p>
          <a:p>
            <a:pPr marL="0" indent="0" algn="l">
              <a:buNone/>
            </a:pPr>
            <a:endParaRPr lang="ru-RU" sz="1400" dirty="0" smtClean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18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260648"/>
            <a:ext cx="8496943" cy="64807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4000" dirty="0" smtClean="0">
              <a:solidFill>
                <a:srgbClr val="000000"/>
              </a:solidFill>
            </a:endParaRPr>
          </a:p>
          <a:p>
            <a:pPr marL="0" indent="0" algn="l">
              <a:buNone/>
            </a:pPr>
            <a:endParaRPr lang="ru-RU" sz="1400" dirty="0" smtClean="0"/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42493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b="1" cap="all" dirty="0">
                <a:solidFill>
                  <a:srgbClr val="FF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Три функции оперативного </a:t>
            </a:r>
            <a:r>
              <a:rPr lang="ru-RU" sz="3600" b="1" cap="all" dirty="0" smtClean="0">
                <a:solidFill>
                  <a:srgbClr val="FF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мышления</a:t>
            </a:r>
            <a:r>
              <a:rPr lang="ru-RU" sz="3600" b="1" cap="all" dirty="0">
                <a:solidFill>
                  <a:srgbClr val="FF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 </a:t>
            </a:r>
            <a:endParaRPr lang="ru-RU" sz="3600" b="1" cap="all" dirty="0" smtClean="0">
              <a:solidFill>
                <a:srgbClr val="FF0000"/>
              </a:solidFill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3600" b="1" cap="all" dirty="0">
                <a:solidFill>
                  <a:srgbClr val="FF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 </a:t>
            </a:r>
            <a:endParaRPr lang="ru-RU" sz="3600" b="1" cap="all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4000" b="1" dirty="0">
                <a:solidFill>
                  <a:srgbClr val="FF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1. Декодирование. </a:t>
            </a:r>
            <a:r>
              <a:rPr lang="ru-RU" sz="40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Информация подается на СОИ в закодированном виде. Сущность функции заключается в переводе образа сигнала в оперативный образ управляемого объекта или процесса</a:t>
            </a:r>
            <a:r>
              <a:rPr lang="ru-RU" sz="4000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.</a:t>
            </a:r>
            <a:endParaRPr lang="ru-RU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02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260648"/>
            <a:ext cx="8496943" cy="64807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4000" dirty="0" smtClean="0">
              <a:solidFill>
                <a:srgbClr val="000000"/>
              </a:solidFill>
            </a:endParaRPr>
          </a:p>
          <a:p>
            <a:pPr marL="0" indent="0" algn="l">
              <a:buNone/>
            </a:pPr>
            <a:endParaRPr lang="ru-RU" sz="1400" dirty="0" smtClean="0"/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60648"/>
            <a:ext cx="885698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600" b="1" dirty="0" smtClean="0">
                <a:solidFill>
                  <a:srgbClr val="FF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2. </a:t>
            </a:r>
            <a:r>
              <a:rPr lang="ru-RU" sz="3600" b="1" dirty="0">
                <a:solidFill>
                  <a:srgbClr val="FF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Планирование. </a:t>
            </a:r>
            <a:r>
              <a:rPr lang="ru-RU" sz="36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Мысленно намечается совокупность способов, средств и сроков, ведущих к цели. Важнейшая особенность - предвидение изменений, учёт вероятностных закономерностей.</a:t>
            </a: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600" b="1" dirty="0" smtClean="0">
                <a:solidFill>
                  <a:srgbClr val="FF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3. </a:t>
            </a:r>
            <a:r>
              <a:rPr lang="ru-RU" sz="3600" b="1" dirty="0">
                <a:solidFill>
                  <a:srgbClr val="FF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Решение задач. </a:t>
            </a:r>
            <a:r>
              <a:rPr lang="ru-RU" sz="36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В случае отклонения от нормального режима функционирования. Наиболее типичная форма - выбор одного способа действий из нескольких возможных.</a:t>
            </a:r>
            <a:endParaRPr lang="ru-RU" sz="3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72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260648"/>
            <a:ext cx="8496943" cy="64807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О </a:t>
            </a:r>
            <a:r>
              <a:rPr lang="ru-RU" sz="4000" dirty="0">
                <a:solidFill>
                  <a:schemeClr val="bg1"/>
                </a:solidFill>
              </a:rPr>
              <a:t>продуктивности оперативного мышления судят по результативности решения задачи (времени решения, количеству ошибок, напряженности работы и т.д</a:t>
            </a:r>
            <a:r>
              <a:rPr lang="ru-RU" sz="4000" dirty="0" smtClean="0">
                <a:solidFill>
                  <a:schemeClr val="bg1"/>
                </a:solidFill>
              </a:rPr>
              <a:t>.).</a:t>
            </a:r>
          </a:p>
          <a:p>
            <a:pPr marL="0" indent="0" algn="just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Скорость обработки информации на уровне осознанного реагирования на визуальный сигнал составляет </a:t>
            </a:r>
            <a:r>
              <a:rPr lang="ru-RU" sz="4000" b="1" dirty="0" smtClean="0">
                <a:solidFill>
                  <a:srgbClr val="FF0000"/>
                </a:solidFill>
              </a:rPr>
              <a:t>2 – 4 двоичных единицы в секунду.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83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179512" y="260648"/>
            <a:ext cx="8568951" cy="62646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Процессы памяти</a:t>
            </a:r>
            <a:endParaRPr lang="ru-RU" sz="4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4000" dirty="0" smtClean="0">
                <a:solidFill>
                  <a:srgbClr val="000000"/>
                </a:solidFill>
              </a:rPr>
              <a:t>Основными процессами памяти являются </a:t>
            </a:r>
            <a:r>
              <a:rPr lang="ru-RU" sz="4000" b="1" i="1" dirty="0" smtClean="0">
                <a:solidFill>
                  <a:srgbClr val="FF0000"/>
                </a:solidFill>
              </a:rPr>
              <a:t>запоминание</a:t>
            </a:r>
            <a:r>
              <a:rPr lang="ru-RU" sz="4000" dirty="0" smtClean="0">
                <a:solidFill>
                  <a:srgbClr val="FF0000"/>
                </a:solidFill>
              </a:rPr>
              <a:t>, </a:t>
            </a:r>
            <a:r>
              <a:rPr lang="ru-RU" sz="4000" b="1" i="1" dirty="0" smtClean="0">
                <a:solidFill>
                  <a:srgbClr val="FF0000"/>
                </a:solidFill>
              </a:rPr>
              <a:t>забывание </a:t>
            </a:r>
            <a:r>
              <a:rPr lang="ru-RU" sz="4000" dirty="0" smtClean="0">
                <a:solidFill>
                  <a:srgbClr val="FF0000"/>
                </a:solidFill>
              </a:rPr>
              <a:t>и </a:t>
            </a:r>
            <a:r>
              <a:rPr lang="ru-RU" sz="4000" b="1" i="1" dirty="0" smtClean="0">
                <a:solidFill>
                  <a:srgbClr val="FF0000"/>
                </a:solidFill>
              </a:rPr>
              <a:t>воспроизведение</a:t>
            </a:r>
            <a:r>
              <a:rPr lang="ru-RU" sz="4000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4000" b="1" i="1" dirty="0" smtClean="0">
                <a:solidFill>
                  <a:srgbClr val="FF0000"/>
                </a:solidFill>
              </a:rPr>
              <a:t>Запоминание</a:t>
            </a:r>
            <a:r>
              <a:rPr lang="ru-RU" sz="4000" b="1" i="1" dirty="0" smtClean="0">
                <a:solidFill>
                  <a:srgbClr val="000000"/>
                </a:solidFill>
              </a:rPr>
              <a:t> </a:t>
            </a:r>
            <a:r>
              <a:rPr lang="ru-RU" sz="4000" dirty="0" smtClean="0">
                <a:solidFill>
                  <a:srgbClr val="000000"/>
                </a:solidFill>
              </a:rPr>
              <a:t>зависит от особенностей воздействия отражаемых предметов и явлений и от характера деятельности и психологического состояния оператора.</a:t>
            </a:r>
          </a:p>
        </p:txBody>
      </p:sp>
    </p:spTree>
    <p:extLst>
      <p:ext uri="{BB962C8B-B14F-4D97-AF65-F5344CB8AC3E}">
        <p14:creationId xmlns:p14="http://schemas.microsoft.com/office/powerpoint/2010/main" val="203509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260648"/>
            <a:ext cx="8496943" cy="64807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Однако, кроме «внешнего» контура осознанного реагирования, существует «внутренний» контур реагирования, который основан на </a:t>
            </a:r>
            <a:r>
              <a:rPr lang="ru-RU" sz="4000" b="1" dirty="0" smtClean="0">
                <a:solidFill>
                  <a:srgbClr val="FF0000"/>
                </a:solidFill>
              </a:rPr>
              <a:t>динамических стереотипах </a:t>
            </a:r>
            <a:r>
              <a:rPr lang="ru-RU" sz="4000" dirty="0" smtClean="0">
                <a:solidFill>
                  <a:schemeClr val="bg1"/>
                </a:solidFill>
              </a:rPr>
              <a:t>(цепочках условно-рефлекторных связей), и в котором задействованы в большой степени кинестетический и тактильный анализаторы.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04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260648"/>
            <a:ext cx="8496943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На этом основании можно утверждать, что помимо первого, сознательного уровня оперативного мышления, существует </a:t>
            </a:r>
            <a:r>
              <a:rPr lang="ru-RU" sz="4000" b="1" dirty="0" smtClean="0">
                <a:solidFill>
                  <a:srgbClr val="FF0000"/>
                </a:solidFill>
              </a:rPr>
              <a:t>по крайней мере ещё один, «нижний» уровень обработки </a:t>
            </a:r>
            <a:r>
              <a:rPr lang="ru-RU" sz="4000" b="1" dirty="0" err="1" smtClean="0">
                <a:solidFill>
                  <a:srgbClr val="FF0000"/>
                </a:solidFill>
              </a:rPr>
              <a:t>инфомации</a:t>
            </a:r>
            <a:r>
              <a:rPr lang="ru-RU" sz="4000" dirty="0" smtClean="0">
                <a:solidFill>
                  <a:schemeClr val="bg1"/>
                </a:solidFill>
              </a:rPr>
              <a:t>, обеспечивающий приспособление и деятельность человека. 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Закономерности его функционирования </a:t>
            </a:r>
            <a:r>
              <a:rPr lang="ru-RU" sz="4000" smtClean="0">
                <a:solidFill>
                  <a:schemeClr val="bg1"/>
                </a:solidFill>
              </a:rPr>
              <a:t>изучены мало.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37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179512" y="260648"/>
            <a:ext cx="8568951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rgbClr val="000000"/>
                </a:solidFill>
              </a:rPr>
              <a:t>Вновь поступающая </a:t>
            </a:r>
            <a:r>
              <a:rPr lang="ru-RU" sz="4000" b="1" dirty="0" smtClean="0">
                <a:solidFill>
                  <a:srgbClr val="FF0000"/>
                </a:solidFill>
              </a:rPr>
              <a:t>информация направляется в оперативную память</a:t>
            </a:r>
            <a:r>
              <a:rPr lang="ru-RU" sz="4000" dirty="0" smtClean="0">
                <a:solidFill>
                  <a:srgbClr val="000000"/>
                </a:solidFill>
              </a:rPr>
              <a:t>, имеющую вполне определенный (для данного оператора) объем. 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000000"/>
                </a:solidFill>
              </a:rPr>
              <a:t>Информация </a:t>
            </a:r>
            <a:r>
              <a:rPr lang="ru-RU" sz="4000" b="1" dirty="0" smtClean="0">
                <a:solidFill>
                  <a:srgbClr val="FF0000"/>
                </a:solidFill>
              </a:rPr>
              <a:t>сохраняется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4000" dirty="0" smtClean="0">
                <a:solidFill>
                  <a:srgbClr val="000000"/>
                </a:solidFill>
              </a:rPr>
              <a:t>в оперативной памяти в течение времени хранения, определяемого </a:t>
            </a:r>
            <a:r>
              <a:rPr lang="ru-RU" sz="4000" b="1" dirty="0" smtClean="0">
                <a:solidFill>
                  <a:srgbClr val="FF0000"/>
                </a:solidFill>
              </a:rPr>
              <a:t>длительностью «следа» памяти</a:t>
            </a:r>
            <a:r>
              <a:rPr lang="ru-RU" sz="4000" dirty="0" smtClean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868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332656"/>
            <a:ext cx="8496943" cy="62646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rgbClr val="000000"/>
                </a:solidFill>
              </a:rPr>
              <a:t>2. Кратковременная (</a:t>
            </a:r>
            <a:r>
              <a:rPr lang="ru-RU" sz="3600" b="1" dirty="0">
                <a:solidFill>
                  <a:srgbClr val="FF0000"/>
                </a:solidFill>
              </a:rPr>
              <a:t>о</a:t>
            </a:r>
            <a:r>
              <a:rPr lang="ru-RU" sz="3600" b="1" dirty="0" smtClean="0">
                <a:solidFill>
                  <a:srgbClr val="FF0000"/>
                </a:solidFill>
              </a:rPr>
              <a:t>перативная) </a:t>
            </a:r>
            <a:r>
              <a:rPr lang="ru-RU" sz="3600" b="1" dirty="0" smtClean="0">
                <a:solidFill>
                  <a:srgbClr val="000000"/>
                </a:solidFill>
              </a:rPr>
              <a:t>память</a:t>
            </a:r>
          </a:p>
          <a:p>
            <a:pPr marL="0" indent="0" algn="just">
              <a:buNone/>
            </a:pPr>
            <a:r>
              <a:rPr lang="ru-RU" sz="2800" b="1" i="1" dirty="0" smtClean="0">
                <a:solidFill>
                  <a:srgbClr val="000000"/>
                </a:solidFill>
              </a:rPr>
              <a:t> </a:t>
            </a:r>
            <a:r>
              <a:rPr lang="ru-RU" sz="3200" dirty="0" smtClean="0">
                <a:solidFill>
                  <a:srgbClr val="000000"/>
                </a:solidFill>
              </a:rPr>
              <a:t>Характеризуется </a:t>
            </a:r>
            <a:r>
              <a:rPr lang="ru-RU" sz="3200" dirty="0">
                <a:solidFill>
                  <a:srgbClr val="000000"/>
                </a:solidFill>
              </a:rPr>
              <a:t>немедленным запоминанием, немедленным воспроизведением и кратким временем хранения информации</a:t>
            </a:r>
            <a:r>
              <a:rPr lang="ru-RU" sz="3200" b="1" i="1" dirty="0">
                <a:solidFill>
                  <a:srgbClr val="00000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ОП - процессы запоминания, сохранения и воспроизведения информации, получаемой и передаваемой при выполнении отдельного действия и необходимые для достижения частной цели</a:t>
            </a:r>
            <a:r>
              <a:rPr lang="ru-RU" sz="3200" dirty="0" smtClean="0">
                <a:solidFill>
                  <a:srgbClr val="000000"/>
                </a:solidFill>
              </a:rPr>
              <a:t>, после чего они утрачивают свою актуальность. </a:t>
            </a:r>
          </a:p>
        </p:txBody>
      </p:sp>
    </p:spTree>
    <p:extLst>
      <p:ext uri="{BB962C8B-B14F-4D97-AF65-F5344CB8AC3E}">
        <p14:creationId xmlns:p14="http://schemas.microsoft.com/office/powerpoint/2010/main" val="49900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95536" y="476672"/>
            <a:ext cx="8496944" cy="62646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rgbClr val="FF0000"/>
                </a:solidFill>
              </a:rPr>
              <a:t>Длительность процессов оперативной памяти ограничивается длительностью осуществления данного действия.</a:t>
            </a:r>
          </a:p>
          <a:p>
            <a:pPr marL="0" indent="0">
              <a:buNone/>
            </a:pPr>
            <a:r>
              <a:rPr lang="ru-RU" sz="4000" b="1" i="1" dirty="0" smtClean="0">
                <a:solidFill>
                  <a:srgbClr val="000000"/>
                </a:solidFill>
              </a:rPr>
              <a:t>Большая часть ошибок оператора связана с процессами оперативной памяти. 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7030A0"/>
                </a:solidFill>
              </a:rPr>
              <a:t>Наиболее важными ее характеристиками являются: </a:t>
            </a:r>
            <a:r>
              <a:rPr lang="ru-RU" sz="4000" b="1" i="1" dirty="0" smtClean="0">
                <a:solidFill>
                  <a:srgbClr val="7030A0"/>
                </a:solidFill>
              </a:rPr>
              <a:t>объем, длительность сохранения информации, правильность (точность) воспроизведения информации </a:t>
            </a:r>
            <a:r>
              <a:rPr lang="ru-RU" sz="4000" dirty="0" smtClean="0">
                <a:solidFill>
                  <a:srgbClr val="7030A0"/>
                </a:solidFill>
              </a:rPr>
              <a:t>и </a:t>
            </a:r>
            <a:r>
              <a:rPr lang="ru-RU" sz="4000" b="1" i="1" dirty="0" smtClean="0">
                <a:solidFill>
                  <a:srgbClr val="7030A0"/>
                </a:solidFill>
              </a:rPr>
              <a:t>помехоустойчивость</a:t>
            </a:r>
            <a:r>
              <a:rPr lang="ru-RU" sz="4000" dirty="0" smtClean="0">
                <a:solidFill>
                  <a:srgbClr val="7030A0"/>
                </a:solidFill>
              </a:rPr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53233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95536" y="260648"/>
            <a:ext cx="7992887" cy="61926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300" b="1" i="1" cap="all" dirty="0" smtClean="0">
                <a:solidFill>
                  <a:srgbClr val="FF0000"/>
                </a:solidFill>
              </a:rPr>
              <a:t>Объем оперативной памяти </a:t>
            </a:r>
            <a:r>
              <a:rPr lang="ru-RU" sz="3300" dirty="0" smtClean="0">
                <a:solidFill>
                  <a:srgbClr val="000000"/>
                </a:solidFill>
              </a:rPr>
              <a:t>определяется тем количеством сигналов (стимулов), которые оператор способен запомнить после одного, как правило, кратковременного предъявления. Различают объем памяти на </a:t>
            </a:r>
            <a:r>
              <a:rPr lang="ru-RU" sz="3600" b="1" i="1" dirty="0" smtClean="0">
                <a:solidFill>
                  <a:srgbClr val="000000"/>
                </a:solidFill>
              </a:rPr>
              <a:t>статические </a:t>
            </a:r>
            <a:r>
              <a:rPr lang="ru-RU" sz="3600" dirty="0" smtClean="0">
                <a:solidFill>
                  <a:srgbClr val="000000"/>
                </a:solidFill>
              </a:rPr>
              <a:t>и </a:t>
            </a:r>
            <a:r>
              <a:rPr lang="ru-RU" sz="3600" b="1" i="1" dirty="0" smtClean="0">
                <a:solidFill>
                  <a:srgbClr val="000000"/>
                </a:solidFill>
              </a:rPr>
              <a:t>динамические сигналы</a:t>
            </a:r>
            <a:r>
              <a:rPr lang="ru-RU" sz="3600" dirty="0" smtClean="0">
                <a:solidFill>
                  <a:srgbClr val="000000"/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ru-RU" sz="3300" dirty="0" smtClean="0">
                <a:solidFill>
                  <a:srgbClr val="000000"/>
                </a:solidFill>
              </a:rPr>
              <a:t>В первом случае оператор должен запомнить и воспроизвести неизменяемую последовательность сигналов. Ее объем составляет </a:t>
            </a:r>
            <a:r>
              <a:rPr lang="ru-RU" sz="3300" b="1" dirty="0" smtClean="0">
                <a:solidFill>
                  <a:srgbClr val="FF0000"/>
                </a:solidFill>
              </a:rPr>
              <a:t>около 5–9 (7±2) символов</a:t>
            </a:r>
            <a:r>
              <a:rPr lang="ru-RU" sz="3300" dirty="0" smtClean="0">
                <a:solidFill>
                  <a:srgbClr val="00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943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107504" y="33454"/>
            <a:ext cx="8748464" cy="65973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rgbClr val="000000"/>
                </a:solidFill>
              </a:rPr>
              <a:t>Чем меньше длина алфавита символов, тем больше объем статической оперативной памяти и наоборот.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4000" dirty="0" smtClean="0">
                <a:solidFill>
                  <a:srgbClr val="000000"/>
                </a:solidFill>
              </a:rPr>
              <a:t>Во </a:t>
            </a:r>
            <a:r>
              <a:rPr lang="ru-RU" sz="4000" dirty="0" smtClean="0">
                <a:solidFill>
                  <a:srgbClr val="FF0000"/>
                </a:solidFill>
              </a:rPr>
              <a:t>втором случае (</a:t>
            </a:r>
            <a:r>
              <a:rPr lang="ru-RU" sz="4000" b="1" i="1" dirty="0" smtClean="0">
                <a:solidFill>
                  <a:srgbClr val="FF0000"/>
                </a:solidFill>
              </a:rPr>
              <a:t>динамические сигналы)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4000" dirty="0" smtClean="0">
                <a:solidFill>
                  <a:srgbClr val="000000"/>
                </a:solidFill>
              </a:rPr>
              <a:t>оператор должен не только хранить в памяти предъявляемую последовательность сигналов, но и следить за ее изменениями в соответствии с изменениями обстановки. Ее объем не превышает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</a:rPr>
              <a:t>3–4 символов.</a:t>
            </a:r>
          </a:p>
        </p:txBody>
      </p:sp>
    </p:spTree>
    <p:extLst>
      <p:ext uri="{BB962C8B-B14F-4D97-AF65-F5344CB8AC3E}">
        <p14:creationId xmlns:p14="http://schemas.microsoft.com/office/powerpoint/2010/main" val="353298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рг_пси">
  <a:themeElements>
    <a:clrScheme name="Другая 2">
      <a:dk1>
        <a:sysClr val="windowText" lastClr="000000"/>
      </a:dk1>
      <a:lt1>
        <a:srgbClr val="000000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Орг_пси</Template>
  <TotalTime>699</TotalTime>
  <Words>1407</Words>
  <Application>Microsoft Office PowerPoint</Application>
  <PresentationFormat>Экран (4:3)</PresentationFormat>
  <Paragraphs>139</Paragraphs>
  <Slides>41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8" baseType="lpstr">
      <vt:lpstr>Arial</vt:lpstr>
      <vt:lpstr>Calibri</vt:lpstr>
      <vt:lpstr>Georgia</vt:lpstr>
      <vt:lpstr>Symbol</vt:lpstr>
      <vt:lpstr>Times New Roman</vt:lpstr>
      <vt:lpstr>Wingdings</vt:lpstr>
      <vt:lpstr>Орг_пси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4.1. Для инженерной психологии наиболее актуально Оперативное  мышление  Это путь решения практических задач на основе моделирования оператором объектов трудовой деятельности, в результате чего формируется план операций, обеспечивающей достижение цели. </vt:lpstr>
      <vt:lpstr>ОМ включает выявление проблемной ситуации и систему мысленных и практических преобразований.  В основе ОМ лежит наглядно-образное мышление. В результате ОМ формируется оперативный образ ситуации.</vt:lpstr>
      <vt:lpstr>Презентация PowerPoint</vt:lpstr>
      <vt:lpstr>Особенности оперативного мышления  1) жестко лимитированные нормы времени;   2) принятие решения почти сливается с процессом исполнения;  3) тесная связь между восприятием и осмысливанием информации; </vt:lpstr>
      <vt:lpstr>Особенности оперативного мышления  4) глубокие переживания ответственности и наличие  эмоционально-волевого напряжения;  5) большой удельный вес операций декодирования (невозможно или затруднительно непосредственное восприятие состояния управляемой системы).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DNS</dc:creator>
  <cp:lastModifiedBy>Владимир Куликов</cp:lastModifiedBy>
  <cp:revision>38</cp:revision>
  <dcterms:created xsi:type="dcterms:W3CDTF">2014-03-29T17:54:06Z</dcterms:created>
  <dcterms:modified xsi:type="dcterms:W3CDTF">2016-04-03T18:29:52Z</dcterms:modified>
</cp:coreProperties>
</file>