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61" r:id="rId3"/>
    <p:sldId id="257" r:id="rId4"/>
    <p:sldId id="258" r:id="rId5"/>
    <p:sldId id="259" r:id="rId6"/>
    <p:sldId id="260" r:id="rId7"/>
    <p:sldId id="262" r:id="rId8"/>
    <p:sldId id="263" r:id="rId9"/>
    <p:sldId id="264" r:id="rId10"/>
    <p:sldId id="265" r:id="rId11"/>
    <p:sldId id="267" r:id="rId12"/>
    <p:sldId id="266"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10/30/2020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3259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8375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8920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6296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7729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4920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5453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1164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6100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0548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10/30/2020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0487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10/30/2020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66928283"/>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0" r:id="rId6"/>
    <p:sldLayoutId id="2147483745"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одзаголовок 2">
            <a:extLst>
              <a:ext uri="{FF2B5EF4-FFF2-40B4-BE49-F238E27FC236}">
                <a16:creationId xmlns:a16="http://schemas.microsoft.com/office/drawing/2014/main" id="{F16E6873-85B3-4A37-812B-BA32F3D192C2}"/>
              </a:ext>
            </a:extLst>
          </p:cNvPr>
          <p:cNvSpPr>
            <a:spLocks noGrp="1"/>
          </p:cNvSpPr>
          <p:nvPr>
            <p:ph type="subTitle" idx="1"/>
          </p:nvPr>
        </p:nvSpPr>
        <p:spPr>
          <a:xfrm>
            <a:off x="7348299" y="4998147"/>
            <a:ext cx="4352925" cy="1500307"/>
          </a:xfrm>
        </p:spPr>
        <p:txBody>
          <a:bodyPr>
            <a:normAutofit/>
          </a:bodyPr>
          <a:lstStyle/>
          <a:p>
            <a:pPr algn="r"/>
            <a:r>
              <a:rPr lang="ru-RU" sz="1600" dirty="0">
                <a:latin typeface="Century Gothic" panose="020B0502020202020204" pitchFamily="34" charset="0"/>
              </a:rPr>
              <a:t>Выполнила:</a:t>
            </a:r>
          </a:p>
          <a:p>
            <a:pPr algn="r"/>
            <a:r>
              <a:rPr lang="ru-RU" sz="1600" dirty="0">
                <a:latin typeface="Century Gothic" panose="020B0502020202020204" pitchFamily="34" charset="0"/>
              </a:rPr>
              <a:t>Студентка 4 курса 402 группы</a:t>
            </a:r>
          </a:p>
          <a:p>
            <a:pPr algn="r"/>
            <a:r>
              <a:rPr lang="ru-RU" sz="1600" dirty="0">
                <a:latin typeface="Century Gothic" panose="020B0502020202020204" pitchFamily="34" charset="0"/>
              </a:rPr>
              <a:t>МБФ направления «Биология»</a:t>
            </a:r>
          </a:p>
          <a:p>
            <a:pPr algn="r"/>
            <a:r>
              <a:rPr lang="ru-RU" sz="1600" dirty="0" err="1">
                <a:latin typeface="Century Gothic" panose="020B0502020202020204" pitchFamily="34" charset="0"/>
              </a:rPr>
              <a:t>Манджиева</a:t>
            </a:r>
            <a:r>
              <a:rPr lang="ru-RU" sz="1600" dirty="0">
                <a:latin typeface="Century Gothic" panose="020B0502020202020204" pitchFamily="34" charset="0"/>
              </a:rPr>
              <a:t> </a:t>
            </a:r>
            <a:r>
              <a:rPr lang="ru-RU" sz="1600" dirty="0" err="1">
                <a:latin typeface="Century Gothic" panose="020B0502020202020204" pitchFamily="34" charset="0"/>
              </a:rPr>
              <a:t>Аюна</a:t>
            </a:r>
            <a:endParaRPr lang="ru-RU" sz="1600" dirty="0">
              <a:latin typeface="Century Gothic" panose="020B0502020202020204" pitchFamily="34" charset="0"/>
            </a:endParaRPr>
          </a:p>
        </p:txBody>
      </p:sp>
      <p:pic>
        <p:nvPicPr>
          <p:cNvPr id="4" name="Рисунок 3" descr=" ">
            <a:extLst>
              <a:ext uri="{FF2B5EF4-FFF2-40B4-BE49-F238E27FC236}">
                <a16:creationId xmlns:a16="http://schemas.microsoft.com/office/drawing/2014/main" id="{F4EC8FC0-1F04-48C8-AF2E-EA06575E40CA}"/>
              </a:ext>
            </a:extLst>
          </p:cNvPr>
          <p:cNvPicPr/>
          <p:nvPr/>
        </p:nvPicPr>
        <p:blipFill rotWithShape="1">
          <a:blip r:embed="rId2">
            <a:extLst>
              <a:ext uri="{28A0092B-C50C-407E-A947-70E740481C1C}">
                <a14:useLocalDpi xmlns:a14="http://schemas.microsoft.com/office/drawing/2010/main" val="0"/>
              </a:ext>
            </a:extLst>
          </a:blip>
          <a:srcRect l="13987" r="14149" b="-2"/>
          <a:stretch/>
        </p:blipFill>
        <p:spPr bwMode="auto">
          <a:xfrm>
            <a:off x="762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noFill/>
          <a:effectLst>
            <a:outerShdw blurRad="381000" dist="152400" dir="5400000" algn="t" rotWithShape="0">
              <a:prstClr val="black">
                <a:alpha val="10000"/>
              </a:prstClr>
            </a:outerShdw>
          </a:effectLst>
        </p:spPr>
      </p:pic>
      <p:sp>
        <p:nvSpPr>
          <p:cNvPr id="2" name="Заголовок 1">
            <a:extLst>
              <a:ext uri="{FF2B5EF4-FFF2-40B4-BE49-F238E27FC236}">
                <a16:creationId xmlns:a16="http://schemas.microsoft.com/office/drawing/2014/main" id="{211CD076-A4A2-4642-8A59-0EF448D4A0AF}"/>
              </a:ext>
            </a:extLst>
          </p:cNvPr>
          <p:cNvSpPr>
            <a:spLocks noGrp="1"/>
          </p:cNvSpPr>
          <p:nvPr>
            <p:ph type="ctrTitle"/>
          </p:nvPr>
        </p:nvSpPr>
        <p:spPr>
          <a:xfrm>
            <a:off x="5898208" y="1859853"/>
            <a:ext cx="6095524" cy="2203504"/>
          </a:xfrm>
        </p:spPr>
        <p:txBody>
          <a:bodyPr>
            <a:noAutofit/>
          </a:bodyPr>
          <a:lstStyle/>
          <a:p>
            <a:pPr algn="l"/>
            <a:r>
              <a:rPr lang="ru-RU" sz="5400" b="1" dirty="0">
                <a:latin typeface="Century Gothic" panose="020B0502020202020204" pitchFamily="34" charset="0"/>
              </a:rPr>
              <a:t>ДНК-ФИНГЕРПРИНТИНГ</a:t>
            </a:r>
          </a:p>
        </p:txBody>
      </p:sp>
      <p:sp>
        <p:nvSpPr>
          <p:cNvPr id="11" name="Freeform: Shape 1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2773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3E558-7C1E-4D75-B0EB-FFC83DD5C535}"/>
              </a:ext>
            </a:extLst>
          </p:cNvPr>
          <p:cNvSpPr txBox="1"/>
          <p:nvPr/>
        </p:nvSpPr>
        <p:spPr>
          <a:xfrm>
            <a:off x="627354" y="674400"/>
            <a:ext cx="10937291" cy="5509200"/>
          </a:xfrm>
          <a:prstGeom prst="rect">
            <a:avLst/>
          </a:prstGeom>
          <a:noFill/>
        </p:spPr>
        <p:txBody>
          <a:bodyPr wrap="square">
            <a:spAutoFit/>
          </a:bodyPr>
          <a:lstStyle/>
          <a:p>
            <a:pPr algn="ctr"/>
            <a:r>
              <a:rPr lang="ru-RU" sz="1600" b="1" dirty="0">
                <a:solidFill>
                  <a:schemeClr val="accent5">
                    <a:lumMod val="75000"/>
                  </a:schemeClr>
                </a:solidFill>
                <a:latin typeface="Century Gothic" panose="020B0502020202020204" pitchFamily="34" charset="0"/>
              </a:rPr>
              <a:t>Базы данных ДНК-профилей в мире</a:t>
            </a:r>
          </a:p>
          <a:p>
            <a:pPr indent="457200" algn="just"/>
            <a:r>
              <a:rPr lang="ru-RU" sz="1600" dirty="0">
                <a:solidFill>
                  <a:schemeClr val="bg1"/>
                </a:solidFill>
                <a:latin typeface="Century Gothic" panose="020B0502020202020204" pitchFamily="34" charset="0"/>
              </a:rPr>
              <a:t>Метод ДНК-анализа применяется в экспертно-криминалистической практике США, Канады, Великобритании, Японии, Китая, Малайзии, Сингапура, Таиланда, Чили, Колумбии, Новой Зеландии, России и других стран, некоторые страны создали обширные базы ДНК-профилей.</a:t>
            </a:r>
          </a:p>
          <a:p>
            <a:pPr indent="457200" algn="just"/>
            <a:r>
              <a:rPr lang="ru-RU" sz="1600" dirty="0">
                <a:solidFill>
                  <a:schemeClr val="bg1"/>
                </a:solidFill>
                <a:latin typeface="Century Gothic" panose="020B0502020202020204" pitchFamily="34" charset="0"/>
              </a:rPr>
              <a:t>Самый большой банк данных ДНК в мире — Национальная база </a:t>
            </a:r>
            <a:r>
              <a:rPr lang="ru-RU" sz="1600" i="1" dirty="0">
                <a:solidFill>
                  <a:schemeClr val="accent5">
                    <a:lumMod val="75000"/>
                  </a:schemeClr>
                </a:solidFill>
                <a:latin typeface="Century Gothic" panose="020B0502020202020204" pitchFamily="34" charset="0"/>
              </a:rPr>
              <a:t>Великобритании</a:t>
            </a:r>
            <a:r>
              <a:rPr lang="ru-RU" sz="1600" dirty="0">
                <a:solidFill>
                  <a:schemeClr val="bg1"/>
                </a:solidFill>
                <a:latin typeface="Century Gothic" panose="020B0502020202020204" pitchFamily="34" charset="0"/>
              </a:rPr>
              <a:t> «NDNAD», которая учреждена в 1995 году и содержала к 2005 году около 3,1 млн проб, в 2015 — 5,7 млн. В ней хранится информация о ДНК не только осуждённых, но и подозреваемых. По данным британских криминалистов, еженедельно раскрывается до 2 тысяч преступлений, по которым с места происшествия изымался генетический материал. Данный вид экспертизы позволил значительно повысить раскрываемость таких видов преступлений, как кражи со взломом, грабежи, угоны автомашин — всего 90 % раскрытых дел. С 1998 года обсуждается вопрос о введении генной паспортизации всего населения.</a:t>
            </a:r>
          </a:p>
          <a:p>
            <a:pPr indent="457200" algn="just"/>
            <a:r>
              <a:rPr lang="ru-RU" sz="1600" dirty="0">
                <a:solidFill>
                  <a:schemeClr val="bg1"/>
                </a:solidFill>
                <a:latin typeface="Century Gothic" panose="020B0502020202020204" pitchFamily="34" charset="0"/>
              </a:rPr>
              <a:t>В </a:t>
            </a:r>
            <a:r>
              <a:rPr lang="ru-RU" sz="1600" i="1" dirty="0">
                <a:solidFill>
                  <a:schemeClr val="accent5">
                    <a:lumMod val="75000"/>
                  </a:schemeClr>
                </a:solidFill>
                <a:latin typeface="Century Gothic" panose="020B0502020202020204" pitchFamily="34" charset="0"/>
              </a:rPr>
              <a:t>США</a:t>
            </a:r>
            <a:r>
              <a:rPr lang="ru-RU" sz="1600" dirty="0">
                <a:solidFill>
                  <a:schemeClr val="bg1"/>
                </a:solidFill>
                <a:latin typeface="Century Gothic" panose="020B0502020202020204" pitchFamily="34" charset="0"/>
              </a:rPr>
              <a:t> Национальная база данных по генетической информации создана в 1998 году. К 2002 году в ней хранилось более 800 тысяч генотипов. Учёту подлежат лица, осуждённые за совершение тяжких и особо тяжких преступлений. В базе </a:t>
            </a:r>
            <a:r>
              <a:rPr lang="ru-RU" sz="1600" dirty="0" err="1">
                <a:solidFill>
                  <a:schemeClr val="bg1"/>
                </a:solidFill>
                <a:latin typeface="Century Gothic" panose="020B0502020202020204" pitchFamily="34" charset="0"/>
              </a:rPr>
              <a:t>National</a:t>
            </a:r>
            <a:r>
              <a:rPr lang="ru-RU" sz="1600" dirty="0">
                <a:solidFill>
                  <a:schemeClr val="bg1"/>
                </a:solidFill>
                <a:latin typeface="Century Gothic" panose="020B0502020202020204" pitchFamily="34" charset="0"/>
              </a:rPr>
              <a:t> DNA </a:t>
            </a:r>
            <a:r>
              <a:rPr lang="ru-RU" sz="1600" dirty="0" err="1">
                <a:solidFill>
                  <a:schemeClr val="bg1"/>
                </a:solidFill>
                <a:latin typeface="Century Gothic" panose="020B0502020202020204" pitchFamily="34" charset="0"/>
              </a:rPr>
              <a:t>Index</a:t>
            </a:r>
            <a:r>
              <a:rPr lang="ru-RU" sz="1600" dirty="0">
                <a:solidFill>
                  <a:schemeClr val="bg1"/>
                </a:solidFill>
                <a:latin typeface="Century Gothic" panose="020B0502020202020204" pitchFamily="34" charset="0"/>
              </a:rPr>
              <a:t> (NDIS, часть CODIS) хранилось более 10 млн профилей.</a:t>
            </a:r>
          </a:p>
          <a:p>
            <a:pPr indent="457200" algn="just"/>
            <a:r>
              <a:rPr lang="ru-RU" sz="1600" dirty="0">
                <a:solidFill>
                  <a:schemeClr val="bg1"/>
                </a:solidFill>
                <a:latin typeface="Century Gothic" panose="020B0502020202020204" pitchFamily="34" charset="0"/>
              </a:rPr>
              <a:t>В базе данных </a:t>
            </a:r>
            <a:r>
              <a:rPr lang="ru-RU" sz="1600" i="1" dirty="0">
                <a:solidFill>
                  <a:schemeClr val="accent5">
                    <a:lumMod val="75000"/>
                  </a:schemeClr>
                </a:solidFill>
                <a:latin typeface="Century Gothic" panose="020B0502020202020204" pitchFamily="34" charset="0"/>
              </a:rPr>
              <a:t>Исландии</a:t>
            </a:r>
            <a:r>
              <a:rPr lang="ru-RU" sz="1600" dirty="0">
                <a:solidFill>
                  <a:schemeClr val="bg1"/>
                </a:solidFill>
                <a:latin typeface="Century Gothic" panose="020B0502020202020204" pitchFamily="34" charset="0"/>
              </a:rPr>
              <a:t> содержатся генотипы всего населения страны (около 300 тысяч человек).</a:t>
            </a:r>
          </a:p>
          <a:p>
            <a:pPr indent="457200" algn="just"/>
            <a:r>
              <a:rPr lang="ru-RU" sz="1600" dirty="0">
                <a:solidFill>
                  <a:schemeClr val="bg1"/>
                </a:solidFill>
                <a:latin typeface="Century Gothic" panose="020B0502020202020204" pitchFamily="34" charset="0"/>
              </a:rPr>
              <a:t>В </a:t>
            </a:r>
            <a:r>
              <a:rPr lang="ru-RU" sz="1600" i="1" dirty="0">
                <a:solidFill>
                  <a:schemeClr val="accent5">
                    <a:lumMod val="75000"/>
                  </a:schemeClr>
                </a:solidFill>
                <a:latin typeface="Century Gothic" panose="020B0502020202020204" pitchFamily="34" charset="0"/>
              </a:rPr>
              <a:t>России</a:t>
            </a:r>
            <a:r>
              <a:rPr lang="ru-RU" sz="1600" dirty="0">
                <a:solidFill>
                  <a:schemeClr val="bg1"/>
                </a:solidFill>
                <a:latin typeface="Century Gothic" panose="020B0502020202020204" pitchFamily="34" charset="0"/>
              </a:rPr>
              <a:t> 3 декабря 2008 года Госдума приняла Федеральный закон «О государственной геномной регистрации в Российской Федерации». По этому закону создана федеральная база данных ДНК, содержащая информацию об осуждённых за тяжкие и особо тяжкие преступления, за преступления против половой неприкосновенности, а также о неопознанных трупах и о биологических следах, изъятых с мест совершения преступлений. Оператором базы данных является МВД России.</a:t>
            </a:r>
          </a:p>
        </p:txBody>
      </p:sp>
    </p:spTree>
    <p:extLst>
      <p:ext uri="{BB962C8B-B14F-4D97-AF65-F5344CB8AC3E}">
        <p14:creationId xmlns:p14="http://schemas.microsoft.com/office/powerpoint/2010/main" val="317248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E2F0EC2-F3EB-4A8F-B21D-F850B67DC8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5787" y="412706"/>
            <a:ext cx="5940425" cy="5180330"/>
          </a:xfrm>
          <a:prstGeom prst="rect">
            <a:avLst/>
          </a:prstGeom>
          <a:noFill/>
          <a:ln>
            <a:noFill/>
          </a:ln>
        </p:spPr>
      </p:pic>
      <p:sp>
        <p:nvSpPr>
          <p:cNvPr id="4" name="TextBox 3">
            <a:extLst>
              <a:ext uri="{FF2B5EF4-FFF2-40B4-BE49-F238E27FC236}">
                <a16:creationId xmlns:a16="http://schemas.microsoft.com/office/drawing/2014/main" id="{60180F33-4BC9-42DA-AB81-07FA5EEB42F0}"/>
              </a:ext>
            </a:extLst>
          </p:cNvPr>
          <p:cNvSpPr txBox="1"/>
          <p:nvPr/>
        </p:nvSpPr>
        <p:spPr>
          <a:xfrm>
            <a:off x="2182056" y="5593036"/>
            <a:ext cx="7827886" cy="738664"/>
          </a:xfrm>
          <a:prstGeom prst="rect">
            <a:avLst/>
          </a:prstGeom>
          <a:noFill/>
        </p:spPr>
        <p:txBody>
          <a:bodyPr wrap="square">
            <a:spAutoFit/>
          </a:bodyPr>
          <a:lstStyle/>
          <a:p>
            <a:pPr algn="ctr"/>
            <a:r>
              <a:rPr lang="ru-RU" sz="1400" i="1" dirty="0">
                <a:solidFill>
                  <a:schemeClr val="accent5">
                    <a:lumMod val="75000"/>
                  </a:schemeClr>
                </a:solidFill>
                <a:latin typeface="Century Gothic" panose="020B0502020202020204" pitchFamily="34" charset="0"/>
              </a:rPr>
              <a:t>Иллюстрация, показывающая сравнение отпечатка ДНК с места преступления и отпечатков ДНК трех подозреваемых. Отпечаток ДНК подозреваемого 2 совпадает с отпечатком, взятым с места преступления. </a:t>
            </a:r>
          </a:p>
        </p:txBody>
      </p:sp>
    </p:spTree>
    <p:extLst>
      <p:ext uri="{BB962C8B-B14F-4D97-AF65-F5344CB8AC3E}">
        <p14:creationId xmlns:p14="http://schemas.microsoft.com/office/powerpoint/2010/main" val="353844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E602B-C63A-4452-A867-57D48F7EC5B5}"/>
              </a:ext>
            </a:extLst>
          </p:cNvPr>
          <p:cNvSpPr txBox="1"/>
          <p:nvPr/>
        </p:nvSpPr>
        <p:spPr>
          <a:xfrm>
            <a:off x="1075677" y="1382286"/>
            <a:ext cx="10040645" cy="4093428"/>
          </a:xfrm>
          <a:prstGeom prst="rect">
            <a:avLst/>
          </a:prstGeom>
          <a:noFill/>
        </p:spPr>
        <p:txBody>
          <a:bodyPr wrap="square">
            <a:spAutoFit/>
          </a:bodyPr>
          <a:lstStyle/>
          <a:p>
            <a:pPr indent="457200" algn="just"/>
            <a:r>
              <a:rPr lang="ru-RU" sz="2000" dirty="0">
                <a:solidFill>
                  <a:schemeClr val="bg1"/>
                </a:solidFill>
                <a:latin typeface="Century Gothic" panose="020B0502020202020204" pitchFamily="34" charset="0"/>
              </a:rPr>
              <a:t>В настоящее время ДНК-типирование является одной из наиболее мощных и получивших широкое применение биотехнологических методик. Оно используется для выявления малейших различий в составе образцов ДНК, в том числе для определения совместимости донора и реципиента при проведении трансплантации органов и тканей, выявления специфических микроорганизмов, отслеживания необходимых генов в процессе селекции растений, установления отцовства, идентификации останков людей (например, для установления личностей неизвестных погибших солдат или жертв катастроф), регуляции размножения животных в условиях зоопарков, быстрого диагностирования с высокой степенью точности таких заболеваний, как ВИЧ-инфекция и хламидиоз, выявления генов, определяющих предрасположенность индивидуума к различным формам рака и другим заболеваниям.</a:t>
            </a:r>
          </a:p>
        </p:txBody>
      </p:sp>
    </p:spTree>
    <p:extLst>
      <p:ext uri="{BB962C8B-B14F-4D97-AF65-F5344CB8AC3E}">
        <p14:creationId xmlns:p14="http://schemas.microsoft.com/office/powerpoint/2010/main" val="368770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90DAADE-71FA-45D8-8D31-F24916B02833}"/>
              </a:ext>
            </a:extLst>
          </p:cNvPr>
          <p:cNvPicPr>
            <a:picLocks noChangeAspect="1"/>
          </p:cNvPicPr>
          <p:nvPr/>
        </p:nvPicPr>
        <p:blipFill>
          <a:blip r:embed="rId2"/>
          <a:stretch>
            <a:fillRect/>
          </a:stretch>
        </p:blipFill>
        <p:spPr>
          <a:xfrm>
            <a:off x="381000" y="471487"/>
            <a:ext cx="11430000" cy="5915025"/>
          </a:xfrm>
          <a:prstGeom prst="rect">
            <a:avLst/>
          </a:prstGeom>
        </p:spPr>
      </p:pic>
      <p:sp>
        <p:nvSpPr>
          <p:cNvPr id="3" name="TextBox 2">
            <a:extLst>
              <a:ext uri="{FF2B5EF4-FFF2-40B4-BE49-F238E27FC236}">
                <a16:creationId xmlns:a16="http://schemas.microsoft.com/office/drawing/2014/main" id="{3AA36BD6-54AF-464C-8200-5BF604890274}"/>
              </a:ext>
            </a:extLst>
          </p:cNvPr>
          <p:cNvSpPr txBox="1"/>
          <p:nvPr/>
        </p:nvSpPr>
        <p:spPr>
          <a:xfrm>
            <a:off x="1056340" y="2767279"/>
            <a:ext cx="6596211" cy="1323439"/>
          </a:xfrm>
          <a:prstGeom prst="rect">
            <a:avLst/>
          </a:prstGeom>
          <a:noFill/>
        </p:spPr>
        <p:txBody>
          <a:bodyPr wrap="square" rtlCol="0">
            <a:spAutoFit/>
          </a:bodyPr>
          <a:lstStyle/>
          <a:p>
            <a:r>
              <a:rPr lang="ru-RU" sz="4000" b="1" dirty="0">
                <a:highlight>
                  <a:srgbClr val="000000"/>
                </a:highlight>
                <a:latin typeface="Century Gothic" panose="020B0502020202020204" pitchFamily="34" charset="0"/>
              </a:rPr>
              <a:t>СПАСИБО ЗА ВНИМАНИЕ!</a:t>
            </a:r>
          </a:p>
        </p:txBody>
      </p:sp>
    </p:spTree>
    <p:extLst>
      <p:ext uri="{BB962C8B-B14F-4D97-AF65-F5344CB8AC3E}">
        <p14:creationId xmlns:p14="http://schemas.microsoft.com/office/powerpoint/2010/main" val="256059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DB4D6-CC8F-4FC8-ABF4-BC79294D8817}"/>
              </a:ext>
            </a:extLst>
          </p:cNvPr>
          <p:cNvSpPr txBox="1"/>
          <p:nvPr/>
        </p:nvSpPr>
        <p:spPr>
          <a:xfrm>
            <a:off x="1146699" y="1720840"/>
            <a:ext cx="9898602" cy="3416320"/>
          </a:xfrm>
          <a:prstGeom prst="rect">
            <a:avLst/>
          </a:prstGeom>
          <a:noFill/>
        </p:spPr>
        <p:txBody>
          <a:bodyPr wrap="square" rtlCol="0">
            <a:spAutoFit/>
          </a:bodyPr>
          <a:lstStyle/>
          <a:p>
            <a:pPr indent="457200" algn="just"/>
            <a:r>
              <a:rPr lang="ru-RU" sz="2400" b="1" i="1" dirty="0">
                <a:solidFill>
                  <a:schemeClr val="accent5">
                    <a:lumMod val="75000"/>
                  </a:schemeClr>
                </a:solidFill>
                <a:latin typeface="Century Gothic" panose="020B0502020202020204" pitchFamily="34" charset="0"/>
              </a:rPr>
              <a:t>ДНК-</a:t>
            </a:r>
            <a:r>
              <a:rPr lang="ru-RU" sz="2400" b="1" i="1" dirty="0" err="1">
                <a:solidFill>
                  <a:schemeClr val="accent5">
                    <a:lumMod val="75000"/>
                  </a:schemeClr>
                </a:solidFill>
                <a:latin typeface="Century Gothic" panose="020B0502020202020204" pitchFamily="34" charset="0"/>
              </a:rPr>
              <a:t>фингерпринтинг</a:t>
            </a:r>
            <a:r>
              <a:rPr lang="ru-RU" sz="2400" dirty="0">
                <a:solidFill>
                  <a:schemeClr val="bg1"/>
                </a:solidFill>
                <a:latin typeface="Century Gothic" panose="020B0502020202020204" pitchFamily="34" charset="0"/>
              </a:rPr>
              <a:t>, также называемый ДНК-типированием, ДНК профилированием, генетическим </a:t>
            </a:r>
            <a:r>
              <a:rPr lang="ru-RU" sz="2400" dirty="0" err="1">
                <a:solidFill>
                  <a:schemeClr val="bg1"/>
                </a:solidFill>
                <a:latin typeface="Century Gothic" panose="020B0502020202020204" pitchFamily="34" charset="0"/>
              </a:rPr>
              <a:t>фингерпринтингом</a:t>
            </a:r>
            <a:r>
              <a:rPr lang="ru-RU" sz="2400" dirty="0">
                <a:solidFill>
                  <a:schemeClr val="bg1"/>
                </a:solidFill>
                <a:latin typeface="Century Gothic" panose="020B0502020202020204" pitchFamily="34" charset="0"/>
              </a:rPr>
              <a:t>, генотипированием или тестированием идентичности в генетике – это метод биологической идентификации индивидуумов (организмов) на основе уникальности последовательности нуклеотидов ДНК каждого живого существа, своеобразного «генетического отпечатка», остающегося индивидуальным и неизменным на протяжении всей жизни индивидуума (организма).</a:t>
            </a:r>
          </a:p>
        </p:txBody>
      </p:sp>
    </p:spTree>
    <p:extLst>
      <p:ext uri="{BB962C8B-B14F-4D97-AF65-F5344CB8AC3E}">
        <p14:creationId xmlns:p14="http://schemas.microsoft.com/office/powerpoint/2010/main" val="187066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9EB147-CAB5-4CAD-AD66-F441CC336FD0}"/>
              </a:ext>
            </a:extLst>
          </p:cNvPr>
          <p:cNvSpPr txBox="1"/>
          <p:nvPr/>
        </p:nvSpPr>
        <p:spPr>
          <a:xfrm>
            <a:off x="958788" y="1413063"/>
            <a:ext cx="7457244" cy="4031873"/>
          </a:xfrm>
          <a:prstGeom prst="rect">
            <a:avLst/>
          </a:prstGeom>
          <a:noFill/>
        </p:spPr>
        <p:txBody>
          <a:bodyPr wrap="square">
            <a:spAutoFit/>
          </a:bodyPr>
          <a:lstStyle/>
          <a:p>
            <a:pPr indent="457200" algn="just"/>
            <a:r>
              <a:rPr lang="ru-RU" sz="1600" dirty="0">
                <a:solidFill>
                  <a:schemeClr val="bg1"/>
                </a:solidFill>
                <a:latin typeface="Century Gothic" panose="020B0502020202020204" pitchFamily="34" charset="0"/>
              </a:rPr>
              <a:t>10 сентября 1984 года британский генетик </a:t>
            </a:r>
            <a:r>
              <a:rPr lang="ru-RU" sz="1600" i="1" dirty="0">
                <a:solidFill>
                  <a:schemeClr val="accent5">
                    <a:lumMod val="75000"/>
                  </a:schemeClr>
                </a:solidFill>
                <a:latin typeface="Century Gothic" panose="020B0502020202020204" pitchFamily="34" charset="0"/>
              </a:rPr>
              <a:t>Алек </a:t>
            </a:r>
            <a:r>
              <a:rPr lang="ru-RU" sz="1600" i="1" dirty="0" err="1">
                <a:solidFill>
                  <a:schemeClr val="accent5">
                    <a:lumMod val="75000"/>
                  </a:schemeClr>
                </a:solidFill>
                <a:latin typeface="Century Gothic" panose="020B0502020202020204" pitchFamily="34" charset="0"/>
              </a:rPr>
              <a:t>Джеффрис</a:t>
            </a:r>
            <a:r>
              <a:rPr lang="ru-RU" sz="1600" i="1" dirty="0">
                <a:solidFill>
                  <a:schemeClr val="accent5">
                    <a:lumMod val="75000"/>
                  </a:schemeClr>
                </a:solidFill>
                <a:latin typeface="Century Gothic" panose="020B0502020202020204" pitchFamily="34" charset="0"/>
              </a:rPr>
              <a:t> </a:t>
            </a:r>
            <a:r>
              <a:rPr lang="ru-RU" sz="1600" dirty="0">
                <a:solidFill>
                  <a:schemeClr val="bg1"/>
                </a:solidFill>
                <a:latin typeface="Century Gothic" panose="020B0502020202020204" pitchFamily="34" charset="0"/>
              </a:rPr>
              <a:t>в процессе изучения одного из новых методов отслеживания генетических отклонений в хромосомной ДНК рассматривал рентгеновские снимки ДНК, и вдруг обнаружил, что цепочки ДНК разных людей имеют уникальные последовательности нуклеотидов.</a:t>
            </a:r>
          </a:p>
          <a:p>
            <a:pPr indent="457200" algn="just"/>
            <a:r>
              <a:rPr lang="ru-RU" sz="1600" dirty="0">
                <a:solidFill>
                  <a:schemeClr val="bg1"/>
                </a:solidFill>
                <a:latin typeface="Century Gothic" panose="020B0502020202020204" pitchFamily="34" charset="0"/>
              </a:rPr>
              <a:t>Занимаясь анализом ДНК, кодирующей миоглобин, учёный обнаружил в геле (то есть в желатиновой матрице, где фрагменты ДНК перемещаются в электрическом поле со скоростью, зависящей от их размера) целое множество </a:t>
            </a:r>
            <a:r>
              <a:rPr lang="ru-RU" sz="1600" i="1" dirty="0" err="1">
                <a:solidFill>
                  <a:schemeClr val="accent5">
                    <a:lumMod val="75000"/>
                  </a:schemeClr>
                </a:solidFill>
                <a:latin typeface="Century Gothic" panose="020B0502020202020204" pitchFamily="34" charset="0"/>
              </a:rPr>
              <a:t>минисателлитов</a:t>
            </a:r>
            <a:r>
              <a:rPr lang="ru-RU" sz="1600" dirty="0">
                <a:solidFill>
                  <a:schemeClr val="bg1"/>
                </a:solidFill>
                <a:latin typeface="Century Gothic" panose="020B0502020202020204" pitchFamily="34" charset="0"/>
              </a:rPr>
              <a:t>. При ближайшем рассмотрении он осознал, что образцы ДНК разных людей содержат весьма отличные друг от друга </a:t>
            </a:r>
            <a:r>
              <a:rPr lang="ru-RU" sz="1600" dirty="0" err="1">
                <a:solidFill>
                  <a:schemeClr val="bg1"/>
                </a:solidFill>
                <a:latin typeface="Century Gothic" panose="020B0502020202020204" pitchFamily="34" charset="0"/>
              </a:rPr>
              <a:t>минисателлитные</a:t>
            </a:r>
            <a:r>
              <a:rPr lang="ru-RU" sz="1600" dirty="0">
                <a:solidFill>
                  <a:schemeClr val="bg1"/>
                </a:solidFill>
                <a:latin typeface="Century Gothic" panose="020B0502020202020204" pitchFamily="34" charset="0"/>
              </a:rPr>
              <a:t> последовательности. </a:t>
            </a:r>
            <a:r>
              <a:rPr lang="ru-RU" sz="1600" dirty="0" err="1">
                <a:solidFill>
                  <a:schemeClr val="bg1"/>
                </a:solidFill>
                <a:latin typeface="Century Gothic" panose="020B0502020202020204" pitchFamily="34" charset="0"/>
              </a:rPr>
              <a:t>Джеффрис</a:t>
            </a:r>
            <a:r>
              <a:rPr lang="ru-RU" sz="1600" dirty="0">
                <a:solidFill>
                  <a:schemeClr val="bg1"/>
                </a:solidFill>
                <a:latin typeface="Century Gothic" panose="020B0502020202020204" pitchFamily="34" charset="0"/>
              </a:rPr>
              <a:t> сразу понял, что это значит. Последовательности ДНК конкретного человека составляют его ДНК-профиль или «генетический паспорт», который можно использовать для безошибочной идентификации личности. Участки ДНК, которые он открыл, никогда не повторяются.</a:t>
            </a:r>
          </a:p>
        </p:txBody>
      </p:sp>
      <p:pic>
        <p:nvPicPr>
          <p:cNvPr id="1026" name="Picture 2">
            <a:extLst>
              <a:ext uri="{FF2B5EF4-FFF2-40B4-BE49-F238E27FC236}">
                <a16:creationId xmlns:a16="http://schemas.microsoft.com/office/drawing/2014/main" id="{1F8B39FD-6D50-4D5D-A389-FDE2A971D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212" y="1895475"/>
            <a:ext cx="22860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0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DA612E-F92C-417A-A796-60EA9B423D77}"/>
              </a:ext>
            </a:extLst>
          </p:cNvPr>
          <p:cNvSpPr txBox="1"/>
          <p:nvPr/>
        </p:nvSpPr>
        <p:spPr>
          <a:xfrm>
            <a:off x="1302058" y="1613118"/>
            <a:ext cx="9587883" cy="3631763"/>
          </a:xfrm>
          <a:prstGeom prst="rect">
            <a:avLst/>
          </a:prstGeom>
          <a:noFill/>
        </p:spPr>
        <p:txBody>
          <a:bodyPr wrap="square">
            <a:spAutoFit/>
          </a:bodyPr>
          <a:lstStyle/>
          <a:p>
            <a:pPr indent="457200" algn="just"/>
            <a:r>
              <a:rPr lang="ru-RU" sz="1600" dirty="0">
                <a:solidFill>
                  <a:schemeClr val="bg1"/>
                </a:solidFill>
                <a:latin typeface="Century Gothic" panose="020B0502020202020204" pitchFamily="34" charset="0"/>
              </a:rPr>
              <a:t>Это открытие сначала, конечно, стали применять в криминалистике при проведении судебно-медицинских экспертиз для доказательства причастности или, наоборот, непричастности подозреваемых к преступлениям, в которых они обвинялись. К традиционной дактилоскопии — определению личности человека по отпечаткам пальцев — добавилась генетическая (геномная) дактилоскопия, то есть, определение личности по волосу (с корнем), слюне (например, на фильтре от сигареты), частице кожи, капельке крови, кости, зубу, то есть по любому биообъекту очень малого количества. Ведь в любом биоматериале человека есть ДНК. И, как установил Алек </a:t>
            </a:r>
            <a:r>
              <a:rPr lang="ru-RU" sz="1600" dirty="0" err="1">
                <a:solidFill>
                  <a:schemeClr val="bg1"/>
                </a:solidFill>
                <a:latin typeface="Century Gothic" panose="020B0502020202020204" pitchFamily="34" charset="0"/>
              </a:rPr>
              <a:t>Джеффрис</a:t>
            </a:r>
            <a:r>
              <a:rPr lang="ru-RU" sz="1600" dirty="0">
                <a:solidFill>
                  <a:schemeClr val="bg1"/>
                </a:solidFill>
                <a:latin typeface="Century Gothic" panose="020B0502020202020204" pitchFamily="34" charset="0"/>
              </a:rPr>
              <a:t>, по её особенностям можно идентифицировать людей. В ходе криминальных расследований начали сравнивать ДНК подозреваемых с ДНК, полученными из образцов волос, биологических жидкостей и кожи, обнаруженных на месте преступления.</a:t>
            </a:r>
          </a:p>
          <a:p>
            <a:pPr indent="457200" algn="just"/>
            <a:r>
              <a:rPr lang="ru-RU" sz="1600" dirty="0">
                <a:solidFill>
                  <a:schemeClr val="bg1"/>
                </a:solidFill>
                <a:latin typeface="Century Gothic" panose="020B0502020202020204" pitchFamily="34" charset="0"/>
              </a:rPr>
              <a:t>Позже техника ДНК-дактилоскопии, открытая Алеком </a:t>
            </a:r>
            <a:r>
              <a:rPr lang="ru-RU" sz="1600" dirty="0" err="1">
                <a:solidFill>
                  <a:schemeClr val="bg1"/>
                </a:solidFill>
                <a:latin typeface="Century Gothic" panose="020B0502020202020204" pitchFamily="34" charset="0"/>
              </a:rPr>
              <a:t>Джеффрисом</a:t>
            </a:r>
            <a:r>
              <a:rPr lang="ru-RU" sz="1600" dirty="0">
                <a:solidFill>
                  <a:schemeClr val="bg1"/>
                </a:solidFill>
                <a:latin typeface="Century Gothic" panose="020B0502020202020204" pitchFamily="34" charset="0"/>
              </a:rPr>
              <a:t>, начала использоваться повсеместно для установления родства и решения множества других задач, связанных с идентификацией личности.</a:t>
            </a:r>
          </a:p>
        </p:txBody>
      </p:sp>
    </p:spTree>
    <p:extLst>
      <p:ext uri="{BB962C8B-B14F-4D97-AF65-F5344CB8AC3E}">
        <p14:creationId xmlns:p14="http://schemas.microsoft.com/office/powerpoint/2010/main" val="75527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E5649-74C8-4764-BB8A-65461E5F9F48}"/>
              </a:ext>
            </a:extLst>
          </p:cNvPr>
          <p:cNvSpPr txBox="1"/>
          <p:nvPr/>
        </p:nvSpPr>
        <p:spPr>
          <a:xfrm>
            <a:off x="1146699" y="1305341"/>
            <a:ext cx="9898601" cy="4247317"/>
          </a:xfrm>
          <a:prstGeom prst="rect">
            <a:avLst/>
          </a:prstGeom>
          <a:noFill/>
        </p:spPr>
        <p:txBody>
          <a:bodyPr wrap="square">
            <a:spAutoFit/>
          </a:bodyPr>
          <a:lstStyle/>
          <a:p>
            <a:pPr algn="just"/>
            <a:r>
              <a:rPr lang="ru-RU" b="1" dirty="0">
                <a:solidFill>
                  <a:schemeClr val="accent5">
                    <a:lumMod val="75000"/>
                  </a:schemeClr>
                </a:solidFill>
                <a:latin typeface="Century Gothic" panose="020B0502020202020204" pitchFamily="34" charset="0"/>
              </a:rPr>
              <a:t>Как был произведен первый отпечаток ДНК?</a:t>
            </a:r>
          </a:p>
          <a:p>
            <a:pPr algn="just"/>
            <a:r>
              <a:rPr lang="ru-RU" dirty="0">
                <a:solidFill>
                  <a:schemeClr val="bg1"/>
                </a:solidFill>
                <a:latin typeface="Century Gothic" panose="020B0502020202020204" pitchFamily="34" charset="0"/>
              </a:rPr>
              <a:t>1.	Первым шагом дактилоскопии ДНК было извлечение ДНК из образца человеческого материала, обычно крови.</a:t>
            </a:r>
          </a:p>
          <a:p>
            <a:pPr algn="just"/>
            <a:r>
              <a:rPr lang="ru-RU" dirty="0">
                <a:solidFill>
                  <a:schemeClr val="bg1"/>
                </a:solidFill>
                <a:latin typeface="Century Gothic" panose="020B0502020202020204" pitchFamily="34" charset="0"/>
              </a:rPr>
              <a:t>2.	Молекулярные «ножницы», называемые ферментами рестрикции, были использованы для разрезания ДНК. В результате были получены тысячи фрагментов ДНК различной длины.</a:t>
            </a:r>
          </a:p>
          <a:p>
            <a:pPr algn="just"/>
            <a:r>
              <a:rPr lang="ru-RU" dirty="0">
                <a:solidFill>
                  <a:schemeClr val="bg1"/>
                </a:solidFill>
                <a:latin typeface="Century Gothic" panose="020B0502020202020204" pitchFamily="34" charset="0"/>
              </a:rPr>
              <a:t>3.	Затем эти части ДНК были разделены по размеру с помощью процесса, называемого гель-электрофорезом.</a:t>
            </a:r>
          </a:p>
          <a:p>
            <a:pPr algn="just"/>
            <a:r>
              <a:rPr lang="ru-RU" dirty="0">
                <a:solidFill>
                  <a:schemeClr val="bg1"/>
                </a:solidFill>
                <a:latin typeface="Century Gothic" panose="020B0502020202020204" pitchFamily="34" charset="0"/>
              </a:rPr>
              <a:t>4.	После того, как ДНК была отсортирована, фрагменты ДНК были перенесены или «вычеркнуты» из хрупкого геля на прочный кусок нейлоновой мембраны, а затем «расстегнуты» для получения единичных цепей ДНК. </a:t>
            </a:r>
          </a:p>
          <a:p>
            <a:pPr algn="just"/>
            <a:r>
              <a:rPr lang="ru-RU" dirty="0">
                <a:solidFill>
                  <a:schemeClr val="bg1"/>
                </a:solidFill>
                <a:latin typeface="Century Gothic" panose="020B0502020202020204" pitchFamily="34" charset="0"/>
              </a:rPr>
              <a:t>5.	Затем нейлоновую мембрану инкубировали с радиоактивными зондами. </a:t>
            </a:r>
          </a:p>
          <a:p>
            <a:pPr algn="just"/>
            <a:r>
              <a:rPr lang="ru-RU" dirty="0">
                <a:solidFill>
                  <a:schemeClr val="bg1"/>
                </a:solidFill>
                <a:latin typeface="Century Gothic" panose="020B0502020202020204" pitchFamily="34" charset="0"/>
              </a:rPr>
              <a:t>6.	Затем мини-спутники, к которым прикреплены зонды, были визуализированы путем воздействия на нейлоновую мембрану рентгеновской пленки. </a:t>
            </a:r>
          </a:p>
        </p:txBody>
      </p:sp>
    </p:spTree>
    <p:extLst>
      <p:ext uri="{BB962C8B-B14F-4D97-AF65-F5344CB8AC3E}">
        <p14:creationId xmlns:p14="http://schemas.microsoft.com/office/powerpoint/2010/main" val="372479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5176D-18C4-442F-9808-42AAD39BE3BE}"/>
              </a:ext>
            </a:extLst>
          </p:cNvPr>
          <p:cNvSpPr txBox="1"/>
          <p:nvPr/>
        </p:nvSpPr>
        <p:spPr>
          <a:xfrm>
            <a:off x="685799" y="5700794"/>
            <a:ext cx="2128422" cy="954107"/>
          </a:xfrm>
          <a:prstGeom prst="rect">
            <a:avLst/>
          </a:prstGeom>
          <a:noFill/>
        </p:spPr>
        <p:txBody>
          <a:bodyPr wrap="square">
            <a:spAutoFit/>
          </a:bodyPr>
          <a:lstStyle/>
          <a:p>
            <a:r>
              <a:rPr lang="ru-RU" sz="1400" i="1" dirty="0">
                <a:solidFill>
                  <a:schemeClr val="accent5">
                    <a:lumMod val="75000"/>
                  </a:schemeClr>
                </a:solidFill>
                <a:latin typeface="Century Gothic" panose="020B0502020202020204" pitchFamily="34" charset="0"/>
              </a:rPr>
              <a:t>Иллюстрация, показывающая этапы дактилоскопии ДНК. </a:t>
            </a:r>
          </a:p>
        </p:txBody>
      </p:sp>
      <p:pic>
        <p:nvPicPr>
          <p:cNvPr id="2050" name="Picture 2">
            <a:extLst>
              <a:ext uri="{FF2B5EF4-FFF2-40B4-BE49-F238E27FC236}">
                <a16:creationId xmlns:a16="http://schemas.microsoft.com/office/drawing/2014/main" id="{06DE6F49-5C77-48E4-A4DF-8417D25AD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867" y="203099"/>
            <a:ext cx="4465484" cy="645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C4289-1AF9-4A42-9266-B4C6ABA0BA1D}"/>
              </a:ext>
            </a:extLst>
          </p:cNvPr>
          <p:cNvSpPr txBox="1"/>
          <p:nvPr/>
        </p:nvSpPr>
        <p:spPr>
          <a:xfrm>
            <a:off x="1222158" y="374770"/>
            <a:ext cx="9747682" cy="3785652"/>
          </a:xfrm>
          <a:prstGeom prst="rect">
            <a:avLst/>
          </a:prstGeom>
          <a:noFill/>
        </p:spPr>
        <p:txBody>
          <a:bodyPr wrap="square">
            <a:spAutoFit/>
          </a:bodyPr>
          <a:lstStyle/>
          <a:p>
            <a:pPr indent="457200" algn="ctr"/>
            <a:r>
              <a:rPr lang="ru-RU" sz="2000" b="1" dirty="0">
                <a:solidFill>
                  <a:schemeClr val="accent5">
                    <a:lumMod val="75000"/>
                  </a:schemeClr>
                </a:solidFill>
                <a:latin typeface="Century Gothic" panose="020B0502020202020204" pitchFamily="34" charset="0"/>
              </a:rPr>
              <a:t>Процесс ДНК-профилирования</a:t>
            </a:r>
          </a:p>
          <a:p>
            <a:pPr indent="457200" algn="just"/>
            <a:r>
              <a:rPr lang="ru-RU" sz="2000" dirty="0">
                <a:solidFill>
                  <a:schemeClr val="bg1"/>
                </a:solidFill>
                <a:latin typeface="Century Gothic" panose="020B0502020202020204" pitchFamily="34" charset="0"/>
              </a:rPr>
              <a:t>Несмотря на то, что 99,9 % последовательностей ДНК человека совпадают по составу, ДНК разных людей достаточно индивидуальны. В ДНК-профилировании анализируется количество повторяющихся элементов в выбранном участке генома. Повторяющийся элемент называется </a:t>
            </a:r>
            <a:r>
              <a:rPr lang="ru-RU" sz="2000" i="1" dirty="0">
                <a:solidFill>
                  <a:schemeClr val="accent5">
                    <a:lumMod val="75000"/>
                  </a:schemeClr>
                </a:solidFill>
                <a:latin typeface="Century Gothic" panose="020B0502020202020204" pitchFamily="34" charset="0"/>
              </a:rPr>
              <a:t>тандемным повтором</a:t>
            </a:r>
            <a:r>
              <a:rPr lang="ru-RU" sz="2000" dirty="0">
                <a:solidFill>
                  <a:schemeClr val="bg1"/>
                </a:solidFill>
                <a:latin typeface="Century Gothic" panose="020B0502020202020204" pitchFamily="34" charset="0"/>
              </a:rPr>
              <a:t>, и его количество является вариабельным. Чем больше участков генома (или локусов) анализируется при составления ДНК-профиля, тем выше точность идентификации личности. В настоящее время число локусов для составления ДНК-профиля достигает 16 и более.</a:t>
            </a:r>
          </a:p>
          <a:p>
            <a:pPr indent="457200" algn="just"/>
            <a:r>
              <a:rPr lang="ru-RU" sz="2000" dirty="0">
                <a:solidFill>
                  <a:schemeClr val="bg1"/>
                </a:solidFill>
                <a:latin typeface="Century Gothic" panose="020B0502020202020204" pitchFamily="34" charset="0"/>
              </a:rPr>
              <a:t>Составление ДНК-профиля человека (ДНК-профилирование) не следует путать с полной расшифровкой его генома.</a:t>
            </a:r>
          </a:p>
        </p:txBody>
      </p:sp>
      <p:pic>
        <p:nvPicPr>
          <p:cNvPr id="3074" name="Picture 2">
            <a:extLst>
              <a:ext uri="{FF2B5EF4-FFF2-40B4-BE49-F238E27FC236}">
                <a16:creationId xmlns:a16="http://schemas.microsoft.com/office/drawing/2014/main" id="{4C2D62CE-0331-40BC-BCA6-A986B2032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4" y="4298365"/>
            <a:ext cx="3333750"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8645D5-F2A2-4C7E-97B4-40D193766F76}"/>
              </a:ext>
            </a:extLst>
          </p:cNvPr>
          <p:cNvSpPr txBox="1"/>
          <p:nvPr/>
        </p:nvSpPr>
        <p:spPr>
          <a:xfrm>
            <a:off x="3376843" y="6284158"/>
            <a:ext cx="5438313" cy="276999"/>
          </a:xfrm>
          <a:prstGeom prst="rect">
            <a:avLst/>
          </a:prstGeom>
          <a:noFill/>
        </p:spPr>
        <p:txBody>
          <a:bodyPr wrap="square">
            <a:spAutoFit/>
          </a:bodyPr>
          <a:lstStyle/>
          <a:p>
            <a:r>
              <a:rPr lang="ru-RU" sz="1200" i="1" dirty="0">
                <a:solidFill>
                  <a:schemeClr val="accent5">
                    <a:lumMod val="75000"/>
                  </a:schemeClr>
                </a:solidFill>
                <a:latin typeface="Century Gothic" panose="020B0502020202020204" pitchFamily="34" charset="0"/>
              </a:rPr>
              <a:t>Вариации тандемного повтора длин аллелей шести индивидуумов.</a:t>
            </a:r>
          </a:p>
        </p:txBody>
      </p:sp>
    </p:spTree>
    <p:extLst>
      <p:ext uri="{BB962C8B-B14F-4D97-AF65-F5344CB8AC3E}">
        <p14:creationId xmlns:p14="http://schemas.microsoft.com/office/powerpoint/2010/main" val="128266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3E1E7-2F3D-4C0A-BB55-D7016F2DBCB6}"/>
              </a:ext>
            </a:extLst>
          </p:cNvPr>
          <p:cNvSpPr txBox="1"/>
          <p:nvPr/>
        </p:nvSpPr>
        <p:spPr>
          <a:xfrm>
            <a:off x="1120805" y="1305341"/>
            <a:ext cx="9950389" cy="4247317"/>
          </a:xfrm>
          <a:prstGeom prst="rect">
            <a:avLst/>
          </a:prstGeom>
          <a:noFill/>
        </p:spPr>
        <p:txBody>
          <a:bodyPr wrap="square">
            <a:spAutoFit/>
          </a:bodyPr>
          <a:lstStyle/>
          <a:p>
            <a:pPr algn="just"/>
            <a:r>
              <a:rPr lang="ru-RU" b="1" dirty="0">
                <a:solidFill>
                  <a:schemeClr val="accent5">
                    <a:lumMod val="75000"/>
                  </a:schemeClr>
                </a:solidFill>
                <a:latin typeface="Century Gothic" panose="020B0502020202020204" pitchFamily="34" charset="0"/>
              </a:rPr>
              <a:t>Как сегодня создается профиль ДНК?</a:t>
            </a:r>
          </a:p>
          <a:p>
            <a:pPr algn="just"/>
            <a:r>
              <a:rPr lang="ru-RU" dirty="0">
                <a:solidFill>
                  <a:schemeClr val="bg1"/>
                </a:solidFill>
                <a:latin typeface="Century Gothic" panose="020B0502020202020204" pitchFamily="34" charset="0"/>
              </a:rPr>
              <a:t>1.	ДНК извлекается из биологического образца. STR (короткие тандемные повторы)-анализ невероятно чувствителен, поэтому для получения точного результата требуется лишь небольшое количество чьей-либо ДНК. В результате ДНК может быть извлечена из более широкого диапазона биологических образцов, включая кровь, слюну и волосы. </a:t>
            </a:r>
          </a:p>
          <a:p>
            <a:pPr algn="just"/>
            <a:r>
              <a:rPr lang="ru-RU" dirty="0">
                <a:solidFill>
                  <a:schemeClr val="bg1"/>
                </a:solidFill>
                <a:latin typeface="Century Gothic" panose="020B0502020202020204" pitchFamily="34" charset="0"/>
              </a:rPr>
              <a:t>2.	В отличие от оригинального метода снятия отпечатков пальцев ДНК, в профилировании ДНК используется полимеразная цепная реакция (ПЦР) для создания множества копий определенных последовательностей STR.</a:t>
            </a:r>
          </a:p>
          <a:p>
            <a:pPr algn="just"/>
            <a:r>
              <a:rPr lang="ru-RU" dirty="0">
                <a:solidFill>
                  <a:schemeClr val="bg1"/>
                </a:solidFill>
                <a:latin typeface="Century Gothic" panose="020B0502020202020204" pitchFamily="34" charset="0"/>
              </a:rPr>
              <a:t>3.	После получения достаточного количества копий последовательности с помощью ПЦР используют электрофорез для разделения фрагментов по размеру.</a:t>
            </a:r>
          </a:p>
          <a:p>
            <a:pPr algn="just"/>
            <a:r>
              <a:rPr lang="ru-RU" dirty="0">
                <a:solidFill>
                  <a:schemeClr val="bg1"/>
                </a:solidFill>
                <a:latin typeface="Century Gothic" panose="020B0502020202020204" pitchFamily="34" charset="0"/>
              </a:rPr>
              <a:t>4.	Каждый фрагмент проходит мимо лазера, который заставляет фрагменты с флуоресцентными метками светиться определенным цветом. Результат отображается в виде серии цветных пиков (как показано на изображении ниже), выделяя цвет и длину каждой последовательности STR.</a:t>
            </a:r>
          </a:p>
        </p:txBody>
      </p:sp>
    </p:spTree>
    <p:extLst>
      <p:ext uri="{BB962C8B-B14F-4D97-AF65-F5344CB8AC3E}">
        <p14:creationId xmlns:p14="http://schemas.microsoft.com/office/powerpoint/2010/main" val="232879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FDB5CDA-2D17-4A92-AED1-29F5B150F2D9}"/>
              </a:ext>
            </a:extLst>
          </p:cNvPr>
          <p:cNvPicPr>
            <a:picLocks noChangeAspect="1"/>
          </p:cNvPicPr>
          <p:nvPr/>
        </p:nvPicPr>
        <p:blipFill>
          <a:blip r:embed="rId2"/>
          <a:stretch>
            <a:fillRect/>
          </a:stretch>
        </p:blipFill>
        <p:spPr>
          <a:xfrm>
            <a:off x="3312590" y="454123"/>
            <a:ext cx="5566820" cy="5949753"/>
          </a:xfrm>
          <a:prstGeom prst="rect">
            <a:avLst/>
          </a:prstGeom>
        </p:spPr>
      </p:pic>
      <p:sp>
        <p:nvSpPr>
          <p:cNvPr id="4" name="TextBox 3">
            <a:extLst>
              <a:ext uri="{FF2B5EF4-FFF2-40B4-BE49-F238E27FC236}">
                <a16:creationId xmlns:a16="http://schemas.microsoft.com/office/drawing/2014/main" id="{ECEF7852-661D-4878-996B-53D454669C77}"/>
              </a:ext>
            </a:extLst>
          </p:cNvPr>
          <p:cNvSpPr txBox="1"/>
          <p:nvPr/>
        </p:nvSpPr>
        <p:spPr>
          <a:xfrm>
            <a:off x="9288262" y="5665212"/>
            <a:ext cx="2554549" cy="738664"/>
          </a:xfrm>
          <a:prstGeom prst="rect">
            <a:avLst/>
          </a:prstGeom>
          <a:noFill/>
        </p:spPr>
        <p:txBody>
          <a:bodyPr wrap="square">
            <a:spAutoFit/>
          </a:bodyPr>
          <a:lstStyle/>
          <a:p>
            <a:r>
              <a:rPr lang="ru-RU" sz="1400" i="1" dirty="0">
                <a:solidFill>
                  <a:schemeClr val="accent5">
                    <a:lumMod val="75000"/>
                  </a:schemeClr>
                </a:solidFill>
                <a:latin typeface="Century Gothic" panose="020B0502020202020204" pitchFamily="34" charset="0"/>
              </a:rPr>
              <a:t>Иллюстрация, показывающая этапы профилирования ДНК. </a:t>
            </a:r>
          </a:p>
        </p:txBody>
      </p:sp>
    </p:spTree>
    <p:extLst>
      <p:ext uri="{BB962C8B-B14F-4D97-AF65-F5344CB8AC3E}">
        <p14:creationId xmlns:p14="http://schemas.microsoft.com/office/powerpoint/2010/main" val="845713696"/>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
  <TotalTime>62</TotalTime>
  <Words>1203</Words>
  <Application>Microsoft Office PowerPoint</Application>
  <PresentationFormat>Широкоэкранный</PresentationFormat>
  <Paragraphs>37</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Arial Nova Cond</vt:lpstr>
      <vt:lpstr>Century Gothic</vt:lpstr>
      <vt:lpstr>Impact</vt:lpstr>
      <vt:lpstr>TornVTI</vt:lpstr>
      <vt:lpstr>ДНК-ФИНГЕРПРИНТИНГ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ДНК-ФИНГЕРПРИНТИНГ</dc:title>
  <dc:creator>cmandzhieva@yandex.ru</dc:creator>
  <cp:lastModifiedBy>cmandzhieva@yandex.ru</cp:lastModifiedBy>
  <cp:revision>9</cp:revision>
  <dcterms:created xsi:type="dcterms:W3CDTF">2020-10-29T10:43:57Z</dcterms:created>
  <dcterms:modified xsi:type="dcterms:W3CDTF">2020-10-30T04:16:44Z</dcterms:modified>
</cp:coreProperties>
</file>