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outlineViewPr>
    <p:cViewPr>
      <p:scale>
        <a:sx n="33" d="100"/>
        <a:sy n="33" d="100"/>
      </p:scale>
      <p:origin x="0" y="-534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0620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1%80%D0%B0%D0%BD%D1%81%D0%BB%D1%8F%D1%86%D0%B8%D1%8F_(%D0%B1%D0%B8%D0%BE%D0%BB%D0%BE%D0%B3%D0%B8%D1%8F)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u.wikipedia.org/wiki/%D0%9C%D0%B8%D0%BA%D1%80%D0%BE%D0%A0%D0%9D%D0%9A" TargetMode="External"/><Relationship Id="rId5" Type="http://schemas.openxmlformats.org/officeDocument/2006/relationships/hyperlink" Target="https://ru.wikipedia.org/wiki/3%E2%80%B2-%D0%9D%D0%B5%D1%82%D1%80%D0%B0%D0%BD%D1%81%D0%BB%D0%B8%D1%80%D1%83%D0%B5%D0%BC%D0%B0%D1%8F_%D0%BE%D0%B1%D0%BB%D0%B0%D1%81%D1%82%D1%8C#cite_note-2" TargetMode="External"/><Relationship Id="rId4" Type="http://schemas.openxmlformats.org/officeDocument/2006/relationships/hyperlink" Target="https://ru.wikipedia.org/wiki/%D0%9F%D0%BE%D0%BB%D0%B8%D0%B0%D0%B4%D0%B5%D0%BD%D0%B8%D0%BB%D0%B8%D1%80%D0%BE%D0%B2%D0%B0%D0%BD%D0%B8%D0%B5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1%80%D0%B0%D0%BD%D1%81%D0%BB%D1%8F%D1%86%D0%B8%D1%8F_(%D0%B1%D0%B8%D0%BE%D0%BB%D0%BE%D0%B3%D0%B8%D1%8F)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u.wikipedia.org/wiki/%D0%9C%D0%B8%D0%BA%D1%80%D0%BE%D0%A0%D0%9D%D0%9A" TargetMode="External"/><Relationship Id="rId5" Type="http://schemas.openxmlformats.org/officeDocument/2006/relationships/hyperlink" Target="https://ru.wikipedia.org/wiki/3%E2%80%B2-%D0%9D%D0%B5%D1%82%D1%80%D0%B0%D0%BD%D1%81%D0%BB%D0%B8%D1%80%D1%83%D0%B5%D0%BC%D0%B0%D1%8F_%D0%BE%D0%B1%D0%BB%D0%B0%D1%81%D1%82%D1%8C#cite_note-2" TargetMode="External"/><Relationship Id="rId4" Type="http://schemas.openxmlformats.org/officeDocument/2006/relationships/hyperlink" Target="https://ru.wikipedia.org/wiki/%D0%9F%D0%BE%D0%BB%D0%B8%D0%B0%D0%B4%D0%B5%D0%BD%D0%B8%D0%BB%D0%B8%D1%80%D0%BE%D0%B2%D0%B0%D0%BD%D0%B8%D0%B5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1537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9F0C432-5FB5-794D-A1C3-C024C56212D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6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684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/>
              <a:t>Гя-рнк</a:t>
            </a:r>
            <a:r>
              <a:rPr lang="ru-RU" dirty="0"/>
              <a:t> – является предшественником и-</a:t>
            </a:r>
            <a:r>
              <a:rPr lang="ru-RU" dirty="0" err="1"/>
              <a:t>рнк</a:t>
            </a:r>
            <a:r>
              <a:rPr lang="ru-RU" dirty="0"/>
              <a:t> у эукариот и превращается в и-</a:t>
            </a:r>
            <a:r>
              <a:rPr lang="ru-RU" dirty="0" err="1"/>
              <a:t>рнк</a:t>
            </a:r>
            <a:r>
              <a:rPr lang="ru-RU" dirty="0"/>
              <a:t> в результате процессинга</a:t>
            </a:r>
          </a:p>
          <a:p>
            <a:r>
              <a:rPr lang="ru-RU" dirty="0" err="1"/>
              <a:t>Мя-рнк</a:t>
            </a:r>
            <a:r>
              <a:rPr lang="ru-RU" dirty="0"/>
              <a:t> – принимает участие в процессе преобразования </a:t>
            </a:r>
            <a:r>
              <a:rPr lang="ru-RU" dirty="0" err="1"/>
              <a:t>гя-рнк</a:t>
            </a:r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9F0C432-5FB5-794D-A1C3-C024C56212D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760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569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5'-кэп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(от англ.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 шапочка) — модифицированный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гуанозиновый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нуклеотид, который добавляется на 5'- (передний) конец незрелой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мРНК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Эта модификация очень важна для узнавания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мРНК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 инициации трансляции, а также для защиты от 5'-нуклеаз — ферментов, разрушающих цепи нуклеиновых кислот с незащищённым 5'-концом.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Кодирующие области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Кодирующие области состоят из кодонов — следующих непосредственно друг за другом последовательностей из трёх нуклеотидов, каждая из которых соответствует в генетическом коде определённой аминокислоте или началу и концу синтеза белка. Кодирующие области начинаются со старт-кодона и заканчиваются одним из трёх стоп-кодонов. Считывание последовательности кодонов и сборка на её основе последовательности аминокислот синтезируемой молекулы белка осуществляется рибосомами при участии транспортных РНК в процессе трансляции. В дополнение к кодированию белков, части кодирующих областей могут служить управляющими последовательностями. Например, вторичная структура РНК в некоторых случаях определяет результат трансляции.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нетрансл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-т в регуляции эффективности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Трансляция (биология)"/>
              </a:rPr>
              <a:t>трансляции</a:t>
            </a:r>
            <a:endParaRPr lang="ru-R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3′-UTR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 принимать участие в регуляции эффективности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Трансляция (биология)"/>
              </a:rPr>
              <a:t>трансляции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стабильности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мРНК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содержать сигналы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Полиаденилирование"/>
              </a:rPr>
              <a:t>полиаденилирования</a:t>
            </a:r>
            <a:r>
              <a:rPr lang="ru-RU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[2]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и сайты связывания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МикроРНК"/>
              </a:rPr>
              <a:t>микроРНК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также выполнять ряд других регуляторных функций.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Полиадениновый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хвост - это участок РНК, содержащий только 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адениновые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основания.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Поли (</a:t>
            </a:r>
            <a:r>
              <a:rPr lang="e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хвост важен для ядерного экспорта, трансляции и стабильности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мРНК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9F0C432-5FB5-794D-A1C3-C024C56212D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607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нетрансл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-т в регуляции эффективности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Трансляция (биология)"/>
              </a:rPr>
              <a:t>трансляции</a:t>
            </a:r>
            <a:endParaRPr lang="ru-R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3′-UTR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 принимать участие в регуляции эффективности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Трансляция (биология)"/>
              </a:rPr>
              <a:t>трансляции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стабильности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мРНК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содержать сигналы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Полиаденилирование"/>
              </a:rPr>
              <a:t>полиаденилирования</a:t>
            </a:r>
            <a:r>
              <a:rPr lang="ru-RU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[2]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и сайты связывания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МикроРНК"/>
              </a:rPr>
              <a:t>микроРНК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также выполнять ряд других регуляторных функций.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Полиадениновый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хвост - это участок РНК, содержащий только 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адениновые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основания.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Поли (</a:t>
            </a:r>
            <a:r>
              <a:rPr lang="e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хвост важен для ядерного экспорта, трансляции и стабильности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мРНК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9F0C432-5FB5-794D-A1C3-C024C56212D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68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Основное назначение транспортной РНК (</a:t>
            </a:r>
            <a:r>
              <a:rPr lang="ru-RU" dirty="0" err="1"/>
              <a:t>тРНК</a:t>
            </a:r>
            <a:r>
              <a:rPr lang="ru-RU" dirty="0"/>
              <a:t>) – доставлять активированные остатки аминокислот в рибосому и обеспечивать их включение в синтезирующуюся белковую цепь в соответствии с программой, записанной генетическим кодом в матричной, или информационной, РНК (</a:t>
            </a:r>
            <a:r>
              <a:rPr lang="ru-RU" dirty="0" err="1"/>
              <a:t>мРНК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45234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Впервые нуклеотидная последовательность молекулы </a:t>
            </a:r>
            <a:r>
              <a:rPr lang="ru-RU" dirty="0" err="1"/>
              <a:t>тРНК</a:t>
            </a:r>
            <a:r>
              <a:rPr lang="ru-RU" dirty="0"/>
              <a:t> – дрожжевой </a:t>
            </a:r>
            <a:r>
              <a:rPr lang="ru-RU" dirty="0" err="1"/>
              <a:t>аланиновой</a:t>
            </a:r>
            <a:r>
              <a:rPr lang="ru-RU" dirty="0"/>
              <a:t> </a:t>
            </a:r>
            <a:r>
              <a:rPr lang="ru-RU" dirty="0" err="1"/>
              <a:t>тРНК</a:t>
            </a:r>
            <a:r>
              <a:rPr lang="ru-RU" dirty="0"/>
              <a:t> – была расшифрована в 1965 году в лаборатории Р. </a:t>
            </a:r>
            <a:r>
              <a:rPr lang="ru-RU" dirty="0" err="1"/>
              <a:t>Холли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Универсальная укладка полинуклеотидной цепи </a:t>
            </a:r>
            <a:r>
              <a:rPr lang="ru-RU" dirty="0" err="1"/>
              <a:t>тРНК</a:t>
            </a:r>
            <a:r>
              <a:rPr lang="ru-RU" dirty="0"/>
              <a:t>, названная клеверным листом. Каждому нуклеотиду присвоен свой номер, нумерация идет от 5'- к 3'-концу. Зелеными кружками показаны консервативные или полуконсервативные нуклеотиды. Прямыми линиями обозначены формирующие двойную спираль водородные связи между комплементарными нуклеотидными остатками, их число постоянно во всех </a:t>
            </a:r>
            <a:r>
              <a:rPr lang="ru-RU" dirty="0" err="1"/>
              <a:t>тРНК</a:t>
            </a:r>
            <a:r>
              <a:rPr lang="ru-RU" dirty="0"/>
              <a:t>. Пунктиром обозначена непостоянная пара. Нуклеотиды, входящие в антикодон, обозначены розовым цветом. Желтыми овалами показаны нуклеотиды, отсутствующие в структуре многих </a:t>
            </a:r>
            <a:r>
              <a:rPr lang="ru-RU" dirty="0" err="1"/>
              <a:t>тРНК</a:t>
            </a:r>
            <a:r>
              <a:rPr lang="ru-RU" dirty="0"/>
              <a:t>. Для единой нумерации нуклеотидов клеверного листа в различных </a:t>
            </a:r>
            <a:r>
              <a:rPr lang="ru-RU" dirty="0" err="1"/>
              <a:t>тРНК</a:t>
            </a:r>
            <a:r>
              <a:rPr lang="ru-RU" dirty="0"/>
              <a:t> этим “необязательным” нуклеотидам присвоены особые номера.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9F0C432-5FB5-794D-A1C3-C024C56212D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105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Функции р-РНК: 1) структурный компонент рибосом – их целостность необходима для биосинтеза белков, 2) обеспечивают правильность связывания рибосомы с м-РНК, 3) 2) обеспечивают правильность связывания рибосомы с т-РНК.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9F0C432-5FB5-794D-A1C3-C024C56212D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98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10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80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2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96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6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3755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9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23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83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0106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4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F90173-48AD-F041-93D6-ED202B214313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76BA0BA-D2ED-FE45-BA75-398C61A74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85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A317B-12AA-D64C-9E40-2967930279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ВИДЫ РНК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54AEBF-AD80-854E-A63E-3109A9F862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Лопатина В.Е.</a:t>
            </a:r>
          </a:p>
        </p:txBody>
      </p:sp>
    </p:spTree>
    <p:extLst>
      <p:ext uri="{BB962C8B-B14F-4D97-AF65-F5344CB8AC3E}">
        <p14:creationId xmlns:p14="http://schemas.microsoft.com/office/powerpoint/2010/main" val="2859320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28D870-3289-2A4F-8AB8-63644C435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E312E0-1C61-6A45-95B5-453A47DE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43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ED1B92-C809-5940-BE78-45680A97E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РНК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2339DA-6324-524E-B774-43575C03F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— одна из трёх основных макромолекул (две другие — ДНК и белки), которые содержатся в клетках всех живых организмов и играют важную роль в кодировании, прочтении, регуляции и выражении генов.</a:t>
            </a:r>
          </a:p>
          <a:p>
            <a:r>
              <a:rPr lang="ru-RU" dirty="0"/>
              <a:t>— рибонуклеиновая кислота, имеет много общего со структурой ДНК, но отличается от нее рядом признаков: </a:t>
            </a:r>
          </a:p>
          <a:p>
            <a:r>
              <a:rPr lang="ru-RU" dirty="0"/>
              <a:t>1. углеводом РНК, к которому присоединяются пуриновые или пиримидиновые основания и фосфатные группы, является рибоза; </a:t>
            </a:r>
          </a:p>
          <a:p>
            <a:r>
              <a:rPr lang="ru-RU" dirty="0"/>
              <a:t>2. в состав РНК, как и в состав ДНК, входят азотистые основания </a:t>
            </a:r>
            <a:r>
              <a:rPr lang="ru-RU" dirty="0" err="1"/>
              <a:t>аденин</a:t>
            </a:r>
            <a:r>
              <a:rPr lang="ru-RU" dirty="0"/>
              <a:t>, гуанин и </a:t>
            </a:r>
            <a:r>
              <a:rPr lang="ru-RU" dirty="0" err="1"/>
              <a:t>цитозин</a:t>
            </a:r>
            <a:r>
              <a:rPr lang="ru-RU" dirty="0"/>
              <a:t>. Но РНК не содержит </a:t>
            </a:r>
            <a:r>
              <a:rPr lang="ru-RU" dirty="0" err="1"/>
              <a:t>тимина</a:t>
            </a:r>
            <a:r>
              <a:rPr lang="ru-RU" dirty="0"/>
              <a:t>, его место в молекуле РНК занимает </a:t>
            </a:r>
            <a:r>
              <a:rPr lang="ru-RU" dirty="0" err="1"/>
              <a:t>урацил</a:t>
            </a:r>
            <a:r>
              <a:rPr lang="ru-RU" dirty="0"/>
              <a:t>; </a:t>
            </a:r>
          </a:p>
          <a:p>
            <a:r>
              <a:rPr lang="ru-RU" dirty="0"/>
              <a:t>3. РНК — </a:t>
            </a:r>
            <a:r>
              <a:rPr lang="ru-RU" dirty="0" err="1"/>
              <a:t>одноцепочечная</a:t>
            </a:r>
            <a:r>
              <a:rPr lang="ru-RU" dirty="0"/>
              <a:t> молекула; </a:t>
            </a:r>
          </a:p>
          <a:p>
            <a:r>
              <a:rPr lang="ru-RU" dirty="0"/>
              <a:t>4. так как молекула РНК </a:t>
            </a:r>
            <a:r>
              <a:rPr lang="ru-RU" dirty="0" err="1"/>
              <a:t>одноцепочечная</a:t>
            </a:r>
            <a:r>
              <a:rPr lang="ru-RU" dirty="0"/>
              <a:t>, то правило </a:t>
            </a:r>
            <a:r>
              <a:rPr lang="ru-RU" dirty="0" err="1"/>
              <a:t>Чаргаффа</a:t>
            </a:r>
            <a:r>
              <a:rPr lang="ru-RU" dirty="0"/>
              <a:t>, установленное для ДНК, может не выполняться по равенству содержания оснований.</a:t>
            </a:r>
          </a:p>
        </p:txBody>
      </p:sp>
    </p:spTree>
    <p:extLst>
      <p:ext uri="{BB962C8B-B14F-4D97-AF65-F5344CB8AC3E}">
        <p14:creationId xmlns:p14="http://schemas.microsoft.com/office/powerpoint/2010/main" val="39018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AE25B5-AEE3-C04C-97B5-2623DAC1C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РНК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C2F836-A792-924B-B7AD-306276DAB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Различают такие виды РНК как:</a:t>
            </a:r>
          </a:p>
          <a:p>
            <a:r>
              <a:rPr lang="ru-RU" dirty="0"/>
              <a:t>Матричная или информационная РНК (</a:t>
            </a:r>
            <a:r>
              <a:rPr lang="ru-RU" dirty="0" err="1"/>
              <a:t>мРНК</a:t>
            </a:r>
            <a:r>
              <a:rPr lang="ru-RU" dirty="0"/>
              <a:t>);</a:t>
            </a:r>
          </a:p>
          <a:p>
            <a:r>
              <a:rPr lang="ru-RU" dirty="0"/>
              <a:t>Транспортная РНК (</a:t>
            </a:r>
            <a:r>
              <a:rPr lang="ru-RU" dirty="0" err="1"/>
              <a:t>тРНК</a:t>
            </a:r>
            <a:r>
              <a:rPr lang="ru-RU" dirty="0"/>
              <a:t>);</a:t>
            </a:r>
          </a:p>
          <a:p>
            <a:r>
              <a:rPr lang="ru-RU" dirty="0" err="1"/>
              <a:t>Рибосомная</a:t>
            </a:r>
            <a:r>
              <a:rPr lang="ru-RU" dirty="0"/>
              <a:t> РНК(</a:t>
            </a:r>
            <a:r>
              <a:rPr lang="ru-RU" dirty="0" err="1"/>
              <a:t>рРНК</a:t>
            </a:r>
            <a:r>
              <a:rPr lang="ru-RU" dirty="0"/>
              <a:t>);</a:t>
            </a:r>
          </a:p>
          <a:p>
            <a:r>
              <a:rPr lang="ru-RU" dirty="0"/>
              <a:t>Гетерогенная ядерная РНК (</a:t>
            </a:r>
            <a:r>
              <a:rPr lang="ru-RU" dirty="0" err="1"/>
              <a:t>гя</a:t>
            </a:r>
            <a:r>
              <a:rPr lang="ru-RU" dirty="0"/>
              <a:t>-РНК);</a:t>
            </a:r>
          </a:p>
          <a:p>
            <a:r>
              <a:rPr lang="ru-RU" dirty="0"/>
              <a:t>Малая ядерная РНК (</a:t>
            </a:r>
            <a:r>
              <a:rPr lang="ru-RU" dirty="0" err="1"/>
              <a:t>мя</a:t>
            </a:r>
            <a:r>
              <a:rPr lang="ru-RU" dirty="0"/>
              <a:t>-РНК).</a:t>
            </a:r>
          </a:p>
          <a:p>
            <a:endParaRPr lang="ru-RU" dirty="0"/>
          </a:p>
        </p:txBody>
      </p:sp>
      <p:pic>
        <p:nvPicPr>
          <p:cNvPr id="1028" name="Picture 4" descr="Матричная РНК — Википедия">
            <a:extLst>
              <a:ext uri="{FF2B5EF4-FFF2-40B4-BE49-F238E27FC236}">
                <a16:creationId xmlns:a16="http://schemas.microsoft.com/office/drawing/2014/main" id="{57817E24-5902-4441-8AF5-1A38B4B90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9480" y="-83820"/>
            <a:ext cx="2794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5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AB87C2-33EC-854E-816D-98C94F97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мРНК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FDCA25-7AAA-8441-856E-24F0F80A1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мРНК</a:t>
            </a:r>
            <a:r>
              <a:rPr lang="ru-RU" dirty="0"/>
              <a:t> — РНК, содержащая информацию о первичной структуре (аминокислотной последовательности) белков. </a:t>
            </a:r>
          </a:p>
          <a:p>
            <a:r>
              <a:rPr lang="ru-RU" dirty="0" err="1"/>
              <a:t>мРНК</a:t>
            </a:r>
            <a:r>
              <a:rPr lang="ru-RU" dirty="0"/>
              <a:t> синтезируется на основе ДНК в ходе транскрипции, после чего, в свою очередь, используется в ходе трансляции как матрица для синтеза белков. </a:t>
            </a:r>
          </a:p>
          <a:p>
            <a:r>
              <a:rPr lang="ru-RU" dirty="0" err="1"/>
              <a:t>мРНК</a:t>
            </a:r>
            <a:r>
              <a:rPr lang="ru-RU" dirty="0"/>
              <a:t> играет важную роль в «проявлении» (экспрессии) генов.</a:t>
            </a:r>
          </a:p>
          <a:p>
            <a:r>
              <a:rPr lang="ru-RU" dirty="0"/>
              <a:t>Жизненный цикл молекулы </a:t>
            </a:r>
            <a:r>
              <a:rPr lang="ru-RU" dirty="0" err="1"/>
              <a:t>мРНК</a:t>
            </a:r>
            <a:r>
              <a:rPr lang="ru-RU" dirty="0"/>
              <a:t> начинается её «считыванием» с матрицы ДНК (транскрипция) и завершается её деградацией до отдельных нуклеотидов. Молекула </a:t>
            </a:r>
            <a:r>
              <a:rPr lang="ru-RU" dirty="0" err="1"/>
              <a:t>мРНК</a:t>
            </a:r>
            <a:r>
              <a:rPr lang="ru-RU" dirty="0"/>
              <a:t> в течение своей жизни может подвергаться различным модификациям перед синтезом белка (трансляцией). </a:t>
            </a:r>
            <a:r>
              <a:rPr lang="ru-RU" dirty="0" err="1"/>
              <a:t>Эукариотические</a:t>
            </a:r>
            <a:r>
              <a:rPr lang="ru-RU" dirty="0"/>
              <a:t> молекулы </a:t>
            </a:r>
            <a:r>
              <a:rPr lang="ru-RU" dirty="0" err="1"/>
              <a:t>мРНК</a:t>
            </a:r>
            <a:r>
              <a:rPr lang="ru-RU" dirty="0"/>
              <a:t> часто требуют сложной обработки и транспортировки из ядра — места синтеза </a:t>
            </a:r>
            <a:r>
              <a:rPr lang="ru-RU" dirty="0" err="1"/>
              <a:t>мРНК</a:t>
            </a:r>
            <a:r>
              <a:rPr lang="ru-RU" dirty="0"/>
              <a:t>, на рибосомы, где происходит трансляция, в то время как </a:t>
            </a:r>
            <a:r>
              <a:rPr lang="ru-RU" dirty="0" err="1"/>
              <a:t>прокариотические</a:t>
            </a:r>
            <a:r>
              <a:rPr lang="ru-RU" dirty="0"/>
              <a:t> молекулы </a:t>
            </a:r>
            <a:r>
              <a:rPr lang="ru-RU" dirty="0" err="1"/>
              <a:t>мРНК</a:t>
            </a:r>
            <a:r>
              <a:rPr lang="ru-RU" dirty="0"/>
              <a:t> этого не требуют и синтез РНК у них сопряжён с синтезом белка</a:t>
            </a:r>
          </a:p>
        </p:txBody>
      </p:sp>
    </p:spTree>
    <p:extLst>
      <p:ext uri="{BB962C8B-B14F-4D97-AF65-F5344CB8AC3E}">
        <p14:creationId xmlns:p14="http://schemas.microsoft.com/office/powerpoint/2010/main" val="12117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68357-5C3C-4643-8043-62BF6C08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Строение зрелой </a:t>
            </a:r>
            <a:r>
              <a:rPr lang="ru-RU" dirty="0" err="1"/>
              <a:t>мРНК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7ED4CF-F897-9443-AE62-93C84DFA2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Зрелая </a:t>
            </a:r>
            <a:r>
              <a:rPr lang="ru-RU" dirty="0" err="1"/>
              <a:t>мРНК</a:t>
            </a:r>
            <a:r>
              <a:rPr lang="ru-RU" dirty="0"/>
              <a:t> состоит из нескольких участков, различающихся по функциям: </a:t>
            </a:r>
          </a:p>
          <a:p>
            <a:r>
              <a:rPr lang="ru-RU" dirty="0"/>
              <a:t>«5'-кэп», </a:t>
            </a:r>
          </a:p>
          <a:p>
            <a:r>
              <a:rPr lang="ru-RU" dirty="0"/>
              <a:t>5'-нетранслируемая область, </a:t>
            </a:r>
          </a:p>
          <a:p>
            <a:r>
              <a:rPr lang="ru-RU" dirty="0"/>
              <a:t>кодирующая (транслируемая) область, </a:t>
            </a:r>
          </a:p>
          <a:p>
            <a:r>
              <a:rPr lang="ru-RU" dirty="0"/>
              <a:t>3'-нетранслируемая область, </a:t>
            </a:r>
          </a:p>
          <a:p>
            <a:r>
              <a:rPr lang="ru-RU" dirty="0"/>
              <a:t>3'-полиадениновый «хвост».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AC3F624-2AF2-9F45-BEFD-6E477E117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0518" y="753110"/>
            <a:ext cx="76327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55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68357-5C3C-4643-8043-62BF6C08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Строение зрелой </a:t>
            </a:r>
            <a:r>
              <a:rPr lang="ru-RU" dirty="0" err="1"/>
              <a:t>мРНК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7ED4CF-F897-9443-AE62-93C84DFA2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Зрелая </a:t>
            </a:r>
            <a:r>
              <a:rPr lang="ru-RU" dirty="0" err="1"/>
              <a:t>мРНК</a:t>
            </a:r>
            <a:r>
              <a:rPr lang="ru-RU" dirty="0"/>
              <a:t> состоит из нескольких участков, различающихся по функциям: </a:t>
            </a:r>
          </a:p>
          <a:p>
            <a:r>
              <a:rPr lang="ru-RU" dirty="0"/>
              <a:t>«5'-кэп», </a:t>
            </a:r>
          </a:p>
          <a:p>
            <a:r>
              <a:rPr lang="ru-RU" dirty="0"/>
              <a:t>5'-нетранслируемая область, </a:t>
            </a:r>
          </a:p>
          <a:p>
            <a:r>
              <a:rPr lang="ru-RU" dirty="0"/>
              <a:t>кодирующая (транслируемая) область, </a:t>
            </a:r>
          </a:p>
          <a:p>
            <a:r>
              <a:rPr lang="ru-RU" dirty="0"/>
              <a:t>3'-нетранслируемая область, </a:t>
            </a:r>
          </a:p>
          <a:p>
            <a:r>
              <a:rPr lang="ru-RU" dirty="0"/>
              <a:t>3'-полиадениновый «хвост».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AC3F624-2AF2-9F45-BEFD-6E477E117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0518" y="753110"/>
            <a:ext cx="76327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25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17ED9E-3B6E-6D42-B272-E71B1B17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тРНК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0DBB8-96EF-1C46-96CA-5CD113A39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— рибонуклеиновая кислота, обеспечивающая взаимодействие аминокислоты, рибосомы и матричной РНК (</a:t>
            </a:r>
            <a:r>
              <a:rPr lang="ru-RU" dirty="0" err="1"/>
              <a:t>мРНК</a:t>
            </a:r>
            <a:r>
              <a:rPr lang="ru-RU" dirty="0"/>
              <a:t>) в ходе трансляции. </a:t>
            </a:r>
          </a:p>
          <a:p>
            <a:r>
              <a:rPr lang="ru-RU" dirty="0"/>
              <a:t>Имеет типичную длину от 73 до 93 нуклеотидов и размеры около 5 </a:t>
            </a:r>
            <a:r>
              <a:rPr lang="ru-RU" dirty="0" err="1"/>
              <a:t>нм</a:t>
            </a:r>
            <a:r>
              <a:rPr lang="ru-RU" dirty="0"/>
              <a:t>. </a:t>
            </a:r>
            <a:r>
              <a:rPr lang="ru-RU" dirty="0" err="1"/>
              <a:t>тРНК</a:t>
            </a:r>
            <a:r>
              <a:rPr lang="ru-RU" dirty="0"/>
              <a:t>, будучи </a:t>
            </a:r>
            <a:r>
              <a:rPr lang="ru-RU" dirty="0" err="1"/>
              <a:t>ковалентно</a:t>
            </a:r>
            <a:r>
              <a:rPr lang="ru-RU" dirty="0"/>
              <a:t> связаны с остатком аминокислоты, принимает непосредственное участие в наращивании полипептидной цепи, специфически присоединяясь к кодону </a:t>
            </a:r>
            <a:r>
              <a:rPr lang="ru-RU" dirty="0" err="1"/>
              <a:t>мРНК</a:t>
            </a:r>
            <a:r>
              <a:rPr lang="ru-RU" dirty="0"/>
              <a:t> и обеспечивая необходимую для образования новой пептидной связи </a:t>
            </a:r>
            <a:r>
              <a:rPr lang="ru-RU" dirty="0" err="1"/>
              <a:t>конформацию</a:t>
            </a:r>
            <a:r>
              <a:rPr lang="ru-RU" dirty="0"/>
              <a:t> комплекса.</a:t>
            </a:r>
          </a:p>
        </p:txBody>
      </p:sp>
    </p:spTree>
    <p:extLst>
      <p:ext uri="{BB962C8B-B14F-4D97-AF65-F5344CB8AC3E}">
        <p14:creationId xmlns:p14="http://schemas.microsoft.com/office/powerpoint/2010/main" val="693822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833C8-FD70-BD4D-8433-C78D4A167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Строение </a:t>
            </a:r>
            <a:r>
              <a:rPr lang="ru-RU" dirty="0" err="1"/>
              <a:t>тРНК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8252319-C460-C140-968C-981FB1DC2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56101" y="326477"/>
            <a:ext cx="6164754" cy="5863216"/>
          </a:xfrm>
        </p:spPr>
      </p:pic>
    </p:spTree>
    <p:extLst>
      <p:ext uri="{BB962C8B-B14F-4D97-AF65-F5344CB8AC3E}">
        <p14:creationId xmlns:p14="http://schemas.microsoft.com/office/powerpoint/2010/main" val="3660052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B6BD4A-B056-694D-B9AE-02B7C5A4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рРНК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969F7D-A84B-B644-B4A5-94D292901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несколько молекул РНК, составляющих основу рибосомы. Основным назначением </a:t>
            </a:r>
            <a:r>
              <a:rPr lang="ru-RU" dirty="0" err="1"/>
              <a:t>рРНК</a:t>
            </a:r>
            <a:r>
              <a:rPr lang="ru-RU" dirty="0"/>
              <a:t> является осуществление трансляции — считывания информации с </a:t>
            </a:r>
            <a:r>
              <a:rPr lang="ru-RU" dirty="0" err="1"/>
              <a:t>мРНК</a:t>
            </a:r>
            <a:r>
              <a:rPr lang="ru-RU" dirty="0"/>
              <a:t> при помощи </a:t>
            </a:r>
            <a:r>
              <a:rPr lang="ru-RU" dirty="0" err="1"/>
              <a:t>адапторных</a:t>
            </a:r>
            <a:r>
              <a:rPr lang="ru-RU" dirty="0"/>
              <a:t> молекул </a:t>
            </a:r>
            <a:r>
              <a:rPr lang="ru-RU" dirty="0" err="1"/>
              <a:t>тРНК</a:t>
            </a:r>
            <a:r>
              <a:rPr lang="ru-RU" dirty="0"/>
              <a:t> и катализ образования пептидных связей между присоединёнными к </a:t>
            </a:r>
            <a:r>
              <a:rPr lang="ru-RU" dirty="0" err="1"/>
              <a:t>тРНК</a:t>
            </a:r>
            <a:r>
              <a:rPr lang="ru-RU" dirty="0"/>
              <a:t> аминокислотами.</a:t>
            </a:r>
          </a:p>
          <a:p>
            <a:r>
              <a:rPr lang="ru-RU" dirty="0"/>
              <a:t>составляет основную часть РНК цитоплазмы (80-90 %). </a:t>
            </a:r>
          </a:p>
          <a:p>
            <a:endParaRPr lang="ru-RU" dirty="0"/>
          </a:p>
          <a:p>
            <a:r>
              <a:rPr lang="ru-RU" dirty="0"/>
              <a:t>Размеры 3000-5000 пар нуклеотидов. Вторичная структура в виде </a:t>
            </a:r>
            <a:r>
              <a:rPr lang="ru-RU" dirty="0" err="1"/>
              <a:t>двухспиральных</a:t>
            </a:r>
            <a:r>
              <a:rPr lang="ru-RU" dirty="0"/>
              <a:t> шпилек. </a:t>
            </a:r>
          </a:p>
          <a:p>
            <a:r>
              <a:rPr lang="ru-RU" dirty="0"/>
              <a:t>р-РНК является структурным компонентом рибосом - органоиды клетки, где происходит синтез белков. </a:t>
            </a:r>
          </a:p>
          <a:p>
            <a:r>
              <a:rPr lang="ru-RU" dirty="0"/>
              <a:t>Состоят из двух субъединиц – большой и малой. Малая </a:t>
            </a:r>
            <a:r>
              <a:rPr lang="ru-RU" dirty="0" err="1"/>
              <a:t>субчастица</a:t>
            </a:r>
            <a:r>
              <a:rPr lang="ru-RU" dirty="0"/>
              <a:t> состоит из одной молекулы </a:t>
            </a:r>
            <a:r>
              <a:rPr lang="ru-RU" dirty="0" err="1"/>
              <a:t>рРНК</a:t>
            </a:r>
            <a:r>
              <a:rPr lang="ru-RU" dirty="0"/>
              <a:t> и 33 молекул белков, большая субъединица - 3 молекулы </a:t>
            </a:r>
            <a:r>
              <a:rPr lang="ru-RU" dirty="0" err="1"/>
              <a:t>рРНК</a:t>
            </a:r>
            <a:r>
              <a:rPr lang="ru-RU" dirty="0"/>
              <a:t> и 50 белков.</a:t>
            </a: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055870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{645FB07F-420E-4744-9F71-182A232A68A4}tf10001124</Template>
  <TotalTime>522</TotalTime>
  <Words>1090</Words>
  <Application>Microsoft Macintosh PowerPoint</Application>
  <PresentationFormat>Широкоэкранный</PresentationFormat>
  <Paragraphs>73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Рамка</vt:lpstr>
      <vt:lpstr>ВИДЫ РНК</vt:lpstr>
      <vt:lpstr>РНК</vt:lpstr>
      <vt:lpstr>ВИДЫ РНК</vt:lpstr>
      <vt:lpstr>мРНК</vt:lpstr>
      <vt:lpstr>Строение зрелой мРНК</vt:lpstr>
      <vt:lpstr>Строение зрелой мРНК</vt:lpstr>
      <vt:lpstr>тРНК</vt:lpstr>
      <vt:lpstr>Строение тРНК</vt:lpstr>
      <vt:lpstr>рРНК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РНК</dc:title>
  <dc:creator>Microsoft Office User</dc:creator>
  <cp:lastModifiedBy>Microsoft Office User</cp:lastModifiedBy>
  <cp:revision>9</cp:revision>
  <cp:lastPrinted>2020-09-18T02:45:49Z</cp:lastPrinted>
  <dcterms:created xsi:type="dcterms:W3CDTF">2020-09-17T18:03:07Z</dcterms:created>
  <dcterms:modified xsi:type="dcterms:W3CDTF">2020-09-18T02:46:08Z</dcterms:modified>
</cp:coreProperties>
</file>