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4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15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8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68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85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313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34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26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2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01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47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3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FB5FD79-2C12-B04E-8C6C-B9E4CB1C2DE0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4C4D6A6-8D5E-7E47-B60F-D8231F19C5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50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7B0FA-7796-384A-A05D-CFAF48564E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Регуляция клеточного цикла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D61FEF1-1C3A-A540-A63D-F620D181B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2952" y="4283964"/>
            <a:ext cx="7626096" cy="2093976"/>
          </a:xfrm>
        </p:spPr>
        <p:txBody>
          <a:bodyPr>
            <a:normAutofit/>
          </a:bodyPr>
          <a:lstStyle/>
          <a:p>
            <a:r>
              <a:rPr lang="ru-RU" dirty="0"/>
              <a:t>Выполнила:</a:t>
            </a:r>
          </a:p>
          <a:p>
            <a:r>
              <a:rPr lang="ru-RU" dirty="0"/>
              <a:t>Лопатина В. Е.</a:t>
            </a:r>
          </a:p>
          <a:p>
            <a:r>
              <a:rPr lang="ru-RU" dirty="0"/>
              <a:t>Биология (Биохимия)</a:t>
            </a:r>
          </a:p>
          <a:p>
            <a:r>
              <a:rPr lang="ru-RU" dirty="0"/>
              <a:t>402 группа</a:t>
            </a:r>
          </a:p>
        </p:txBody>
      </p:sp>
    </p:spTree>
    <p:extLst>
      <p:ext uri="{BB962C8B-B14F-4D97-AF65-F5344CB8AC3E}">
        <p14:creationId xmlns:p14="http://schemas.microsoft.com/office/powerpoint/2010/main" val="160661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249ED-923C-4F48-B599-E96970895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6612"/>
            <a:ext cx="7729728" cy="1188720"/>
          </a:xfrm>
        </p:spPr>
        <p:txBody>
          <a:bodyPr/>
          <a:lstStyle/>
          <a:p>
            <a:r>
              <a:rPr lang="ru-RU" dirty="0"/>
              <a:t>Клеточный цикл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DA42F-171C-4443-A9A3-9839D1FAD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" y="3191219"/>
            <a:ext cx="11462004" cy="33701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За это время клетка проходит четыре фазы жизненного цикла: </a:t>
            </a:r>
          </a:p>
          <a:p>
            <a:pPr marL="0" indent="0">
              <a:buNone/>
            </a:pPr>
            <a:r>
              <a:rPr lang="en" b="1" dirty="0"/>
              <a:t>G</a:t>
            </a:r>
            <a:r>
              <a:rPr lang="en" b="1" baseline="-25000" dirty="0"/>
              <a:t>1</a:t>
            </a:r>
            <a:r>
              <a:rPr lang="en" b="1" dirty="0"/>
              <a:t>-</a:t>
            </a:r>
            <a:r>
              <a:rPr lang="ru-RU" b="1" dirty="0"/>
              <a:t>фазу</a:t>
            </a:r>
            <a:r>
              <a:rPr lang="ru-RU" dirty="0"/>
              <a:t> начального роста, </a:t>
            </a:r>
          </a:p>
          <a:p>
            <a:pPr marL="0" indent="0">
              <a:buNone/>
            </a:pPr>
            <a:r>
              <a:rPr lang="en" b="1" dirty="0"/>
              <a:t>S-</a:t>
            </a:r>
            <a:r>
              <a:rPr lang="ru-RU" b="1" dirty="0"/>
              <a:t>фазу</a:t>
            </a:r>
            <a:r>
              <a:rPr lang="ru-RU" dirty="0"/>
              <a:t> удвоения молекул ДНК,</a:t>
            </a:r>
          </a:p>
          <a:p>
            <a:pPr marL="0" indent="0">
              <a:buNone/>
            </a:pPr>
            <a:r>
              <a:rPr lang="en" b="1" dirty="0"/>
              <a:t>G</a:t>
            </a:r>
            <a:r>
              <a:rPr lang="en" b="1" baseline="-25000" dirty="0"/>
              <a:t>2</a:t>
            </a:r>
            <a:r>
              <a:rPr lang="en" b="1" dirty="0"/>
              <a:t>-</a:t>
            </a:r>
            <a:r>
              <a:rPr lang="ru-RU" b="1" dirty="0"/>
              <a:t>фазу</a:t>
            </a:r>
            <a:r>
              <a:rPr lang="ru-RU" dirty="0"/>
              <a:t> роста </a:t>
            </a:r>
          </a:p>
          <a:p>
            <a:pPr marL="0" indent="0">
              <a:buNone/>
            </a:pPr>
            <a:r>
              <a:rPr lang="ru-RU" b="1" dirty="0"/>
              <a:t>М-фазу</a:t>
            </a:r>
            <a:r>
              <a:rPr lang="ru-RU" dirty="0"/>
              <a:t> клеточного деления. </a:t>
            </a:r>
          </a:p>
          <a:p>
            <a:pPr marL="0" indent="0">
              <a:buNone/>
            </a:pPr>
            <a:r>
              <a:rPr lang="ru-RU" dirty="0"/>
              <a:t>В </a:t>
            </a:r>
            <a:r>
              <a:rPr lang="en" dirty="0"/>
              <a:t>G</a:t>
            </a:r>
            <a:r>
              <a:rPr lang="en" baseline="-25000" dirty="0"/>
              <a:t>1</a:t>
            </a:r>
            <a:r>
              <a:rPr lang="en" dirty="0"/>
              <a:t>-</a:t>
            </a:r>
            <a:r>
              <a:rPr lang="ru-RU" dirty="0"/>
              <a:t>фазе - происходит синтез </a:t>
            </a:r>
            <a:r>
              <a:rPr lang="ru-RU" dirty="0" err="1"/>
              <a:t>мРНК</a:t>
            </a:r>
            <a:r>
              <a:rPr lang="ru-RU" dirty="0"/>
              <a:t>, белков и других компонентов клетки. </a:t>
            </a:r>
          </a:p>
          <a:p>
            <a:pPr marL="0" indent="0">
              <a:buNone/>
            </a:pPr>
            <a:r>
              <a:rPr lang="ru-RU" dirty="0"/>
              <a:t>Клетки, которые прошли дифференцировку и больше не делятся, постоянно находятся в </a:t>
            </a:r>
            <a:r>
              <a:rPr lang="ru-RU" b="1" dirty="0"/>
              <a:t>фазе покоя </a:t>
            </a:r>
            <a:r>
              <a:rPr lang="en" b="1" dirty="0"/>
              <a:t>G</a:t>
            </a:r>
            <a:r>
              <a:rPr lang="en" b="1" baseline="-25000" dirty="0"/>
              <a:t>0 </a:t>
            </a:r>
            <a:r>
              <a:rPr lang="en" dirty="0"/>
              <a:t>. </a:t>
            </a:r>
            <a:r>
              <a:rPr lang="ru-RU" dirty="0"/>
              <a:t>При стимуляции </a:t>
            </a:r>
            <a:r>
              <a:rPr lang="ru-RU" dirty="0" err="1"/>
              <a:t>митогенами</a:t>
            </a:r>
            <a:r>
              <a:rPr lang="ru-RU" dirty="0"/>
              <a:t> (например, ростовыми факторами, онкогенными вирусами) покоящиеся клетки могут вернуться в состояние, свойственное фазе </a:t>
            </a:r>
            <a:r>
              <a:rPr lang="en" dirty="0"/>
              <a:t>G</a:t>
            </a:r>
            <a:r>
              <a:rPr lang="en" baseline="-25000" dirty="0"/>
              <a:t>1</a:t>
            </a:r>
            <a:r>
              <a:rPr lang="en" dirty="0"/>
              <a:t>. </a:t>
            </a:r>
            <a:r>
              <a:rPr lang="ru-RU" dirty="0"/>
              <a:t>ЕСЛИ такие клетки пройдут критическую точку, они вступают в </a:t>
            </a:r>
            <a:r>
              <a:rPr lang="en" dirty="0"/>
              <a:t>S-</a:t>
            </a:r>
            <a:r>
              <a:rPr lang="ru-RU" dirty="0"/>
              <a:t>фазу. </a:t>
            </a:r>
          </a:p>
          <a:p>
            <a:pPr marL="0" indent="0">
              <a:buNone/>
            </a:pPr>
            <a:r>
              <a:rPr lang="en" dirty="0"/>
              <a:t>G</a:t>
            </a:r>
            <a:r>
              <a:rPr lang="en" baseline="-25000" dirty="0"/>
              <a:t>2</a:t>
            </a:r>
            <a:r>
              <a:rPr lang="en" dirty="0"/>
              <a:t>-</a:t>
            </a:r>
            <a:r>
              <a:rPr lang="ru-RU" dirty="0"/>
              <a:t>фаза является конечным этапом подготовки клетки к делению.</a:t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r>
              <a:rPr lang="ru-RU" dirty="0"/>
              <a:t>В совокупности фазы </a:t>
            </a:r>
            <a:r>
              <a:rPr lang="en" dirty="0"/>
              <a:t>G</a:t>
            </a:r>
            <a:r>
              <a:rPr lang="en" baseline="-25000" dirty="0"/>
              <a:t>1</a:t>
            </a:r>
            <a:r>
              <a:rPr lang="en" dirty="0"/>
              <a:t>, G</a:t>
            </a:r>
            <a:r>
              <a:rPr lang="en" baseline="-25000" dirty="0"/>
              <a:t>0</a:t>
            </a:r>
            <a:r>
              <a:rPr lang="en" dirty="0"/>
              <a:t>, S </a:t>
            </a:r>
            <a:r>
              <a:rPr lang="ru-RU" dirty="0"/>
              <a:t>и </a:t>
            </a:r>
            <a:r>
              <a:rPr lang="en" dirty="0"/>
              <a:t>G</a:t>
            </a:r>
            <a:r>
              <a:rPr lang="en" baseline="-25000" dirty="0"/>
              <a:t>2</a:t>
            </a:r>
            <a:r>
              <a:rPr lang="en" dirty="0"/>
              <a:t> </a:t>
            </a:r>
            <a:r>
              <a:rPr lang="ru-RU" dirty="0"/>
              <a:t>носят название </a:t>
            </a:r>
            <a:r>
              <a:rPr lang="ru-RU" b="1" dirty="0"/>
              <a:t>интерфазы</a:t>
            </a:r>
            <a:r>
              <a:rPr lang="ru-RU" dirty="0"/>
              <a:t>. В клеточном цикле интерфаза сменяется существенно более короткой фазой митоза (М).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CE0F5D-D169-2442-B7C5-9B511283E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470" y="1643218"/>
            <a:ext cx="5867400" cy="301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4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C1963-8D4B-F84C-9106-CFF7D058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76022"/>
            <a:ext cx="7729728" cy="1188720"/>
          </a:xfrm>
        </p:spPr>
        <p:txBody>
          <a:bodyPr/>
          <a:lstStyle/>
          <a:p>
            <a:r>
              <a:rPr lang="ru-RU" dirty="0" err="1"/>
              <a:t>РЕгуляция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6BF3A0-1248-334F-B98D-BE76069D3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Плавное прохождение цикла обеспечивается последовательной сменой активированных </a:t>
            </a:r>
            <a:r>
              <a:rPr lang="ru-RU" dirty="0" err="1"/>
              <a:t>циклин</a:t>
            </a:r>
            <a:r>
              <a:rPr lang="ru-RU" dirty="0"/>
              <a:t>-зависимых </a:t>
            </a:r>
            <a:r>
              <a:rPr lang="ru-RU" dirty="0" err="1"/>
              <a:t>киназ</a:t>
            </a:r>
            <a:r>
              <a:rPr lang="ru-RU" dirty="0"/>
              <a:t> (</a:t>
            </a:r>
            <a:r>
              <a:rPr lang="en-US" dirty="0" err="1"/>
              <a:t>Cdk</a:t>
            </a:r>
            <a:r>
              <a:rPr lang="en-US" dirty="0"/>
              <a:t>)</a:t>
            </a:r>
            <a:r>
              <a:rPr lang="ru-RU" dirty="0"/>
              <a:t>.</a:t>
            </a:r>
          </a:p>
          <a:p>
            <a:r>
              <a:rPr lang="en-US" dirty="0" err="1"/>
              <a:t>Cdk</a:t>
            </a:r>
            <a:r>
              <a:rPr lang="en-US" dirty="0"/>
              <a:t> </a:t>
            </a:r>
            <a:r>
              <a:rPr lang="ru-RU" dirty="0"/>
              <a:t>- это каталитические субъединицы </a:t>
            </a:r>
            <a:r>
              <a:rPr lang="ru-RU" dirty="0" err="1"/>
              <a:t>холоферментного</a:t>
            </a:r>
            <a:r>
              <a:rPr lang="ru-RU" dirty="0"/>
              <a:t> комплекса, для активации которых необходимы </a:t>
            </a:r>
            <a:r>
              <a:rPr lang="ru-RU" dirty="0" err="1"/>
              <a:t>циклины</a:t>
            </a:r>
            <a:r>
              <a:rPr lang="ru-RU" dirty="0"/>
              <a:t>.</a:t>
            </a:r>
          </a:p>
          <a:p>
            <a:r>
              <a:rPr lang="ru-RU" dirty="0"/>
              <a:t>Специфические комплексы </a:t>
            </a:r>
            <a:r>
              <a:rPr lang="ru-RU" dirty="0" err="1"/>
              <a:t>Циклин</a:t>
            </a:r>
            <a:r>
              <a:rPr lang="ru-RU" dirty="0"/>
              <a:t>-</a:t>
            </a:r>
            <a:r>
              <a:rPr lang="en-US" dirty="0" err="1"/>
              <a:t>Cdk</a:t>
            </a:r>
            <a:r>
              <a:rPr lang="en-US" dirty="0"/>
              <a:t> </a:t>
            </a:r>
            <a:r>
              <a:rPr lang="ru-RU" dirty="0" err="1"/>
              <a:t>фосфорилируют</a:t>
            </a:r>
            <a:r>
              <a:rPr lang="ru-RU" dirty="0"/>
              <a:t> регуляторные белки, контролирующие протекание данной фазы клеточного цикла. </a:t>
            </a:r>
          </a:p>
        </p:txBody>
      </p:sp>
    </p:spTree>
    <p:extLst>
      <p:ext uri="{BB962C8B-B14F-4D97-AF65-F5344CB8AC3E}">
        <p14:creationId xmlns:p14="http://schemas.microsoft.com/office/powerpoint/2010/main" val="6338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8D789-6E90-6143-864F-765159B8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54464"/>
            <a:ext cx="7729728" cy="1188720"/>
          </a:xfrm>
        </p:spPr>
        <p:txBody>
          <a:bodyPr/>
          <a:lstStyle/>
          <a:p>
            <a:r>
              <a:rPr lang="ru-RU" dirty="0"/>
              <a:t>регуляция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D1CA6F4C-7B07-3A49-B437-E0F89D2DC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1540" y="1511656"/>
            <a:ext cx="10755630" cy="5191880"/>
          </a:xfrm>
        </p:spPr>
      </p:pic>
    </p:spTree>
    <p:extLst>
      <p:ext uri="{BB962C8B-B14F-4D97-AF65-F5344CB8AC3E}">
        <p14:creationId xmlns:p14="http://schemas.microsoft.com/office/powerpoint/2010/main" val="39764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C2763-C20B-1E4E-9D75-8E2AB0FB5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44602"/>
            <a:ext cx="7729728" cy="1188720"/>
          </a:xfrm>
        </p:spPr>
        <p:txBody>
          <a:bodyPr/>
          <a:lstStyle/>
          <a:p>
            <a:r>
              <a:rPr lang="ru-RU" dirty="0"/>
              <a:t>регуляция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683458-CB9D-A441-B489-339949BD8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16" y="1689354"/>
            <a:ext cx="5518404" cy="4379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Ключевым белком, регулирующим вступление клетки в митоз (</a:t>
            </a:r>
            <a:r>
              <a:rPr lang="en" dirty="0"/>
              <a:t>G</a:t>
            </a:r>
            <a:r>
              <a:rPr lang="en" baseline="-25000" dirty="0"/>
              <a:t>2</a:t>
            </a:r>
            <a:r>
              <a:rPr lang="en" dirty="0"/>
              <a:t>/M-</a:t>
            </a:r>
            <a:r>
              <a:rPr lang="ru-RU" dirty="0"/>
              <a:t>переход), является специфическая </a:t>
            </a:r>
            <a:r>
              <a:rPr lang="ru-RU" i="1" dirty="0" err="1"/>
              <a:t>серин</a:t>
            </a:r>
            <a:r>
              <a:rPr lang="ru-RU" i="1" dirty="0"/>
              <a:t>/</a:t>
            </a:r>
            <a:r>
              <a:rPr lang="ru-RU" i="1" dirty="0" err="1"/>
              <a:t>треонин-протеинкиназа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dirty="0"/>
              <a:t>В активной форме фермент катализирует </a:t>
            </a:r>
            <a:r>
              <a:rPr lang="ru-RU" dirty="0" err="1"/>
              <a:t>фосфорилирование</a:t>
            </a:r>
            <a:r>
              <a:rPr lang="ru-RU" dirty="0"/>
              <a:t> многих белков, принимающих участие в митозе, таких, например, как входящий в состав хроматина </a:t>
            </a:r>
            <a:r>
              <a:rPr lang="ru-RU" i="1" dirty="0"/>
              <a:t>гистон </a:t>
            </a:r>
            <a:r>
              <a:rPr lang="en" i="1" dirty="0"/>
              <a:t>H1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dirty="0" err="1"/>
              <a:t>Фосфорилирование</a:t>
            </a:r>
            <a:r>
              <a:rPr lang="ru-RU" dirty="0"/>
              <a:t> этих белков запускает процесс </a:t>
            </a:r>
            <a:r>
              <a:rPr lang="ru-RU" b="1" dirty="0"/>
              <a:t>митоза</a:t>
            </a:r>
            <a:r>
              <a:rPr lang="ru-RU" dirty="0"/>
              <a:t>. После завершения митоза регуляторная субъединица ФС, </a:t>
            </a:r>
            <a:r>
              <a:rPr lang="ru-RU" dirty="0" err="1"/>
              <a:t>циклин</a:t>
            </a:r>
            <a:r>
              <a:rPr lang="ru-RU" dirty="0"/>
              <a:t>, маркируется </a:t>
            </a:r>
            <a:r>
              <a:rPr lang="ru-RU" dirty="0" err="1"/>
              <a:t>убиквитином</a:t>
            </a:r>
            <a:r>
              <a:rPr lang="ru-RU" dirty="0"/>
              <a:t> и подвергается </a:t>
            </a:r>
            <a:r>
              <a:rPr lang="ru-RU" dirty="0" err="1"/>
              <a:t>протеолизу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Теперь наступает очередь </a:t>
            </a:r>
            <a:r>
              <a:rPr lang="ru-RU" dirty="0" err="1"/>
              <a:t>протеинфосфатаз</a:t>
            </a:r>
            <a:r>
              <a:rPr lang="ru-RU" dirty="0"/>
              <a:t>, которые </a:t>
            </a:r>
            <a:r>
              <a:rPr lang="ru-RU" dirty="0" err="1"/>
              <a:t>дефосфорилируют</a:t>
            </a:r>
            <a:r>
              <a:rPr lang="ru-RU" dirty="0"/>
              <a:t> белки, принимавшие участие в митозе, после чего клетка возвращается в состояние </a:t>
            </a:r>
            <a:r>
              <a:rPr lang="ru-RU" b="1" dirty="0"/>
              <a:t>интерфазы</a:t>
            </a:r>
            <a:r>
              <a:rPr lang="ru-RU" dirty="0"/>
              <a:t>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E4B4A98-F0C7-0F4B-B793-0305B3004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282" y="1568196"/>
            <a:ext cx="5227559" cy="504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38618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Посылка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{F4F1000F-3D78-2544-954F-9F8284D978C0}tf10001120</Template>
  <TotalTime>1638</TotalTime>
  <Words>286</Words>
  <Application>Microsoft Macintosh PowerPoint</Application>
  <PresentationFormat>Широкоэкранный</PresentationFormat>
  <Paragraphs>25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Gill Sans MT</vt:lpstr>
      <vt:lpstr>Посылка</vt:lpstr>
      <vt:lpstr>Регуляция клеточного цикла</vt:lpstr>
      <vt:lpstr>Клеточный цикл</vt:lpstr>
      <vt:lpstr>РЕгуляция</vt:lpstr>
      <vt:lpstr>регуляция</vt:lpstr>
      <vt:lpstr>регуляция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Голожаберный моллюск  Hermissenda</dc:title>
  <dc:creator>Microsoft Office User</dc:creator>
  <cp:lastModifiedBy>Microsoft Office User</cp:lastModifiedBy>
  <cp:revision>8</cp:revision>
  <dcterms:created xsi:type="dcterms:W3CDTF">2020-10-15T13:11:28Z</dcterms:created>
  <dcterms:modified xsi:type="dcterms:W3CDTF">2020-10-16T16:30:27Z</dcterms:modified>
</cp:coreProperties>
</file>