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34E2B3-FF2D-47E5-A153-A4498302E42D}" type="datetimeFigureOut">
              <a:rPr lang="ru-RU" smtClean="0"/>
              <a:pPr/>
              <a:t>27.12.2011</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6F4F2BFC-59BF-4680-BC4B-974E3B57C7A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34E2B3-FF2D-47E5-A153-A4498302E42D}" type="datetimeFigureOut">
              <a:rPr lang="ru-RU" smtClean="0"/>
              <a:pPr/>
              <a:t>27.12.2011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4F2BFC-59BF-4680-BC4B-974E3B57C7A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34E2B3-FF2D-47E5-A153-A4498302E42D}" type="datetimeFigureOut">
              <a:rPr lang="ru-RU" smtClean="0"/>
              <a:pPr/>
              <a:t>27.12.2011</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6F4F2BFC-59BF-4680-BC4B-974E3B57C7A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34E2B3-FF2D-47E5-A153-A4498302E42D}" type="datetimeFigureOut">
              <a:rPr lang="ru-RU" smtClean="0"/>
              <a:pPr/>
              <a:t>27.12.2011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6F4F2BFC-59BF-4680-BC4B-974E3B57C7AA}"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34E2B3-FF2D-47E5-A153-A4498302E42D}" type="datetimeFigureOut">
              <a:rPr lang="ru-RU" smtClean="0"/>
              <a:pPr/>
              <a:t>27.12.2011</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F4F2BFC-59BF-4680-BC4B-974E3B57C7AA}"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34E2B3-FF2D-47E5-A153-A4498302E42D}" type="datetimeFigureOut">
              <a:rPr lang="ru-RU" smtClean="0"/>
              <a:pPr/>
              <a:t>27.12.2011</a:t>
            </a:fld>
            <a:endParaRPr lang="ru-RU"/>
          </a:p>
        </p:txBody>
      </p:sp>
      <p:sp>
        <p:nvSpPr>
          <p:cNvPr id="10" name="Номер слайда 9"/>
          <p:cNvSpPr>
            <a:spLocks noGrp="1"/>
          </p:cNvSpPr>
          <p:nvPr>
            <p:ph type="sldNum" sz="quarter" idx="16"/>
          </p:nvPr>
        </p:nvSpPr>
        <p:spPr/>
        <p:txBody>
          <a:bodyPr rtlCol="0"/>
          <a:lstStyle/>
          <a:p>
            <a:fld id="{6F4F2BFC-59BF-4680-BC4B-974E3B57C7AA}"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34E2B3-FF2D-47E5-A153-A4498302E42D}" type="datetimeFigureOut">
              <a:rPr lang="ru-RU" smtClean="0"/>
              <a:pPr/>
              <a:t>27.12.2011</a:t>
            </a:fld>
            <a:endParaRPr lang="ru-RU"/>
          </a:p>
        </p:txBody>
      </p:sp>
      <p:sp>
        <p:nvSpPr>
          <p:cNvPr id="12" name="Номер слайда 11"/>
          <p:cNvSpPr>
            <a:spLocks noGrp="1"/>
          </p:cNvSpPr>
          <p:nvPr>
            <p:ph type="sldNum" sz="quarter" idx="16"/>
          </p:nvPr>
        </p:nvSpPr>
        <p:spPr/>
        <p:txBody>
          <a:bodyPr rtlCol="0"/>
          <a:lstStyle/>
          <a:p>
            <a:fld id="{6F4F2BFC-59BF-4680-BC4B-974E3B57C7AA}"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34E2B3-FF2D-47E5-A153-A4498302E42D}" type="datetimeFigureOut">
              <a:rPr lang="ru-RU" smtClean="0"/>
              <a:pPr/>
              <a:t>27.12.2011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6F4F2BFC-59BF-4680-BC4B-974E3B57C7A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34E2B3-FF2D-47E5-A153-A4498302E42D}" type="datetimeFigureOut">
              <a:rPr lang="ru-RU" smtClean="0"/>
              <a:pPr/>
              <a:t>27.12.2011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6F4F2BFC-59BF-4680-BC4B-974E3B57C7A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34E2B3-FF2D-47E5-A153-A4498302E42D}" type="datetimeFigureOut">
              <a:rPr lang="ru-RU" smtClean="0"/>
              <a:pPr/>
              <a:t>27.12.2011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6F4F2BFC-59BF-4680-BC4B-974E3B57C7AA}"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34E2B3-FF2D-47E5-A153-A4498302E42D}" type="datetimeFigureOut">
              <a:rPr lang="ru-RU" smtClean="0"/>
              <a:pPr/>
              <a:t>27.12.2011</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6F4F2BFC-59BF-4680-BC4B-974E3B57C7AA}"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34E2B3-FF2D-47E5-A153-A4498302E42D}" type="datetimeFigureOut">
              <a:rPr lang="ru-RU" smtClean="0"/>
              <a:pPr/>
              <a:t>27.12.2011</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F4F2BFC-59BF-4680-BC4B-974E3B57C7A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Организация работы лечебных учреждений</a:t>
            </a:r>
            <a:endParaRPr lang="ru-RU" dirty="0"/>
          </a:p>
        </p:txBody>
      </p:sp>
      <p:pic>
        <p:nvPicPr>
          <p:cNvPr id="1026" name="Picture 2" descr="C:\Users\oem\Desktop\162289963.jpg"/>
          <p:cNvPicPr>
            <a:picLocks noChangeAspect="1" noChangeArrowheads="1"/>
          </p:cNvPicPr>
          <p:nvPr/>
        </p:nvPicPr>
        <p:blipFill>
          <a:blip r:embed="rId2" cstate="print"/>
          <a:srcRect/>
          <a:stretch>
            <a:fillRect/>
          </a:stretch>
        </p:blipFill>
        <p:spPr bwMode="auto">
          <a:xfrm>
            <a:off x="500034" y="1000108"/>
            <a:ext cx="5404058" cy="3062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648" y="642918"/>
            <a:ext cx="8153400" cy="5453082"/>
          </a:xfrm>
        </p:spPr>
        <p:txBody>
          <a:bodyPr>
            <a:normAutofit/>
          </a:bodyPr>
          <a:lstStyle/>
          <a:p>
            <a:pPr>
              <a:buNone/>
            </a:pPr>
            <a:r>
              <a:rPr lang="ru-RU" sz="2700" dirty="0" smtClean="0"/>
              <a:t>После окончания осмотра врач должен:</a:t>
            </a:r>
          </a:p>
          <a:p>
            <a:pPr lvl="1"/>
            <a:r>
              <a:rPr lang="ru-RU" sz="2700" dirty="0" smtClean="0"/>
              <a:t>Заполнить историю болезни;</a:t>
            </a:r>
          </a:p>
          <a:p>
            <a:pPr lvl="1"/>
            <a:r>
              <a:rPr lang="ru-RU" sz="2700" dirty="0" smtClean="0"/>
              <a:t>Выставить диагноз, с которым поступил больной;</a:t>
            </a:r>
          </a:p>
          <a:p>
            <a:pPr lvl="1"/>
            <a:r>
              <a:rPr lang="ru-RU" sz="2700" dirty="0" smtClean="0"/>
              <a:t>Отметить необходимость санитарной обработки;</a:t>
            </a:r>
          </a:p>
          <a:p>
            <a:pPr lvl="1"/>
            <a:r>
              <a:rPr lang="ru-RU" sz="2700" dirty="0" smtClean="0"/>
              <a:t>Определить отделение для госпитализации больного;</a:t>
            </a:r>
          </a:p>
          <a:p>
            <a:pPr lvl="1"/>
            <a:r>
              <a:rPr lang="ru-RU" sz="2700" dirty="0" smtClean="0"/>
              <a:t>Определить способ транспортировки больного.</a:t>
            </a:r>
            <a:endParaRPr lang="ru-RU" sz="2700" dirty="0"/>
          </a:p>
        </p:txBody>
      </p:sp>
      <p:pic>
        <p:nvPicPr>
          <p:cNvPr id="4098" name="Picture 2" descr="C:\Users\oem\Desktop\elhovka.jpg"/>
          <p:cNvPicPr>
            <a:picLocks noChangeAspect="1" noChangeArrowheads="1"/>
          </p:cNvPicPr>
          <p:nvPr/>
        </p:nvPicPr>
        <p:blipFill>
          <a:blip r:embed="rId2" cstate="print"/>
          <a:srcRect/>
          <a:stretch>
            <a:fillRect/>
          </a:stretch>
        </p:blipFill>
        <p:spPr bwMode="auto">
          <a:xfrm>
            <a:off x="3071802" y="4071942"/>
            <a:ext cx="2995620" cy="260244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buNone/>
            </a:pPr>
            <a:r>
              <a:rPr lang="ru-RU" dirty="0" smtClean="0"/>
              <a:t>Если при осмотре выясняется, что необходимости в стационарном лечении нет, то после оказания требуемой помощи больного отпускают домой со справками и рекомендациями по амбулаторному лечению. Запись о таком посещении больницы делается в специальном журнале – журнале </a:t>
            </a:r>
            <a:r>
              <a:rPr lang="ru-RU" i="1" dirty="0" smtClean="0"/>
              <a:t>приёма больных и отказа в госпитализации</a:t>
            </a:r>
            <a:r>
              <a:rPr lang="ru-RU" dirty="0" smtClean="0"/>
              <a:t>.</a:t>
            </a:r>
            <a:endParaRPr lang="ru-RU" dirty="0"/>
          </a:p>
        </p:txBody>
      </p:sp>
      <p:pic>
        <p:nvPicPr>
          <p:cNvPr id="5122" name="Picture 2" descr="C:\Users\oem\Desktop\i.jpg"/>
          <p:cNvPicPr>
            <a:picLocks noChangeAspect="1" noChangeArrowheads="1"/>
          </p:cNvPicPr>
          <p:nvPr/>
        </p:nvPicPr>
        <p:blipFill>
          <a:blip r:embed="rId2" cstate="print"/>
          <a:srcRect/>
          <a:stretch>
            <a:fillRect/>
          </a:stretch>
        </p:blipFill>
        <p:spPr bwMode="auto">
          <a:xfrm>
            <a:off x="6572264" y="5000636"/>
            <a:ext cx="2070952" cy="1366828"/>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Антропометрия</a:t>
            </a:r>
            <a:endParaRPr lang="ru-RU" dirty="0"/>
          </a:p>
        </p:txBody>
      </p:sp>
      <p:sp>
        <p:nvSpPr>
          <p:cNvPr id="3" name="Содержимое 2"/>
          <p:cNvSpPr>
            <a:spLocks noGrp="1"/>
          </p:cNvSpPr>
          <p:nvPr>
            <p:ph sz="quarter" idx="1"/>
          </p:nvPr>
        </p:nvSpPr>
        <p:spPr/>
        <p:txBody>
          <a:bodyPr/>
          <a:lstStyle/>
          <a:p>
            <a:pPr>
              <a:buNone/>
            </a:pPr>
            <a:r>
              <a:rPr lang="ru-RU" dirty="0" smtClean="0"/>
              <a:t>Антропометрия – это </a:t>
            </a:r>
          </a:p>
          <a:p>
            <a:pPr>
              <a:buNone/>
            </a:pPr>
            <a:r>
              <a:rPr lang="ru-RU" dirty="0" smtClean="0"/>
              <a:t>измерения ряда особенностей</a:t>
            </a:r>
          </a:p>
          <a:p>
            <a:pPr>
              <a:buNone/>
            </a:pPr>
            <a:r>
              <a:rPr lang="ru-RU" dirty="0" smtClean="0"/>
              <a:t>телосложения больного.</a:t>
            </a:r>
          </a:p>
          <a:p>
            <a:pPr>
              <a:buNone/>
            </a:pPr>
            <a:r>
              <a:rPr lang="ru-RU" dirty="0" smtClean="0"/>
              <a:t>Она также проводится </a:t>
            </a:r>
          </a:p>
          <a:p>
            <a:pPr>
              <a:buNone/>
            </a:pPr>
            <a:r>
              <a:rPr lang="ru-RU" dirty="0" smtClean="0"/>
              <a:t>при поступлении больного</a:t>
            </a:r>
          </a:p>
          <a:p>
            <a:pPr>
              <a:buNone/>
            </a:pPr>
            <a:r>
              <a:rPr lang="ru-RU" dirty="0" smtClean="0"/>
              <a:t> в стационар.</a:t>
            </a:r>
            <a:endParaRPr lang="ru-RU" dirty="0"/>
          </a:p>
        </p:txBody>
      </p:sp>
      <p:pic>
        <p:nvPicPr>
          <p:cNvPr id="3074" name="Picture 2" descr="C:\Users\oem\Desktop\priemnoe6.jpg"/>
          <p:cNvPicPr>
            <a:picLocks noChangeAspect="1" noChangeArrowheads="1"/>
          </p:cNvPicPr>
          <p:nvPr/>
        </p:nvPicPr>
        <p:blipFill>
          <a:blip r:embed="rId2" cstate="print"/>
          <a:srcRect/>
          <a:stretch>
            <a:fillRect/>
          </a:stretch>
        </p:blipFill>
        <p:spPr bwMode="auto">
          <a:xfrm>
            <a:off x="5786446" y="785794"/>
            <a:ext cx="3087881" cy="464343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pPr>
              <a:buNone/>
            </a:pPr>
            <a:r>
              <a:rPr lang="ru-RU" dirty="0" smtClean="0"/>
              <a:t>У всех больных при поступлении в </a:t>
            </a:r>
          </a:p>
          <a:p>
            <a:pPr>
              <a:buNone/>
            </a:pPr>
            <a:r>
              <a:rPr lang="ru-RU" dirty="0" smtClean="0"/>
              <a:t>стационар принято определять:</a:t>
            </a:r>
          </a:p>
          <a:p>
            <a:pPr algn="r"/>
            <a:r>
              <a:rPr lang="ru-RU" dirty="0" smtClean="0"/>
              <a:t>Рост (длину) тела, измеряемый в положении стоя или сидя специальным деревянным ростомером;</a:t>
            </a:r>
          </a:p>
          <a:p>
            <a:pPr algn="r"/>
            <a:r>
              <a:rPr lang="ru-RU" dirty="0" smtClean="0"/>
              <a:t>Массу тела, измеряемую при помощи медицинских весов, натощак, после опорожнения кишечника и мочевого пузыря.</a:t>
            </a:r>
          </a:p>
        </p:txBody>
      </p:sp>
      <p:pic>
        <p:nvPicPr>
          <p:cNvPr id="4098" name="Picture 2" descr="C:\Users\oem\Desktop\4202 103d41353b4c-11304030333d3e37-9.png"/>
          <p:cNvPicPr>
            <a:picLocks noChangeAspect="1" noChangeArrowheads="1"/>
          </p:cNvPicPr>
          <p:nvPr/>
        </p:nvPicPr>
        <p:blipFill>
          <a:blip r:embed="rId2" cstate="print"/>
          <a:srcRect/>
          <a:stretch>
            <a:fillRect/>
          </a:stretch>
        </p:blipFill>
        <p:spPr bwMode="auto">
          <a:xfrm>
            <a:off x="7572396" y="214290"/>
            <a:ext cx="1257300" cy="2514600"/>
          </a:xfrm>
          <a:prstGeom prst="rect">
            <a:avLst/>
          </a:prstGeom>
          <a:ln>
            <a:noFill/>
          </a:ln>
          <a:effectLst>
            <a:outerShdw blurRad="190500" algn="tl" rotWithShape="0">
              <a:srgbClr val="000000">
                <a:alpha val="70000"/>
              </a:srgbClr>
            </a:outerShdw>
          </a:effectLst>
        </p:spPr>
      </p:pic>
      <p:pic>
        <p:nvPicPr>
          <p:cNvPr id="4099" name="Picture 3" descr="C:\Users\oem\Desktop\10793591-a6aa-4918-81d5-9826d3443696.jpg.jpg"/>
          <p:cNvPicPr>
            <a:picLocks noChangeAspect="1" noChangeArrowheads="1"/>
          </p:cNvPicPr>
          <p:nvPr/>
        </p:nvPicPr>
        <p:blipFill>
          <a:blip r:embed="rId3" cstate="print"/>
          <a:srcRect/>
          <a:stretch>
            <a:fillRect/>
          </a:stretch>
        </p:blipFill>
        <p:spPr bwMode="auto">
          <a:xfrm>
            <a:off x="142844" y="2714620"/>
            <a:ext cx="1323975" cy="38100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648" y="642918"/>
            <a:ext cx="8153400" cy="5453082"/>
          </a:xfrm>
        </p:spPr>
        <p:txBody>
          <a:bodyPr>
            <a:normAutofit/>
          </a:bodyPr>
          <a:lstStyle/>
          <a:p>
            <a:pPr>
              <a:buNone/>
            </a:pPr>
            <a:r>
              <a:rPr lang="ru-RU" dirty="0" smtClean="0"/>
              <a:t>Измерение антропометрических данных имеет большое значение для диагностики некоторых заболеваний:</a:t>
            </a:r>
          </a:p>
          <a:p>
            <a:r>
              <a:rPr lang="ru-RU" dirty="0" smtClean="0"/>
              <a:t>Показатели роста и массы тела, например, важны для диагностики алиментарной дистрофии, ожирения, нарушения функций гипофиза.</a:t>
            </a:r>
          </a:p>
          <a:p>
            <a:r>
              <a:rPr lang="ru-RU" dirty="0" smtClean="0"/>
              <a:t>Измерение окружности грудной клетки играет роль в диагностике заболеваний лёгких.</a:t>
            </a:r>
          </a:p>
          <a:p>
            <a:r>
              <a:rPr lang="ru-RU" dirty="0" smtClean="0"/>
              <a:t>Регулярное взвешивание – достаточно надёжный метод контроля отёков.</a:t>
            </a:r>
            <a:endParaRPr lang="ru-RU" dirty="0"/>
          </a:p>
        </p:txBody>
      </p:sp>
      <p:pic>
        <p:nvPicPr>
          <p:cNvPr id="6146" name="Picture 2" descr="C:\Users\oem\Desktop\i.jpg"/>
          <p:cNvPicPr>
            <a:picLocks noChangeAspect="1" noChangeArrowheads="1"/>
          </p:cNvPicPr>
          <p:nvPr/>
        </p:nvPicPr>
        <p:blipFill>
          <a:blip r:embed="rId2" cstate="print"/>
          <a:srcRect/>
          <a:stretch>
            <a:fillRect/>
          </a:stretch>
        </p:blipFill>
        <p:spPr bwMode="auto">
          <a:xfrm>
            <a:off x="7286644" y="4857760"/>
            <a:ext cx="1725607" cy="1725607"/>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Санитарная обработка больных</a:t>
            </a:r>
            <a:endParaRPr lang="ru-RU" dirty="0"/>
          </a:p>
        </p:txBody>
      </p:sp>
      <p:sp>
        <p:nvSpPr>
          <p:cNvPr id="3" name="Содержимое 2"/>
          <p:cNvSpPr>
            <a:spLocks noGrp="1"/>
          </p:cNvSpPr>
          <p:nvPr>
            <p:ph sz="quarter" idx="1"/>
          </p:nvPr>
        </p:nvSpPr>
        <p:spPr/>
        <p:txBody>
          <a:bodyPr/>
          <a:lstStyle/>
          <a:p>
            <a:pPr>
              <a:buNone/>
            </a:pPr>
            <a:r>
              <a:rPr lang="ru-RU" dirty="0" smtClean="0"/>
              <a:t>При поступлении больного в приёмном отделении проводят его тщательный осмотр с целью выявления педикулёза. Паразитами в таком случае могут оказаться </a:t>
            </a:r>
            <a:r>
              <a:rPr lang="ru-RU" i="1" dirty="0" smtClean="0"/>
              <a:t>головная</a:t>
            </a:r>
            <a:r>
              <a:rPr lang="ru-RU" dirty="0" smtClean="0"/>
              <a:t>, </a:t>
            </a:r>
            <a:r>
              <a:rPr lang="ru-RU" i="1" dirty="0" smtClean="0"/>
              <a:t>платяная</a:t>
            </a:r>
            <a:r>
              <a:rPr lang="ru-RU" dirty="0" smtClean="0"/>
              <a:t> и </a:t>
            </a:r>
            <a:r>
              <a:rPr lang="ru-RU" i="1" dirty="0" smtClean="0"/>
              <a:t>лобковая</a:t>
            </a:r>
            <a:r>
              <a:rPr lang="ru-RU" dirty="0" smtClean="0"/>
              <a:t> вошь.</a:t>
            </a:r>
            <a:endParaRPr lang="ru-RU" dirty="0"/>
          </a:p>
        </p:txBody>
      </p:sp>
      <p:pic>
        <p:nvPicPr>
          <p:cNvPr id="5122" name="Picture 2" descr="C:\Users\oem\Desktop\gr2.jpg"/>
          <p:cNvPicPr>
            <a:picLocks noChangeAspect="1" noChangeArrowheads="1"/>
          </p:cNvPicPr>
          <p:nvPr/>
        </p:nvPicPr>
        <p:blipFill>
          <a:blip r:embed="rId2" cstate="print"/>
          <a:srcRect/>
          <a:stretch>
            <a:fillRect/>
          </a:stretch>
        </p:blipFill>
        <p:spPr bwMode="auto">
          <a:xfrm>
            <a:off x="2143108" y="4071942"/>
            <a:ext cx="4810125" cy="200025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Головная вошь</a:t>
            </a:r>
            <a:endParaRPr lang="ru-RU" dirty="0"/>
          </a:p>
        </p:txBody>
      </p:sp>
      <p:sp>
        <p:nvSpPr>
          <p:cNvPr id="3" name="Содержимое 2"/>
          <p:cNvSpPr>
            <a:spLocks noGrp="1"/>
          </p:cNvSpPr>
          <p:nvPr>
            <p:ph sz="quarter" idx="1"/>
          </p:nvPr>
        </p:nvSpPr>
        <p:spPr/>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Поражает волосяной покров головы, откладывая яйца (гниды) к стержню волос, в результате чего волосы часто склеиваются между собой.</a:t>
            </a:r>
            <a:endParaRPr lang="ru-RU" dirty="0"/>
          </a:p>
        </p:txBody>
      </p:sp>
      <p:pic>
        <p:nvPicPr>
          <p:cNvPr id="6146" name="Picture 2" descr="C:\Users\oem\Desktop\i.jpg"/>
          <p:cNvPicPr>
            <a:picLocks noChangeAspect="1" noChangeArrowheads="1"/>
          </p:cNvPicPr>
          <p:nvPr/>
        </p:nvPicPr>
        <p:blipFill>
          <a:blip r:embed="rId2" cstate="print"/>
          <a:srcRect/>
          <a:stretch>
            <a:fillRect/>
          </a:stretch>
        </p:blipFill>
        <p:spPr bwMode="auto">
          <a:xfrm>
            <a:off x="4071934" y="1714488"/>
            <a:ext cx="1285884" cy="1769565"/>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Платяная вошь</a:t>
            </a:r>
            <a:endParaRPr lang="ru-RU" dirty="0"/>
          </a:p>
        </p:txBody>
      </p:sp>
      <p:sp>
        <p:nvSpPr>
          <p:cNvPr id="3" name="Содержимое 2"/>
          <p:cNvSpPr>
            <a:spLocks noGrp="1"/>
          </p:cNvSpPr>
          <p:nvPr>
            <p:ph sz="quarter" idx="1"/>
          </p:nvPr>
        </p:nvSpPr>
        <p:spPr/>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Вызывает поражение кожных покровов туловища и чаще всего обнаруживается в складках белья, преимущественно вдоль внутренних швов.</a:t>
            </a:r>
            <a:endParaRPr lang="ru-RU" dirty="0"/>
          </a:p>
        </p:txBody>
      </p:sp>
      <p:pic>
        <p:nvPicPr>
          <p:cNvPr id="7170" name="Picture 2" descr="C:\Users\oem\Desktop\a-lice-big.jpg"/>
          <p:cNvPicPr>
            <a:picLocks noChangeAspect="1" noChangeArrowheads="1"/>
          </p:cNvPicPr>
          <p:nvPr/>
        </p:nvPicPr>
        <p:blipFill>
          <a:blip r:embed="rId2" cstate="print"/>
          <a:srcRect/>
          <a:stretch>
            <a:fillRect/>
          </a:stretch>
        </p:blipFill>
        <p:spPr bwMode="auto">
          <a:xfrm>
            <a:off x="3214678" y="1928802"/>
            <a:ext cx="2403477" cy="163595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Лобковая вошь (плошица)</a:t>
            </a:r>
            <a:endParaRPr lang="ru-RU" dirty="0"/>
          </a:p>
        </p:txBody>
      </p:sp>
      <p:sp>
        <p:nvSpPr>
          <p:cNvPr id="3" name="Содержимое 2"/>
          <p:cNvSpPr>
            <a:spLocks noGrp="1"/>
          </p:cNvSpPr>
          <p:nvPr>
            <p:ph sz="quarter" idx="1"/>
          </p:nvPr>
        </p:nvSpPr>
        <p:spPr/>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Паразитирует на волосистых поверхностях лобковой области, иногда поражая также усы, бороду, брови, ресницы, волосяной покров подмышечных впадин.</a:t>
            </a:r>
            <a:endParaRPr lang="ru-RU" dirty="0"/>
          </a:p>
        </p:txBody>
      </p:sp>
      <p:pic>
        <p:nvPicPr>
          <p:cNvPr id="8194" name="Picture 2" descr="C:\Users\oem\Desktop\22521.jpg"/>
          <p:cNvPicPr>
            <a:picLocks noChangeAspect="1" noChangeArrowheads="1"/>
          </p:cNvPicPr>
          <p:nvPr/>
        </p:nvPicPr>
        <p:blipFill>
          <a:blip r:embed="rId2" cstate="print"/>
          <a:srcRect/>
          <a:stretch>
            <a:fillRect/>
          </a:stretch>
        </p:blipFill>
        <p:spPr bwMode="auto">
          <a:xfrm>
            <a:off x="3143240" y="1571612"/>
            <a:ext cx="2600331" cy="202916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648" y="1600200"/>
            <a:ext cx="8153400" cy="4900634"/>
          </a:xfrm>
        </p:spPr>
        <p:txBody>
          <a:bodyPr>
            <a:normAutofit/>
          </a:bodyPr>
          <a:lstStyle/>
          <a:p>
            <a:pPr>
              <a:buNone/>
            </a:pPr>
            <a:endParaRPr lang="ru-RU" dirty="0" smtClean="0"/>
          </a:p>
          <a:p>
            <a:pPr>
              <a:buNone/>
            </a:pPr>
            <a:endParaRPr lang="ru-RU" dirty="0" smtClean="0"/>
          </a:p>
          <a:p>
            <a:pPr>
              <a:buNone/>
            </a:pPr>
            <a:r>
              <a:rPr lang="ru-RU" dirty="0" smtClean="0"/>
              <a:t>Вши являются переносчиками </a:t>
            </a:r>
            <a:r>
              <a:rPr lang="ru-RU" i="1" dirty="0" smtClean="0"/>
              <a:t>сыпного</a:t>
            </a:r>
            <a:r>
              <a:rPr lang="ru-RU" dirty="0" smtClean="0"/>
              <a:t> и </a:t>
            </a:r>
            <a:r>
              <a:rPr lang="ru-RU" i="1" dirty="0" smtClean="0"/>
              <a:t>вшиного возвратного тифа</a:t>
            </a:r>
            <a:r>
              <a:rPr lang="ru-RU" dirty="0" smtClean="0"/>
              <a:t>, возбудители которого проникают через повреждённую кожу при раздавливании вшей и последующих расчёсах.</a:t>
            </a:r>
          </a:p>
          <a:p>
            <a:pPr>
              <a:buNone/>
            </a:pPr>
            <a:r>
              <a:rPr lang="ru-RU" dirty="0" smtClean="0"/>
              <a:t>Особенно широко педикулёз распространяется при </a:t>
            </a:r>
            <a:r>
              <a:rPr lang="ru-RU" i="1" dirty="0" smtClean="0"/>
              <a:t>неблагоприятных санитарно-гигиенических условиях </a:t>
            </a:r>
            <a:r>
              <a:rPr lang="ru-RU" dirty="0" smtClean="0"/>
              <a:t>– как правило, в период войн и стихийных бедствий.</a:t>
            </a:r>
            <a:endParaRPr lang="ru-RU" dirty="0"/>
          </a:p>
        </p:txBody>
      </p:sp>
      <p:pic>
        <p:nvPicPr>
          <p:cNvPr id="18434" name="Picture 2" descr="C:\Users\oem\Desktop\132 214240433f-2243303f4135-75.jpg"/>
          <p:cNvPicPr>
            <a:picLocks noChangeAspect="1" noChangeArrowheads="1"/>
          </p:cNvPicPr>
          <p:nvPr/>
        </p:nvPicPr>
        <p:blipFill>
          <a:blip r:embed="rId2" cstate="print"/>
          <a:srcRect/>
          <a:stretch>
            <a:fillRect/>
          </a:stretch>
        </p:blipFill>
        <p:spPr bwMode="auto">
          <a:xfrm>
            <a:off x="2143108" y="214290"/>
            <a:ext cx="4773624" cy="2278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Autofit/>
          </a:bodyPr>
          <a:lstStyle/>
          <a:p>
            <a:pPr algn="l"/>
            <a:r>
              <a:rPr lang="ru-RU" sz="4000" b="1" dirty="0" smtClean="0"/>
              <a:t>Приёмное отделение:</a:t>
            </a:r>
            <a:br>
              <a:rPr lang="ru-RU" sz="4000" b="1" dirty="0" smtClean="0"/>
            </a:br>
            <a:r>
              <a:rPr lang="ru-RU" sz="4000" b="1" dirty="0" smtClean="0"/>
              <a:t>организация и режим работы, устройство, оснащение</a:t>
            </a:r>
            <a:endParaRPr lang="ru-RU" sz="4000" b="1" dirty="0"/>
          </a:p>
        </p:txBody>
      </p:sp>
      <p:sp>
        <p:nvSpPr>
          <p:cNvPr id="3" name="Содержимое 2"/>
          <p:cNvSpPr>
            <a:spLocks noGrp="1"/>
          </p:cNvSpPr>
          <p:nvPr>
            <p:ph sz="quarter" idx="1"/>
          </p:nvPr>
        </p:nvSpPr>
        <p:spPr>
          <a:xfrm>
            <a:off x="642910" y="2214554"/>
            <a:ext cx="8358246" cy="4143404"/>
          </a:xfrm>
        </p:spPr>
        <p:txBody>
          <a:bodyPr>
            <a:normAutofit lnSpcReduction="10000"/>
          </a:bodyPr>
          <a:lstStyle/>
          <a:p>
            <a:pPr>
              <a:buNone/>
            </a:pPr>
            <a:r>
              <a:rPr lang="ru-RU" b="1" i="1" dirty="0" smtClean="0"/>
              <a:t>Приёмное отделение стационара</a:t>
            </a:r>
            <a:r>
              <a:rPr lang="ru-RU" dirty="0" smtClean="0"/>
              <a:t> – это первое место, куда поступают больные, направленные на госпитализацию. Здесь производится: их приём и регистрация; оформление соответствующих документов; врачебный осмотр с определением характера и тяжести заболевания; определение отделения для госпитализации; а также оказание больным при необходимости экстренной медицинской помощи и их санитарная обработка.</a:t>
            </a:r>
            <a:endParaRPr lang="ru-RU" dirty="0"/>
          </a:p>
        </p:txBody>
      </p:sp>
      <p:pic>
        <p:nvPicPr>
          <p:cNvPr id="11266" name="Picture 2" descr="C:\Users\oem\Desktop\i.jpg"/>
          <p:cNvPicPr>
            <a:picLocks noChangeAspect="1" noChangeArrowheads="1"/>
          </p:cNvPicPr>
          <p:nvPr/>
        </p:nvPicPr>
        <p:blipFill>
          <a:blip r:embed="rId2" cstate="print"/>
          <a:srcRect/>
          <a:stretch>
            <a:fillRect/>
          </a:stretch>
        </p:blipFill>
        <p:spPr bwMode="auto">
          <a:xfrm>
            <a:off x="7572396" y="71414"/>
            <a:ext cx="1428750" cy="142875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pPr>
              <a:buNone/>
            </a:pPr>
            <a:r>
              <a:rPr lang="ru-RU" dirty="0" smtClean="0"/>
              <a:t>При обнаружении вшивости, как и при ряде других инфекционных заболеваний, проводят санитарную обработку. Она может быть:</a:t>
            </a:r>
          </a:p>
          <a:p>
            <a:r>
              <a:rPr lang="ru-RU" i="1" dirty="0" smtClean="0"/>
              <a:t>Полной</a:t>
            </a:r>
            <a:r>
              <a:rPr lang="ru-RU" dirty="0" smtClean="0"/>
              <a:t> (мытьё больного с мылом и мочалкой в ванне или под душем, уничтожение паразитов в белье, одежде, обуви, постельных принадлежностях и жилых помещениях);</a:t>
            </a:r>
          </a:p>
          <a:p>
            <a:r>
              <a:rPr lang="ru-RU" i="1" dirty="0" smtClean="0"/>
              <a:t>Частичной</a:t>
            </a:r>
            <a:r>
              <a:rPr lang="ru-RU" dirty="0" smtClean="0"/>
              <a:t> (только мытьё больного и дезинсекция белья, одежды, обуви).</a:t>
            </a:r>
          </a:p>
        </p:txBody>
      </p:sp>
      <p:pic>
        <p:nvPicPr>
          <p:cNvPr id="7170" name="Picture 2" descr="C:\Users\oem\Desktop\i.jpg"/>
          <p:cNvPicPr>
            <a:picLocks noChangeAspect="1" noChangeArrowheads="1"/>
          </p:cNvPicPr>
          <p:nvPr/>
        </p:nvPicPr>
        <p:blipFill>
          <a:blip r:embed="rId2" cstate="print"/>
          <a:srcRect/>
          <a:stretch>
            <a:fillRect/>
          </a:stretch>
        </p:blipFill>
        <p:spPr bwMode="auto">
          <a:xfrm>
            <a:off x="3357554" y="214290"/>
            <a:ext cx="2014546" cy="1517625"/>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dirty="0" smtClean="0"/>
              <a:t>Борьба с головными вшами</a:t>
            </a:r>
            <a:endParaRPr lang="ru-RU" dirty="0"/>
          </a:p>
        </p:txBody>
      </p:sp>
      <p:sp>
        <p:nvSpPr>
          <p:cNvPr id="3" name="Содержимое 2"/>
          <p:cNvSpPr>
            <a:spLocks noGrp="1"/>
          </p:cNvSpPr>
          <p:nvPr>
            <p:ph sz="quarter" idx="1"/>
          </p:nvPr>
        </p:nvSpPr>
        <p:spPr>
          <a:xfrm>
            <a:off x="214282" y="1142984"/>
            <a:ext cx="8472518" cy="5715016"/>
          </a:xfrm>
        </p:spPr>
        <p:txBody>
          <a:bodyPr>
            <a:normAutofit fontScale="92500" lnSpcReduction="20000"/>
          </a:bodyPr>
          <a:lstStyle/>
          <a:p>
            <a:pPr>
              <a:buNone/>
            </a:pPr>
            <a:r>
              <a:rPr lang="ru-RU" dirty="0" smtClean="0"/>
              <a:t>Используют различные средства, такие как:</a:t>
            </a:r>
          </a:p>
          <a:p>
            <a:r>
              <a:rPr lang="ru-RU" dirty="0" smtClean="0"/>
              <a:t>Керосин;</a:t>
            </a:r>
          </a:p>
          <a:p>
            <a:r>
              <a:rPr lang="ru-RU" dirty="0" smtClean="0"/>
              <a:t>Сабадилловый уксус;</a:t>
            </a:r>
          </a:p>
          <a:p>
            <a:r>
              <a:rPr lang="ru-RU" dirty="0" smtClean="0"/>
              <a:t>50% мыльно-сольвентовая паста или эмульсия.</a:t>
            </a:r>
          </a:p>
          <a:p>
            <a:pPr>
              <a:buNone/>
            </a:pPr>
            <a:r>
              <a:rPr lang="ru-RU" dirty="0" smtClean="0"/>
              <a:t>Часто это дополняется стрижкой волос на голове. В случае, когда больной не согласен на стрижку, наиболее эффективно применение керосина, смешанного с растительным маслом. Эту смесь накладывают на волосы и покрывают вощёной бумагой, после чего сверху надевают шапочку или повязывают косынку. Спустя 8-10 часов голову тщательно моют горячей водой с мылом. Для удаления гнид в течение нескольких дней волосы повторно расчёсывают частым гребнем с ватой, смоченной в горячем 10% уксусе.</a:t>
            </a:r>
          </a:p>
        </p:txBody>
      </p:sp>
      <p:pic>
        <p:nvPicPr>
          <p:cNvPr id="12290" name="Picture 2" descr="C:\Users\oem\Desktop\i.jpg"/>
          <p:cNvPicPr>
            <a:picLocks noChangeAspect="1" noChangeArrowheads="1"/>
          </p:cNvPicPr>
          <p:nvPr/>
        </p:nvPicPr>
        <p:blipFill>
          <a:blip r:embed="rId2" cstate="print"/>
          <a:srcRect/>
          <a:stretch>
            <a:fillRect/>
          </a:stretch>
        </p:blipFill>
        <p:spPr bwMode="auto">
          <a:xfrm>
            <a:off x="7500958" y="285728"/>
            <a:ext cx="1532881" cy="2276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buNone/>
            </a:pPr>
            <a:r>
              <a:rPr lang="ru-RU" dirty="0" smtClean="0"/>
              <a:t>Бельё и одежду больных обеззараживают в дезинсекционных камерах – паровоздушных, горячевоздушных и др. Медицинский персонал при дезинсекции должен пользоваться специальной длинной одеждой из прорезиненной ткани или плотного холста.</a:t>
            </a:r>
            <a:endParaRPr lang="ru-RU" dirty="0"/>
          </a:p>
        </p:txBody>
      </p:sp>
      <p:pic>
        <p:nvPicPr>
          <p:cNvPr id="9218" name="Picture 2" descr="C:\Users\oem\Desktop\bed_bug.24991043_std.jpg"/>
          <p:cNvPicPr>
            <a:picLocks noChangeAspect="1" noChangeArrowheads="1"/>
          </p:cNvPicPr>
          <p:nvPr/>
        </p:nvPicPr>
        <p:blipFill>
          <a:blip r:embed="rId2" cstate="print"/>
          <a:srcRect/>
          <a:stretch>
            <a:fillRect/>
          </a:stretch>
        </p:blipFill>
        <p:spPr bwMode="auto">
          <a:xfrm>
            <a:off x="3143240" y="4357694"/>
            <a:ext cx="2853261" cy="214311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lnSpcReduction="10000"/>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lgn="ctr">
              <a:buNone/>
            </a:pPr>
            <a:endParaRPr lang="ru-RU" dirty="0" smtClean="0"/>
          </a:p>
          <a:p>
            <a:pPr algn="ctr">
              <a:buNone/>
            </a:pPr>
            <a:r>
              <a:rPr lang="ru-RU" dirty="0" smtClean="0"/>
              <a:t>Основная мера профилактики вшивости – регулярное мытьё тела со своевременной сменой нательного и постельного белья.</a:t>
            </a:r>
            <a:endParaRPr lang="ru-RU" dirty="0"/>
          </a:p>
        </p:txBody>
      </p:sp>
      <p:pic>
        <p:nvPicPr>
          <p:cNvPr id="10242" name="Picture 2" descr="C:\Users\oem\Desktop\banya_news-6.jpeg"/>
          <p:cNvPicPr>
            <a:picLocks noChangeAspect="1" noChangeArrowheads="1"/>
          </p:cNvPicPr>
          <p:nvPr/>
        </p:nvPicPr>
        <p:blipFill>
          <a:blip r:embed="rId2" cstate="print"/>
          <a:srcRect/>
          <a:stretch>
            <a:fillRect/>
          </a:stretch>
        </p:blipFill>
        <p:spPr bwMode="auto">
          <a:xfrm>
            <a:off x="1928794" y="285728"/>
            <a:ext cx="4982457" cy="3733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648" y="500042"/>
            <a:ext cx="8153400" cy="5595958"/>
          </a:xfrm>
        </p:spPr>
        <p:txBody>
          <a:bodyPr>
            <a:normAutofit/>
          </a:bodyPr>
          <a:lstStyle/>
          <a:p>
            <a:pPr>
              <a:buNone/>
            </a:pPr>
            <a:r>
              <a:rPr lang="ru-RU" sz="2700" dirty="0" smtClean="0"/>
              <a:t>При поступлении в стационар в необходимых случаях больные принимают </a:t>
            </a:r>
            <a:r>
              <a:rPr lang="ru-RU" sz="2700" i="1" dirty="0" smtClean="0"/>
              <a:t>гигиеническую ванну</a:t>
            </a:r>
            <a:r>
              <a:rPr lang="ru-RU" sz="2700" dirty="0" smtClean="0"/>
              <a:t> или </a:t>
            </a:r>
            <a:r>
              <a:rPr lang="ru-RU" sz="2700" i="1" dirty="0" smtClean="0"/>
              <a:t>душ</a:t>
            </a:r>
            <a:r>
              <a:rPr lang="ru-RU" sz="2700" dirty="0" smtClean="0"/>
              <a:t>. Больных, нуждающихся в посторонней помощи, либо опускают в ванну на простыне, либо сажают на поставленный в неё табурет и обливают с помощью душа. После гигиенической ванны больные </a:t>
            </a:r>
            <a:r>
              <a:rPr lang="ru-RU" sz="2700" i="1" dirty="0" smtClean="0"/>
              <a:t>переодеваются</a:t>
            </a:r>
            <a:r>
              <a:rPr lang="ru-RU" sz="2700" dirty="0" smtClean="0"/>
              <a:t> либо в больничную одежду (обычно по определённым показаниям), либо в одежду, принесённую из дома.</a:t>
            </a:r>
            <a:endParaRPr lang="ru-RU" sz="2700" dirty="0"/>
          </a:p>
        </p:txBody>
      </p:sp>
      <p:pic>
        <p:nvPicPr>
          <p:cNvPr id="11266" name="Picture 2" descr="C:\Users\oem\Desktop\banera_dibujo_gratis_descargar_20110418_2067638803.gif"/>
          <p:cNvPicPr>
            <a:picLocks noChangeAspect="1" noChangeArrowheads="1"/>
          </p:cNvPicPr>
          <p:nvPr/>
        </p:nvPicPr>
        <p:blipFill>
          <a:blip r:embed="rId2" cstate="print"/>
          <a:srcRect/>
          <a:stretch>
            <a:fillRect/>
          </a:stretch>
        </p:blipFill>
        <p:spPr bwMode="auto">
          <a:xfrm>
            <a:off x="3286116" y="4214818"/>
            <a:ext cx="2285992" cy="2285992"/>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648" y="357166"/>
            <a:ext cx="8153400" cy="6143668"/>
          </a:xfrm>
        </p:spPr>
        <p:txBody>
          <a:bodyPr>
            <a:normAutofit lnSpcReduction="10000"/>
          </a:bodyPr>
          <a:lstStyle/>
          <a:p>
            <a:pPr>
              <a:buNone/>
            </a:pPr>
            <a:r>
              <a:rPr lang="ru-RU" i="1" dirty="0" smtClean="0"/>
              <a:t>Не разрешают </a:t>
            </a:r>
            <a:r>
              <a:rPr lang="ru-RU" dirty="0" smtClean="0"/>
              <a:t>принимать гигиеническую ванну в приёмном отделении:</a:t>
            </a:r>
          </a:p>
          <a:p>
            <a:r>
              <a:rPr lang="ru-RU" dirty="0" smtClean="0"/>
              <a:t>Больным с тяжёлыми заболеваниями (гипертоническим кризом, острым инфарктом, туберкулёзом в активной фазе);</a:t>
            </a:r>
          </a:p>
          <a:p>
            <a:r>
              <a:rPr lang="ru-RU" dirty="0" smtClean="0"/>
              <a:t>Больным с кожными заболеваниями, требующими экстренного хирургического вмешательства;</a:t>
            </a:r>
          </a:p>
          <a:p>
            <a:r>
              <a:rPr lang="ru-RU" dirty="0" smtClean="0"/>
              <a:t>Роженицам.</a:t>
            </a:r>
          </a:p>
          <a:p>
            <a:pPr>
              <a:buNone/>
            </a:pPr>
            <a:r>
              <a:rPr lang="ru-RU" dirty="0" smtClean="0"/>
              <a:t>В этих случаях кожу обтирают </a:t>
            </a:r>
            <a:endParaRPr lang="ru-RU" dirty="0" smtClean="0"/>
          </a:p>
          <a:p>
            <a:pPr>
              <a:buNone/>
            </a:pPr>
            <a:r>
              <a:rPr lang="ru-RU" dirty="0" smtClean="0"/>
              <a:t>тампоном</a:t>
            </a:r>
            <a:r>
              <a:rPr lang="ru-RU" dirty="0" smtClean="0"/>
              <a:t>, смоченным </a:t>
            </a:r>
            <a:r>
              <a:rPr lang="ru-RU" dirty="0" smtClean="0"/>
              <a:t>тёплой</a:t>
            </a:r>
          </a:p>
          <a:p>
            <a:pPr>
              <a:buNone/>
            </a:pPr>
            <a:r>
              <a:rPr lang="ru-RU" dirty="0" smtClean="0"/>
              <a:t>водой </a:t>
            </a:r>
            <a:r>
              <a:rPr lang="ru-RU" dirty="0" smtClean="0"/>
              <a:t>с мылом, затем </a:t>
            </a:r>
            <a:r>
              <a:rPr lang="ru-RU" dirty="0" smtClean="0"/>
              <a:t>чистой</a:t>
            </a:r>
          </a:p>
          <a:p>
            <a:pPr>
              <a:buNone/>
            </a:pPr>
            <a:r>
              <a:rPr lang="ru-RU" dirty="0" smtClean="0"/>
              <a:t>водой </a:t>
            </a:r>
            <a:r>
              <a:rPr lang="ru-RU" dirty="0" smtClean="0"/>
              <a:t>и насухо вытирают.</a:t>
            </a:r>
            <a:endParaRPr lang="ru-RU" dirty="0"/>
          </a:p>
        </p:txBody>
      </p:sp>
      <p:pic>
        <p:nvPicPr>
          <p:cNvPr id="8194" name="Picture 2" descr="C:\Users\oem\Desktop\20075273_1.jpg"/>
          <p:cNvPicPr>
            <a:picLocks noChangeAspect="1" noChangeArrowheads="1"/>
          </p:cNvPicPr>
          <p:nvPr/>
        </p:nvPicPr>
        <p:blipFill>
          <a:blip r:embed="rId2" cstate="print"/>
          <a:srcRect/>
          <a:stretch>
            <a:fillRect/>
          </a:stretch>
        </p:blipFill>
        <p:spPr bwMode="auto">
          <a:xfrm>
            <a:off x="5715008" y="4071942"/>
            <a:ext cx="2566143" cy="1925634"/>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Транспортировка больных</a:t>
            </a:r>
            <a:endParaRPr lang="ru-RU" dirty="0"/>
          </a:p>
        </p:txBody>
      </p:sp>
      <p:sp>
        <p:nvSpPr>
          <p:cNvPr id="3" name="Содержимое 2"/>
          <p:cNvSpPr>
            <a:spLocks noGrp="1"/>
          </p:cNvSpPr>
          <p:nvPr>
            <p:ph sz="quarter" idx="1"/>
          </p:nvPr>
        </p:nvSpPr>
        <p:spPr/>
        <p:txBody>
          <a:bodyPr/>
          <a:lstStyle/>
          <a:p>
            <a:pPr algn="r">
              <a:buNone/>
            </a:pPr>
            <a:r>
              <a:rPr lang="ru-RU" dirty="0" smtClean="0"/>
              <a:t>Этот вопрос решается врачом приёмного отделения. Выбор правильной транспортировки оказывает большое влияние на состояние больного и зачастую важен для того, чтобы его состояние не ухудшилось.</a:t>
            </a:r>
            <a:endParaRPr lang="ru-RU" dirty="0"/>
          </a:p>
        </p:txBody>
      </p:sp>
      <p:pic>
        <p:nvPicPr>
          <p:cNvPr id="12290" name="Picture 2" descr="C:\Users\oem\Desktop\59_full.jpg"/>
          <p:cNvPicPr>
            <a:picLocks noChangeAspect="1" noChangeArrowheads="1"/>
          </p:cNvPicPr>
          <p:nvPr/>
        </p:nvPicPr>
        <p:blipFill>
          <a:blip r:embed="rId2" cstate="print"/>
          <a:srcRect/>
          <a:stretch>
            <a:fillRect/>
          </a:stretch>
        </p:blipFill>
        <p:spPr bwMode="auto">
          <a:xfrm>
            <a:off x="571472" y="3571876"/>
            <a:ext cx="3645577" cy="2551904"/>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648" y="500042"/>
            <a:ext cx="8153400" cy="5595958"/>
          </a:xfrm>
        </p:spPr>
        <p:txBody>
          <a:bodyPr>
            <a:normAutofit/>
          </a:bodyPr>
          <a:lstStyle/>
          <a:p>
            <a:r>
              <a:rPr lang="ru-RU" dirty="0" smtClean="0"/>
              <a:t>Больные в </a:t>
            </a:r>
            <a:r>
              <a:rPr lang="ru-RU" i="1" dirty="0" smtClean="0"/>
              <a:t>удовлетворительном</a:t>
            </a:r>
            <a:r>
              <a:rPr lang="ru-RU" dirty="0" smtClean="0"/>
              <a:t> состоянии направляются в стационар пешком, в сопровождении санитарки или медсестры.</a:t>
            </a:r>
          </a:p>
          <a:p>
            <a:r>
              <a:rPr lang="ru-RU" i="1" dirty="0" smtClean="0"/>
              <a:t>Ослабленных </a:t>
            </a:r>
            <a:r>
              <a:rPr lang="ru-RU" dirty="0" smtClean="0"/>
              <a:t>больных</a:t>
            </a:r>
            <a:r>
              <a:rPr lang="ru-RU" i="1" dirty="0" smtClean="0"/>
              <a:t>, инвалидов, </a:t>
            </a:r>
            <a:r>
              <a:rPr lang="ru-RU" dirty="0" smtClean="0"/>
              <a:t>некоторых</a:t>
            </a:r>
            <a:r>
              <a:rPr lang="ru-RU" i="1" dirty="0" smtClean="0"/>
              <a:t> пожилых </a:t>
            </a:r>
            <a:r>
              <a:rPr lang="ru-RU" dirty="0" smtClean="0"/>
              <a:t>пациентов осторожно перевозят на специальном кресле-каталке.</a:t>
            </a:r>
          </a:p>
          <a:p>
            <a:r>
              <a:rPr lang="ru-RU" i="1" dirty="0" smtClean="0"/>
              <a:t>Тяжелобольных</a:t>
            </a:r>
            <a:r>
              <a:rPr lang="ru-RU" dirty="0" smtClean="0"/>
              <a:t> транспортируют на каталке или переносят на носилках.</a:t>
            </a:r>
            <a:endParaRPr lang="ru-RU" dirty="0"/>
          </a:p>
        </p:txBody>
      </p:sp>
      <p:pic>
        <p:nvPicPr>
          <p:cNvPr id="9218" name="Picture 2" descr="C:\Users\oem\Desktop\1731.jpg"/>
          <p:cNvPicPr>
            <a:picLocks noChangeAspect="1" noChangeArrowheads="1"/>
          </p:cNvPicPr>
          <p:nvPr/>
        </p:nvPicPr>
        <p:blipFill>
          <a:blip r:embed="rId2" cstate="print"/>
          <a:srcRect/>
          <a:stretch>
            <a:fillRect/>
          </a:stretch>
        </p:blipFill>
        <p:spPr bwMode="auto">
          <a:xfrm>
            <a:off x="4786314" y="3857628"/>
            <a:ext cx="3041657" cy="2694908"/>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92500"/>
          </a:bodyPr>
          <a:lstStyle/>
          <a:p>
            <a:pPr>
              <a:buNone/>
            </a:pPr>
            <a:endParaRPr lang="ru-RU" dirty="0" smtClean="0"/>
          </a:p>
          <a:p>
            <a:pPr>
              <a:buNone/>
            </a:pPr>
            <a:endParaRPr lang="ru-RU" dirty="0" smtClean="0"/>
          </a:p>
          <a:p>
            <a:pPr>
              <a:buNone/>
            </a:pPr>
            <a:endParaRPr lang="ru-RU" dirty="0" smtClean="0"/>
          </a:p>
          <a:p>
            <a:pPr>
              <a:buNone/>
            </a:pPr>
            <a:r>
              <a:rPr lang="ru-RU" dirty="0" smtClean="0"/>
              <a:t>Носилки </a:t>
            </a:r>
            <a:r>
              <a:rPr lang="ru-RU" dirty="0" smtClean="0"/>
              <a:t>с больным могут нести два или четыре человека, которые должны идти </a:t>
            </a:r>
            <a:r>
              <a:rPr lang="ru-RU" i="1" dirty="0" smtClean="0"/>
              <a:t>не в ногу, короткими шагами</a:t>
            </a:r>
            <a:r>
              <a:rPr lang="ru-RU" dirty="0" smtClean="0"/>
              <a:t>. При подъёме по лестнице больного несут головой вперёд, при спуске – ногами вперёд, в обоих случаях приподнимая ножной конец носилок. Для облегчения переноски иногда используются специальные </a:t>
            </a:r>
            <a:r>
              <a:rPr lang="ru-RU" i="1" dirty="0" smtClean="0"/>
              <a:t>лямки.</a:t>
            </a:r>
            <a:endParaRPr lang="ru-RU" i="1" dirty="0"/>
          </a:p>
        </p:txBody>
      </p:sp>
      <p:pic>
        <p:nvPicPr>
          <p:cNvPr id="10242" name="Picture 2" descr="C:\Users\oem\Desktop\1300103599_177262261_1----.jpg"/>
          <p:cNvPicPr>
            <a:picLocks noChangeAspect="1" noChangeArrowheads="1"/>
          </p:cNvPicPr>
          <p:nvPr/>
        </p:nvPicPr>
        <p:blipFill>
          <a:blip r:embed="rId2" cstate="print"/>
          <a:srcRect/>
          <a:stretch>
            <a:fillRect/>
          </a:stretch>
        </p:blipFill>
        <p:spPr bwMode="auto">
          <a:xfrm>
            <a:off x="2714612" y="357166"/>
            <a:ext cx="3224215" cy="271991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648" y="428604"/>
            <a:ext cx="8153400" cy="5667396"/>
          </a:xfrm>
        </p:spPr>
        <p:txBody>
          <a:bodyPr numCol="2">
            <a:normAutofit/>
          </a:bodyPr>
          <a:lstStyle/>
          <a:p>
            <a:pPr>
              <a:buNone/>
            </a:pPr>
            <a:r>
              <a:rPr lang="ru-RU" sz="2700" dirty="0" smtClean="0"/>
              <a:t>Переноску больного </a:t>
            </a:r>
            <a:r>
              <a:rPr lang="ru-RU" sz="2700" i="1" dirty="0" smtClean="0"/>
              <a:t>на руках </a:t>
            </a:r>
            <a:r>
              <a:rPr lang="ru-RU" sz="2700" dirty="0" smtClean="0"/>
              <a:t>могут осуществлять один, два или три человека. Если больного переносит один человек то одной рукой он обхватывает пациента на уровне лопаток, а другую подводит под его бёдра; пациент при этом обхватывает несущего за шею.</a:t>
            </a:r>
            <a:endParaRPr lang="ru-RU" sz="2700" dirty="0"/>
          </a:p>
        </p:txBody>
      </p:sp>
      <p:pic>
        <p:nvPicPr>
          <p:cNvPr id="17410" name="Picture 2" descr="C:\Users\oem\Desktop\1192_1469455771.jpg"/>
          <p:cNvPicPr>
            <a:picLocks noChangeAspect="1" noChangeArrowheads="1"/>
          </p:cNvPicPr>
          <p:nvPr/>
        </p:nvPicPr>
        <p:blipFill>
          <a:blip r:embed="rId2" cstate="print"/>
          <a:srcRect/>
          <a:stretch>
            <a:fillRect/>
          </a:stretch>
        </p:blipFill>
        <p:spPr bwMode="auto">
          <a:xfrm>
            <a:off x="5715008" y="714356"/>
            <a:ext cx="2683740" cy="4964916"/>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71480"/>
            <a:ext cx="8229600" cy="6143668"/>
          </a:xfrm>
        </p:spPr>
        <p:txBody>
          <a:bodyPr>
            <a:normAutofit fontScale="92500" lnSpcReduction="10000"/>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Обычно в больницах, особенно небольших, организуется </a:t>
            </a:r>
            <a:r>
              <a:rPr lang="ru-RU" i="1" dirty="0" smtClean="0"/>
              <a:t>одно</a:t>
            </a:r>
            <a:r>
              <a:rPr lang="ru-RU" dirty="0" smtClean="0"/>
              <a:t> приёмное отделение. В ряде больничных корпусов (инфекционном, родильном) выделяют </a:t>
            </a:r>
            <a:r>
              <a:rPr lang="ru-RU" i="1" dirty="0" smtClean="0"/>
              <a:t>собственные</a:t>
            </a:r>
            <a:r>
              <a:rPr lang="ru-RU" dirty="0" smtClean="0"/>
              <a:t> приёмные отделения. В крупных многопрофильных больницах может работать </a:t>
            </a:r>
            <a:r>
              <a:rPr lang="ru-RU" i="1" dirty="0" smtClean="0"/>
              <a:t>несколько</a:t>
            </a:r>
            <a:r>
              <a:rPr lang="ru-RU" dirty="0" smtClean="0"/>
              <a:t> приёмных отделений, оборудованных в специализированных блоках и корпусах.</a:t>
            </a:r>
            <a:endParaRPr lang="ru-RU" dirty="0"/>
          </a:p>
        </p:txBody>
      </p:sp>
      <p:pic>
        <p:nvPicPr>
          <p:cNvPr id="2051" name="Picture 3" descr="C:\Users\oem\Desktop\118.jpg"/>
          <p:cNvPicPr>
            <a:picLocks noChangeAspect="1" noChangeArrowheads="1"/>
          </p:cNvPicPr>
          <p:nvPr/>
        </p:nvPicPr>
        <p:blipFill>
          <a:blip r:embed="rId2" cstate="print"/>
          <a:srcRect/>
          <a:stretch>
            <a:fillRect/>
          </a:stretch>
        </p:blipFill>
        <p:spPr bwMode="auto">
          <a:xfrm>
            <a:off x="2357422" y="142852"/>
            <a:ext cx="4187843" cy="3140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648" y="285728"/>
            <a:ext cx="8153400" cy="5810272"/>
          </a:xfrm>
        </p:spPr>
        <p:txBody>
          <a:bodyPr>
            <a:normAutofit/>
          </a:bodyPr>
          <a:lstStyle/>
          <a:p>
            <a:pPr>
              <a:buNone/>
            </a:pPr>
            <a:r>
              <a:rPr lang="ru-RU" sz="2700" dirty="0" smtClean="0"/>
              <a:t>При перекладывании больного с носилок на постель их лучше располагать под прямым углом к кровати, чтобы их ножной конец был ближе к её головному концу. Подняв больного, его подносят к кровати вполоборота и укладывают на постель. Если такое расположение носилок невозможно, то их ставят параллельно кровати. Персонал при этом находится между носилками и кроватью последовательно или в крайнем случае вплотную к ней.</a:t>
            </a:r>
            <a:endParaRPr lang="ru-RU" sz="2700" dirty="0"/>
          </a:p>
        </p:txBody>
      </p:sp>
      <p:pic>
        <p:nvPicPr>
          <p:cNvPr id="13314" name="Picture 2" descr="C:\Users\oem\Desktop\1321_1257972354.jpg"/>
          <p:cNvPicPr>
            <a:picLocks noChangeAspect="1" noChangeArrowheads="1"/>
          </p:cNvPicPr>
          <p:nvPr/>
        </p:nvPicPr>
        <p:blipFill>
          <a:blip r:embed="rId2" cstate="print"/>
          <a:srcRect/>
          <a:stretch>
            <a:fillRect/>
          </a:stretch>
        </p:blipFill>
        <p:spPr bwMode="auto">
          <a:xfrm>
            <a:off x="2643174" y="4143380"/>
            <a:ext cx="4152900" cy="2562225"/>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pPr algn="ctr">
              <a:buNone/>
            </a:pPr>
            <a:endParaRPr lang="ru-RU" sz="2800" dirty="0" smtClean="0"/>
          </a:p>
          <a:p>
            <a:pPr algn="ctr">
              <a:buNone/>
            </a:pPr>
            <a:r>
              <a:rPr lang="ru-RU" sz="2800" dirty="0" smtClean="0"/>
              <a:t>Презентацию выполнила студентка 5 группы</a:t>
            </a:r>
          </a:p>
          <a:p>
            <a:pPr algn="ctr">
              <a:buNone/>
            </a:pPr>
            <a:r>
              <a:rPr lang="ru-RU" sz="2800" dirty="0" smtClean="0"/>
              <a:t>1 курса лечебного факультета </a:t>
            </a:r>
          </a:p>
          <a:p>
            <a:pPr algn="ctr">
              <a:buNone/>
            </a:pPr>
            <a:r>
              <a:rPr lang="ru-RU" sz="2800" dirty="0" smtClean="0"/>
              <a:t>Ермилова В.П.</a:t>
            </a:r>
          </a:p>
          <a:p>
            <a:pPr algn="ctr">
              <a:buNone/>
            </a:pPr>
            <a:endParaRPr lang="ru-RU" sz="2800" dirty="0" smtClean="0"/>
          </a:p>
          <a:p>
            <a:pPr algn="ctr">
              <a:buNone/>
            </a:pPr>
            <a:r>
              <a:rPr lang="ru-RU" sz="2800" dirty="0" smtClean="0"/>
              <a:t>Спасибо за внимание.</a:t>
            </a:r>
          </a:p>
          <a:p>
            <a:pPr algn="ctr">
              <a:buNone/>
            </a:pPr>
            <a:r>
              <a:rPr lang="ru-RU" sz="2800" dirty="0" smtClean="0"/>
              <a:t>=)</a:t>
            </a:r>
            <a:endParaRPr lang="ru-RU" sz="2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28604"/>
            <a:ext cx="8229600" cy="5697559"/>
          </a:xfrm>
        </p:spPr>
        <p:txBody>
          <a:bodyPr>
            <a:normAutofit/>
          </a:bodyPr>
          <a:lstStyle/>
          <a:p>
            <a:r>
              <a:rPr lang="ru-RU" sz="2800" dirty="0" smtClean="0"/>
              <a:t>Для </a:t>
            </a:r>
            <a:r>
              <a:rPr lang="ru-RU" sz="2800" i="1" dirty="0" smtClean="0"/>
              <a:t>плановой</a:t>
            </a:r>
            <a:r>
              <a:rPr lang="ru-RU" sz="2800" dirty="0" smtClean="0"/>
              <a:t> госпитализации больные поступают в приёмное отделение, имея на руках направление и выписку из амбулаторной карты.</a:t>
            </a:r>
          </a:p>
          <a:p>
            <a:r>
              <a:rPr lang="ru-RU" sz="2800" dirty="0" smtClean="0"/>
              <a:t>В </a:t>
            </a:r>
            <a:r>
              <a:rPr lang="ru-RU" sz="2800" i="1" dirty="0" smtClean="0"/>
              <a:t>экстренных</a:t>
            </a:r>
            <a:r>
              <a:rPr lang="ru-RU" sz="2800" dirty="0" smtClean="0"/>
              <a:t> ситуациях больные могут быть доставлены машиной скорой помощи.</a:t>
            </a:r>
          </a:p>
          <a:p>
            <a:r>
              <a:rPr lang="ru-RU" sz="2800" dirty="0" smtClean="0"/>
              <a:t>В некоторых случаях больные обращаются </a:t>
            </a:r>
            <a:r>
              <a:rPr lang="ru-RU" sz="2800" i="1" dirty="0" smtClean="0"/>
              <a:t>«самотёком»</a:t>
            </a:r>
            <a:r>
              <a:rPr lang="ru-RU" sz="2800" dirty="0" smtClean="0"/>
              <a:t>, внезапно почувствовав себя плохо.</a:t>
            </a:r>
          </a:p>
        </p:txBody>
      </p:sp>
      <p:pic>
        <p:nvPicPr>
          <p:cNvPr id="1026" name="Picture 2" descr="C:\Users\oem\Desktop\475-img_1283487785_940x720.JPG"/>
          <p:cNvPicPr>
            <a:picLocks noChangeAspect="1" noChangeArrowheads="1"/>
          </p:cNvPicPr>
          <p:nvPr/>
        </p:nvPicPr>
        <p:blipFill>
          <a:blip r:embed="rId2" cstate="print"/>
          <a:srcRect/>
          <a:stretch>
            <a:fillRect/>
          </a:stretch>
        </p:blipFill>
        <p:spPr bwMode="auto">
          <a:xfrm>
            <a:off x="2571736" y="3643314"/>
            <a:ext cx="3819013" cy="2856134"/>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Регистрация больных</a:t>
            </a:r>
            <a:endParaRPr lang="ru-RU" dirty="0"/>
          </a:p>
        </p:txBody>
      </p:sp>
      <p:sp>
        <p:nvSpPr>
          <p:cNvPr id="3" name="Содержимое 2"/>
          <p:cNvSpPr>
            <a:spLocks noGrp="1"/>
          </p:cNvSpPr>
          <p:nvPr>
            <p:ph sz="quarter" idx="1"/>
          </p:nvPr>
        </p:nvSpPr>
        <p:spPr/>
        <p:txBody>
          <a:bodyPr>
            <a:normAutofit fontScale="92500" lnSpcReduction="10000"/>
          </a:bodyPr>
          <a:lstStyle/>
          <a:p>
            <a:pPr>
              <a:buNone/>
            </a:pPr>
            <a:r>
              <a:rPr lang="ru-RU" dirty="0" smtClean="0"/>
              <a:t>На каждого больного, поступающего в стационар, заводят </a:t>
            </a:r>
            <a:r>
              <a:rPr lang="ru-RU" i="1" dirty="0" smtClean="0"/>
              <a:t>историю болезни </a:t>
            </a:r>
            <a:r>
              <a:rPr lang="ru-RU" dirty="0" smtClean="0"/>
              <a:t>– основной первичный документ в больнице. В приёмном отделении прежде всего оформляют титульный лист истории болезни, куда вносится:</a:t>
            </a:r>
          </a:p>
          <a:p>
            <a:pPr lvl="1">
              <a:buFont typeface="Wingdings" pitchFamily="2" charset="2"/>
              <a:buChar char="ü"/>
            </a:pPr>
            <a:r>
              <a:rPr lang="ru-RU" dirty="0" smtClean="0"/>
              <a:t>ФИО и дата рождения пациента;</a:t>
            </a:r>
          </a:p>
          <a:p>
            <a:pPr lvl="1">
              <a:buFont typeface="Wingdings" pitchFamily="2" charset="2"/>
              <a:buChar char="ü"/>
            </a:pPr>
            <a:r>
              <a:rPr lang="ru-RU" dirty="0" smtClean="0"/>
              <a:t>Домашний адрес, номер и серия паспорта;</a:t>
            </a:r>
          </a:p>
          <a:p>
            <a:pPr lvl="1">
              <a:buFont typeface="Wingdings" pitchFamily="2" charset="2"/>
              <a:buChar char="ü"/>
            </a:pPr>
            <a:r>
              <a:rPr lang="ru-RU" dirty="0" smtClean="0"/>
              <a:t>Место работы и должность, служебный и домашний телефоны;</a:t>
            </a:r>
          </a:p>
          <a:p>
            <a:pPr lvl="1">
              <a:buFont typeface="Wingdings" pitchFamily="2" charset="2"/>
              <a:buChar char="ü"/>
            </a:pPr>
            <a:r>
              <a:rPr lang="ru-RU" dirty="0" smtClean="0"/>
              <a:t>Точное время поступления;</a:t>
            </a:r>
          </a:p>
          <a:p>
            <a:pPr lvl="1">
              <a:buFont typeface="Wingdings" pitchFamily="2" charset="2"/>
              <a:buChar char="ü"/>
            </a:pPr>
            <a:r>
              <a:rPr lang="ru-RU" dirty="0" smtClean="0"/>
              <a:t>Диагноз направившего учреждения.</a:t>
            </a:r>
          </a:p>
        </p:txBody>
      </p:sp>
      <p:pic>
        <p:nvPicPr>
          <p:cNvPr id="14338" name="Picture 2" descr="C:\Users\oem\Desktop\gospitalizacia.jpg"/>
          <p:cNvPicPr>
            <a:picLocks noChangeAspect="1" noChangeArrowheads="1"/>
          </p:cNvPicPr>
          <p:nvPr/>
        </p:nvPicPr>
        <p:blipFill>
          <a:blip r:embed="rId2" cstate="print"/>
          <a:srcRect/>
          <a:stretch>
            <a:fillRect/>
          </a:stretch>
        </p:blipFill>
        <p:spPr bwMode="auto">
          <a:xfrm>
            <a:off x="6301641" y="71414"/>
            <a:ext cx="2212122" cy="1619274"/>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pPr algn="r">
              <a:buNone/>
            </a:pPr>
            <a:r>
              <a:rPr lang="ru-RU" dirty="0" smtClean="0"/>
              <a:t>Если больной находится </a:t>
            </a:r>
            <a:r>
              <a:rPr lang="ru-RU" i="1" dirty="0" smtClean="0"/>
              <a:t>в тяжёлом состоянии</a:t>
            </a:r>
            <a:r>
              <a:rPr lang="ru-RU" dirty="0" smtClean="0"/>
              <a:t>, то вначале ему оказывают необходимую помощь и только затем производят регистрацию.</a:t>
            </a:r>
          </a:p>
          <a:p>
            <a:pPr algn="r">
              <a:buNone/>
            </a:pPr>
            <a:r>
              <a:rPr lang="ru-RU" dirty="0" smtClean="0"/>
              <a:t>Если больной находится </a:t>
            </a:r>
            <a:r>
              <a:rPr lang="ru-RU" i="1" dirty="0" smtClean="0"/>
              <a:t>без</a:t>
            </a:r>
          </a:p>
          <a:p>
            <a:pPr algn="r">
              <a:buNone/>
            </a:pPr>
            <a:r>
              <a:rPr lang="ru-RU" i="1" dirty="0" smtClean="0"/>
              <a:t> </a:t>
            </a:r>
            <a:r>
              <a:rPr lang="ru-RU" i="1" dirty="0" smtClean="0"/>
              <a:t>сознания</a:t>
            </a:r>
            <a:r>
              <a:rPr lang="ru-RU" dirty="0" smtClean="0"/>
              <a:t>, информацию </a:t>
            </a:r>
            <a:endParaRPr lang="ru-RU" dirty="0" smtClean="0"/>
          </a:p>
          <a:p>
            <a:pPr algn="r">
              <a:buNone/>
            </a:pPr>
            <a:r>
              <a:rPr lang="ru-RU" dirty="0" smtClean="0"/>
              <a:t>о </a:t>
            </a:r>
            <a:r>
              <a:rPr lang="ru-RU" dirty="0" smtClean="0"/>
              <a:t>нём записывают </a:t>
            </a:r>
            <a:endParaRPr lang="ru-RU" dirty="0" smtClean="0"/>
          </a:p>
          <a:p>
            <a:pPr algn="r">
              <a:buNone/>
            </a:pPr>
            <a:r>
              <a:rPr lang="ru-RU" dirty="0" smtClean="0"/>
              <a:t>со </a:t>
            </a:r>
            <a:r>
              <a:rPr lang="ru-RU" dirty="0" smtClean="0"/>
              <a:t>слов сопровождающих лиц.</a:t>
            </a:r>
          </a:p>
        </p:txBody>
      </p:sp>
      <p:pic>
        <p:nvPicPr>
          <p:cNvPr id="2050" name="Picture 2" descr="C:\Users\oem\Desktop\o_390.jpg"/>
          <p:cNvPicPr>
            <a:picLocks noChangeAspect="1" noChangeArrowheads="1"/>
          </p:cNvPicPr>
          <p:nvPr/>
        </p:nvPicPr>
        <p:blipFill>
          <a:blip r:embed="rId2" cstate="print"/>
          <a:srcRect/>
          <a:stretch>
            <a:fillRect/>
          </a:stretch>
        </p:blipFill>
        <p:spPr bwMode="auto">
          <a:xfrm>
            <a:off x="285720" y="2571744"/>
            <a:ext cx="2636369" cy="398619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648" y="714356"/>
            <a:ext cx="8153400" cy="5381644"/>
          </a:xfrm>
        </p:spPr>
        <p:txBody>
          <a:bodyPr/>
          <a:lstStyle/>
          <a:p>
            <a:pPr>
              <a:buNone/>
            </a:pPr>
            <a:r>
              <a:rPr lang="ru-RU" dirty="0" smtClean="0"/>
              <a:t>В приёмном отделении у больного измеряют </a:t>
            </a:r>
            <a:r>
              <a:rPr lang="ru-RU" i="1" dirty="0" smtClean="0"/>
              <a:t>температуру тела </a:t>
            </a:r>
            <a:r>
              <a:rPr lang="ru-RU" dirty="0" smtClean="0"/>
              <a:t>и проводят тщательный </a:t>
            </a:r>
            <a:r>
              <a:rPr lang="ru-RU" i="1" dirty="0" smtClean="0"/>
              <a:t>осмотр кожных покровов </a:t>
            </a:r>
            <a:r>
              <a:rPr lang="ru-RU" dirty="0" smtClean="0"/>
              <a:t>с целью выявления педикулёза. Полученные результаты также вносятся в историю болезни.</a:t>
            </a:r>
            <a:endParaRPr lang="ru-RU" dirty="0"/>
          </a:p>
        </p:txBody>
      </p:sp>
      <p:pic>
        <p:nvPicPr>
          <p:cNvPr id="15362" name="Picture 2" descr="C:\Users\oem\Desktop\V_Aleksandrov_-_Istoriya_bolezni.jpg"/>
          <p:cNvPicPr>
            <a:picLocks noChangeAspect="1" noChangeArrowheads="1"/>
          </p:cNvPicPr>
          <p:nvPr/>
        </p:nvPicPr>
        <p:blipFill>
          <a:blip r:embed="rId2" cstate="print"/>
          <a:srcRect/>
          <a:stretch>
            <a:fillRect/>
          </a:stretch>
        </p:blipFill>
        <p:spPr bwMode="auto">
          <a:xfrm>
            <a:off x="3571868" y="3429000"/>
            <a:ext cx="2333618" cy="3000366"/>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Осмотр больного врачом приёмного отделения</a:t>
            </a:r>
            <a:endParaRPr lang="ru-RU" dirty="0"/>
          </a:p>
        </p:txBody>
      </p:sp>
      <p:sp>
        <p:nvSpPr>
          <p:cNvPr id="3" name="Содержимое 2"/>
          <p:cNvSpPr>
            <a:spLocks noGrp="1"/>
          </p:cNvSpPr>
          <p:nvPr>
            <p:ph sz="quarter" idx="1"/>
          </p:nvPr>
        </p:nvSpPr>
        <p:spPr/>
        <p:txBody>
          <a:bodyPr>
            <a:normAutofit lnSpcReduction="10000"/>
          </a:bodyPr>
          <a:lstStyle/>
          <a:p>
            <a:pPr>
              <a:buNone/>
            </a:pPr>
            <a:endParaRPr lang="ru-RU" sz="2700" dirty="0" smtClean="0"/>
          </a:p>
          <a:p>
            <a:pPr>
              <a:buNone/>
            </a:pPr>
            <a:endParaRPr lang="ru-RU" sz="2700" dirty="0" smtClean="0"/>
          </a:p>
          <a:p>
            <a:pPr>
              <a:buNone/>
            </a:pPr>
            <a:r>
              <a:rPr lang="ru-RU" sz="2700" dirty="0" smtClean="0"/>
              <a:t>Это </a:t>
            </a:r>
            <a:r>
              <a:rPr lang="ru-RU" sz="2700" dirty="0" smtClean="0"/>
              <a:t>следующий этап после регистрации больного. Осмотр проводится обычно в одном из </a:t>
            </a:r>
            <a:r>
              <a:rPr lang="ru-RU" sz="2700" i="1" dirty="0" smtClean="0"/>
              <a:t>смотровых кабинетов</a:t>
            </a:r>
            <a:r>
              <a:rPr lang="ru-RU" sz="2700" dirty="0" smtClean="0"/>
              <a:t>. В небольших больницах функцию врача приёмного отделения может выполнять дежурный врач. Для уточнения диагноза возможно приглашение на консультацию соответствующих специалистов. При необходимости также проводятся срочные лабораторные исследования (анализы крови, мочи, ЭКГ, рентген).</a:t>
            </a:r>
            <a:endParaRPr lang="ru-RU" sz="2700" dirty="0"/>
          </a:p>
        </p:txBody>
      </p:sp>
      <p:pic>
        <p:nvPicPr>
          <p:cNvPr id="3074" name="Picture 2" descr="C:\Users\oem\Desktop\3-28.jpg"/>
          <p:cNvPicPr>
            <a:picLocks noChangeAspect="1" noChangeArrowheads="1"/>
          </p:cNvPicPr>
          <p:nvPr/>
        </p:nvPicPr>
        <p:blipFill>
          <a:blip r:embed="rId2" cstate="print"/>
          <a:srcRect/>
          <a:stretch>
            <a:fillRect/>
          </a:stretch>
        </p:blipFill>
        <p:spPr bwMode="auto">
          <a:xfrm>
            <a:off x="4786314" y="714356"/>
            <a:ext cx="3476643" cy="1771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357166"/>
            <a:ext cx="8766048" cy="5738834"/>
          </a:xfrm>
        </p:spPr>
        <p:txBody>
          <a:bodyPr>
            <a:normAutofit/>
          </a:bodyPr>
          <a:lstStyle/>
          <a:p>
            <a:pPr algn="r">
              <a:buNone/>
            </a:pPr>
            <a:r>
              <a:rPr lang="ru-RU" dirty="0" smtClean="0"/>
              <a:t>   В приёмных отделениях крупных многопрофильных больниц существуют:</a:t>
            </a:r>
          </a:p>
          <a:p>
            <a:pPr>
              <a:buNone/>
            </a:pPr>
            <a:endParaRPr lang="ru-RU" dirty="0" smtClean="0"/>
          </a:p>
          <a:p>
            <a:pPr lvl="1"/>
            <a:endParaRPr lang="ru-RU" dirty="0" smtClean="0"/>
          </a:p>
          <a:p>
            <a:pPr lvl="1"/>
            <a:endParaRPr lang="ru-RU" dirty="0" smtClean="0"/>
          </a:p>
          <a:p>
            <a:pPr lvl="1"/>
            <a:endParaRPr lang="ru-RU" dirty="0" smtClean="0"/>
          </a:p>
          <a:p>
            <a:pPr lvl="1" algn="r"/>
            <a:r>
              <a:rPr lang="ru-RU" dirty="0" smtClean="0"/>
              <a:t>Специальные диагностические</a:t>
            </a:r>
          </a:p>
          <a:p>
            <a:pPr lvl="1" algn="r">
              <a:buNone/>
            </a:pPr>
            <a:r>
              <a:rPr lang="ru-RU" dirty="0" smtClean="0"/>
              <a:t>палаты и изоляторы, где больных</a:t>
            </a:r>
          </a:p>
          <a:p>
            <a:pPr lvl="1" algn="r">
              <a:buNone/>
            </a:pPr>
            <a:r>
              <a:rPr lang="ru-RU" dirty="0" smtClean="0"/>
              <a:t>обследуют в течение нескольких дней;</a:t>
            </a:r>
          </a:p>
          <a:p>
            <a:pPr lvl="1" algn="r"/>
            <a:r>
              <a:rPr lang="ru-RU" dirty="0" smtClean="0"/>
              <a:t>Малые операционные и перевязочные для проведения небольших хирургических вмешательств;</a:t>
            </a:r>
          </a:p>
          <a:p>
            <a:pPr lvl="1" algn="r"/>
            <a:r>
              <a:rPr lang="ru-RU" dirty="0" smtClean="0"/>
              <a:t>Реанимационные палаты.</a:t>
            </a:r>
          </a:p>
        </p:txBody>
      </p:sp>
      <p:pic>
        <p:nvPicPr>
          <p:cNvPr id="16386" name="Picture 2" descr="C:\Users\oem\Desktop\1957.jpg"/>
          <p:cNvPicPr>
            <a:picLocks noChangeAspect="1" noChangeArrowheads="1"/>
          </p:cNvPicPr>
          <p:nvPr/>
        </p:nvPicPr>
        <p:blipFill>
          <a:blip r:embed="rId2" cstate="print"/>
          <a:srcRect/>
          <a:stretch>
            <a:fillRect/>
          </a:stretch>
        </p:blipFill>
        <p:spPr bwMode="auto">
          <a:xfrm>
            <a:off x="214282" y="1571612"/>
            <a:ext cx="3536951" cy="2449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215</TotalTime>
  <Words>1294</Words>
  <Application>Microsoft Office PowerPoint</Application>
  <PresentationFormat>Экран (4:3)</PresentationFormat>
  <Paragraphs>130</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Обычная</vt:lpstr>
      <vt:lpstr>Организация работы лечебных учреждений</vt:lpstr>
      <vt:lpstr>Приёмное отделение: организация и режим работы, устройство, оснащение</vt:lpstr>
      <vt:lpstr>Слайд 3</vt:lpstr>
      <vt:lpstr>Слайд 4</vt:lpstr>
      <vt:lpstr>Регистрация больных</vt:lpstr>
      <vt:lpstr>Слайд 6</vt:lpstr>
      <vt:lpstr>Слайд 7</vt:lpstr>
      <vt:lpstr>Осмотр больного врачом приёмного отделения</vt:lpstr>
      <vt:lpstr>Слайд 9</vt:lpstr>
      <vt:lpstr>Слайд 10</vt:lpstr>
      <vt:lpstr>Слайд 11</vt:lpstr>
      <vt:lpstr>Антропометрия</vt:lpstr>
      <vt:lpstr>Слайд 13</vt:lpstr>
      <vt:lpstr>Слайд 14</vt:lpstr>
      <vt:lpstr>Санитарная обработка больных</vt:lpstr>
      <vt:lpstr>Головная вошь</vt:lpstr>
      <vt:lpstr>Платяная вошь</vt:lpstr>
      <vt:lpstr>Лобковая вошь (плошица)</vt:lpstr>
      <vt:lpstr>Слайд 19</vt:lpstr>
      <vt:lpstr>Слайд 20</vt:lpstr>
      <vt:lpstr>Борьба с головными вшами</vt:lpstr>
      <vt:lpstr>Слайд 22</vt:lpstr>
      <vt:lpstr>Слайд 23</vt:lpstr>
      <vt:lpstr>Слайд 24</vt:lpstr>
      <vt:lpstr>Слайд 25</vt:lpstr>
      <vt:lpstr>Транспортировка больных</vt:lpstr>
      <vt:lpstr>Слайд 27</vt:lpstr>
      <vt:lpstr>Слайд 28</vt:lpstr>
      <vt:lpstr>Слайд 29</vt:lpstr>
      <vt:lpstr>Слайд 30</vt:lpstr>
      <vt:lpstr>Слайд 31</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работы лечебных учреждений</dc:title>
  <dc:creator>pushok</dc:creator>
  <cp:lastModifiedBy>pushok</cp:lastModifiedBy>
  <cp:revision>22</cp:revision>
  <dcterms:created xsi:type="dcterms:W3CDTF">2011-12-26T18:06:19Z</dcterms:created>
  <dcterms:modified xsi:type="dcterms:W3CDTF">2011-12-27T15:20:53Z</dcterms:modified>
</cp:coreProperties>
</file>