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58" r:id="rId18"/>
    <p:sldId id="259" r:id="rId19"/>
    <p:sldId id="288" r:id="rId20"/>
    <p:sldId id="261" r:id="rId21"/>
    <p:sldId id="262" r:id="rId22"/>
    <p:sldId id="263" r:id="rId23"/>
    <p:sldId id="264" r:id="rId24"/>
    <p:sldId id="265" r:id="rId25"/>
    <p:sldId id="271" r:id="rId26"/>
    <p:sldId id="266" r:id="rId27"/>
    <p:sldId id="270" r:id="rId28"/>
    <p:sldId id="267" r:id="rId29"/>
    <p:sldId id="268" r:id="rId30"/>
    <p:sldId id="269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F26"/>
    <a:srgbClr val="80F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76DCAB-012C-4EB2-83A0-37A7C95F6308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8136A8-CC3F-4ABD-8CCC-4857C9652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Уход за тяжелобольными.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больной любит смотреть телевизор, слушать приемник, читать – обеспечьте ему это.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taja_Tokuda_Lu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71678"/>
            <a:ext cx="67310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спрашивайте, что хочет больной и делайте то, о чем он просит. Он знает лучше Вас, что ему удобно и что ему нужно. Не навязывайте свою волю, всегда уважайте желание больного.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78282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28868"/>
            <a:ext cx="6078906" cy="4057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Спрашивайте больного, кого бы он хотел видеть и зовите к нему именно этих людей, но не утомляйте его визитами друзей и знакомых.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357430"/>
            <a:ext cx="638175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Питание должно быть легко усваиваемым, полноценным. Желательно кормить больного небольшими порциями 5-6 раз в день. Пищу готовьте так, чтобы она была удобна для жевания и глотания: мясо в виде котлет или суфле, овощи в виде салатов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пюре.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uppyure_iz_raznyh_ovocsh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143248"/>
            <a:ext cx="4286250" cy="3190875"/>
          </a:xfrm>
          <a:prstGeom prst="rect">
            <a:avLst/>
          </a:prstGeom>
        </p:spPr>
      </p:pic>
      <p:pic>
        <p:nvPicPr>
          <p:cNvPr id="5" name="Рисунок 4" descr="ImageHand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857628"/>
            <a:ext cx="2619375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Конечно, необходимы супы, бульоны, каши, творог, яйца. Важно ежедневное употребление овощей и фруктов, а также ржаного хлеба и кисломолочных продуктов. Не старайтесь давать всю пищу только в протертом виде, иначе кишечник будет работать хуже.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ruit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643314"/>
            <a:ext cx="3786214" cy="2839661"/>
          </a:xfrm>
          <a:prstGeom prst="rect">
            <a:avLst/>
          </a:prstGeom>
        </p:spPr>
      </p:pic>
      <p:pic>
        <p:nvPicPr>
          <p:cNvPr id="5" name="Рисунок 4" descr="p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929066"/>
            <a:ext cx="2405066" cy="24050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кормления желательно, чтобы больной находился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полусидячем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положении (чтобы не поперхнуться). Не укладывайте его сразу после еды. Не забывайте поить пациента соками, минеральной водой.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tani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071810"/>
            <a:ext cx="6642447" cy="32813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Пролежи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проблемы и осложнения, сопровождающие пролежни:</a:t>
            </a:r>
          </a:p>
          <a:p>
            <a:pPr>
              <a:buFont typeface="Wingdings" pitchFamily="2" charset="2"/>
              <a:buChar char="ь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боль, </a:t>
            </a:r>
          </a:p>
          <a:p>
            <a:pPr>
              <a:buFont typeface="Wingdings" pitchFamily="2" charset="2"/>
              <a:buChar char="ь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депрессия, </a:t>
            </a:r>
          </a:p>
          <a:p>
            <a:pPr>
              <a:buFont typeface="Wingdings" pitchFamily="2" charset="2"/>
              <a:buChar char="ь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инфекции (абсцессы, септические артриты, бактериемия, сепсис).</a:t>
            </a:r>
          </a:p>
          <a:p>
            <a:pPr>
              <a:buFont typeface="Wingdings" pitchFamily="2" charset="2"/>
              <a:buChar char="ь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26% больных с незаживающими пролежнями развивается остеомиелит, а риск летального исхода возрастает в 4-5 раз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 «опасности»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постельного режима.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000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27188" flipV="1">
            <a:off x="3438333" y="3777316"/>
            <a:ext cx="4741633" cy="235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Пролежни– это дистрофические, язвенно-некротические изменения кожи, подкожной клетчатки и других мягких тканей, развивающиеся вследствие их длительного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сдавления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нарушения местного кровообращения и нервной трофики.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>ПРОЛЕЖНИ</a:t>
            </a:r>
            <a:r>
              <a:rPr lang="ru-RU" sz="4800" b="0" dirty="0" smtClean="0">
                <a:solidFill>
                  <a:schemeClr val="tx1"/>
                </a:solidFill>
              </a:rPr>
              <a:t> </a:t>
            </a:r>
            <a:r>
              <a:rPr lang="ru-RU" sz="2200" b="0" dirty="0" smtClean="0">
                <a:solidFill>
                  <a:schemeClr val="tx1"/>
                </a:solidFill>
              </a:rPr>
              <a:t>(</a:t>
            </a:r>
            <a:r>
              <a:rPr lang="en-US" sz="2200" b="0" dirty="0" err="1" smtClean="0">
                <a:solidFill>
                  <a:schemeClr val="tx1"/>
                </a:solidFill>
              </a:rPr>
              <a:t>decubitus</a:t>
            </a:r>
            <a:r>
              <a:rPr lang="ru-RU" sz="2200" b="0" dirty="0" smtClean="0">
                <a:solidFill>
                  <a:schemeClr val="tx1"/>
                </a:solidFill>
              </a:rPr>
              <a:t>, ед.ч.) </a:t>
            </a:r>
            <a:endParaRPr lang="ru-RU" sz="2200" b="0" dirty="0">
              <a:solidFill>
                <a:schemeClr val="tx1"/>
              </a:solidFill>
            </a:endParaRPr>
          </a:p>
        </p:txBody>
      </p:sp>
      <p:pic>
        <p:nvPicPr>
          <p:cNvPr id="4" name="Picture 5" descr="2-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4214818"/>
            <a:ext cx="2387600" cy="2006600"/>
          </a:xfrm>
          <a:prstGeom prst="rect">
            <a:avLst/>
          </a:prstGeom>
          <a:noFill/>
          <a:ln/>
        </p:spPr>
      </p:pic>
      <p:pic>
        <p:nvPicPr>
          <p:cNvPr id="5" name="Picture 6" descr="2-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71942"/>
            <a:ext cx="1928813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неопрятное содержание постели и нательного белья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неровный матрац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остатки пищи в постели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длительное пребывание больного в одном положении.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возникновения пролежней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429000"/>
            <a:ext cx="5943600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Поместите, если возможно, больного в отдельную комнату, а если нельзя, то выделите ему место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35743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7467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Пролежни могут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образовываться везде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где есть костные выступы.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 наиболее частого </a:t>
            </a:r>
            <a:b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пролежней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9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714356"/>
            <a:ext cx="1908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14686"/>
            <a:ext cx="290988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08" y="1785926"/>
            <a:ext cx="5429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Место образования пролежней зависит от положения больного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в положении на спине: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затылок, лопатки, локти, крестец, пятки;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в положении сидя: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лопатки, седалищные бугры, стопы ног;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в положении на животе: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ребра, гребни подвздошных костей, колени, пальцы ног с тыльной стороны;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в положении на боку: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область тазобедренного сустава (область большого вертела).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14-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86150" y="3013869"/>
            <a:ext cx="2171700" cy="1460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Пролежни. Причины возникновения.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13-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1800226" cy="1357322"/>
          </a:xfrm>
          <a:prstGeom prst="rect">
            <a:avLst/>
          </a:prstGeom>
          <a:noFill/>
        </p:spPr>
      </p:pic>
      <p:pic>
        <p:nvPicPr>
          <p:cNvPr id="5" name="Picture 17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000636"/>
            <a:ext cx="1793877" cy="1492232"/>
          </a:xfrm>
          <a:prstGeom prst="rect">
            <a:avLst/>
          </a:prstGeom>
          <a:noFill/>
        </p:spPr>
      </p:pic>
      <p:pic>
        <p:nvPicPr>
          <p:cNvPr id="6" name="Picture 18" descr="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260" y="5072074"/>
            <a:ext cx="1944688" cy="1428731"/>
          </a:xfrm>
          <a:prstGeom prst="rect">
            <a:avLst/>
          </a:prstGeom>
          <a:noFill/>
        </p:spPr>
      </p:pic>
      <p:pic>
        <p:nvPicPr>
          <p:cNvPr id="7" name="Picture 9" descr="12-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571612"/>
            <a:ext cx="1873250" cy="1674813"/>
          </a:xfrm>
          <a:prstGeom prst="rect">
            <a:avLst/>
          </a:prstGeom>
          <a:noFill/>
        </p:spPr>
      </p:pic>
      <p:pic>
        <p:nvPicPr>
          <p:cNvPr id="8" name="Picture 10" descr="12-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571612"/>
            <a:ext cx="4032250" cy="1749427"/>
          </a:xfrm>
          <a:prstGeom prst="rect">
            <a:avLst/>
          </a:prstGeom>
          <a:noFill/>
        </p:spPr>
      </p:pic>
      <p:pic>
        <p:nvPicPr>
          <p:cNvPr id="9" name="Picture 11" descr="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428736"/>
            <a:ext cx="1525588" cy="2247900"/>
          </a:xfrm>
          <a:prstGeom prst="rect">
            <a:avLst/>
          </a:prstGeom>
          <a:noFill/>
        </p:spPr>
      </p:pic>
      <p:pic>
        <p:nvPicPr>
          <p:cNvPr id="10" name="Picture 14" descr="13-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3500438"/>
            <a:ext cx="1857388" cy="1357322"/>
          </a:xfrm>
          <a:prstGeom prst="rect">
            <a:avLst/>
          </a:prstGeom>
          <a:noFill/>
        </p:spPr>
      </p:pic>
      <p:pic>
        <p:nvPicPr>
          <p:cNvPr id="11" name="Picture 16" descr="14-б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3571876"/>
            <a:ext cx="180022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785950" cy="2016125"/>
          </a:xfrm>
          <a:prstGeom prst="rect">
            <a:avLst/>
          </a:prstGeom>
          <a:noFill/>
        </p:spPr>
      </p:pic>
      <p:pic>
        <p:nvPicPr>
          <p:cNvPr id="5" name="Picture 15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1785950" cy="2016125"/>
          </a:xfrm>
          <a:prstGeom prst="rect">
            <a:avLst/>
          </a:prstGeom>
          <a:noFill/>
        </p:spPr>
      </p:pic>
      <p:pic>
        <p:nvPicPr>
          <p:cNvPr id="6" name="Picture 16" descr="19-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857232"/>
            <a:ext cx="1984376" cy="2108202"/>
          </a:xfrm>
          <a:prstGeom prst="rect">
            <a:avLst/>
          </a:prstGeom>
          <a:noFill/>
        </p:spPr>
      </p:pic>
      <p:pic>
        <p:nvPicPr>
          <p:cNvPr id="7" name="Picture 17" descr="19-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643050"/>
            <a:ext cx="1924051" cy="2085977"/>
          </a:xfrm>
          <a:prstGeom prst="rect">
            <a:avLst/>
          </a:prstGeom>
          <a:noFill/>
        </p:spPr>
      </p:pic>
      <p:pic>
        <p:nvPicPr>
          <p:cNvPr id="8" name="Picture 18" descr="20-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86124"/>
            <a:ext cx="2006603" cy="2357454"/>
          </a:xfrm>
          <a:prstGeom prst="rect">
            <a:avLst/>
          </a:prstGeom>
          <a:noFill/>
        </p:spPr>
      </p:pic>
      <p:pic>
        <p:nvPicPr>
          <p:cNvPr id="9" name="Picture 19" descr="20-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857628"/>
            <a:ext cx="2571768" cy="1714512"/>
          </a:xfrm>
          <a:prstGeom prst="rect">
            <a:avLst/>
          </a:prstGeom>
          <a:noFill/>
        </p:spPr>
      </p:pic>
      <p:pic>
        <p:nvPicPr>
          <p:cNvPr id="10" name="Picture 21" descr="23-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071942"/>
            <a:ext cx="264320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148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Патомеханические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факторы: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подвижности/неподвижность;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сдавление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тканей и сосудов;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трение;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смещение;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мацерация кожных покровов.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Патофизиологические факторы: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лихорадка;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сопутствующие инфекции;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анемия;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гипоксемия;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неполноценное питание и снижение массы тела;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поражение спинного мозга и периферических нервов и др.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Пролежни.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патогенеза. 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0px-Nekrose_dekubitu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357298"/>
            <a:ext cx="4071966" cy="265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циркуляторных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расстройств.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Характеризуется побледнением соответствующего участка кожи, которое быстро сменяется венозной гиперемией, затем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синюшностью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четких границ; ткани приобретают отечный вид, на ощупь холодные.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развития 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пролежневого процесса.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3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00504"/>
            <a:ext cx="4537075" cy="2135188"/>
          </a:xfrm>
          <a:prstGeom prst="rect">
            <a:avLst/>
          </a:prstGeom>
          <a:noFill/>
        </p:spPr>
      </p:pic>
      <p:pic>
        <p:nvPicPr>
          <p:cNvPr id="6" name="Picture 24" descr="29-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23876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Обработка кожи растворами антисептиков: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ь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10% раствор камфорного спирта;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ь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1% раствор салицилового спирта;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ь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35-40% раствор этилового спирта.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Легкий массаж вокруг участков риска;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УФО.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Подкладной круг, другие специальные прокладки для уменьшения давления.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Лечение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kr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286256"/>
            <a:ext cx="2647960" cy="221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endParaRPr lang="ru-RU" sz="3200" b="1" u="sng" dirty="0" smtClean="0">
              <a:solidFill>
                <a:srgbClr val="077F26"/>
              </a:solidFill>
            </a:endParaRPr>
          </a:p>
          <a:p>
            <a:pPr>
              <a:spcBef>
                <a:spcPct val="50000"/>
              </a:spcBef>
            </a:pPr>
            <a:endParaRPr lang="ru-RU" sz="3200" b="1" u="sng" dirty="0" smtClean="0">
              <a:solidFill>
                <a:srgbClr val="077F26"/>
              </a:solidFill>
            </a:endParaRPr>
          </a:p>
          <a:p>
            <a:pPr>
              <a:spcBef>
                <a:spcPct val="50000"/>
              </a:spcBef>
            </a:pPr>
            <a:endParaRPr lang="ru-RU" sz="3200" b="1" u="sng" dirty="0" smtClean="0">
              <a:solidFill>
                <a:srgbClr val="077F26"/>
              </a:solidFill>
            </a:endParaRPr>
          </a:p>
          <a:p>
            <a:pPr>
              <a:spcBef>
                <a:spcPct val="50000"/>
              </a:spcBef>
            </a:pPr>
            <a:endParaRPr lang="ru-RU" sz="3200" b="1" u="sng" dirty="0" smtClean="0">
              <a:solidFill>
                <a:srgbClr val="077F26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ru-RU" sz="3000" b="1" dirty="0" smtClean="0">
                <a:solidFill>
                  <a:srgbClr val="077F2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000" b="1" dirty="0" smtClean="0">
              <a:solidFill>
                <a:srgbClr val="077F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ru-RU" sz="3000" b="1" dirty="0" smtClean="0">
                <a:solidFill>
                  <a:srgbClr val="077F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smtClean="0">
                <a:solidFill>
                  <a:srgbClr val="077F26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000" b="1" u="sng" dirty="0" smtClean="0">
                <a:solidFill>
                  <a:srgbClr val="077F26"/>
                </a:solidFill>
                <a:latin typeface="Times New Roman" pitchFamily="18" charset="0"/>
                <a:cs typeface="Times New Roman" pitchFamily="18" charset="0"/>
              </a:rPr>
              <a:t>стадия:</a:t>
            </a:r>
            <a:r>
              <a:rPr lang="ru-RU" sz="3000" b="1" dirty="0" smtClean="0">
                <a:solidFill>
                  <a:srgbClr val="077F26"/>
                </a:solidFill>
                <a:latin typeface="Times New Roman" pitchFamily="18" charset="0"/>
                <a:cs typeface="Times New Roman" pitchFamily="18" charset="0"/>
              </a:rPr>
              <a:t>  стадия некротических изменений и нагноения. </a:t>
            </a:r>
          </a:p>
          <a:p>
            <a:pPr>
              <a:spcBef>
                <a:spcPct val="50000"/>
              </a:spcBef>
              <a:buNone/>
            </a:pPr>
            <a:r>
              <a:rPr lang="ru-RU" sz="3000" b="1" dirty="0" smtClean="0">
                <a:solidFill>
                  <a:srgbClr val="077F2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Характеризуется развитием некротического процесса. Помимо кожи, некрозу могут подвергаться подкожная клетчатка, фасции, сухожилия и костная ткань.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Picture 38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4535488" cy="2457453"/>
          </a:xfrm>
          <a:prstGeom prst="rect">
            <a:avLst/>
          </a:prstGeom>
          <a:noFill/>
        </p:spPr>
      </p:pic>
      <p:pic>
        <p:nvPicPr>
          <p:cNvPr id="7" name="Picture 37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3714776" cy="290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1. Смазывание пузырьков: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1-2% раствором бриллиантового зеленого;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5-10% раствором марганцовокислого калия;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2.  Обработка кожи растворами антисептиков: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10% раствор камфорного спирта;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35-40% раствор этилового спирта.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3. УФО.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4. Подкладной круг, другие специальные прокладки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для снятия давления.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Лечение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Zelenka_pfk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785926"/>
            <a:ext cx="2540000" cy="1854200"/>
          </a:xfrm>
          <a:prstGeom prst="rect">
            <a:avLst/>
          </a:prstGeom>
        </p:spPr>
      </p:pic>
      <p:pic>
        <p:nvPicPr>
          <p:cNvPr id="5" name="Рисунок 4" descr="marganzov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86256"/>
            <a:ext cx="3571900" cy="238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74676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</a:rPr>
              <a:t>III </a:t>
            </a:r>
            <a:r>
              <a:rPr lang="ru-RU" sz="2800" b="1" u="sng" dirty="0" smtClean="0">
                <a:solidFill>
                  <a:schemeClr val="bg1">
                    <a:lumMod val="50000"/>
                  </a:schemeClr>
                </a:solidFill>
              </a:rPr>
              <a:t>стадия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</a:rPr>
              <a:t>стадия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заживления.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Характеризуется преобладанием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репаративных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процессов, развитием грануляций, рубцеванием и частичной или полной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эпителизацией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дефекта. </a:t>
            </a:r>
          </a:p>
          <a:p>
            <a:endParaRPr lang="ru-RU" dirty="0"/>
          </a:p>
        </p:txBody>
      </p:sp>
      <p:pic>
        <p:nvPicPr>
          <p:cNvPr id="4" name="Picture 6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3857652" cy="2603520"/>
          </a:xfrm>
          <a:prstGeom prst="rect">
            <a:avLst/>
          </a:prstGeom>
          <a:noFill/>
        </p:spPr>
      </p:pic>
      <p:pic>
        <p:nvPicPr>
          <p:cNvPr id="5" name="Picture 39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57694"/>
            <a:ext cx="4751388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1. УФО.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2. Мазевые повязки: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1%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синтомициновая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эмульсия;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10%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стрептоцидовая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мазь;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мазь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ируксол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3. Подкладной круг, другие специальные прокладки для снятия давления.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Лечение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iruxol_b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929066"/>
            <a:ext cx="3047619" cy="2412699"/>
          </a:xfrm>
          <a:prstGeom prst="rect">
            <a:avLst/>
          </a:prstGeom>
        </p:spPr>
      </p:pic>
      <p:pic>
        <p:nvPicPr>
          <p:cNvPr id="5" name="Рисунок 4" descr="fs_00002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196" y="4214818"/>
            <a:ext cx="139770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Кровать, по возможности, поставьте так, чтобы к ней был открыт доступ со всех сторон. Это поможет вам переворачивать больного, мыть его, менять постельное бельё.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214686"/>
            <a:ext cx="4960624" cy="32967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2665413" cy="1639888"/>
          </a:xfrm>
          <a:prstGeom prst="rect">
            <a:avLst/>
          </a:prstGeom>
          <a:noFill/>
        </p:spPr>
      </p:pic>
      <p:pic>
        <p:nvPicPr>
          <p:cNvPr id="5" name="Picture 45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71942"/>
            <a:ext cx="3527425" cy="16335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285992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 Поражение всех мягких тканей вплоть до кости, развитие некроза с образованием полости.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50017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стадия: 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1. Хирургическое удаление участков некроза.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2. Наложение на рану повязок с: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0,5% раствором марганцовокислого калия;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раствором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фурацилина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0,2% (1:5000).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3. При наличии гноя промывание растворами антисептиков: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раствор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фурацилина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0,2% (1:5000);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3% раствор перекиси водорода;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0,5% раствор марганцовокислого калия;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повязки с растворами антисептиков.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4. По мере очищения раны полностью переходят на мазевые повязки, способствующие заживлению язв: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солкосерил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апилак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и др.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Лечение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imgsh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857760"/>
            <a:ext cx="2000240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Постель, не должна быть мягкой. Если это необходимо, застелите клеенкой матрац под поясницей. Простыня должна быть без складок; складки провоцируют пролежни.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3107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357430"/>
            <a:ext cx="5524496" cy="4143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больной мог в любую минуту вызвать Вас, приобретите колокольчик или мягкую со звуком резиновую игрушку (или поставьте рядом с больным пустой стеклянный стакан с чайной ложкой внутри).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8e99b2-2df2-11e0-b909-00145e1888c3_814d7338-2df3-11e0-b909-00145e1888c3.resiz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928934"/>
            <a:ext cx="5755014" cy="3127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больному трудно пить из чашки, то приобретите поильник или используйте соломку для коктейлей.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357430"/>
            <a:ext cx="3548656" cy="3548656"/>
          </a:xfrm>
          <a:prstGeom prst="rect">
            <a:avLst/>
          </a:prstGeom>
        </p:spPr>
      </p:pic>
      <p:pic>
        <p:nvPicPr>
          <p:cNvPr id="5" name="Рисунок 4" descr="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643182"/>
            <a:ext cx="31792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больной не удерживает мочу и кал, а у Вас есть средства, чтобы купить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памперсы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взрослых или взрослые пеленки, то приобретите их. А если нет, то сделайте много тряпочек из старого белья для смены.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mpersu_dly_vzroslu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3810000" cy="2857500"/>
          </a:xfrm>
          <a:prstGeom prst="rect">
            <a:avLst/>
          </a:prstGeom>
        </p:spPr>
      </p:pic>
      <p:pic>
        <p:nvPicPr>
          <p:cNvPr id="7" name="Рисунок 6" descr="pamper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571744"/>
            <a:ext cx="3838602" cy="3838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Используйте только тонкое (пусть старенькое) хлопчатобумажное белье для больного: застежки и завязки должны быть спереди. Приготовьте несколько таких рубашек для смены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73525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496"/>
            <a:ext cx="3286124" cy="3286124"/>
          </a:xfrm>
          <a:prstGeom prst="rect">
            <a:avLst/>
          </a:prstGeom>
        </p:spPr>
      </p:pic>
      <p:pic>
        <p:nvPicPr>
          <p:cNvPr id="5" name="Рисунок 4" descr="bd4c9ab730f5513206b999ec0d90d1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85992"/>
            <a:ext cx="32004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Проветривайте комнату больного 5-6 раз в день в любую погоду на 15-20 минут, укрыв больного потеплей, если на улице холодно. Протирайте пыль и делайте влажную уборку каждый день.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8518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000372"/>
            <a:ext cx="3095641" cy="3095641"/>
          </a:xfrm>
          <a:prstGeom prst="rect">
            <a:avLst/>
          </a:prstGeom>
        </p:spPr>
      </p:pic>
      <p:pic>
        <p:nvPicPr>
          <p:cNvPr id="5" name="Рисунок 4" descr="3page-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429000"/>
            <a:ext cx="3175000" cy="1562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</TotalTime>
  <Words>1021</Words>
  <Application>Microsoft Office PowerPoint</Application>
  <PresentationFormat>Экран (4:3)</PresentationFormat>
  <Paragraphs>110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Уход за тяжелобольными.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Пролежи </vt:lpstr>
      <vt:lpstr>Об «опасности»  постельного режима.</vt:lpstr>
      <vt:lpstr>ПРОЛЕЖНИ (decubitus, ед.ч.) </vt:lpstr>
      <vt:lpstr>Причины возникновения пролежней</vt:lpstr>
      <vt:lpstr>Места наиболее частого  образования пролежней.</vt:lpstr>
      <vt:lpstr>Пролежни. Причины возникновения.</vt:lpstr>
      <vt:lpstr>Слайд 22</vt:lpstr>
      <vt:lpstr>Пролежни. Факторы патогенеза. </vt:lpstr>
      <vt:lpstr>Стадии развития  пролежневого процесса.</vt:lpstr>
      <vt:lpstr>Лечение</vt:lpstr>
      <vt:lpstr>Слайд 26</vt:lpstr>
      <vt:lpstr>Лечение</vt:lpstr>
      <vt:lpstr>Слайд 28</vt:lpstr>
      <vt:lpstr>Лечение</vt:lpstr>
      <vt:lpstr>Слайд 30</vt:lpstr>
      <vt:lpstr>Лечение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больными с нарушением двигательной активности. Профилактика пролежней</dc:title>
  <dc:creator>Admin</dc:creator>
  <cp:lastModifiedBy>admin</cp:lastModifiedBy>
  <cp:revision>28</cp:revision>
  <dcterms:created xsi:type="dcterms:W3CDTF">2011-05-19T11:41:13Z</dcterms:created>
  <dcterms:modified xsi:type="dcterms:W3CDTF">2012-01-07T11:45:22Z</dcterms:modified>
</cp:coreProperties>
</file>