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lick02.begun.ru/click.jsp?url=zzuS3ZqXlpfSfbVJhxgCiMxqesE477bD6UjWlmjDAiWWCdgvHfZ9LBbfEnVIZKYqNcFU9GJDM*wxcJclj-S6C1Xv6NFP8kGc4OmlMVEqh0x8ZerrCnCo6I4F7X21xzwocXozumPJzVFl*KZqCq-HEQT3Rf2n5XkjLaw6Uh9e59iIntjtkg2NR00iNIG4ZbvX4ec4CqpyociQQS1AvOUj9TUyrJULCpOyMqThbv3F1W8qWEnygo9PwnlJYCqXoFGj5Lkwd-jhQCaB*ZyCApQA*xQA1dgHUPxScVGEEVbjO8tFobDD5QreSnwRqO68EcWw4gwoS-6n10wjwQ*fiZh*iSBmygvC4MapflOGPdNHI9M5DuU8pD335Y95yJ13374-tA5NRkT7idh1yQv8sTZ5xLYmU-4oxiY4qAydIOMF2YqLEghO4WN9tw6gUQeRsUgbFdyEAjXPW3h6Ptrs2UoEwYVifzSQ7m2z4QKCFzgjk0LbiR23D8sKrItAn1eDdH4vKkasClNvdW1KxCcUe4RmICny1WC-5Xd-a7tij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zdorovieinfo.ru/medicinskij-slovar/operatsiya_malay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orovieinfo.ru/medicinskij-slovar/organizm/" TargetMode="External"/><Relationship Id="rId2" Type="http://schemas.openxmlformats.org/officeDocument/2006/relationships/hyperlink" Target="http://www.zdorovieinfo.ru/medicinskij-slovar/pitan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zdorovieinfo.ru/medicinskij-slovar/lekarstvennyy_prepara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zdorovieinfo.ru/medicinskij-slovar/pitani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zdorovieinfo.ru/bolezni/abstses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dirty="0" smtClean="0"/>
              <a:t>Лечебное питание</a:t>
            </a:r>
            <a:endParaRPr lang="ru-RU" dirty="0"/>
          </a:p>
        </p:txBody>
      </p:sp>
      <p:pic>
        <p:nvPicPr>
          <p:cNvPr id="32770" name="Picture 2" descr="Картинка 2 из 136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197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Основные 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Пользуясь </a:t>
            </a:r>
            <a:r>
              <a:rPr lang="ru-RU" sz="2400" dirty="0" smtClean="0"/>
              <a:t>диетическими </a:t>
            </a:r>
            <a:r>
              <a:rPr lang="ru-RU" sz="2400" dirty="0" smtClean="0"/>
              <a:t>консервами, можно в любое время года обеспечить больного овощами и фруктами, сэкономив при этом много времени и труда на приготовление пищи.</a:t>
            </a:r>
            <a:endParaRPr lang="ru-RU" sz="2400" dirty="0"/>
          </a:p>
        </p:txBody>
      </p:sp>
      <p:pic>
        <p:nvPicPr>
          <p:cNvPr id="23554" name="Picture 2" descr="Картинка 22 из 1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69674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Основные 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пище больного довольно часто рекомендуют ограничивать количество поваренной соли; не следует поэтому класть соль в блюда по собственному вкусу, а надо придерживаться </a:t>
            </a:r>
            <a:r>
              <a:rPr lang="ru-RU" sz="2400" dirty="0" smtClean="0"/>
              <a:t>нормы</a:t>
            </a:r>
            <a:endParaRPr lang="ru-RU" sz="2400" dirty="0"/>
          </a:p>
        </p:txBody>
      </p:sp>
      <p:pic>
        <p:nvPicPr>
          <p:cNvPr id="22530" name="Picture 2" descr="Картинка 15 из 36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133975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Основные 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Часто при лечебном питании требуется удалить экстрактивные вещества из мяса и рыбы; для этого продукты отваривают в воде или готовят на пару; последнее предпочтительнее, так как выщелачивание экстрактивных веществ и минеральных солей при этом способе варки уменьшается. </a:t>
            </a:r>
            <a:endParaRPr lang="ru-RU" sz="2400" dirty="0"/>
          </a:p>
        </p:txBody>
      </p:sp>
      <p:pic>
        <p:nvPicPr>
          <p:cNvPr id="21506" name="Picture 2" descr="Картинка 2 из 114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976664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Диета характеризуется: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Показание к применению</a:t>
            </a:r>
          </a:p>
          <a:p>
            <a:r>
              <a:rPr lang="ru-RU" sz="2400" dirty="0" smtClean="0"/>
              <a:t>Целевое назначение</a:t>
            </a:r>
          </a:p>
          <a:p>
            <a:r>
              <a:rPr lang="ru-RU" sz="2400" dirty="0" smtClean="0"/>
              <a:t>Энергетическая ценность и химический состав</a:t>
            </a:r>
          </a:p>
          <a:p>
            <a:r>
              <a:rPr lang="ru-RU" sz="2400" dirty="0" smtClean="0"/>
              <a:t>Особенность обработки пищи</a:t>
            </a:r>
          </a:p>
          <a:p>
            <a:r>
              <a:rPr lang="ru-RU" sz="2400" dirty="0" smtClean="0"/>
              <a:t>Режим питания</a:t>
            </a:r>
          </a:p>
          <a:p>
            <a:r>
              <a:rPr lang="ru-RU" sz="2400" dirty="0" smtClean="0"/>
              <a:t>Перечень блюд</a:t>
            </a:r>
            <a:endParaRPr lang="ru-RU" sz="2400" dirty="0"/>
          </a:p>
        </p:txBody>
      </p:sp>
      <p:pic>
        <p:nvPicPr>
          <p:cNvPr id="20482" name="Picture 2" descr="http://img1.liveinternet.ru/images/attach/c/1/57/549/57549114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6019428" cy="321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Государственные документы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Необходимая энергетическая ценность и химический состав диет для лечебно-профилактических учреждений разного профиля обеспечиваются дифференцированными денежными нормами (табл. 7), утвержденными постановлением Совета Министров СССР № 905 от 06.08.1987 г. На основании этих норм строится снабжение продуктами лечебно-профилактических учреждений.</a:t>
            </a:r>
            <a:endParaRPr lang="ru-RU" sz="2400" dirty="0"/>
          </a:p>
        </p:txBody>
      </p:sp>
      <p:pic>
        <p:nvPicPr>
          <p:cNvPr id="19458" name="Picture 2" descr="Картинка 40 из 163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25658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Общее руководство питанием больных осуществляет главный врач больницы либо его заместитель по лечебной части. В отделениях больниц эти функции выполняют заведующие отделениями. Организационное и научно-методическое руководство лечебным питанием обеспечивает врач-диетолог. </a:t>
            </a:r>
            <a:endParaRPr lang="ru-RU" sz="2400" dirty="0"/>
          </a:p>
        </p:txBody>
      </p:sp>
      <p:pic>
        <p:nvPicPr>
          <p:cNvPr id="18434" name="Picture 2" descr="Картинка 5 из 6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43104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больницах, где должность врача-диетолога не предусмотрена, руководство лечебным питанием на основании приказа главного врача возлагается на одного из врачей (терапевта, гастроэнтеролога и т. д.)</a:t>
            </a:r>
            <a:endParaRPr lang="ru-RU" sz="2400" dirty="0"/>
          </a:p>
        </p:txBody>
      </p:sp>
      <p:pic>
        <p:nvPicPr>
          <p:cNvPr id="17410" name="Picture 2" descr="Картинка 19 из 1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752528" cy="376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Диетсестра — заведующая кухней подчиняется по лечебным вопросам врачу-диетологу либо врачу, на которого возложено руководство лечебным питанием в больнице, а по хозяйственным вопросам — заместителю главного врача по административно-хозяйственной части (завхозу).</a:t>
            </a:r>
            <a:endParaRPr lang="ru-RU" sz="2400" dirty="0"/>
          </a:p>
        </p:txBody>
      </p:sp>
      <p:pic>
        <p:nvPicPr>
          <p:cNvPr id="16386" name="Picture 2" descr="Картинка 42 из 1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395"/>
            <a:ext cx="4762500" cy="321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Приготовлением пищи на кухне руководит старший повар-бригадир (шеф-повар). Он находится в непосредственном   подчинении  диетсестры.</a:t>
            </a:r>
          </a:p>
          <a:p>
            <a:r>
              <a:rPr lang="ru-RU" sz="2400" dirty="0" smtClean="0"/>
              <a:t>Получением пищи с кухни, </a:t>
            </a:r>
            <a:r>
              <a:rPr lang="ru-RU" sz="2400" dirty="0" err="1" smtClean="0"/>
              <a:t>порционированием</a:t>
            </a:r>
            <a:r>
              <a:rPr lang="ru-RU" sz="2400" dirty="0" smtClean="0"/>
              <a:t>, подогревом и раздачей в отделениях занимаются буфетчицы. </a:t>
            </a:r>
          </a:p>
          <a:p>
            <a:endParaRPr lang="ru-RU" dirty="0"/>
          </a:p>
        </p:txBody>
      </p:sp>
      <p:pic>
        <p:nvPicPr>
          <p:cNvPr id="15362" name="Picture 2" descr="Картинка 4 из 109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712940" cy="330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Контроль за качеством продуктов и готовой пищи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97144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Первый контроль — проверку доброкачественности продуктов при их поступлении на склад осуществляют </a:t>
            </a:r>
            <a:r>
              <a:rPr lang="ru-RU" sz="2400" dirty="0" err="1" smtClean="0"/>
              <a:t>органолептически</a:t>
            </a:r>
            <a:r>
              <a:rPr lang="ru-RU" sz="2400" dirty="0" smtClean="0"/>
              <a:t>: по внешнему виду, цвету, запаху, консистенции, вкусу (проводит кладовщик при систематическом контроле диетсестры или диетврача). </a:t>
            </a:r>
            <a:endParaRPr lang="ru-RU" sz="2400" dirty="0"/>
          </a:p>
        </p:txBody>
      </p:sp>
      <p:pic>
        <p:nvPicPr>
          <p:cNvPr id="14338" name="Picture 2" descr="Картинка 6 из 156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6667500" cy="343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Суть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54076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Питание больного имеет большое значение не только для восстановления происходящих во время болезни потерь в организме и для поддержания сил, но и как действенное лечебное средство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pic>
        <p:nvPicPr>
          <p:cNvPr id="31746" name="Picture 2" descr="Картинка 10 из 15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467181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Контроль за качеством продуктов и готовой пищи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Второй контроль — проверка доброкачественности продуктов при их отпуске из кладовой (присутствуют заведующий кухней или старший повар). В сомнительных случаях вопрос о доброкачественности продуктов решает врач-диетолог или дежурный врач.</a:t>
            </a:r>
            <a:endParaRPr lang="ru-RU" sz="2400" dirty="0"/>
          </a:p>
        </p:txBody>
      </p:sp>
      <p:pic>
        <p:nvPicPr>
          <p:cNvPr id="13314" name="Picture 2" descr="Картинка 9 из 2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715000" cy="374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Контроль за качеством продуктов и готовой пищи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Третий контроль — проверка качества и выхода (путем взвешивания) полуфабрикатов после первичной обработки мяса, птицы, рыбы, картофеля (производится старшим поваром в присутствии диетсестры, диетврача или дежурного врача)</a:t>
            </a:r>
            <a:endParaRPr lang="ru-RU" sz="2400" dirty="0"/>
          </a:p>
        </p:txBody>
      </p:sp>
      <p:pic>
        <p:nvPicPr>
          <p:cNvPr id="12290" name="Picture 2" descr="Картинка 3 из 66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320480" cy="337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Контроль за качеством продуктов и готовой пищи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Четвертый контроль — проверку качества готовой пищи перед выдачей из кухни в отделения производит дежурный врач в присутствии заведующей кухней и повара</a:t>
            </a:r>
            <a:endParaRPr lang="ru-RU" sz="2400" dirty="0"/>
          </a:p>
        </p:txBody>
      </p:sp>
      <p:sp>
        <p:nvSpPr>
          <p:cNvPr id="11266" name="AutoShape 2" descr="Картинка 5 из 1630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Картинка 5 из 163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620000" cy="38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передач продуктов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каждой больнице должен быть организован надлежащий контроль за </a:t>
            </a:r>
            <a:r>
              <a:rPr lang="ru-RU" sz="2400" dirty="0" smtClean="0">
                <a:hlinkClick r:id="rId2"/>
              </a:rPr>
              <a:t>продуктами питания</a:t>
            </a:r>
            <a:r>
              <a:rPr lang="ru-RU" sz="2400" dirty="0" smtClean="0"/>
              <a:t>, которые приносят больному посетители. Прием передач продуктов должна производить медсестра с учетом диеты, которую получает больной в отделении</a:t>
            </a:r>
            <a:endParaRPr lang="ru-RU" sz="2400" dirty="0"/>
          </a:p>
        </p:txBody>
      </p:sp>
      <p:pic>
        <p:nvPicPr>
          <p:cNvPr id="10242" name="Picture 2" descr="Картинка 23 из 142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50577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Организация передач продуктов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местах приема передач должна быть вывешена инструкция с перечнем разрешенных и запрещенных для передач пищевых продуктов в соответствии с применяемыми в больнице диетами. В каждом отделении больницы должны быть созданы надлежащие условия для хранения передаваемых продуктов (холодильники, специальные шкафы). </a:t>
            </a:r>
            <a:endParaRPr lang="ru-RU" sz="2400" dirty="0"/>
          </a:p>
        </p:txBody>
      </p:sp>
      <p:pic>
        <p:nvPicPr>
          <p:cNvPr id="9218" name="Picture 2" descr="Картинка 2 из 484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4006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Парентеральное питание. Определение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Стерильные растворы, содержащие несколько или сразу все необходимые для жизнедеятельности питательные вещества, могут поступать в организм через катетер с иглой, который вводится в вену. Эта мера может быть как временной, так и долгосрочной.</a:t>
            </a:r>
            <a:endParaRPr lang="ru-RU" sz="2400" dirty="0"/>
          </a:p>
        </p:txBody>
      </p:sp>
      <p:pic>
        <p:nvPicPr>
          <p:cNvPr id="8194" name="Picture 2" descr="Картинка 7 из 1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48245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Парентеральное питание. Цель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Некоторые люди не получают достаточное количество минеральных веществ с пищей или не способны есть самостоятельно из-за болезни, после </a:t>
            </a:r>
            <a:r>
              <a:rPr lang="ru-RU" sz="2400" u="sng" dirty="0" smtClean="0">
                <a:hlinkClick r:id="rId2"/>
              </a:rPr>
              <a:t>операции</a:t>
            </a:r>
            <a:r>
              <a:rPr lang="ru-RU" sz="2400" dirty="0" smtClean="0"/>
              <a:t> или несчастного случая. Их кормят внутривенно с помощью капельницы или катетера. </a:t>
            </a:r>
            <a:endParaRPr lang="ru-RU" sz="2400" dirty="0"/>
          </a:p>
        </p:txBody>
      </p:sp>
      <p:pic>
        <p:nvPicPr>
          <p:cNvPr id="7170" name="Picture 2" descr="Картинка 8 из 142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55245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Парентеральное питание. Меры предосторожности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Внутривенное </a:t>
            </a:r>
            <a:r>
              <a:rPr lang="ru-RU" sz="2400" u="sng" dirty="0" smtClean="0">
                <a:hlinkClick r:id="rId2"/>
              </a:rPr>
              <a:t>питание</a:t>
            </a:r>
            <a:r>
              <a:rPr lang="ru-RU" sz="2400" dirty="0" smtClean="0"/>
              <a:t> должно вводиться под наблюдением врача. Он контролирует баланс жидкости, минеральных и питательных веществ </a:t>
            </a:r>
            <a:r>
              <a:rPr lang="ru-RU" sz="2400" u="sng" dirty="0" smtClean="0">
                <a:hlinkClick r:id="rId3"/>
              </a:rPr>
              <a:t>в организме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Картинка 4 из 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6"/>
            <a:ext cx="66247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Парентеральное питание. Описание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Слабые стерильные водные растворы натрия (соль) или глюкозы (сахар) налиты в бутылки или плотные пластиковые пакеты, закрепляемые на стойке рядом с кроватью пациента. Дополнительные минеральные вещества (калий, кальций, витамины и </a:t>
            </a:r>
            <a:r>
              <a:rPr lang="ru-RU" sz="2400" u="sng" dirty="0" smtClean="0">
                <a:hlinkClick r:id="rId2"/>
              </a:rPr>
              <a:t>лекарственные препараты</a:t>
            </a:r>
            <a:r>
              <a:rPr lang="ru-RU" sz="2400" dirty="0" smtClean="0"/>
              <a:t>) можно ввести с помощью шприца непосредственно в упаковку.</a:t>
            </a:r>
            <a:endParaRPr lang="ru-RU" sz="2400" dirty="0"/>
          </a:p>
        </p:txBody>
      </p:sp>
      <p:pic>
        <p:nvPicPr>
          <p:cNvPr id="5122" name="Picture 2" descr="Картинка 34 из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39248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Возвращение к обычному питанию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Пациенты, питавшиеся внутривенно дольше нескольких дней, должны адаптироваться к приему обычной пищи за счет постепенного введения продуктов в рацион. После того, как игла будет вынута из вены, ранку нужно проверить на предмет кровотечения или инфицирования.</a:t>
            </a:r>
            <a:endParaRPr lang="ru-RU" sz="2400" dirty="0"/>
          </a:p>
        </p:txBody>
      </p:sp>
      <p:pic>
        <p:nvPicPr>
          <p:cNvPr id="4098" name="Picture 2" descr="Картинка 1 из 1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90465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Суть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Современной наукой установлено, что при любом заболевании пищевой рацион оказывает определенное воздействие, а в ряде случаев имеет решающее влияние на течение и исход болезни. Следовательно, питание больного должно быть построено на определенных лечебных началах, поэтому оно и называется лечебным.</a:t>
            </a:r>
            <a:endParaRPr lang="ru-RU" sz="2400" dirty="0"/>
          </a:p>
        </p:txBody>
      </p:sp>
      <p:pic>
        <p:nvPicPr>
          <p:cNvPr id="30722" name="Picture 2" descr="Картинка 12 из 15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28295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Возможные риски при парентеральном питании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внутривенном питании существует риск занести инфекцию в месте введения иглы. У пациентов, получающих искусственное </a:t>
            </a:r>
            <a:r>
              <a:rPr lang="ru-RU" sz="2400" u="sng" dirty="0" smtClean="0">
                <a:hlinkClick r:id="rId2"/>
              </a:rPr>
              <a:t>питание</a:t>
            </a:r>
            <a:r>
              <a:rPr lang="ru-RU" sz="2400" dirty="0" smtClean="0"/>
              <a:t> в течение длительного времени, существует вероятность распространения инфекции по всему организму</a:t>
            </a:r>
            <a:endParaRPr lang="ru-RU" sz="2400" dirty="0"/>
          </a:p>
        </p:txBody>
      </p:sp>
      <p:pic>
        <p:nvPicPr>
          <p:cNvPr id="3074" name="Picture 2" descr="http://www.lanl.gov/news/albums/safety/Syri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1125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Возможные риски при парентеральном питании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Раствор для внутривенного питания не всегда содержит достаточное количество необходимых питательных веществ, поэтому возможен их дисбаланс или дефицит.</a:t>
            </a:r>
            <a:endParaRPr lang="ru-RU" sz="2400" dirty="0"/>
          </a:p>
        </p:txBody>
      </p:sp>
      <p:pic>
        <p:nvPicPr>
          <p:cNvPr id="2050" name="Picture 2" descr="Картинка 19 из 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410445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Возможные риски при парентеральном питании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/>
              <a:t> Если игла плохо закреплена, раствор может попасть не в вену, а в окружающие ткани, и привести к возникновению </a:t>
            </a:r>
            <a:r>
              <a:rPr lang="ru-RU" sz="2400" u="sng" dirty="0" smtClean="0">
                <a:hlinkClick r:id="rId2"/>
              </a:rPr>
              <a:t>абсцесса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1026" name="Picture 2" descr="Картинка 3 из 19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6552728" cy="431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Суть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Лечебное питание широко внедрено в медицинскую практику; оно является обязательной составной частью системы лечения в больничных учреждениях, в санаториях, на курортах, в ночных профилакториях промышленных </a:t>
            </a:r>
            <a:r>
              <a:rPr lang="ru-RU" sz="2400" dirty="0" smtClean="0"/>
              <a:t>предприятий.</a:t>
            </a:r>
            <a:endParaRPr lang="ru-RU" sz="2400" dirty="0"/>
          </a:p>
        </p:txBody>
      </p:sp>
      <p:pic>
        <p:nvPicPr>
          <p:cNvPr id="29698" name="Picture 2" descr="Картинка 20 из 15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6886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Лечебный рацион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/>
              <a:t>Лечебный пищевой рацион называется "лечебным столом", или "</a:t>
            </a:r>
            <a:r>
              <a:rPr lang="ru-RU" sz="2400" dirty="0" smtClean="0"/>
              <a:t>диетой</a:t>
            </a:r>
            <a:r>
              <a:rPr lang="ru-RU" sz="2400" dirty="0" smtClean="0"/>
              <a:t>". Некоторые </a:t>
            </a:r>
            <a:r>
              <a:rPr lang="ru-RU" sz="2400" dirty="0" smtClean="0"/>
              <a:t>диеты</a:t>
            </a:r>
            <a:r>
              <a:rPr lang="ru-RU" sz="2400" dirty="0" smtClean="0"/>
              <a:t>, как, например, при диабете, тучности, должны не только содержать определенные продукты, но дневной рацион в целом при этих заболеваниях должен иметь строго установленный химический состав.</a:t>
            </a:r>
            <a:endParaRPr lang="ru-RU" sz="2400" dirty="0"/>
          </a:p>
        </p:txBody>
      </p:sp>
      <p:pic>
        <p:nvPicPr>
          <p:cNvPr id="28674" name="Picture 2" descr="http://photo-dict.faqs.org/photofiles/list/2483/3260healthy_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371356" cy="338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назначении врачом таких диет больной должен соблюдать определенное меню, и каждое блюдо нужно в этих случаях приготовлять точно по предусмотренным нормам.</a:t>
            </a:r>
            <a:endParaRPr lang="ru-RU" sz="2400" dirty="0"/>
          </a:p>
        </p:txBody>
      </p:sp>
      <p:pic>
        <p:nvPicPr>
          <p:cNvPr id="27650" name="Picture 2" descr="Картинка 79 из 152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00062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Иногда врачом назначаются продукты, считающиеся при определенных болезнях специальными лечебными средствами, как, например, печень при некоторых видах малокровия, творог и мед при заболеваниях печени, однако и в этих случаях больной должен соблюдать определенную диету.</a:t>
            </a:r>
            <a:endParaRPr lang="ru-RU" sz="2400" dirty="0"/>
          </a:p>
        </p:txBody>
      </p:sp>
      <p:pic>
        <p:nvPicPr>
          <p:cNvPr id="26626" name="Picture 2" descr="Картинка 40 из 6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Лечебное питание дома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Применять лечебное питание в домашних условиях можно только по назначению врача. Лечебное питание, проводимое без совета врача и его указаний, может вместо ожидаемой пользы принести больному вред.</a:t>
            </a:r>
            <a:endParaRPr lang="ru-RU" sz="2400" dirty="0"/>
          </a:p>
        </p:txBody>
      </p:sp>
      <p:pic>
        <p:nvPicPr>
          <p:cNvPr id="25602" name="Picture 2" descr="Картинка 2 из 6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675784" cy="355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Основные принципы лечебного питания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Пища для больного должна быть приготовлена из высококачественных свежих продуктов; для лечебного питания следует широко использовать диетические консервы, изготовляемые из свежих продуктов высшего качества по установленной рецептуре и при строгом соблюдении технологических инструкций</a:t>
            </a:r>
            <a:endParaRPr lang="ru-RU" sz="2400" dirty="0"/>
          </a:p>
        </p:txBody>
      </p:sp>
      <p:pic>
        <p:nvPicPr>
          <p:cNvPr id="24578" name="Picture 2" descr="http://www.baby.ru/storage/5/7/5/5/22976.12379715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3698354" cy="3266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957</Words>
  <Application>Microsoft Office PowerPoint</Application>
  <PresentationFormat>Экран (4:3)</PresentationFormat>
  <Paragraphs>69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Лечебное питание</vt:lpstr>
      <vt:lpstr>Суть лечебного питания</vt:lpstr>
      <vt:lpstr>Суть лечебного питания</vt:lpstr>
      <vt:lpstr>Суть лечебного питания</vt:lpstr>
      <vt:lpstr>Лечебный рацион</vt:lpstr>
      <vt:lpstr>Принципы лечебного питания</vt:lpstr>
      <vt:lpstr>Принципы лечебного питания</vt:lpstr>
      <vt:lpstr>Лечебное питание дома</vt:lpstr>
      <vt:lpstr>Основные принципы лечебного питания</vt:lpstr>
      <vt:lpstr>Основные принципы лечебного питания</vt:lpstr>
      <vt:lpstr>Основные принципы лечебного питания</vt:lpstr>
      <vt:lpstr>Основные принципы лечебного питания</vt:lpstr>
      <vt:lpstr>Диета характеризуется:</vt:lpstr>
      <vt:lpstr>Государственные документы</vt:lpstr>
      <vt:lpstr>Организация лечебного питания</vt:lpstr>
      <vt:lpstr>Организация лечебного питания</vt:lpstr>
      <vt:lpstr>Организация лечебного питания</vt:lpstr>
      <vt:lpstr>Организация лечебного питания</vt:lpstr>
      <vt:lpstr>Контроль за качеством продуктов и готовой пищи</vt:lpstr>
      <vt:lpstr>Контроль за качеством продуктов и готовой пищи</vt:lpstr>
      <vt:lpstr>Контроль за качеством продуктов и готовой пищи</vt:lpstr>
      <vt:lpstr>Контроль за качеством продуктов и готовой пищи</vt:lpstr>
      <vt:lpstr>Организация передач продуктов</vt:lpstr>
      <vt:lpstr>Организация передач продуктов</vt:lpstr>
      <vt:lpstr>Парентеральное питание. Определение</vt:lpstr>
      <vt:lpstr>Парентеральное питание. Цель</vt:lpstr>
      <vt:lpstr>Парентеральное питание. Меры предосторожности</vt:lpstr>
      <vt:lpstr>Парентеральное питание. Описание </vt:lpstr>
      <vt:lpstr>Возвращение к обычному питанию</vt:lpstr>
      <vt:lpstr>Возможные риски при парентеральном питании</vt:lpstr>
      <vt:lpstr>Возможные риски при парентеральном питании</vt:lpstr>
      <vt:lpstr>Возможные риски при парентеральном питании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Лечебное питание</dc:title>
  <dc:creator>Ларчик</dc:creator>
  <cp:lastModifiedBy>234друг</cp:lastModifiedBy>
  <cp:revision>16</cp:revision>
  <dcterms:created xsi:type="dcterms:W3CDTF">2012-01-09T09:56:16Z</dcterms:created>
  <dcterms:modified xsi:type="dcterms:W3CDTF">2012-01-09T12:21:33Z</dcterms:modified>
</cp:coreProperties>
</file>