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9" r:id="rId34"/>
    <p:sldId id="288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CD1833D-A9D4-46EC-9940-3AD1FE1EE87C}" type="datetimeFigureOut">
              <a:rPr lang="ru-RU" smtClean="0"/>
              <a:t>11.01.2012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6DA1018-8094-436C-BA9D-2564D5D5051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D1833D-A9D4-46EC-9940-3AD1FE1EE87C}" type="datetimeFigureOut">
              <a:rPr lang="ru-RU" smtClean="0"/>
              <a:t>11.01.2012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DA1018-8094-436C-BA9D-2564D5D505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CD1833D-A9D4-46EC-9940-3AD1FE1EE87C}" type="datetimeFigureOut">
              <a:rPr lang="ru-RU" smtClean="0"/>
              <a:t>11.01.2012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6DA1018-8094-436C-BA9D-2564D5D505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D1833D-A9D4-46EC-9940-3AD1FE1EE87C}" type="datetimeFigureOut">
              <a:rPr lang="ru-RU" smtClean="0"/>
              <a:t>11.01.2012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DA1018-8094-436C-BA9D-2564D5D505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CD1833D-A9D4-46EC-9940-3AD1FE1EE87C}" type="datetimeFigureOut">
              <a:rPr lang="ru-RU" smtClean="0"/>
              <a:t>11.01.2012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6DA1018-8094-436C-BA9D-2564D5D5051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D1833D-A9D4-46EC-9940-3AD1FE1EE87C}" type="datetimeFigureOut">
              <a:rPr lang="ru-RU" smtClean="0"/>
              <a:t>11.01.2012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DA1018-8094-436C-BA9D-2564D5D505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D1833D-A9D4-46EC-9940-3AD1FE1EE87C}" type="datetimeFigureOut">
              <a:rPr lang="ru-RU" smtClean="0"/>
              <a:t>11.01.2012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DA1018-8094-436C-BA9D-2564D5D505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D1833D-A9D4-46EC-9940-3AD1FE1EE87C}" type="datetimeFigureOut">
              <a:rPr lang="ru-RU" smtClean="0"/>
              <a:t>11.01.2012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DA1018-8094-436C-BA9D-2564D5D505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CD1833D-A9D4-46EC-9940-3AD1FE1EE87C}" type="datetimeFigureOut">
              <a:rPr lang="ru-RU" smtClean="0"/>
              <a:t>11.01.2012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DA1018-8094-436C-BA9D-2564D5D505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D1833D-A9D4-46EC-9940-3AD1FE1EE87C}" type="datetimeFigureOut">
              <a:rPr lang="ru-RU" smtClean="0"/>
              <a:t>11.01.2012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DA1018-8094-436C-BA9D-2564D5D505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D1833D-A9D4-46EC-9940-3AD1FE1EE87C}" type="datetimeFigureOut">
              <a:rPr lang="ru-RU" smtClean="0"/>
              <a:t>11.01.2012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DA1018-8094-436C-BA9D-2564D5D5051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CD1833D-A9D4-46EC-9940-3AD1FE1EE87C}" type="datetimeFigureOut">
              <a:rPr lang="ru-RU" smtClean="0"/>
              <a:t>11.01.2012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6DA1018-8094-436C-BA9D-2564D5D5051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5324492"/>
          </a:xfrm>
        </p:spPr>
        <p:txBody>
          <a:bodyPr/>
          <a:lstStyle/>
          <a:p>
            <a:r>
              <a:rPr lang="ru-RU" dirty="0" smtClean="0"/>
              <a:t>Термометрия. Виды лихорадки</a:t>
            </a:r>
            <a:endParaRPr lang="ru-RU" dirty="0"/>
          </a:p>
        </p:txBody>
      </p:sp>
      <p:pic>
        <p:nvPicPr>
          <p:cNvPr id="1026" name="Picture 2" descr="C:\Users\oem\Desktop\1395384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85728"/>
            <a:ext cx="4575243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Температуру наиболее часто измеряют в подмышечной впадине. Реже – в паховой складке (у детей), полости рта, прямой кишке, влагалище.</a:t>
            </a:r>
            <a:endParaRPr lang="ru-RU" dirty="0"/>
          </a:p>
        </p:txBody>
      </p:sp>
      <p:pic>
        <p:nvPicPr>
          <p:cNvPr id="10242" name="Picture 2" descr="C:\Users\oem\Desktop\summer-infants-infant-digital-ear-thermome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285992"/>
            <a:ext cx="4116400" cy="411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Перед измерением температуры подмышечную впадину насухо вытирают. В противном случае денные термометрии могут оказаться заниженными. В процессе измерения больной должен плотно прижимать плечо к грудной клетке; при этом тяжелобольным, ослабленным пациентам активно помогают удержать руку в нужном положении.</a:t>
            </a:r>
            <a:endParaRPr lang="ru-RU" dirty="0"/>
          </a:p>
        </p:txBody>
      </p:sp>
      <p:pic>
        <p:nvPicPr>
          <p:cNvPr id="11266" name="Picture 2" descr="C:\Users\oem\Desktop\termometria-te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3786190"/>
            <a:ext cx="4744898" cy="25400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496"/>
            <a:ext cx="7239000" cy="4000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При проведении термометрии в прямой кишке больной поворачивается набок, термометр смазывается вазелином и вводится в просвет кишки на глубину 2-3 см. При измерении температуры в паховой складке ногу ребёнка несколько сгибают в тазобедренном суставе. При измерении температуры в полости рта термометр помещается под язык.</a:t>
            </a:r>
            <a:endParaRPr lang="ru-RU" dirty="0"/>
          </a:p>
        </p:txBody>
      </p:sp>
      <p:pic>
        <p:nvPicPr>
          <p:cNvPr id="12290" name="Picture 2" descr="C:\Users\oem\Desktop\termomet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85728"/>
            <a:ext cx="3541729" cy="2489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Продолжительность измерения температуры составляет 7-10 минут. Термометрия проводится, как правило, два раза в день: утром (между 6 и 8 часами) и вечером (между 17 и 19). В ряде случаев, например, при лихорадке возникает необходимость в более частом её измерении (каждые 2-3 часа).</a:t>
            </a:r>
            <a:endParaRPr lang="ru-RU" dirty="0"/>
          </a:p>
        </p:txBody>
      </p:sp>
      <p:pic>
        <p:nvPicPr>
          <p:cNvPr id="13315" name="Picture 3" descr="C:\Users\oem\Desktop\wai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3143248"/>
            <a:ext cx="3536965" cy="35369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642918"/>
            <a:ext cx="8215370" cy="548324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После измерения температуры термометр необходимо протереть дезинфицирующим раствором. Хранят термометры в специальной банке или стакане, на дно которых кладут слой ваты и наливают на треть или на половину объёма дезинфицирующий раствор.</a:t>
            </a:r>
            <a:endParaRPr lang="ru-RU" dirty="0"/>
          </a:p>
        </p:txBody>
      </p:sp>
      <p:pic>
        <p:nvPicPr>
          <p:cNvPr id="14338" name="Picture 2" descr="C:\Users\oem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214686"/>
            <a:ext cx="4592082" cy="30479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7929554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Для графического изображения </a:t>
            </a:r>
          </a:p>
          <a:p>
            <a:pPr>
              <a:buNone/>
            </a:pPr>
            <a:r>
              <a:rPr lang="ru-RU" dirty="0" smtClean="0"/>
              <a:t>суточных колебаний температуры</a:t>
            </a:r>
          </a:p>
          <a:p>
            <a:pPr>
              <a:buNone/>
            </a:pPr>
            <a:r>
              <a:rPr lang="ru-RU" dirty="0" smtClean="0"/>
              <a:t>тела составляют температурные</a:t>
            </a:r>
          </a:p>
          <a:p>
            <a:pPr>
              <a:buNone/>
            </a:pPr>
            <a:r>
              <a:rPr lang="ru-RU" dirty="0" smtClean="0"/>
              <a:t>листы. По оси абсцисс такого </a:t>
            </a:r>
          </a:p>
          <a:p>
            <a:pPr>
              <a:buNone/>
            </a:pPr>
            <a:r>
              <a:rPr lang="ru-RU" dirty="0" smtClean="0"/>
              <a:t>листа откладываются дни болезни,</a:t>
            </a:r>
          </a:p>
          <a:p>
            <a:pPr>
              <a:buNone/>
            </a:pPr>
            <a:r>
              <a:rPr lang="ru-RU" dirty="0" smtClean="0"/>
              <a:t>каждый из которых рассчитан на</a:t>
            </a:r>
          </a:p>
          <a:p>
            <a:pPr>
              <a:buNone/>
            </a:pPr>
            <a:r>
              <a:rPr lang="ru-RU" dirty="0" smtClean="0"/>
              <a:t>двукратное измерение - утром и</a:t>
            </a:r>
          </a:p>
          <a:p>
            <a:pPr>
              <a:buNone/>
            </a:pPr>
            <a:r>
              <a:rPr lang="ru-RU" dirty="0" smtClean="0"/>
              <a:t>вечером. По оси ординат</a:t>
            </a:r>
          </a:p>
          <a:p>
            <a:pPr>
              <a:buNone/>
            </a:pPr>
            <a:r>
              <a:rPr lang="ru-RU" dirty="0" smtClean="0"/>
              <a:t>располагают температурную сетку,</a:t>
            </a:r>
          </a:p>
          <a:p>
            <a:pPr>
              <a:buNone/>
            </a:pPr>
            <a:r>
              <a:rPr lang="ru-RU" dirty="0" smtClean="0"/>
              <a:t>каждое деление которой составляет 0,2</a:t>
            </a:r>
            <a:r>
              <a:rPr lang="ru-RU" dirty="0" smtClean="0"/>
              <a:t>°С. Соответствующими точками наносятся результаты ежедневных измерений, которые затем соединяются, образуя температурные кривые. Эти кривые при наличии лихорадки отражают её тип.</a:t>
            </a:r>
            <a:endParaRPr lang="ru-RU" dirty="0"/>
          </a:p>
        </p:txBody>
      </p:sp>
      <p:pic>
        <p:nvPicPr>
          <p:cNvPr id="15362" name="Picture 2" descr="C:\Users\oem\Desktop\1146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6512" y="357166"/>
            <a:ext cx="3527488" cy="3786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71744"/>
            <a:ext cx="7239000" cy="388399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В температурном листе также ведут контроль АД, ЧСС и частоты дыхания. Для этого выделяются соответствующие шкалы и графы, совмещённые со шкалой температуры. Отмечают также вес больного, его суточный диурез, данные лабораторных исследований. Температурный лист при поступлении заводят на каждого больного и хранят вместе с его историей болезни.</a:t>
            </a:r>
            <a:endParaRPr lang="ru-RU" dirty="0"/>
          </a:p>
        </p:txBody>
      </p:sp>
      <p:pic>
        <p:nvPicPr>
          <p:cNvPr id="16386" name="Picture 2" descr="C:\Users\oem\Desktop\m_201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85728"/>
            <a:ext cx="2857520" cy="2143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7715304" cy="5840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Помимо общепринятых способов термометрии в диагностике используют также местное измерение температуры в определённых полостях тела (пищеводе, желудке, кишечнике). Для этого используются </a:t>
            </a:r>
            <a:r>
              <a:rPr lang="ru-RU" dirty="0" err="1" smtClean="0"/>
              <a:t>электротермометры</a:t>
            </a:r>
            <a:r>
              <a:rPr lang="ru-RU" dirty="0" smtClean="0"/>
              <a:t> (</a:t>
            </a:r>
            <a:r>
              <a:rPr lang="ru-RU" dirty="0" err="1" smtClean="0"/>
              <a:t>термощупы</a:t>
            </a:r>
            <a:r>
              <a:rPr lang="ru-RU" dirty="0" smtClean="0"/>
              <a:t>) или специальные радиокапсулы, которые больной проглатывает. Проходя через ЖКТ, радиокапсула, снабжённая датчиком, передаёт сигналы об изменении температуры, которые фиксируются соответствующим прибором.</a:t>
            </a:r>
            <a:endParaRPr lang="ru-RU" dirty="0"/>
          </a:p>
        </p:txBody>
      </p:sp>
      <p:pic>
        <p:nvPicPr>
          <p:cNvPr id="17410" name="Picture 2" descr="C:\Users\oem\Desktop\023215640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4857760"/>
            <a:ext cx="4762500" cy="1809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686800" cy="6126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Регистрацию естественного теплового излучения</a:t>
            </a:r>
          </a:p>
          <a:p>
            <a:pPr>
              <a:buNone/>
            </a:pPr>
            <a:r>
              <a:rPr lang="ru-RU" dirty="0" smtClean="0"/>
              <a:t>поверхности тела – </a:t>
            </a:r>
            <a:r>
              <a:rPr lang="ru-RU" dirty="0" err="1" smtClean="0"/>
              <a:t>термографию</a:t>
            </a:r>
            <a:r>
              <a:rPr lang="ru-RU" dirty="0" smtClean="0"/>
              <a:t> или тепловидение</a:t>
            </a:r>
          </a:p>
          <a:p>
            <a:pPr>
              <a:buNone/>
            </a:pPr>
            <a:r>
              <a:rPr lang="ru-RU" dirty="0" smtClean="0"/>
              <a:t>– применяют для диагностики целого ряда заболеваний. Например, она помогает выявить воспалительные заболевания внутренних органов, злокачественные опухоли молочных желёз, щитовидной железы. При этих заболеваниях над очагом поражения усилено тепловое излучение в связи с изменением кровообращения и обменных процессов в поражённых тканях.</a:t>
            </a:r>
            <a:endParaRPr lang="ru-RU" dirty="0"/>
          </a:p>
        </p:txBody>
      </p:sp>
      <p:pic>
        <p:nvPicPr>
          <p:cNvPr id="18434" name="Picture 2" descr="C:\Users\oem\Desktop\thermograp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4034794"/>
            <a:ext cx="3667124" cy="2713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115328" cy="857256"/>
          </a:xfrm>
        </p:spPr>
        <p:txBody>
          <a:bodyPr/>
          <a:lstStyle/>
          <a:p>
            <a:pPr algn="r"/>
            <a:r>
              <a:rPr lang="ru-RU" dirty="0" smtClean="0"/>
              <a:t>Лихорадка и её виды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7239000" cy="45720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Лихорадка – это повышение температуры тела, обусловленное нарушением и перестройкой процессов терморегуляции. Появление лихорадки связано с образованием в организме </a:t>
            </a:r>
            <a:r>
              <a:rPr lang="ru-RU" dirty="0" err="1" smtClean="0"/>
              <a:t>пирогенов</a:t>
            </a:r>
            <a:r>
              <a:rPr lang="ru-RU" dirty="0" smtClean="0"/>
              <a:t> – специфических веществ, изменяющих активность центров терморегуляции. Чаще всего это различные патогенные бактерии и вирусы, а также продукты их распада. Поэтому лихорадка – ведущий симптом многих инфекционных заболеваний.</a:t>
            </a:r>
            <a:endParaRPr lang="ru-RU" dirty="0"/>
          </a:p>
        </p:txBody>
      </p:sp>
      <p:pic>
        <p:nvPicPr>
          <p:cNvPr id="19458" name="Picture 2" descr="C:\Users\oem\Desktop\e0e7e043cfdef79024537856051c70d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0"/>
            <a:ext cx="2205858" cy="2336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1"/>
            <a:ext cx="7358082" cy="600079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900" dirty="0" smtClean="0"/>
              <a:t>Температура тела человека при любых условиях остаётся относительно постоянной. Её постоянство обеспечивается процессами </a:t>
            </a:r>
            <a:r>
              <a:rPr lang="ru-RU" sz="2900" i="1" dirty="0" smtClean="0"/>
              <a:t>терморегуляции</a:t>
            </a:r>
            <a:r>
              <a:rPr lang="ru-RU" sz="2900" dirty="0" smtClean="0"/>
              <a:t> – функциональной системой, включающей в себя:</a:t>
            </a:r>
          </a:p>
          <a:p>
            <a:pPr lvl="1">
              <a:buFont typeface="Arial" pitchFamily="34" charset="0"/>
              <a:buChar char="•"/>
            </a:pPr>
            <a:r>
              <a:rPr lang="ru-RU" sz="2700" dirty="0" smtClean="0"/>
              <a:t>Периферические (кожа, сосуды)</a:t>
            </a:r>
          </a:p>
          <a:p>
            <a:pPr lvl="1">
              <a:buNone/>
            </a:pPr>
            <a:r>
              <a:rPr lang="ru-RU" sz="2700" dirty="0" smtClean="0"/>
              <a:t>и центральные (гипоталамус)</a:t>
            </a:r>
          </a:p>
          <a:p>
            <a:pPr lvl="1">
              <a:buNone/>
            </a:pPr>
            <a:r>
              <a:rPr lang="ru-RU" sz="2700" dirty="0" smtClean="0"/>
              <a:t>рецепторы;</a:t>
            </a:r>
          </a:p>
          <a:p>
            <a:pPr lvl="1">
              <a:buFont typeface="Arial" pitchFamily="34" charset="0"/>
              <a:buChar char="•"/>
            </a:pPr>
            <a:r>
              <a:rPr lang="ru-RU" sz="2700" dirty="0" smtClean="0"/>
              <a:t>Центры терморегуляции</a:t>
            </a:r>
          </a:p>
          <a:p>
            <a:pPr lvl="1">
              <a:buNone/>
            </a:pPr>
            <a:r>
              <a:rPr lang="ru-RU" sz="2700" dirty="0" smtClean="0"/>
              <a:t>в головном мозге;</a:t>
            </a:r>
          </a:p>
          <a:p>
            <a:pPr lvl="1">
              <a:buFont typeface="Arial" pitchFamily="34" charset="0"/>
              <a:buChar char="•"/>
            </a:pPr>
            <a:r>
              <a:rPr lang="ru-RU" sz="2700" dirty="0" smtClean="0"/>
              <a:t>Эфферентные пути, </a:t>
            </a:r>
          </a:p>
          <a:p>
            <a:pPr lvl="1">
              <a:buNone/>
            </a:pPr>
            <a:r>
              <a:rPr lang="ru-RU" sz="2700" dirty="0" smtClean="0"/>
              <a:t>регулирующие уровень</a:t>
            </a:r>
          </a:p>
          <a:p>
            <a:pPr lvl="1">
              <a:buNone/>
            </a:pPr>
            <a:r>
              <a:rPr lang="ru-RU" sz="2700" dirty="0" smtClean="0"/>
              <a:t>теплопродукции и теплоотдачи.</a:t>
            </a:r>
            <a:endParaRPr lang="ru-RU" sz="2700" dirty="0"/>
          </a:p>
        </p:txBody>
      </p:sp>
      <p:pic>
        <p:nvPicPr>
          <p:cNvPr id="2050" name="Picture 2" descr="C:\Users\oem\Desktop\full_347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2928934"/>
            <a:ext cx="3464007" cy="36337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Лихорадка возможна и при неинфекционных воспалениях, вызываемых механическими химическими, физическими повреждениями. Лихорадкой также сопровождается некроз тканей, развивающийся в результате нарушений кровообращения (при инфаркте миокарда); злокачественные опухоли; эндокринные заболевания (тиреотоксикоз); аллергия; нарушение функций ЦНС (</a:t>
            </a:r>
            <a:r>
              <a:rPr lang="ru-RU" dirty="0" err="1" smtClean="0"/>
              <a:t>термоневрозы</a:t>
            </a:r>
            <a:r>
              <a:rPr lang="ru-RU" dirty="0" smtClean="0"/>
              <a:t>) и другие заболевания.</a:t>
            </a:r>
            <a:endParaRPr lang="ru-RU" dirty="0"/>
          </a:p>
        </p:txBody>
      </p:sp>
      <p:pic>
        <p:nvPicPr>
          <p:cNvPr id="20482" name="Picture 2" descr="C:\Users\oem\Desktop\00001c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4214818"/>
            <a:ext cx="3857652" cy="25564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857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Лихорадка – это адаптивная реакция организма, стимулирующая необходимые обменные процессы и помогающая организму в борьбе с бактериями и вирусами. Неслучайно при ряде вялотекущих инфекций используется искусственное повышение температуры тела (пиротерапия). Однако во многих случаях – с учётом природы лихорадки, возраста больного, сопутствующих заболеваний – лихорадка может сыграть неблагоприятную роль. Поэтому её оценка в каждой ситуации требует индивидуального подхода.</a:t>
            </a:r>
            <a:endParaRPr lang="ru-RU" dirty="0"/>
          </a:p>
        </p:txBody>
      </p:sp>
      <p:pic>
        <p:nvPicPr>
          <p:cNvPr id="21506" name="Picture 2" descr="C:\Users\oem\Desktop\pyrotherap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14290"/>
            <a:ext cx="1928826" cy="18259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По степени повышения температуры различают лихорадку:</a:t>
            </a:r>
          </a:p>
          <a:p>
            <a:pPr lvl="1">
              <a:buFont typeface="Arial" pitchFamily="34" charset="0"/>
              <a:buChar char="•"/>
            </a:pPr>
            <a:r>
              <a:rPr lang="ru-RU" dirty="0" smtClean="0"/>
              <a:t>Субфебрильную (не выше 38</a:t>
            </a:r>
            <a:r>
              <a:rPr lang="ru-RU" dirty="0" smtClean="0"/>
              <a:t>°С);</a:t>
            </a:r>
          </a:p>
          <a:p>
            <a:pPr lvl="1">
              <a:buFont typeface="Arial" pitchFamily="34" charset="0"/>
              <a:buChar char="•"/>
            </a:pPr>
            <a:r>
              <a:rPr lang="ru-RU" dirty="0" smtClean="0"/>
              <a:t>Умеренную (38-39</a:t>
            </a:r>
            <a:r>
              <a:rPr lang="ru-RU" dirty="0" smtClean="0"/>
              <a:t>°С);</a:t>
            </a:r>
          </a:p>
          <a:p>
            <a:pPr lvl="1">
              <a:buFont typeface="Arial" pitchFamily="34" charset="0"/>
              <a:buChar char="•"/>
            </a:pPr>
            <a:r>
              <a:rPr lang="ru-RU" dirty="0" smtClean="0"/>
              <a:t>Высокую (39-41</a:t>
            </a:r>
            <a:r>
              <a:rPr lang="ru-RU" dirty="0" smtClean="0"/>
              <a:t>°С);</a:t>
            </a:r>
          </a:p>
          <a:p>
            <a:pPr lvl="1">
              <a:buFont typeface="Arial" pitchFamily="34" charset="0"/>
              <a:buChar char="•"/>
            </a:pPr>
            <a:r>
              <a:rPr lang="ru-RU" dirty="0" smtClean="0"/>
              <a:t>Чрезмерную, или гиперпиретическую (свыше 41</a:t>
            </a:r>
            <a:r>
              <a:rPr lang="ru-RU" dirty="0" smtClean="0"/>
              <a:t>°С).</a:t>
            </a:r>
          </a:p>
        </p:txBody>
      </p:sp>
      <p:pic>
        <p:nvPicPr>
          <p:cNvPr id="22530" name="Picture 2" descr="C:\Users\oem\Desktop\Cold_And_Influenza_Symptom_Differences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714752"/>
            <a:ext cx="4152924" cy="2768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Лихорадка часто подчиняется суточному ритму колебаний, когда более высокая температура отмечается вечером, а более низкая – утром.</a:t>
            </a:r>
            <a:endParaRPr lang="ru-RU" dirty="0"/>
          </a:p>
        </p:txBody>
      </p:sp>
      <p:pic>
        <p:nvPicPr>
          <p:cNvPr id="23554" name="Picture 2" descr="C:\Users\oem\Desktop\krimov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357430"/>
            <a:ext cx="6081736" cy="39713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Выраженность лихорадки зависит не только от заболевания, но и от реактивности организма. Так, у пожилых людей, ослабленных больных воспалительные заболевания могут протекать без выраженной лихорадки. Кроме того, больные и субъективно по-разному переносят повышение температуры. Некоторые испытывают тяжёлое недомогание уже при субфебрильной температуре, другие удовлетворительно переносят даже сильную лихорадку.</a:t>
            </a:r>
            <a:endParaRPr lang="ru-RU" dirty="0"/>
          </a:p>
        </p:txBody>
      </p:sp>
      <p:pic>
        <p:nvPicPr>
          <p:cNvPr id="24578" name="Picture 2" descr="C:\Users\oem\Desktop\grip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4429132"/>
            <a:ext cx="3681254" cy="2428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По длительности течения различают:</a:t>
            </a:r>
          </a:p>
          <a:p>
            <a:pPr lvl="1">
              <a:buFont typeface="Arial" pitchFamily="34" charset="0"/>
              <a:buChar char="•"/>
            </a:pPr>
            <a:r>
              <a:rPr lang="ru-RU" dirty="0" smtClean="0"/>
              <a:t>Мимолётную  лихорадку (несколько часов);</a:t>
            </a:r>
          </a:p>
          <a:p>
            <a:pPr lvl="1">
              <a:buFont typeface="Arial" pitchFamily="34" charset="0"/>
              <a:buChar char="•"/>
            </a:pPr>
            <a:r>
              <a:rPr lang="ru-RU" dirty="0" smtClean="0"/>
              <a:t>Острую (до 15 дней);</a:t>
            </a:r>
          </a:p>
          <a:p>
            <a:pPr lvl="1">
              <a:buFont typeface="Arial" pitchFamily="34" charset="0"/>
              <a:buChar char="•"/>
            </a:pPr>
            <a:r>
              <a:rPr lang="ru-RU" dirty="0" err="1" smtClean="0"/>
              <a:t>Подострую</a:t>
            </a:r>
            <a:r>
              <a:rPr lang="ru-RU" dirty="0" smtClean="0"/>
              <a:t> (15-45 дней);</a:t>
            </a:r>
          </a:p>
          <a:p>
            <a:pPr lvl="1">
              <a:buFont typeface="Arial" pitchFamily="34" charset="0"/>
              <a:buChar char="•"/>
            </a:pPr>
            <a:r>
              <a:rPr lang="ru-RU" dirty="0" smtClean="0"/>
              <a:t>Хроническую (свыше 45 дней).</a:t>
            </a:r>
            <a:endParaRPr lang="ru-RU" dirty="0"/>
          </a:p>
        </p:txBody>
      </p:sp>
      <p:pic>
        <p:nvPicPr>
          <p:cNvPr id="25602" name="Picture 2" descr="C:\Users\oem\Desktop\1312885231_bolez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2643182"/>
            <a:ext cx="3697280" cy="3697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При длительной лихорадке можно наблюдать её различные типы.</a:t>
            </a:r>
          </a:p>
          <a:p>
            <a:pPr>
              <a:buNone/>
            </a:pPr>
            <a:r>
              <a:rPr lang="ru-RU" dirty="0" smtClean="0"/>
              <a:t>Постоянная лихорадка, </a:t>
            </a:r>
            <a:r>
              <a:rPr lang="en-US" dirty="0" err="1" smtClean="0"/>
              <a:t>febris</a:t>
            </a:r>
            <a:r>
              <a:rPr lang="en-US" dirty="0" smtClean="0"/>
              <a:t> continua</a:t>
            </a:r>
            <a:r>
              <a:rPr lang="ru-RU" dirty="0" smtClean="0"/>
              <a:t>, встречается при крупозной пневмонии. Суточные колебания температуры тела не превышают 1</a:t>
            </a:r>
            <a:r>
              <a:rPr lang="ru-RU" dirty="0" smtClean="0"/>
              <a:t>°С.</a:t>
            </a:r>
            <a:endParaRPr lang="ru-RU" dirty="0"/>
          </a:p>
        </p:txBody>
      </p:sp>
      <p:pic>
        <p:nvPicPr>
          <p:cNvPr id="26626" name="Picture 2" descr="C:\Users\oem\Desktop\5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928934"/>
            <a:ext cx="4365655" cy="33640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7239000" cy="5598504"/>
          </a:xfrm>
        </p:spPr>
        <p:txBody>
          <a:bodyPr/>
          <a:lstStyle/>
          <a:p>
            <a:pPr>
              <a:buNone/>
            </a:pPr>
            <a:r>
              <a:rPr lang="ru-RU" dirty="0" err="1" smtClean="0"/>
              <a:t>Ремиттирующая</a:t>
            </a:r>
            <a:r>
              <a:rPr lang="ru-RU" dirty="0" smtClean="0"/>
              <a:t>, или послабляющая, лихорадка</a:t>
            </a:r>
            <a:r>
              <a:rPr lang="en-US" dirty="0" smtClean="0"/>
              <a:t>, </a:t>
            </a:r>
            <a:r>
              <a:rPr lang="en-US" dirty="0" err="1" smtClean="0"/>
              <a:t>febris</a:t>
            </a:r>
            <a:r>
              <a:rPr lang="en-US" dirty="0" smtClean="0"/>
              <a:t> </a:t>
            </a:r>
            <a:r>
              <a:rPr lang="en-US" dirty="0" err="1" smtClean="0"/>
              <a:t>remittens</a:t>
            </a:r>
            <a:r>
              <a:rPr lang="ru-RU" dirty="0" smtClean="0"/>
              <a:t>, характеризуется колебаниями температуры свыше 1</a:t>
            </a:r>
            <a:r>
              <a:rPr lang="ru-RU" dirty="0" smtClean="0"/>
              <a:t>°С. Периоды нормальной температуры отсутствуют.</a:t>
            </a:r>
            <a:endParaRPr lang="ru-RU" dirty="0"/>
          </a:p>
        </p:txBody>
      </p:sp>
      <p:pic>
        <p:nvPicPr>
          <p:cNvPr id="27650" name="Picture 2" descr="C:\Users\oem\Desktop\ta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071810"/>
            <a:ext cx="3335936" cy="33893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7239000" cy="559850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Перемежающаяся лихорадка</a:t>
            </a:r>
            <a:r>
              <a:rPr lang="en-US" dirty="0" smtClean="0"/>
              <a:t>, </a:t>
            </a:r>
            <a:r>
              <a:rPr lang="en-US" dirty="0" err="1" smtClean="0"/>
              <a:t>febris</a:t>
            </a:r>
            <a:r>
              <a:rPr lang="en-US" dirty="0" smtClean="0"/>
              <a:t> </a:t>
            </a:r>
            <a:r>
              <a:rPr lang="en-US" dirty="0" err="1" smtClean="0"/>
              <a:t>intermittens</a:t>
            </a:r>
            <a:r>
              <a:rPr lang="en-US" dirty="0" smtClean="0"/>
              <a:t>, </a:t>
            </a:r>
            <a:r>
              <a:rPr lang="ru-RU" dirty="0" smtClean="0"/>
              <a:t>также характеризуется суточными колебаниями свыше 1</a:t>
            </a:r>
            <a:r>
              <a:rPr lang="ru-RU" dirty="0" smtClean="0"/>
              <a:t>°С, однако утром отмечается снижение температуры до нормальной.</a:t>
            </a:r>
            <a:endParaRPr lang="ru-RU" dirty="0"/>
          </a:p>
        </p:txBody>
      </p:sp>
      <p:pic>
        <p:nvPicPr>
          <p:cNvPr id="28674" name="Picture 2" descr="C:\Users\oem\Desktop\02179132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071810"/>
            <a:ext cx="3894152" cy="32543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7239000" cy="6170008"/>
          </a:xfrm>
        </p:spPr>
        <p:txBody>
          <a:bodyPr/>
          <a:lstStyle/>
          <a:p>
            <a:pPr>
              <a:buNone/>
            </a:pPr>
            <a:r>
              <a:rPr lang="ru-RU" dirty="0" err="1" smtClean="0"/>
              <a:t>Гектическая</a:t>
            </a:r>
            <a:r>
              <a:rPr lang="ru-RU" dirty="0" smtClean="0"/>
              <a:t>, или истощающая, лихорадка, </a:t>
            </a:r>
            <a:r>
              <a:rPr lang="en-US" dirty="0" err="1" smtClean="0"/>
              <a:t>febris</a:t>
            </a:r>
            <a:r>
              <a:rPr lang="en-US" dirty="0" smtClean="0"/>
              <a:t> </a:t>
            </a:r>
            <a:r>
              <a:rPr lang="en-US" dirty="0" err="1" smtClean="0"/>
              <a:t>hectica</a:t>
            </a:r>
            <a:r>
              <a:rPr lang="ru-RU" dirty="0" smtClean="0"/>
              <a:t>, наблюдающаяся при сепсисе, отличается резким подъёмом и спадом температуры – суточные колебания достигают 4-5</a:t>
            </a:r>
            <a:r>
              <a:rPr lang="ru-RU" dirty="0" smtClean="0"/>
              <a:t>°С. У некоторых больных такие скачки («свечи») возникают несколько раз </a:t>
            </a:r>
            <a:r>
              <a:rPr lang="ru-RU" dirty="0" smtClean="0"/>
              <a:t>за сутки.</a:t>
            </a:r>
            <a:endParaRPr lang="ru-RU" dirty="0"/>
          </a:p>
        </p:txBody>
      </p:sp>
      <p:pic>
        <p:nvPicPr>
          <p:cNvPr id="29698" name="Picture 2" descr="C:\Users\oem\Desktop\41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214686"/>
            <a:ext cx="3714765" cy="33416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7858180" cy="5768997"/>
          </a:xfrm>
        </p:spPr>
        <p:txBody>
          <a:bodyPr/>
          <a:lstStyle/>
          <a:p>
            <a:pPr algn="r">
              <a:buNone/>
            </a:pPr>
            <a:r>
              <a:rPr lang="ru-RU" dirty="0" smtClean="0"/>
              <a:t>Так, при повышении температуры среды расширяются сосуды кожи, увеличивается её теплопроводность и теплоизлучение, усиливается потоотделение, что приводит к повышению теплоотдачи и уменьшению теплопродукции. Это предохраняет организм от перегревания.</a:t>
            </a:r>
            <a:endParaRPr lang="ru-RU" dirty="0"/>
          </a:p>
        </p:txBody>
      </p:sp>
      <p:pic>
        <p:nvPicPr>
          <p:cNvPr id="3074" name="Picture 2" descr="C:\Users\oem\Desktop\sweatingH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928934"/>
            <a:ext cx="2205987" cy="34575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7239000" cy="574138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Извращённая лихорадка, </a:t>
            </a:r>
            <a:r>
              <a:rPr lang="en-US" dirty="0" err="1" smtClean="0"/>
              <a:t>febris</a:t>
            </a:r>
            <a:r>
              <a:rPr lang="en-US" dirty="0" smtClean="0"/>
              <a:t> </a:t>
            </a:r>
            <a:r>
              <a:rPr lang="en-US" dirty="0" err="1" smtClean="0"/>
              <a:t>inversa</a:t>
            </a:r>
            <a:r>
              <a:rPr lang="ru-RU" dirty="0" smtClean="0"/>
              <a:t>, проявляется сменой обычного суточного режима температуры: более высокая температура регистрируется утром, а более низкая – вечером.</a:t>
            </a:r>
            <a:endParaRPr lang="ru-RU" dirty="0"/>
          </a:p>
        </p:txBody>
      </p:sp>
      <p:pic>
        <p:nvPicPr>
          <p:cNvPr id="30724" name="Picture 4" descr="C:\Users\oem\Desktop\feve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786058"/>
            <a:ext cx="4857756" cy="3469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7239000" cy="566994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Неправильная лихорадка, </a:t>
            </a:r>
            <a:r>
              <a:rPr lang="en-US" dirty="0" err="1" smtClean="0"/>
              <a:t>febris</a:t>
            </a:r>
            <a:r>
              <a:rPr lang="en-US" dirty="0" smtClean="0"/>
              <a:t> </a:t>
            </a:r>
            <a:r>
              <a:rPr lang="en-US" dirty="0" err="1" smtClean="0"/>
              <a:t>atypica</a:t>
            </a:r>
            <a:r>
              <a:rPr lang="ru-RU" dirty="0" smtClean="0"/>
              <a:t>, характеризуется отсутствием закономерностей колебания температуры в течение суток.</a:t>
            </a:r>
            <a:endParaRPr lang="ru-RU" dirty="0"/>
          </a:p>
        </p:txBody>
      </p:sp>
      <p:pic>
        <p:nvPicPr>
          <p:cNvPr id="31746" name="Picture 2" descr="C:\Users\oem\Desktop\411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643182"/>
            <a:ext cx="4240225" cy="35436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7239000" cy="400052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В зависимости от форм температурных кривых выделяют также возвратную лихорадку, </a:t>
            </a:r>
            <a:r>
              <a:rPr lang="en-US" dirty="0" err="1" smtClean="0"/>
              <a:t>febris</a:t>
            </a:r>
            <a:r>
              <a:rPr lang="en-US" dirty="0" smtClean="0"/>
              <a:t> </a:t>
            </a:r>
            <a:r>
              <a:rPr lang="en-US" dirty="0" err="1" smtClean="0"/>
              <a:t>recurrens</a:t>
            </a:r>
            <a:r>
              <a:rPr lang="ru-RU" dirty="0" smtClean="0"/>
              <a:t>, с чётким чередованием лихорадочных и </a:t>
            </a:r>
            <a:r>
              <a:rPr lang="ru-RU" dirty="0" err="1" smtClean="0"/>
              <a:t>безлихорадочных</a:t>
            </a:r>
            <a:r>
              <a:rPr lang="ru-RU" dirty="0" smtClean="0"/>
              <a:t> периодов, и волнообразную</a:t>
            </a:r>
            <a:r>
              <a:rPr lang="en-US" dirty="0" smtClean="0"/>
              <a:t>, </a:t>
            </a:r>
            <a:r>
              <a:rPr lang="en-US" dirty="0" err="1" smtClean="0"/>
              <a:t>febris</a:t>
            </a:r>
            <a:r>
              <a:rPr lang="en-US" dirty="0" smtClean="0"/>
              <a:t> </a:t>
            </a:r>
            <a:r>
              <a:rPr lang="en-US" dirty="0" err="1" smtClean="0"/>
              <a:t>undulans</a:t>
            </a:r>
            <a:r>
              <a:rPr lang="ru-RU" dirty="0" smtClean="0"/>
              <a:t>, отличающуюся постепенным нарастанием, а затем таким же плавным снижением температуры тела (в течение нескольких дней или недель).</a:t>
            </a:r>
            <a:endParaRPr lang="ru-RU" dirty="0"/>
          </a:p>
        </p:txBody>
      </p:sp>
      <p:pic>
        <p:nvPicPr>
          <p:cNvPr id="32770" name="Picture 2" descr="C:\Users\oem\Desktop\02055223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3500438"/>
            <a:ext cx="3317761" cy="2984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По скорости снижения температуры различают критическое (резкое) и </a:t>
            </a:r>
            <a:r>
              <a:rPr lang="ru-RU" dirty="0" err="1" smtClean="0"/>
              <a:t>литическое</a:t>
            </a:r>
            <a:r>
              <a:rPr lang="ru-RU" dirty="0" smtClean="0"/>
              <a:t> (постепенное).</a:t>
            </a:r>
            <a:endParaRPr lang="ru-RU" dirty="0"/>
          </a:p>
        </p:txBody>
      </p:sp>
      <p:pic>
        <p:nvPicPr>
          <p:cNvPr id="33794" name="Picture 2" descr="C:\Users\oem\Desktop\ec1b3661b5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357430"/>
            <a:ext cx="3456010" cy="30480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Предложенные ещё в прошлом веке, эти типы температурных кривых сохраняют определённое диагностическое значение и сегодня, однако не во всех случаях лихорадочных заболеваний. Широкое применение антибактериальных и жаропонижающих средств приводит к тому, что температурная кривая быстро утрачивает ту форму, которая присуща ей при естественном течении болезни.</a:t>
            </a:r>
            <a:endParaRPr lang="ru-RU" dirty="0"/>
          </a:p>
        </p:txBody>
      </p:sp>
      <p:pic>
        <p:nvPicPr>
          <p:cNvPr id="34818" name="Picture 2" descr="C:\Users\oem\Desktop\t55_14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4286256"/>
            <a:ext cx="3810000" cy="1809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Напротив, при снижении температуры среды уменьшается теплоотдача за счёт уменьшения теплопроводности кожи и сужения её сосудов, повышается теплопродукция вследствие усиления активности скелетных мышц. Это предотвращает снижение температуры тела.</a:t>
            </a:r>
            <a:endParaRPr lang="ru-RU" dirty="0"/>
          </a:p>
        </p:txBody>
      </p:sp>
      <p:pic>
        <p:nvPicPr>
          <p:cNvPr id="4098" name="Picture 2" descr="C:\Users\oem\Desktop\morgi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928934"/>
            <a:ext cx="4310081" cy="32541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04"/>
            <a:ext cx="8001056" cy="569755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Температура тела здорового человека, измеренная в подмышечной впадине, колеблется в пределах 36,4 – 36,8°С. Летальная максимальная температура тела – та, при которой наступает смерть – составляет 43</a:t>
            </a:r>
            <a:r>
              <a:rPr lang="ru-RU" dirty="0" smtClean="0"/>
              <a:t>°С. При этой температуре необратимо нарушается обмен веществ, происходят тяжёлые структурные повреждения клеток.</a:t>
            </a:r>
            <a:endParaRPr lang="ru-RU" dirty="0"/>
          </a:p>
        </p:txBody>
      </p:sp>
      <p:pic>
        <p:nvPicPr>
          <p:cNvPr id="5122" name="Picture 2" descr="C:\Users\oem\Desktop\1787125-thermome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714752"/>
            <a:ext cx="3420617" cy="27878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429000"/>
            <a:ext cx="8001056" cy="321471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700" dirty="0" smtClean="0"/>
              <a:t>Летальная минимальная температура тела колеблется в пределах 15-23</a:t>
            </a:r>
            <a:r>
              <a:rPr lang="ru-RU" sz="2700" dirty="0" smtClean="0"/>
              <a:t>°С.  В то же время искусственно вызванное охлаждение организма – искусственная гипотермия – повышает устойчивость клеток к кислородному голоданию и используется при некоторых операциях (нейрохирургических, на сердце).</a:t>
            </a:r>
            <a:endParaRPr lang="ru-RU" sz="2700" dirty="0"/>
          </a:p>
        </p:txBody>
      </p:sp>
      <p:pic>
        <p:nvPicPr>
          <p:cNvPr id="6146" name="Picture 2" descr="C:\Users\oem\Desktop\cf07746ec1_1885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69" y="238102"/>
            <a:ext cx="4679191" cy="31194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"/>
            <a:ext cx="6286544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500" dirty="0" smtClean="0"/>
              <a:t>Возможны физиологические колебания температуры тела. Нормальная температура в прямой кишке, влагалище, паховой складке, полости рта выше, чем в подмышечной впадине на 0,2-0,4</a:t>
            </a:r>
            <a:r>
              <a:rPr lang="ru-RU" sz="2500" dirty="0" smtClean="0"/>
              <a:t>°С. У детей температура выше, чем у взрослых, так как обменные реакции у них протекают более интенсивно, а механизмы терморегуляции ещё несовершенны. У новорождённых она достигает 37,2°С. У пожилых людей температура </a:t>
            </a:r>
            <a:r>
              <a:rPr lang="ru-RU" sz="2500" dirty="0" smtClean="0"/>
              <a:t>часто </a:t>
            </a:r>
            <a:r>
              <a:rPr lang="ru-RU" sz="2500" dirty="0" smtClean="0"/>
              <a:t>снижена (</a:t>
            </a:r>
            <a:r>
              <a:rPr lang="ru-RU" sz="2500" dirty="0" err="1" smtClean="0"/>
              <a:t>субнормальная</a:t>
            </a:r>
            <a:r>
              <a:rPr lang="ru-RU" sz="2500" dirty="0" smtClean="0"/>
              <a:t>). У женщин на температуру тела влияют фазы менструального цикла: в период овуляции она повышается на 0,6–0,8°С.</a:t>
            </a:r>
            <a:endParaRPr lang="ru-RU" sz="2500" dirty="0"/>
          </a:p>
        </p:txBody>
      </p:sp>
      <p:pic>
        <p:nvPicPr>
          <p:cNvPr id="7170" name="Picture 2" descr="C:\Users\oem\Desktop\be-bi-sot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1785926"/>
            <a:ext cx="2776533" cy="27765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Почти у всех людей можно обнаружить суточные колебания температуры тела в пределах 0,1 – 0,6</a:t>
            </a:r>
            <a:r>
              <a:rPr lang="ru-RU" dirty="0" smtClean="0"/>
              <a:t>°С. Максимальная температура регистрируется между 17 и 21 часами, а минимальная – рано утром, между 3 и 6 часами. Летом температура обычно на 0,1 – 0,5°С выше, чем зимой. </a:t>
            </a:r>
            <a:r>
              <a:rPr lang="ru-RU" dirty="0" smtClean="0"/>
              <a:t>Повышение её можно наблюдать и после приёма пищи, и при интенсивной мышечной работе, и при сильном эмоциональном напряжении.</a:t>
            </a:r>
            <a:endParaRPr lang="ru-RU" dirty="0"/>
          </a:p>
        </p:txBody>
      </p:sp>
      <p:pic>
        <p:nvPicPr>
          <p:cNvPr id="8194" name="Picture 2" descr="C:\Users\oem\Desktop\1bfcca3437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4071942"/>
            <a:ext cx="3892564" cy="2621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8001056" cy="628654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Измерение температуры тела человека носит название </a:t>
            </a:r>
            <a:r>
              <a:rPr lang="ru-RU" i="1" dirty="0" smtClean="0"/>
              <a:t>термометрия </a:t>
            </a:r>
            <a:r>
              <a:rPr lang="ru-RU" dirty="0" smtClean="0"/>
              <a:t>и проводится с помощью медицинского ртутного термометра. Этот термометр представляет собой стеклянный резервуар, в который впаяны шкала и капилляр, имеющий на конце расширение, заполненное ртутью. При нагревании столбик ртути начинает поступать в капилляр, оставаясь затем даже при охлаждении на уровне </a:t>
            </a:r>
          </a:p>
          <a:p>
            <a:pPr>
              <a:buNone/>
            </a:pPr>
            <a:r>
              <a:rPr lang="ru-RU" dirty="0" smtClean="0"/>
              <a:t>максимального подъёма и опускаясь</a:t>
            </a:r>
          </a:p>
          <a:p>
            <a:pPr>
              <a:buNone/>
            </a:pPr>
            <a:r>
              <a:rPr lang="ru-RU" dirty="0" smtClean="0"/>
              <a:t>лишь при </a:t>
            </a:r>
            <a:r>
              <a:rPr lang="ru-RU" dirty="0" err="1" smtClean="0"/>
              <a:t>стряхивании</a:t>
            </a:r>
            <a:r>
              <a:rPr lang="ru-RU" dirty="0" smtClean="0"/>
              <a:t>. Шкала </a:t>
            </a:r>
          </a:p>
          <a:p>
            <a:pPr>
              <a:buNone/>
            </a:pPr>
            <a:r>
              <a:rPr lang="ru-RU" dirty="0" smtClean="0"/>
              <a:t>медицинского термометра включает </a:t>
            </a:r>
          </a:p>
          <a:p>
            <a:pPr>
              <a:buNone/>
            </a:pPr>
            <a:r>
              <a:rPr lang="ru-RU" dirty="0" smtClean="0"/>
              <a:t>в себя диапазон измерений </a:t>
            </a:r>
          </a:p>
          <a:p>
            <a:pPr>
              <a:buNone/>
            </a:pPr>
            <a:r>
              <a:rPr lang="ru-RU" dirty="0" smtClean="0"/>
              <a:t>температуры от 34 до 42</a:t>
            </a:r>
            <a:r>
              <a:rPr lang="ru-RU" dirty="0" smtClean="0"/>
              <a:t>°С </a:t>
            </a:r>
          </a:p>
          <a:p>
            <a:pPr>
              <a:buNone/>
            </a:pPr>
            <a:r>
              <a:rPr lang="ru-RU" dirty="0" smtClean="0"/>
              <a:t>с ценой одного деления 0,1°С.</a:t>
            </a:r>
            <a:endParaRPr lang="ru-RU" i="1" dirty="0"/>
          </a:p>
        </p:txBody>
      </p:sp>
      <p:pic>
        <p:nvPicPr>
          <p:cNvPr id="9218" name="Picture 2" descr="C:\Users\oem\Desktop\6035_4e171dd2403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3429000"/>
            <a:ext cx="2265605" cy="30695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255</TotalTime>
  <Words>1455</Words>
  <Application>Microsoft Office PowerPoint</Application>
  <PresentationFormat>Экран (4:3)</PresentationFormat>
  <Paragraphs>69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Изящная</vt:lpstr>
      <vt:lpstr>Термометрия. Виды лихорадки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Лихорадка и её виды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Термометрия. Лихорадка.</dc:title>
  <dc:creator>pushok</dc:creator>
  <cp:lastModifiedBy>pushok</cp:lastModifiedBy>
  <cp:revision>26</cp:revision>
  <dcterms:created xsi:type="dcterms:W3CDTF">2012-01-11T15:26:52Z</dcterms:created>
  <dcterms:modified xsi:type="dcterms:W3CDTF">2012-01-11T19:42:28Z</dcterms:modified>
</cp:coreProperties>
</file>