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9"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88" d="100"/>
          <a:sy n="88" d="100"/>
        </p:scale>
        <p:origin x="-102"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23.01.2012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23.01.2012</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3140968"/>
            <a:ext cx="7848872" cy="2301240"/>
          </a:xfrm>
        </p:spPr>
        <p:txBody>
          <a:bodyPr>
            <a:normAutofit fontScale="90000"/>
          </a:bodyPr>
          <a:lstStyle/>
          <a:p>
            <a:r>
              <a:rPr lang="ru-RU" dirty="0" smtClean="0"/>
              <a:t>простейшая Физиотерапия. Применение пиявок. Водолечение.</a:t>
            </a:r>
            <a:endParaRPr lang="ru-RU"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C000"/>
                </a:solidFill>
              </a:rPr>
              <a:t>Горчичники прикладывают:</a:t>
            </a:r>
            <a:r>
              <a:rPr lang="ru-RU" dirty="0" smtClean="0"/>
              <a:t/>
            </a:r>
            <a:br>
              <a:rPr lang="ru-RU" dirty="0" smtClean="0"/>
            </a:br>
            <a:endParaRPr lang="ru-RU" dirty="0"/>
          </a:p>
        </p:txBody>
      </p:sp>
      <p:sp>
        <p:nvSpPr>
          <p:cNvPr id="3" name="Содержимое 2"/>
          <p:cNvSpPr>
            <a:spLocks noGrp="1"/>
          </p:cNvSpPr>
          <p:nvPr>
            <p:ph idx="1"/>
          </p:nvPr>
        </p:nvSpPr>
        <p:spPr>
          <a:xfrm>
            <a:off x="179512" y="836712"/>
            <a:ext cx="4464496" cy="5760640"/>
          </a:xfrm>
        </p:spPr>
        <p:txBody>
          <a:bodyPr>
            <a:normAutofit fontScale="85000" lnSpcReduction="20000"/>
          </a:bodyPr>
          <a:lstStyle/>
          <a:p>
            <a:r>
              <a:rPr lang="ru-RU" dirty="0" smtClean="0"/>
              <a:t>на грудь, икры ног и пятки – при простуде, воспалениях верхних дыхательных путей;</a:t>
            </a:r>
          </a:p>
          <a:p>
            <a:r>
              <a:rPr lang="ru-RU" dirty="0" smtClean="0"/>
              <a:t>на верхнюю часть грудины, на одну или обе стороны груди, между лопатками и под лопатками – при бронхите и пневмонии;</a:t>
            </a:r>
          </a:p>
          <a:p>
            <a:r>
              <a:rPr lang="ru-RU" dirty="0" smtClean="0"/>
              <a:t>на болезненный участок тела – при невралгиях, для снятия болей;</a:t>
            </a:r>
          </a:p>
          <a:p>
            <a:r>
              <a:rPr lang="ru-RU" dirty="0" smtClean="0"/>
              <a:t>на шею, ниже затылка и на икры – при головной боли, гипертонии</a:t>
            </a:r>
            <a:endParaRPr lang="ru-RU" dirty="0"/>
          </a:p>
        </p:txBody>
      </p:sp>
      <p:pic>
        <p:nvPicPr>
          <p:cNvPr id="4" name="Рисунок 3" descr="14483.jpg"/>
          <p:cNvPicPr>
            <a:picLocks noChangeAspect="1"/>
          </p:cNvPicPr>
          <p:nvPr/>
        </p:nvPicPr>
        <p:blipFill>
          <a:blip r:embed="rId2" cstate="print"/>
          <a:stretch>
            <a:fillRect/>
          </a:stretch>
        </p:blipFill>
        <p:spPr>
          <a:xfrm>
            <a:off x="4932040" y="2535278"/>
            <a:ext cx="3983344" cy="285093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4618856" cy="5649491"/>
          </a:xfrm>
        </p:spPr>
        <p:txBody>
          <a:bodyPr>
            <a:normAutofit/>
          </a:bodyPr>
          <a:lstStyle/>
          <a:p>
            <a:r>
              <a:rPr lang="ru-RU" dirty="0" smtClean="0"/>
              <a:t>Перед использованием проверьте срок годности горчичников .Налейте в емкость воду температурой 40...45°С, уложите больного.</a:t>
            </a:r>
            <a:br>
              <a:rPr lang="ru-RU" dirty="0" smtClean="0"/>
            </a:br>
            <a:r>
              <a:rPr lang="ru-RU" dirty="0" smtClean="0"/>
              <a:t/>
            </a:r>
            <a:br>
              <a:rPr lang="ru-RU" dirty="0" smtClean="0"/>
            </a:br>
            <a:endParaRPr lang="ru-RU" dirty="0"/>
          </a:p>
        </p:txBody>
      </p:sp>
      <p:pic>
        <p:nvPicPr>
          <p:cNvPr id="4" name="Рисунок 3" descr="pic4.jpg"/>
          <p:cNvPicPr>
            <a:picLocks noChangeAspect="1"/>
          </p:cNvPicPr>
          <p:nvPr/>
        </p:nvPicPr>
        <p:blipFill>
          <a:blip r:embed="rId2" cstate="print"/>
          <a:stretch>
            <a:fillRect/>
          </a:stretch>
        </p:blipFill>
        <p:spPr>
          <a:xfrm>
            <a:off x="4572000" y="2854974"/>
            <a:ext cx="4320480" cy="34054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4402832" cy="5721499"/>
          </a:xfrm>
        </p:spPr>
        <p:txBody>
          <a:bodyPr>
            <a:normAutofit/>
          </a:bodyPr>
          <a:lstStyle/>
          <a:p>
            <a:r>
              <a:rPr lang="ru-RU" dirty="0" smtClean="0"/>
              <a:t>Поочередно погружайте горчичники в воду и прикладывайте их к коже Через несколько минут больной должен почувствовать теплоту и легкое жжение..</a:t>
            </a:r>
            <a:endParaRPr lang="ru-RU" dirty="0"/>
          </a:p>
        </p:txBody>
      </p:sp>
      <p:pic>
        <p:nvPicPr>
          <p:cNvPr id="4" name="Рисунок 3" descr="gorchichniki_1.jpg"/>
          <p:cNvPicPr>
            <a:picLocks noChangeAspect="1"/>
          </p:cNvPicPr>
          <p:nvPr/>
        </p:nvPicPr>
        <p:blipFill>
          <a:blip r:embed="rId2" cstate="print"/>
          <a:stretch>
            <a:fillRect/>
          </a:stretch>
        </p:blipFill>
        <p:spPr>
          <a:xfrm>
            <a:off x="4788024" y="1556792"/>
            <a:ext cx="3888432" cy="38884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76672"/>
            <a:ext cx="4258816" cy="5721499"/>
          </a:xfrm>
        </p:spPr>
        <p:txBody>
          <a:bodyPr>
            <a:normAutofit fontScale="92500" lnSpcReduction="10000"/>
          </a:bodyPr>
          <a:lstStyle/>
          <a:p>
            <a:r>
              <a:rPr lang="ru-RU" dirty="0" smtClean="0"/>
              <a:t>Через несколько минут проверьте действие горчичников, поскольку иногда может быть повышенная чувствительность к их действию, выражающаяся в чрезмерном покраснении кожи и чувстве интенсивного жжения</a:t>
            </a:r>
            <a:endParaRPr lang="ru-RU" dirty="0"/>
          </a:p>
        </p:txBody>
      </p:sp>
      <p:pic>
        <p:nvPicPr>
          <p:cNvPr id="4" name="Рисунок 3" descr="affb5f4723657cfcb20d8609c99d48af.jpg"/>
          <p:cNvPicPr>
            <a:picLocks noChangeAspect="1"/>
          </p:cNvPicPr>
          <p:nvPr/>
        </p:nvPicPr>
        <p:blipFill>
          <a:blip r:embed="rId2" cstate="print"/>
          <a:stretch>
            <a:fillRect/>
          </a:stretch>
        </p:blipFill>
        <p:spPr>
          <a:xfrm>
            <a:off x="4860032" y="2204864"/>
            <a:ext cx="3810000" cy="25336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548680"/>
            <a:ext cx="4834880" cy="5865515"/>
          </a:xfrm>
        </p:spPr>
        <p:txBody>
          <a:bodyPr/>
          <a:lstStyle/>
          <a:p>
            <a:r>
              <a:rPr lang="ru-RU" dirty="0" smtClean="0"/>
              <a:t>. Через 5... 10 мин снимите горчичники (кожа должна слегка покраснеть); оботрите кожу салфеткой, смоченной теплой водой, вытрите полотенцем и снова укройте больного.</a:t>
            </a:r>
            <a:endParaRPr lang="ru-RU" dirty="0"/>
          </a:p>
        </p:txBody>
      </p:sp>
      <p:pic>
        <p:nvPicPr>
          <p:cNvPr id="4" name="Рисунок 3" descr="55584371_3680.jpg"/>
          <p:cNvPicPr>
            <a:picLocks noChangeAspect="1"/>
          </p:cNvPicPr>
          <p:nvPr/>
        </p:nvPicPr>
        <p:blipFill>
          <a:blip r:embed="rId2" cstate="print"/>
          <a:stretch>
            <a:fillRect/>
          </a:stretch>
        </p:blipFill>
        <p:spPr>
          <a:xfrm>
            <a:off x="4788024" y="2775547"/>
            <a:ext cx="3888432" cy="348542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96752"/>
            <a:ext cx="4896544" cy="5661248"/>
          </a:xfrm>
        </p:spPr>
        <p:txBody>
          <a:bodyPr>
            <a:normAutofit fontScale="92500" lnSpcReduction="20000"/>
          </a:bodyPr>
          <a:lstStyle/>
          <a:p>
            <a:r>
              <a:rPr lang="ru-RU" dirty="0" smtClean="0"/>
              <a:t>Грелка используется с целью местного согревания отдельных участков и всего тела, для рассасывания хронических воспалительных очагов и т.д. Нельзя применять грелку при болях в животе, в первые сутки после ушиба, при кровотечениях, новообразованиях, повреждениях кожи.</a:t>
            </a:r>
            <a:br>
              <a:rPr lang="ru-RU" dirty="0" smtClean="0"/>
            </a:br>
            <a:r>
              <a:rPr lang="ru-RU" dirty="0" smtClean="0"/>
              <a:t/>
            </a:r>
            <a:br>
              <a:rPr lang="ru-RU" dirty="0" smtClean="0"/>
            </a:br>
            <a:endParaRPr lang="ru-RU" dirty="0"/>
          </a:p>
        </p:txBody>
      </p:sp>
      <p:sp>
        <p:nvSpPr>
          <p:cNvPr id="4" name="Прямоугольник 3"/>
          <p:cNvSpPr/>
          <p:nvPr/>
        </p:nvSpPr>
        <p:spPr>
          <a:xfrm>
            <a:off x="971600" y="188640"/>
            <a:ext cx="2529154" cy="923330"/>
          </a:xfrm>
          <a:prstGeom prst="rect">
            <a:avLst/>
          </a:prstGeom>
          <a:noFill/>
        </p:spPr>
        <p:txBody>
          <a:bodyPr wrap="none" lIns="91440" tIns="45720" rIns="91440" bIns="45720">
            <a:spAutoFit/>
          </a:bodyPr>
          <a:lstStyle/>
          <a:p>
            <a:pPr algn="ctr"/>
            <a:r>
              <a:rPr lang="ru-RU"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Грелка</a:t>
            </a:r>
            <a:endParaRPr lang="ru-RU"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 name="Рисунок 4" descr="grelka-rabbit-secrets.jpg"/>
          <p:cNvPicPr>
            <a:picLocks noChangeAspect="1"/>
          </p:cNvPicPr>
          <p:nvPr/>
        </p:nvPicPr>
        <p:blipFill>
          <a:blip r:embed="rId2" cstate="print"/>
          <a:stretch>
            <a:fillRect/>
          </a:stretch>
        </p:blipFill>
        <p:spPr>
          <a:xfrm>
            <a:off x="5364088" y="2204864"/>
            <a:ext cx="3240360" cy="324036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07904" y="404664"/>
            <a:ext cx="5688632" cy="6192688"/>
          </a:xfrm>
        </p:spPr>
        <p:txBody>
          <a:bodyPr>
            <a:normAutofit lnSpcReduction="10000"/>
          </a:bodyPr>
          <a:lstStyle/>
          <a:p>
            <a:r>
              <a:rPr lang="ru-RU" dirty="0" smtClean="0"/>
              <a:t>Заполните грелку на 2/3 объема, вытесните из нее воздух. Завинтите пробку и проверьте грелку на герметичность (перевернув горловиной вниз). Перед подачей грелки больному оберните ее полотенцем. Через 5 мин проверьте, нет ли перегревания (в этом случае появится значительное покраснение кожных покровов). </a:t>
            </a:r>
            <a:br>
              <a:rPr lang="ru-RU" dirty="0" smtClean="0"/>
            </a:br>
            <a:endParaRPr lang="ru-RU" dirty="0"/>
          </a:p>
        </p:txBody>
      </p:sp>
      <p:pic>
        <p:nvPicPr>
          <p:cNvPr id="4" name="Рисунок 3" descr="grelka.jpg"/>
          <p:cNvPicPr>
            <a:picLocks noChangeAspect="1"/>
          </p:cNvPicPr>
          <p:nvPr/>
        </p:nvPicPr>
        <p:blipFill>
          <a:blip r:embed="rId2" cstate="print"/>
          <a:stretch>
            <a:fillRect/>
          </a:stretch>
        </p:blipFill>
        <p:spPr>
          <a:xfrm>
            <a:off x="179512" y="1772816"/>
            <a:ext cx="3773068" cy="409880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51920" y="548680"/>
            <a:ext cx="5091336" cy="6309320"/>
          </a:xfrm>
        </p:spPr>
        <p:txBody>
          <a:bodyPr/>
          <a:lstStyle/>
          <a:p>
            <a:r>
              <a:rPr lang="ru-RU" dirty="0" smtClean="0"/>
              <a:t>Чтобы не было ожога, при длительном применении грелки на кожу наносят вазелин или детский крем. Особую осторожность следует соблюдать, используя грелку для ослабленных и тяжелых больных, так как у них грелка может вызвать ожог.</a:t>
            </a:r>
            <a:endParaRPr lang="ru-RU" dirty="0"/>
          </a:p>
        </p:txBody>
      </p:sp>
      <p:pic>
        <p:nvPicPr>
          <p:cNvPr id="4" name="Рисунок 3" descr="ung_24b65ce68d.jpg"/>
          <p:cNvPicPr>
            <a:picLocks noChangeAspect="1"/>
          </p:cNvPicPr>
          <p:nvPr/>
        </p:nvPicPr>
        <p:blipFill>
          <a:blip r:embed="rId2" cstate="print"/>
          <a:stretch>
            <a:fillRect/>
          </a:stretch>
        </p:blipFill>
        <p:spPr>
          <a:xfrm>
            <a:off x="323528" y="1916832"/>
            <a:ext cx="3672408" cy="367240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484784"/>
            <a:ext cx="3682752" cy="4929411"/>
          </a:xfrm>
        </p:spPr>
        <p:txBody>
          <a:bodyPr>
            <a:normAutofit fontScale="92500" lnSpcReduction="20000"/>
          </a:bodyPr>
          <a:lstStyle/>
          <a:p>
            <a:r>
              <a:rPr lang="ru-RU" dirty="0" smtClean="0"/>
              <a:t>Пузырь со льдом применяется при кровотечениях, высокой лихорадке, острых воспалительных процессах в брюшной полости, в первые сутки после ушиба</a:t>
            </a:r>
            <a:br>
              <a:rPr lang="ru-RU" dirty="0" smtClean="0"/>
            </a:br>
            <a:r>
              <a:rPr lang="ru-RU" dirty="0" smtClean="0"/>
              <a:t/>
            </a:r>
            <a:br>
              <a:rPr lang="ru-RU" dirty="0" smtClean="0"/>
            </a:br>
            <a:endParaRPr lang="ru-RU" dirty="0"/>
          </a:p>
        </p:txBody>
      </p:sp>
      <p:sp>
        <p:nvSpPr>
          <p:cNvPr id="4" name="Прямоугольник 3"/>
          <p:cNvSpPr/>
          <p:nvPr/>
        </p:nvSpPr>
        <p:spPr>
          <a:xfrm>
            <a:off x="395536" y="332656"/>
            <a:ext cx="6269088" cy="923330"/>
          </a:xfrm>
          <a:prstGeom prst="rect">
            <a:avLst/>
          </a:prstGeom>
          <a:noFill/>
        </p:spPr>
        <p:txBody>
          <a:bodyPr wrap="non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Пузырь со льдом</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Рисунок 5" descr="kompress-cold.jpg"/>
          <p:cNvPicPr>
            <a:picLocks noChangeAspect="1"/>
          </p:cNvPicPr>
          <p:nvPr/>
        </p:nvPicPr>
        <p:blipFill>
          <a:blip r:embed="rId2" cstate="print"/>
          <a:stretch>
            <a:fillRect/>
          </a:stretch>
        </p:blipFill>
        <p:spPr>
          <a:xfrm>
            <a:off x="4355976" y="2060848"/>
            <a:ext cx="4566151" cy="36823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932040" cy="6597352"/>
          </a:xfrm>
        </p:spPr>
        <p:txBody>
          <a:bodyPr>
            <a:normAutofit fontScale="92500" lnSpcReduction="20000"/>
          </a:bodyPr>
          <a:lstStyle/>
          <a:p>
            <a:r>
              <a:rPr lang="ru-RU" dirty="0" smtClean="0"/>
              <a:t>Пузырь наполняют только мелко наколотыми кусочками льда (ни в коем случае нельзя применять пузырь, наполненный цельным куском льда), плотно завинчивают крышку (предварительно удалив из пузыря воздух) и, обернув полотенцем, подают больному. Каждые 15...20 мин следует пузырь снимать на 5... 10 мин во избежание охлаждения больного.</a:t>
            </a:r>
            <a:br>
              <a:rPr lang="ru-RU" dirty="0" smtClean="0"/>
            </a:br>
            <a:r>
              <a:rPr lang="ru-RU" dirty="0" smtClean="0"/>
              <a:t/>
            </a:r>
            <a:br>
              <a:rPr lang="ru-RU" dirty="0" smtClean="0"/>
            </a:br>
            <a:endParaRPr lang="ru-RU" dirty="0"/>
          </a:p>
        </p:txBody>
      </p:sp>
      <p:pic>
        <p:nvPicPr>
          <p:cNvPr id="4" name="Рисунок 3" descr="2010_image_990668046.jpg"/>
          <p:cNvPicPr>
            <a:picLocks noChangeAspect="1"/>
          </p:cNvPicPr>
          <p:nvPr/>
        </p:nvPicPr>
        <p:blipFill>
          <a:blip r:embed="rId2" cstate="print"/>
          <a:stretch>
            <a:fillRect/>
          </a:stretch>
        </p:blipFill>
        <p:spPr>
          <a:xfrm>
            <a:off x="5148064" y="2492896"/>
            <a:ext cx="3834493" cy="254354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968552" cy="5400599"/>
          </a:xfrm>
        </p:spPr>
        <p:txBody>
          <a:bodyPr>
            <a:normAutofit/>
          </a:bodyPr>
          <a:lstStyle/>
          <a:p>
            <a:r>
              <a:rPr lang="ru-RU" dirty="0" smtClean="0"/>
              <a:t>Простейшей физиотерапией называют воздействие на организм человека с лечебной целью различных природных факторов: тепла, света, холода и т.п.</a:t>
            </a:r>
            <a:br>
              <a:rPr lang="ru-RU" dirty="0" smtClean="0"/>
            </a:br>
            <a:r>
              <a:rPr lang="ru-RU" dirty="0" smtClean="0"/>
              <a:t/>
            </a:r>
            <a:br>
              <a:rPr lang="ru-RU" dirty="0" smtClean="0"/>
            </a:br>
            <a:endParaRPr lang="ru-RU" dirty="0"/>
          </a:p>
        </p:txBody>
      </p:sp>
      <p:pic>
        <p:nvPicPr>
          <p:cNvPr id="6" name="Рисунок 5" descr="11.JPG"/>
          <p:cNvPicPr>
            <a:picLocks noChangeAspect="1"/>
          </p:cNvPicPr>
          <p:nvPr/>
        </p:nvPicPr>
        <p:blipFill>
          <a:blip r:embed="rId2" cstate="print"/>
          <a:stretch>
            <a:fillRect/>
          </a:stretch>
        </p:blipFill>
        <p:spPr>
          <a:xfrm>
            <a:off x="971600" y="4077072"/>
            <a:ext cx="3035192" cy="2592288"/>
          </a:xfrm>
          <a:prstGeom prst="rect">
            <a:avLst/>
          </a:prstGeom>
        </p:spPr>
      </p:pic>
      <p:pic>
        <p:nvPicPr>
          <p:cNvPr id="7" name="Рисунок 6" descr="50464683_te.jpg"/>
          <p:cNvPicPr>
            <a:picLocks noChangeAspect="1"/>
          </p:cNvPicPr>
          <p:nvPr/>
        </p:nvPicPr>
        <p:blipFill>
          <a:blip r:embed="rId3" cstate="print"/>
          <a:stretch>
            <a:fillRect/>
          </a:stretch>
        </p:blipFill>
        <p:spPr>
          <a:xfrm>
            <a:off x="5364088" y="692696"/>
            <a:ext cx="3096344" cy="2927775"/>
          </a:xfrm>
          <a:prstGeom prst="rect">
            <a:avLst/>
          </a:prstGeom>
        </p:spPr>
      </p:pic>
      <p:pic>
        <p:nvPicPr>
          <p:cNvPr id="9" name="Рисунок 8" descr="ice_cubes_xs.jpg"/>
          <p:cNvPicPr>
            <a:picLocks noChangeAspect="1"/>
          </p:cNvPicPr>
          <p:nvPr/>
        </p:nvPicPr>
        <p:blipFill>
          <a:blip r:embed="rId4" cstate="print"/>
          <a:stretch>
            <a:fillRect/>
          </a:stretch>
        </p:blipFill>
        <p:spPr>
          <a:xfrm>
            <a:off x="3851920" y="3501008"/>
            <a:ext cx="2736304" cy="273630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to="" calcmode="lin" valueType="num">
                                      <p:cBhvr>
                                        <p:cTn id="16"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4114800" cy="5184576"/>
          </a:xfrm>
        </p:spPr>
        <p:txBody>
          <a:bodyPr>
            <a:normAutofit fontScale="92500" lnSpcReduction="20000"/>
          </a:bodyPr>
          <a:lstStyle/>
          <a:p>
            <a:r>
              <a:rPr lang="ru-RU" dirty="0" smtClean="0"/>
              <a:t>Компресс — это лечебная многослойная повязка. Компрессы бывают сухие и влажные, общие и местные. Влажные компрессы могут быть холодными, согревающими, горячими, лекарственными.</a:t>
            </a:r>
            <a:br>
              <a:rPr lang="ru-RU" dirty="0" smtClean="0"/>
            </a:br>
            <a:r>
              <a:rPr lang="ru-RU" dirty="0" smtClean="0"/>
              <a:t/>
            </a:r>
            <a:br>
              <a:rPr lang="ru-RU" dirty="0" smtClean="0"/>
            </a:br>
            <a:endParaRPr lang="ru-RU" dirty="0"/>
          </a:p>
        </p:txBody>
      </p:sp>
      <p:sp>
        <p:nvSpPr>
          <p:cNvPr id="4" name="Прямоугольник 3"/>
          <p:cNvSpPr/>
          <p:nvPr/>
        </p:nvSpPr>
        <p:spPr>
          <a:xfrm>
            <a:off x="539552" y="404664"/>
            <a:ext cx="4145687"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Компресс</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Рисунок 4" descr="kak-prigotovit-rastitelniyy-kompress_large.jpg"/>
          <p:cNvPicPr>
            <a:picLocks noChangeAspect="1"/>
          </p:cNvPicPr>
          <p:nvPr/>
        </p:nvPicPr>
        <p:blipFill>
          <a:blip r:embed="rId2" cstate="print"/>
          <a:stretch>
            <a:fillRect/>
          </a:stretch>
        </p:blipFill>
        <p:spPr>
          <a:xfrm>
            <a:off x="4211960" y="2636912"/>
            <a:ext cx="4379979" cy="328498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5050904" cy="5577483"/>
          </a:xfrm>
        </p:spPr>
        <p:txBody>
          <a:bodyPr>
            <a:normAutofit/>
          </a:bodyPr>
          <a:lstStyle/>
          <a:p>
            <a:r>
              <a:rPr lang="ru-RU" dirty="0" smtClean="0"/>
              <a:t>Холодный компресс вызывает охлаждение кожи и сужение кровеносных сосудов. Этот компресс применяют в первые часы после ушиба, при носовом кровотечении, при лихорадке. </a:t>
            </a:r>
            <a:br>
              <a:rPr lang="ru-RU" dirty="0" smtClean="0"/>
            </a:br>
            <a:endParaRPr lang="ru-RU" dirty="0"/>
          </a:p>
        </p:txBody>
      </p:sp>
      <p:pic>
        <p:nvPicPr>
          <p:cNvPr id="4" name="Рисунок 3" descr="kompress.jpg"/>
          <p:cNvPicPr>
            <a:picLocks noChangeAspect="1"/>
          </p:cNvPicPr>
          <p:nvPr/>
        </p:nvPicPr>
        <p:blipFill>
          <a:blip r:embed="rId2" cstate="print"/>
          <a:stretch>
            <a:fillRect/>
          </a:stretch>
        </p:blipFill>
        <p:spPr>
          <a:xfrm>
            <a:off x="5580112" y="1316765"/>
            <a:ext cx="3096344" cy="412845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5256584" cy="6408712"/>
          </a:xfrm>
        </p:spPr>
        <p:txBody>
          <a:bodyPr>
            <a:normAutofit fontScale="92500" lnSpcReduction="10000"/>
          </a:bodyPr>
          <a:lstStyle/>
          <a:p>
            <a:r>
              <a:rPr lang="ru-RU" dirty="0" smtClean="0"/>
              <a:t>Для компресса необходимо смочить в холодной воде сложенную в несколько слоев мягкую ткань или марлю, отжать ее и приложить к соответствующему участку тела (на место ушиба, переносицу или лоб больного). Через каждые 2... 3 мин следует менять компресс, так как он быстро нагревается. Продолжительность всей процедуры от 5 до 60 мин.</a:t>
            </a:r>
          </a:p>
          <a:p>
            <a:endParaRPr lang="ru-RU" dirty="0"/>
          </a:p>
        </p:txBody>
      </p:sp>
      <p:pic>
        <p:nvPicPr>
          <p:cNvPr id="4" name="Рисунок 3" descr="00615xh1.jpg"/>
          <p:cNvPicPr>
            <a:picLocks noChangeAspect="1"/>
          </p:cNvPicPr>
          <p:nvPr/>
        </p:nvPicPr>
        <p:blipFill>
          <a:blip r:embed="rId2" cstate="print"/>
          <a:stretch>
            <a:fillRect/>
          </a:stretch>
        </p:blipFill>
        <p:spPr>
          <a:xfrm>
            <a:off x="5436096" y="2348880"/>
            <a:ext cx="3409110" cy="252487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4680520" cy="6525344"/>
          </a:xfrm>
        </p:spPr>
        <p:txBody>
          <a:bodyPr>
            <a:normAutofit fontScale="85000" lnSpcReduction="10000"/>
          </a:bodyPr>
          <a:lstStyle/>
          <a:p>
            <a:r>
              <a:rPr lang="ru-RU" dirty="0" smtClean="0"/>
              <a:t>Согревающий компресс вызывает рассасывающий и болеутоляющий эффект. Показаниями для применения согревающего компресса являются воспаления суставов, среднего уха, ушибы. Противопоказания для постановки согревающего компресса — повышение температуры тела, аллергические и гнойничковые высыпания на коже.</a:t>
            </a:r>
            <a:br>
              <a:rPr lang="ru-RU" dirty="0" smtClean="0"/>
            </a:br>
            <a:endParaRPr lang="ru-RU" dirty="0"/>
          </a:p>
        </p:txBody>
      </p:sp>
      <p:pic>
        <p:nvPicPr>
          <p:cNvPr id="4" name="Рисунок 3" descr="i_005.png"/>
          <p:cNvPicPr>
            <a:picLocks noChangeAspect="1"/>
          </p:cNvPicPr>
          <p:nvPr/>
        </p:nvPicPr>
        <p:blipFill>
          <a:blip r:embed="rId2" cstate="print"/>
          <a:stretch>
            <a:fillRect/>
          </a:stretch>
        </p:blipFill>
        <p:spPr>
          <a:xfrm>
            <a:off x="4860032" y="2373634"/>
            <a:ext cx="3888432" cy="285522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5292080" cy="6669360"/>
          </a:xfrm>
        </p:spPr>
        <p:txBody>
          <a:bodyPr>
            <a:normAutofit lnSpcReduction="10000"/>
          </a:bodyPr>
          <a:lstStyle/>
          <a:p>
            <a:r>
              <a:rPr lang="ru-RU" sz="2700" dirty="0" smtClean="0"/>
              <a:t>При постановке согревающего компресса следует смочить сложенную в 8 раз марлю водой комнатной температуры и отжать ее. Приложить марлю к больному участку тела, поверх марли положить компрессную бумагу большего размера (бумага должна полностью покрывать марлю), поверх бумаги положить слой ваты (должен полностью покрывать два предыдущих слоя). </a:t>
            </a:r>
            <a:br>
              <a:rPr lang="ru-RU" sz="2700" dirty="0" smtClean="0"/>
            </a:br>
            <a:endParaRPr lang="ru-RU" sz="2700" dirty="0"/>
          </a:p>
        </p:txBody>
      </p:sp>
      <p:pic>
        <p:nvPicPr>
          <p:cNvPr id="4" name="Рисунок 3" descr="kompress.gif"/>
          <p:cNvPicPr>
            <a:picLocks noChangeAspect="1"/>
          </p:cNvPicPr>
          <p:nvPr/>
        </p:nvPicPr>
        <p:blipFill>
          <a:blip r:embed="rId2" cstate="print"/>
          <a:stretch>
            <a:fillRect/>
          </a:stretch>
        </p:blipFill>
        <p:spPr>
          <a:xfrm>
            <a:off x="4932040" y="2564904"/>
            <a:ext cx="3816424" cy="277145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4258816" cy="6126163"/>
          </a:xfrm>
        </p:spPr>
        <p:txBody>
          <a:bodyPr>
            <a:normAutofit fontScale="92500" lnSpcReduction="20000"/>
          </a:bodyPr>
          <a:lstStyle/>
          <a:p>
            <a:r>
              <a:rPr lang="ru-RU" dirty="0" smtClean="0"/>
              <a:t>Закрепить слой ваты бинтом, чтобы компресс плотно прилегал к телу. Компресс оставляют на 8... 10 ч (лучше на ночь). Если компресс был наложен правильно, то кожа после снятия компресса должна быть теплой и влажной. Сняв компресс, его следует заменить сухой теплой повязкой.</a:t>
            </a:r>
            <a:endParaRPr lang="ru-RU" dirty="0"/>
          </a:p>
        </p:txBody>
      </p:sp>
      <p:pic>
        <p:nvPicPr>
          <p:cNvPr id="4" name="Рисунок 3" descr="0201156439.jpg"/>
          <p:cNvPicPr>
            <a:picLocks noChangeAspect="1"/>
          </p:cNvPicPr>
          <p:nvPr/>
        </p:nvPicPr>
        <p:blipFill>
          <a:blip r:embed="rId2" cstate="print"/>
          <a:stretch>
            <a:fillRect/>
          </a:stretch>
        </p:blipFill>
        <p:spPr>
          <a:xfrm>
            <a:off x="4499992" y="2132856"/>
            <a:ext cx="4184925" cy="355120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5364088" cy="6669360"/>
          </a:xfrm>
        </p:spPr>
        <p:txBody>
          <a:bodyPr>
            <a:normAutofit fontScale="85000" lnSpcReduction="20000"/>
          </a:bodyPr>
          <a:lstStyle/>
          <a:p>
            <a:r>
              <a:rPr lang="ru-RU" dirty="0" smtClean="0"/>
              <a:t>Иногда (по назначению врача) для смачивания марли используют различные лекарственные средства. В таком случае компресс будет лекарственным. Лекарственные средства, применяемые для компресса, могут вызвать раздражение, поэтому перед наложением компресса кожу необходимо смазать детским кремом или вазелиновым маслом. Если в качестве лекарственного средства используется спирт, то такой компресс следует менять чаще, через 4...6 ч, так как спиртовые компрессы высыхают быстрее.</a:t>
            </a:r>
            <a:br>
              <a:rPr lang="ru-RU" dirty="0" smtClean="0"/>
            </a:br>
            <a:endParaRPr lang="ru-RU" dirty="0"/>
          </a:p>
        </p:txBody>
      </p:sp>
      <p:pic>
        <p:nvPicPr>
          <p:cNvPr id="4" name="Рисунок 3" descr="20-1_11kompres_clip_image002.jpg"/>
          <p:cNvPicPr>
            <a:picLocks noChangeAspect="1"/>
          </p:cNvPicPr>
          <p:nvPr/>
        </p:nvPicPr>
        <p:blipFill>
          <a:blip r:embed="rId2" cstate="print"/>
          <a:stretch>
            <a:fillRect/>
          </a:stretch>
        </p:blipFill>
        <p:spPr>
          <a:xfrm>
            <a:off x="5148064" y="1857813"/>
            <a:ext cx="3744416" cy="25652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Пиявки (лат. </a:t>
            </a:r>
            <a:r>
              <a:rPr lang="ru-RU" dirty="0" err="1" smtClean="0"/>
              <a:t>Hirudinea</a:t>
            </a:r>
            <a:r>
              <a:rPr lang="ru-RU" dirty="0" smtClean="0"/>
              <a:t>) — подкласс кольчатых червей из класса </a:t>
            </a:r>
            <a:r>
              <a:rPr lang="ru-RU" dirty="0" err="1" smtClean="0"/>
              <a:t>поясковых</a:t>
            </a:r>
            <a:r>
              <a:rPr lang="ru-RU" dirty="0" smtClean="0"/>
              <a:t> (</a:t>
            </a:r>
            <a:r>
              <a:rPr lang="ru-RU" dirty="0" err="1" smtClean="0"/>
              <a:t>Clitellata</a:t>
            </a:r>
            <a:r>
              <a:rPr lang="ru-RU" dirty="0" smtClean="0"/>
              <a:t>). Большинство представителей обитают в пресных водоёмах. Некоторые виды освоили наземные и морские биотопы. В мире известно около 500 видов пиявок, в России — 62 вид</a:t>
            </a:r>
            <a:endParaRPr lang="ru-RU" dirty="0"/>
          </a:p>
        </p:txBody>
      </p:sp>
      <p:sp>
        <p:nvSpPr>
          <p:cNvPr id="4" name="Прямоугольник 3"/>
          <p:cNvSpPr/>
          <p:nvPr/>
        </p:nvSpPr>
        <p:spPr>
          <a:xfrm>
            <a:off x="395536" y="404664"/>
            <a:ext cx="2712602"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Пиявки</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980728"/>
            <a:ext cx="5436096" cy="5760640"/>
          </a:xfrm>
        </p:spPr>
        <p:txBody>
          <a:bodyPr>
            <a:noAutofit/>
          </a:bodyPr>
          <a:lstStyle/>
          <a:p>
            <a:r>
              <a:rPr lang="ru-RU" sz="2700" dirty="0" smtClean="0"/>
              <a:t>Как известно, лечение пиявками применялось издавна. Медицинские пиявки использовались фараонами, так же о них есть упоминание в библии. В России такие врачи как Пирогов Н.И., Захарьин Г.А. придавали большое значение гирудотерапии, они лечили этим методом огромное количество недугов</a:t>
            </a:r>
            <a:endParaRPr lang="ru-RU" sz="2700" dirty="0"/>
          </a:p>
        </p:txBody>
      </p:sp>
      <p:pic>
        <p:nvPicPr>
          <p:cNvPr id="4" name="Рисунок 3" descr="pijavka_1.jpg"/>
          <p:cNvPicPr>
            <a:picLocks noChangeAspect="1"/>
          </p:cNvPicPr>
          <p:nvPr/>
        </p:nvPicPr>
        <p:blipFill>
          <a:blip r:embed="rId2" cstate="print"/>
          <a:stretch>
            <a:fillRect/>
          </a:stretch>
        </p:blipFill>
        <p:spPr>
          <a:xfrm>
            <a:off x="5292080" y="3068960"/>
            <a:ext cx="3528392" cy="289153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89040" y="548680"/>
            <a:ext cx="5554960" cy="5865515"/>
          </a:xfrm>
        </p:spPr>
        <p:txBody>
          <a:bodyPr>
            <a:normAutofit fontScale="92500" lnSpcReduction="20000"/>
          </a:bodyPr>
          <a:lstStyle/>
          <a:p>
            <a:pPr algn="r"/>
            <a:r>
              <a:rPr lang="ru-RU" dirty="0" smtClean="0"/>
              <a:t>Лечебные действия пиявок определяется секретом их слюны, который попадает в организм человека, после укуса пиявкой, и поступает в течение сосания крови.</a:t>
            </a:r>
            <a:br>
              <a:rPr lang="ru-RU" dirty="0" smtClean="0"/>
            </a:br>
            <a:r>
              <a:rPr lang="ru-RU" dirty="0" smtClean="0"/>
              <a:t>В современном мире лечение медицинскими пиявками получило название гирудотерапия, от латинского названия пиявок. Эффект этого лечения обусловлен следующими факторами: биологического, механического и рефлекторного. </a:t>
            </a:r>
            <a:endParaRPr lang="ru-RU" dirty="0"/>
          </a:p>
        </p:txBody>
      </p:sp>
      <p:pic>
        <p:nvPicPr>
          <p:cNvPr id="4" name="Рисунок 3" descr="1301668471_1_images.jpg"/>
          <p:cNvPicPr>
            <a:picLocks noChangeAspect="1"/>
          </p:cNvPicPr>
          <p:nvPr/>
        </p:nvPicPr>
        <p:blipFill>
          <a:blip r:embed="rId2" cstate="print"/>
          <a:stretch>
            <a:fillRect/>
          </a:stretch>
        </p:blipFill>
        <p:spPr>
          <a:xfrm>
            <a:off x="323527" y="1916832"/>
            <a:ext cx="3679549" cy="356180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88640"/>
            <a:ext cx="5004048" cy="6858000"/>
          </a:xfrm>
        </p:spPr>
        <p:txBody>
          <a:bodyPr>
            <a:normAutofit/>
          </a:bodyPr>
          <a:lstStyle/>
          <a:p>
            <a:r>
              <a:rPr lang="ru-RU" dirty="0" smtClean="0"/>
              <a:t>Методы простейшей физиотерапии рефлекторно влияют на весь организм, в том числе на внутренние органы. На этом основано применение горчицы, банок, пиявок, холода, тепла, </a:t>
            </a:r>
            <a:r>
              <a:rPr lang="ru-RU" dirty="0" err="1" smtClean="0"/>
              <a:t>свето</a:t>
            </a:r>
            <a:r>
              <a:rPr lang="ru-RU" dirty="0" smtClean="0"/>
              <a:t> - и водолечения.</a:t>
            </a:r>
            <a:endParaRPr lang="ru-RU" dirty="0"/>
          </a:p>
        </p:txBody>
      </p:sp>
      <p:pic>
        <p:nvPicPr>
          <p:cNvPr id="5" name="Рисунок 4" descr="116.jpg"/>
          <p:cNvPicPr>
            <a:picLocks noChangeAspect="1"/>
          </p:cNvPicPr>
          <p:nvPr/>
        </p:nvPicPr>
        <p:blipFill>
          <a:blip r:embed="rId2" cstate="print"/>
          <a:stretch>
            <a:fillRect/>
          </a:stretch>
        </p:blipFill>
        <p:spPr>
          <a:xfrm>
            <a:off x="4932040" y="1318013"/>
            <a:ext cx="3888432" cy="344515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8640"/>
            <a:ext cx="5554960" cy="5937523"/>
          </a:xfrm>
        </p:spPr>
        <p:txBody>
          <a:bodyPr/>
          <a:lstStyle/>
          <a:p>
            <a:r>
              <a:rPr lang="ru-RU" b="1" dirty="0" smtClean="0"/>
              <a:t>Первый</a:t>
            </a:r>
            <a:r>
              <a:rPr lang="ru-RU" dirty="0" smtClean="0"/>
              <a:t> заключается в том, что со слюной пиявки выбрасывают в кровь большое разнообразие биологически активных веществ, действие которых восстанавливает нормальную работу организма. </a:t>
            </a:r>
            <a:endParaRPr lang="ru-RU" dirty="0"/>
          </a:p>
        </p:txBody>
      </p:sp>
      <p:pic>
        <p:nvPicPr>
          <p:cNvPr id="4" name="Рисунок 3" descr="здоровый-организм-2.jpg"/>
          <p:cNvPicPr>
            <a:picLocks noChangeAspect="1"/>
          </p:cNvPicPr>
          <p:nvPr/>
        </p:nvPicPr>
        <p:blipFill>
          <a:blip r:embed="rId2" cstate="print"/>
          <a:stretch>
            <a:fillRect/>
          </a:stretch>
        </p:blipFill>
        <p:spPr>
          <a:xfrm>
            <a:off x="4860032" y="2996952"/>
            <a:ext cx="3452517" cy="356388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6016" y="0"/>
            <a:ext cx="4427984" cy="6336704"/>
          </a:xfrm>
        </p:spPr>
        <p:txBody>
          <a:bodyPr/>
          <a:lstStyle/>
          <a:p>
            <a:r>
              <a:rPr lang="ru-RU" b="1" dirty="0" smtClean="0"/>
              <a:t>Во – вторых</a:t>
            </a:r>
            <a:r>
              <a:rPr lang="ru-RU" dirty="0" smtClean="0"/>
              <a:t>, механическое действие заключается в том, что после укуса кровь еще некоторое время продолжает сочиться из раны, что благоприятно влияет на кровоток. </a:t>
            </a:r>
            <a:br>
              <a:rPr lang="ru-RU" dirty="0" smtClean="0"/>
            </a:br>
            <a:endParaRPr lang="ru-RU" dirty="0"/>
          </a:p>
        </p:txBody>
      </p:sp>
      <p:pic>
        <p:nvPicPr>
          <p:cNvPr id="4" name="Рисунок 3" descr="193.jpg"/>
          <p:cNvPicPr>
            <a:picLocks noChangeAspect="1"/>
          </p:cNvPicPr>
          <p:nvPr/>
        </p:nvPicPr>
        <p:blipFill>
          <a:blip r:embed="rId2" cstate="print"/>
          <a:stretch>
            <a:fillRect/>
          </a:stretch>
        </p:blipFill>
        <p:spPr>
          <a:xfrm>
            <a:off x="323528" y="3212976"/>
            <a:ext cx="4715567" cy="31469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188640"/>
            <a:ext cx="7467600" cy="4525963"/>
          </a:xfrm>
        </p:spPr>
        <p:txBody>
          <a:bodyPr/>
          <a:lstStyle/>
          <a:p>
            <a:r>
              <a:rPr lang="ru-RU" b="1" dirty="0" smtClean="0"/>
              <a:t>И третий фактор</a:t>
            </a:r>
            <a:r>
              <a:rPr lang="ru-RU" dirty="0" smtClean="0"/>
              <a:t>, это то, что пиявок принято размещать на рефлекторных точках. Кроме лечения определенной болезни метод гирудотерапии оказывает действие на весь организм, улучшает аппетит, сон, настроение и т.д.</a:t>
            </a:r>
            <a:endParaRPr lang="ru-RU" dirty="0"/>
          </a:p>
        </p:txBody>
      </p:sp>
      <p:pic>
        <p:nvPicPr>
          <p:cNvPr id="4" name="Рисунок 3" descr="сон-для-похудения.gif"/>
          <p:cNvPicPr>
            <a:picLocks noChangeAspect="1"/>
          </p:cNvPicPr>
          <p:nvPr/>
        </p:nvPicPr>
        <p:blipFill>
          <a:blip r:embed="rId2" cstate="print"/>
          <a:stretch>
            <a:fillRect/>
          </a:stretch>
        </p:blipFill>
        <p:spPr>
          <a:xfrm>
            <a:off x="539552" y="3789040"/>
            <a:ext cx="4067944" cy="2834001"/>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860032" cy="6741368"/>
          </a:xfrm>
        </p:spPr>
        <p:txBody>
          <a:bodyPr>
            <a:normAutofit fontScale="77500" lnSpcReduction="20000"/>
          </a:bodyPr>
          <a:lstStyle/>
          <a:p>
            <a:pPr>
              <a:lnSpc>
                <a:spcPts val="1800"/>
              </a:lnSpc>
              <a:buNone/>
            </a:pPr>
            <a:r>
              <a:rPr lang="ru-RU" dirty="0" smtClean="0"/>
              <a:t>В настоящее время гирудотерапию используют при лечении таких заболеваний как:</a:t>
            </a:r>
          </a:p>
          <a:p>
            <a:pPr>
              <a:lnSpc>
                <a:spcPts val="1800"/>
              </a:lnSpc>
            </a:pPr>
            <a:r>
              <a:rPr lang="ru-RU" dirty="0" smtClean="0"/>
              <a:t>Заболевание таза и нижних конечностей (геморрой, </a:t>
            </a:r>
            <a:r>
              <a:rPr lang="ru-RU" dirty="0" err="1" smtClean="0"/>
              <a:t>варикоз</a:t>
            </a:r>
            <a:r>
              <a:rPr lang="ru-RU" dirty="0" smtClean="0"/>
              <a:t>, миома, киста и т.д.);</a:t>
            </a:r>
            <a:br>
              <a:rPr lang="ru-RU" dirty="0" smtClean="0"/>
            </a:br>
            <a:endParaRPr lang="ru-RU" dirty="0" smtClean="0"/>
          </a:p>
          <a:p>
            <a:pPr>
              <a:lnSpc>
                <a:spcPts val="1800"/>
              </a:lnSpc>
            </a:pPr>
            <a:r>
              <a:rPr lang="ru-RU" dirty="0" smtClean="0"/>
              <a:t>заболевание </a:t>
            </a:r>
            <a:r>
              <a:rPr lang="ru-RU" dirty="0" err="1" smtClean="0"/>
              <a:t>сосудисто</a:t>
            </a:r>
            <a:r>
              <a:rPr lang="ru-RU" dirty="0" smtClean="0"/>
              <a:t> - сердечные (перепады давления, атеросклероз, ИБС, профилактика инфаркта и инсульта и т.п.);</a:t>
            </a:r>
            <a:br>
              <a:rPr lang="ru-RU" dirty="0" smtClean="0"/>
            </a:br>
            <a:endParaRPr lang="ru-RU" dirty="0" smtClean="0"/>
          </a:p>
          <a:p>
            <a:pPr>
              <a:lnSpc>
                <a:spcPts val="1800"/>
              </a:lnSpc>
            </a:pPr>
            <a:r>
              <a:rPr lang="ru-RU" dirty="0" smtClean="0"/>
              <a:t>заболевание кожи (дерматозы, угревая сыпь, псориаз и т.д.);</a:t>
            </a:r>
            <a:br>
              <a:rPr lang="ru-RU" dirty="0" smtClean="0"/>
            </a:br>
            <a:endParaRPr lang="ru-RU" dirty="0" smtClean="0"/>
          </a:p>
          <a:p>
            <a:pPr>
              <a:lnSpc>
                <a:spcPts val="1800"/>
              </a:lnSpc>
            </a:pPr>
            <a:r>
              <a:rPr lang="ru-RU" dirty="0" smtClean="0"/>
              <a:t>заболевание глаз (глаукома, воспалительные заболевания);</a:t>
            </a:r>
            <a:br>
              <a:rPr lang="ru-RU" dirty="0" smtClean="0"/>
            </a:br>
            <a:endParaRPr lang="ru-RU" dirty="0" smtClean="0"/>
          </a:p>
          <a:p>
            <a:pPr>
              <a:lnSpc>
                <a:spcPts val="1800"/>
              </a:lnSpc>
            </a:pPr>
            <a:r>
              <a:rPr lang="ru-RU" dirty="0" smtClean="0"/>
              <a:t>заболевания желчевыводящих путей, </a:t>
            </a:r>
            <a:r>
              <a:rPr lang="ru-RU" dirty="0" err="1" smtClean="0"/>
              <a:t>желчекаменная</a:t>
            </a:r>
            <a:r>
              <a:rPr lang="ru-RU" dirty="0" smtClean="0"/>
              <a:t> болезнь, цирроз, колит и т.д.</a:t>
            </a:r>
          </a:p>
          <a:p>
            <a:endParaRPr lang="ru-RU" dirty="0"/>
          </a:p>
        </p:txBody>
      </p:sp>
      <p:pic>
        <p:nvPicPr>
          <p:cNvPr id="5" name="Рисунок 4" descr="leech-love.jpg"/>
          <p:cNvPicPr>
            <a:picLocks noChangeAspect="1"/>
          </p:cNvPicPr>
          <p:nvPr/>
        </p:nvPicPr>
        <p:blipFill>
          <a:blip r:embed="rId2" cstate="print"/>
          <a:stretch>
            <a:fillRect/>
          </a:stretch>
        </p:blipFill>
        <p:spPr>
          <a:xfrm>
            <a:off x="4644008" y="629688"/>
            <a:ext cx="4320480" cy="287744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txBody>
          <a:bodyPr>
            <a:normAutofit fontScale="90000"/>
          </a:bodyPr>
          <a:lstStyle/>
          <a:p>
            <a:r>
              <a:rPr lang="ru-RU" b="1" dirty="0" smtClean="0">
                <a:solidFill>
                  <a:schemeClr val="accent4">
                    <a:lumMod val="60000"/>
                    <a:lumOff val="40000"/>
                  </a:schemeClr>
                </a:solidFill>
              </a:rPr>
              <a:t>Противопоказания к гирудотерапии</a:t>
            </a:r>
            <a:r>
              <a:rPr lang="ru-RU" dirty="0" smtClean="0"/>
              <a:t/>
            </a:r>
            <a:br>
              <a:rPr lang="ru-RU" dirty="0" smtClean="0"/>
            </a:br>
            <a:endParaRPr lang="ru-RU" dirty="0"/>
          </a:p>
        </p:txBody>
      </p:sp>
      <p:sp>
        <p:nvSpPr>
          <p:cNvPr id="3" name="Содержимое 2"/>
          <p:cNvSpPr>
            <a:spLocks noGrp="1"/>
          </p:cNvSpPr>
          <p:nvPr>
            <p:ph idx="1"/>
          </p:nvPr>
        </p:nvSpPr>
        <p:spPr>
          <a:xfrm>
            <a:off x="0" y="1052736"/>
            <a:ext cx="5004048" cy="5805264"/>
          </a:xfrm>
        </p:spPr>
        <p:txBody>
          <a:bodyPr>
            <a:normAutofit fontScale="85000" lnSpcReduction="20000"/>
          </a:bodyPr>
          <a:lstStyle/>
          <a:p>
            <a:r>
              <a:rPr lang="ru-RU" dirty="0" smtClean="0"/>
              <a:t>Гемофилия</a:t>
            </a:r>
          </a:p>
          <a:p>
            <a:r>
              <a:rPr lang="ru-RU" dirty="0" smtClean="0"/>
              <a:t>Тяжёлая степень анемии</a:t>
            </a:r>
          </a:p>
          <a:p>
            <a:r>
              <a:rPr lang="ru-RU" dirty="0" smtClean="0"/>
              <a:t>Геморрагические диатезы</a:t>
            </a:r>
          </a:p>
          <a:p>
            <a:r>
              <a:rPr lang="ru-RU" dirty="0" smtClean="0"/>
              <a:t>Стойкая гипотония</a:t>
            </a:r>
          </a:p>
          <a:p>
            <a:r>
              <a:rPr lang="ru-RU" dirty="0" smtClean="0"/>
              <a:t>Беременность</a:t>
            </a:r>
          </a:p>
          <a:p>
            <a:r>
              <a:rPr lang="ru-RU" dirty="0" smtClean="0"/>
              <a:t>Менструация, ПМС</a:t>
            </a:r>
          </a:p>
          <a:p>
            <a:r>
              <a:rPr lang="ru-RU" dirty="0" smtClean="0"/>
              <a:t>Онкология</a:t>
            </a:r>
          </a:p>
          <a:p>
            <a:r>
              <a:rPr lang="ru-RU" dirty="0" smtClean="0"/>
              <a:t>Индивидуальная непереносимость</a:t>
            </a:r>
          </a:p>
          <a:p>
            <a:pPr>
              <a:buNone/>
            </a:pPr>
            <a:r>
              <a:rPr lang="ru-RU" dirty="0" smtClean="0"/>
              <a:t>Лечение пиявками требует специальных знаний, поэтому самолечение хотя и допустимо, но может привести к нежелательным последствиям.</a:t>
            </a:r>
            <a:endParaRPr lang="ru-RU" dirty="0"/>
          </a:p>
        </p:txBody>
      </p:sp>
      <p:pic>
        <p:nvPicPr>
          <p:cNvPr id="4" name="Рисунок 3" descr="9cbd5344aafb.jpg"/>
          <p:cNvPicPr>
            <a:picLocks noChangeAspect="1"/>
          </p:cNvPicPr>
          <p:nvPr/>
        </p:nvPicPr>
        <p:blipFill>
          <a:blip r:embed="rId2" cstate="print"/>
          <a:stretch>
            <a:fillRect/>
          </a:stretch>
        </p:blipFill>
        <p:spPr>
          <a:xfrm>
            <a:off x="5508104" y="1412776"/>
            <a:ext cx="2808312" cy="432048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to="" calcmode="lin" valueType="num">
                                      <p:cBhvr>
                                        <p:cTn id="11" dur="1" fill="hold"/>
                                        <p:tgtEl>
                                          <p:spTgt spid="3">
                                            <p:txEl>
                                              <p:pRg st="0" end="0"/>
                                            </p:txEl>
                                          </p:spTgt>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to="" calcmode="lin" valueType="num">
                                      <p:cBhvr>
                                        <p:cTn id="19" dur="1" fill="hold"/>
                                        <p:tgtEl>
                                          <p:spTgt spid="3">
                                            <p:txEl>
                                              <p:pRg st="2" end="2"/>
                                            </p:txEl>
                                          </p:spTgt>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to="" calcmode="lin" valueType="num">
                                      <p:cBhvr>
                                        <p:cTn id="39" dur="1" fill="hold"/>
                                        <p:tgtEl>
                                          <p:spTgt spid="3">
                                            <p:txEl>
                                              <p:pRg st="7" end="7"/>
                                            </p:txEl>
                                          </p:spTgt>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to="" calcmode="lin" valueType="num">
                                      <p:cBhvr>
                                        <p:cTn id="43" dur="1" fill="hold"/>
                                        <p:tgtEl>
                                          <p:spTgt spid="3">
                                            <p:txEl>
                                              <p:pRg st="8" end="8"/>
                                            </p:txEl>
                                          </p:spTgt>
                                        </p:tgtEl>
                                        <p:attrNameLst>
                                          <p:attrName/>
                                        </p:attrNameLst>
                                      </p:cBhvr>
                                    </p:anim>
                                  </p:childTnLst>
                                </p:cTn>
                              </p:par>
                            </p:childTnLst>
                          </p:cTn>
                        </p:par>
                        <p:par>
                          <p:cTn id="44" fill="hold">
                            <p:stCondLst>
                              <p:cond delay="0"/>
                            </p:stCondLst>
                            <p:childTnLst>
                              <p:par>
                                <p:cTn id="45" presetID="24"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to="" calcmode="lin" valueType="num">
                                      <p:cBhvr>
                                        <p:cTn id="4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600200"/>
            <a:ext cx="5796136" cy="5257800"/>
          </a:xfrm>
        </p:spPr>
        <p:txBody>
          <a:bodyPr/>
          <a:lstStyle/>
          <a:p>
            <a:r>
              <a:rPr lang="ru-RU" dirty="0" smtClean="0"/>
              <a:t>Различные способы наружного применения воды с лечебной и профилактической целью, общими свойствами которых являются температурное, механическое и химическое воздействия называются -водолечение.</a:t>
            </a:r>
            <a:endParaRPr lang="ru-RU" dirty="0"/>
          </a:p>
        </p:txBody>
      </p:sp>
      <p:sp>
        <p:nvSpPr>
          <p:cNvPr id="4" name="Прямоугольник 3"/>
          <p:cNvSpPr/>
          <p:nvPr/>
        </p:nvSpPr>
        <p:spPr>
          <a:xfrm>
            <a:off x="251520" y="476672"/>
            <a:ext cx="5568833" cy="923330"/>
          </a:xfrm>
          <a:prstGeom prst="rect">
            <a:avLst/>
          </a:prstGeom>
          <a:noFill/>
        </p:spPr>
        <p:txBody>
          <a:bodyPr wrap="none" lIns="91440" tIns="45720" rIns="91440" bIns="45720">
            <a:prstTxWarp prst="textChevron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Водолечение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Рисунок 5" descr="originnal_cb7f20b98b16dceed575269f4b9058a2.jpg"/>
          <p:cNvPicPr>
            <a:picLocks noChangeAspect="1"/>
          </p:cNvPicPr>
          <p:nvPr/>
        </p:nvPicPr>
        <p:blipFill>
          <a:blip r:embed="rId2" cstate="print"/>
          <a:stretch>
            <a:fillRect/>
          </a:stretch>
        </p:blipFill>
        <p:spPr>
          <a:xfrm>
            <a:off x="5796136" y="2564904"/>
            <a:ext cx="3211332" cy="308952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6048672" cy="6336704"/>
          </a:xfrm>
        </p:spPr>
        <p:txBody>
          <a:bodyPr/>
          <a:lstStyle/>
          <a:p>
            <a:r>
              <a:rPr lang="ru-RU" dirty="0" smtClean="0"/>
              <a:t>Через раздражение кожи путем рефлекса осуществляется влияние на весьма важные процессы в организме — теплорегуляцию и обмен веществ, </a:t>
            </a:r>
            <a:r>
              <a:rPr lang="ru-RU" dirty="0" err="1" smtClean="0"/>
              <a:t>сердечно-сосудистую</a:t>
            </a:r>
            <a:r>
              <a:rPr lang="ru-RU" dirty="0" smtClean="0"/>
              <a:t>, нервную и эндокринную системы, дыхательную функцию и процессы иммунитета.</a:t>
            </a:r>
            <a:endParaRPr lang="ru-RU" dirty="0"/>
          </a:p>
        </p:txBody>
      </p:sp>
      <p:pic>
        <p:nvPicPr>
          <p:cNvPr id="4" name="Рисунок 3" descr="20081004173713.jpg"/>
          <p:cNvPicPr>
            <a:picLocks noChangeAspect="1"/>
          </p:cNvPicPr>
          <p:nvPr/>
        </p:nvPicPr>
        <p:blipFill>
          <a:blip r:embed="rId2" cstate="print"/>
          <a:stretch>
            <a:fillRect/>
          </a:stretch>
        </p:blipFill>
        <p:spPr>
          <a:xfrm>
            <a:off x="5508104" y="3429000"/>
            <a:ext cx="3240360" cy="316475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332656"/>
            <a:ext cx="6192688" cy="6264696"/>
          </a:xfrm>
        </p:spPr>
        <p:txBody>
          <a:bodyPr/>
          <a:lstStyle/>
          <a:p>
            <a:r>
              <a:rPr lang="ru-RU" dirty="0" smtClean="0"/>
              <a:t>Общие холодные (температура воды ниже 20°) и прохладные (температура от 20 до 33°) процедуры способствуют повышению тонуса </a:t>
            </a:r>
            <a:r>
              <a:rPr lang="ru-RU" dirty="0" err="1" smtClean="0"/>
              <a:t>сердечно-сосудистой</a:t>
            </a:r>
            <a:r>
              <a:rPr lang="ru-RU" dirty="0" smtClean="0"/>
              <a:t> системы, улучшают условия венозного кровообращения и </a:t>
            </a:r>
            <a:r>
              <a:rPr lang="ru-RU" dirty="0" err="1" smtClean="0"/>
              <a:t>лимфообращения</a:t>
            </a:r>
            <a:r>
              <a:rPr lang="ru-RU" dirty="0" smtClean="0"/>
              <a:t>, улучшают обмен веществ; повышают мышечный тонус и артериальное давление.</a:t>
            </a:r>
            <a:endParaRPr lang="ru-RU" dirty="0"/>
          </a:p>
        </p:txBody>
      </p:sp>
      <p:pic>
        <p:nvPicPr>
          <p:cNvPr id="4" name="Рисунок 3" descr="water.jpg"/>
          <p:cNvPicPr>
            <a:picLocks noChangeAspect="1"/>
          </p:cNvPicPr>
          <p:nvPr/>
        </p:nvPicPr>
        <p:blipFill>
          <a:blip r:embed="rId2" cstate="print"/>
          <a:stretch>
            <a:fillRect/>
          </a:stretch>
        </p:blipFill>
        <p:spPr>
          <a:xfrm>
            <a:off x="6012160" y="1556792"/>
            <a:ext cx="2915816" cy="439886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0"/>
            <a:ext cx="4860032" cy="6858000"/>
          </a:xfrm>
        </p:spPr>
        <p:txBody>
          <a:bodyPr>
            <a:normAutofit fontScale="77500" lnSpcReduction="20000"/>
          </a:bodyPr>
          <a:lstStyle/>
          <a:p>
            <a:r>
              <a:rPr lang="ru-RU" dirty="0" smtClean="0"/>
              <a:t>Горячие водолечебные процедуры (выше 39°) только в самой начальной фазе, в течение первых минут, вызывают спазм сосудов, повышают тонус </a:t>
            </a:r>
            <a:r>
              <a:rPr lang="ru-RU" dirty="0" err="1" smtClean="0"/>
              <a:t>сердечно-сосудистой</a:t>
            </a:r>
            <a:r>
              <a:rPr lang="ru-RU" dirty="0" smtClean="0"/>
              <a:t> системы и скелетной мускулатуры, повышают обмен веществ. Очень быстро эта фаза сменяется расслабляющим влиянием на тонус сердечнососудистой системы, скелетной мускулатуры, угнетением нервной </a:t>
            </a:r>
            <a:r>
              <a:rPr lang="ru-RU" dirty="0" err="1" smtClean="0"/>
              <a:t>системы.-Через</a:t>
            </a:r>
            <a:r>
              <a:rPr lang="ru-RU" dirty="0" smtClean="0"/>
              <a:t> некоторое время может наступить опасное переутомление нервной и </a:t>
            </a:r>
            <a:r>
              <a:rPr lang="ru-RU" dirty="0" err="1" smtClean="0"/>
              <a:t>сердечно-сосудистой</a:t>
            </a:r>
            <a:r>
              <a:rPr lang="ru-RU" dirty="0" smtClean="0"/>
              <a:t> систем.</a:t>
            </a:r>
            <a:endParaRPr lang="ru-RU" dirty="0"/>
          </a:p>
        </p:txBody>
      </p:sp>
      <p:pic>
        <p:nvPicPr>
          <p:cNvPr id="4" name="Рисунок 3" descr="ckpcjc10ctz.jpg"/>
          <p:cNvPicPr>
            <a:picLocks noChangeAspect="1"/>
          </p:cNvPicPr>
          <p:nvPr/>
        </p:nvPicPr>
        <p:blipFill>
          <a:blip r:embed="rId2" cstate="print"/>
          <a:stretch>
            <a:fillRect/>
          </a:stretch>
        </p:blipFill>
        <p:spPr>
          <a:xfrm>
            <a:off x="179512" y="2996952"/>
            <a:ext cx="4478143" cy="3414315"/>
          </a:xfrm>
          <a:prstGeom prst="rect">
            <a:avLst/>
          </a:prstGeom>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4906888" cy="5937523"/>
          </a:xfrm>
        </p:spPr>
        <p:txBody>
          <a:bodyPr>
            <a:normAutofit lnSpcReduction="10000"/>
          </a:bodyPr>
          <a:lstStyle/>
          <a:p>
            <a:r>
              <a:rPr lang="ru-RU" dirty="0" smtClean="0"/>
              <a:t>Ванны и души индифферентных температур (от 33—35 до 36°) (температура воды равная или близкая к температуре тела) оказывают выраженное успокаивающее действие, способствуют снижению артериального давления, улучшению сна.</a:t>
            </a:r>
          </a:p>
          <a:p>
            <a:endParaRPr lang="ru-RU" dirty="0"/>
          </a:p>
        </p:txBody>
      </p:sp>
      <p:pic>
        <p:nvPicPr>
          <p:cNvPr id="4" name="Рисунок 3" descr="sharko.jpg"/>
          <p:cNvPicPr>
            <a:picLocks noChangeAspect="1"/>
          </p:cNvPicPr>
          <p:nvPr/>
        </p:nvPicPr>
        <p:blipFill>
          <a:blip r:embed="rId2" cstate="print"/>
          <a:stretch>
            <a:fillRect/>
          </a:stretch>
        </p:blipFill>
        <p:spPr>
          <a:xfrm>
            <a:off x="5148064" y="2348880"/>
            <a:ext cx="3753209" cy="298474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716016" cy="6768752"/>
          </a:xfrm>
        </p:spPr>
        <p:txBody>
          <a:bodyPr>
            <a:normAutofit fontScale="92500" lnSpcReduction="10000"/>
          </a:bodyPr>
          <a:lstStyle/>
          <a:p>
            <a:r>
              <a:rPr lang="ru-RU" dirty="0" smtClean="0"/>
              <a:t>Лечение теплом люди используют с древних </a:t>
            </a:r>
            <a:r>
              <a:rPr lang="ru-RU" dirty="0" err="1" smtClean="0"/>
              <a:t>времен.Тепло</a:t>
            </a:r>
            <a:r>
              <a:rPr lang="ru-RU" dirty="0" smtClean="0"/>
              <a:t> оказывает расслабляющее действие на мускулатуру и является хорошим болеутоляющим. Поверхностное применение тепла приводит к очищению кровеносных сосудов, стимулирует кровообращение и обмен веществ.</a:t>
            </a:r>
          </a:p>
        </p:txBody>
      </p:sp>
      <p:pic>
        <p:nvPicPr>
          <p:cNvPr id="6" name="Рисунок 5" descr="brady-injury-ap-080907.jpg"/>
          <p:cNvPicPr>
            <a:picLocks noChangeAspect="1"/>
          </p:cNvPicPr>
          <p:nvPr/>
        </p:nvPicPr>
        <p:blipFill>
          <a:blip r:embed="rId2" cstate="print"/>
          <a:stretch>
            <a:fillRect/>
          </a:stretch>
        </p:blipFill>
        <p:spPr>
          <a:xfrm>
            <a:off x="4283968" y="3068960"/>
            <a:ext cx="4536504" cy="266172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3968" y="260648"/>
            <a:ext cx="4690864" cy="6336704"/>
          </a:xfrm>
        </p:spPr>
        <p:txBody>
          <a:bodyPr>
            <a:normAutofit fontScale="85000" lnSpcReduction="10000"/>
          </a:bodyPr>
          <a:lstStyle/>
          <a:p>
            <a:r>
              <a:rPr lang="ru-RU" dirty="0" smtClean="0"/>
              <a:t>Техника и методика. Водолечение обычно проводится в виде курса (10—12—15 процедур, через день). Ванны — продолжительностью 8—10—15 мин, реже меньше или больше. Души допустимо проводить ежедневно продолжительностью 2—3—5 мин. После каждой водолечебной процедуры, в особенности после ванны, необходим отдых в течение 20—30 мин.</a:t>
            </a:r>
          </a:p>
          <a:p>
            <a:endParaRPr lang="ru-RU" dirty="0"/>
          </a:p>
        </p:txBody>
      </p:sp>
      <p:pic>
        <p:nvPicPr>
          <p:cNvPr id="4" name="Рисунок 3" descr="1262517461_2.jpg"/>
          <p:cNvPicPr>
            <a:picLocks noChangeAspect="1"/>
          </p:cNvPicPr>
          <p:nvPr/>
        </p:nvPicPr>
        <p:blipFill>
          <a:blip r:embed="rId2" cstate="print"/>
          <a:stretch>
            <a:fillRect/>
          </a:stretch>
        </p:blipFill>
        <p:spPr>
          <a:xfrm>
            <a:off x="179998" y="2924944"/>
            <a:ext cx="4450280" cy="324036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4572000" cy="6525344"/>
          </a:xfrm>
        </p:spPr>
        <p:txBody>
          <a:bodyPr>
            <a:normAutofit/>
          </a:bodyPr>
          <a:lstStyle/>
          <a:p>
            <a:r>
              <a:rPr lang="ru-RU" dirty="0" smtClean="0"/>
              <a:t>В </a:t>
            </a:r>
            <a:r>
              <a:rPr lang="ru-RU" sz="2800" dirty="0" smtClean="0"/>
              <a:t>наше время лечение теплом используют как в официальной медицине – это приборы излучающие тепло (УВЧ, аппараты для лекарственного электрофореза), так и в неофициальной, то есть в народной – это компрессы, грелки, припарки, утюжение,</a:t>
            </a:r>
            <a:br>
              <a:rPr lang="ru-RU" sz="2800" dirty="0" smtClean="0"/>
            </a:br>
            <a:r>
              <a:rPr lang="ru-RU" sz="2800" dirty="0" smtClean="0"/>
              <a:t>лечение горячим песком.</a:t>
            </a:r>
            <a:endParaRPr lang="ru-RU" sz="2800" dirty="0"/>
          </a:p>
        </p:txBody>
      </p:sp>
      <p:pic>
        <p:nvPicPr>
          <p:cNvPr id="4" name="Рисунок 3" descr="1255258104_lteplo.jpg"/>
          <p:cNvPicPr>
            <a:picLocks noChangeAspect="1"/>
          </p:cNvPicPr>
          <p:nvPr/>
        </p:nvPicPr>
        <p:blipFill>
          <a:blip r:embed="rId2" cstate="print"/>
          <a:stretch>
            <a:fillRect/>
          </a:stretch>
        </p:blipFill>
        <p:spPr>
          <a:xfrm>
            <a:off x="4860032" y="476672"/>
            <a:ext cx="4032448" cy="3024336"/>
          </a:xfrm>
          <a:prstGeom prst="rect">
            <a:avLst/>
          </a:prstGeom>
        </p:spPr>
      </p:pic>
      <p:pic>
        <p:nvPicPr>
          <p:cNvPr id="5" name="Рисунок 4" descr="1255470142_pripar-sux.jpg"/>
          <p:cNvPicPr>
            <a:picLocks noChangeAspect="1"/>
          </p:cNvPicPr>
          <p:nvPr/>
        </p:nvPicPr>
        <p:blipFill>
          <a:blip r:embed="rId3" cstate="print"/>
          <a:stretch>
            <a:fillRect/>
          </a:stretch>
        </p:blipFill>
        <p:spPr>
          <a:xfrm>
            <a:off x="4283968" y="3861048"/>
            <a:ext cx="2952328" cy="262225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5760640" cy="6597352"/>
          </a:xfrm>
        </p:spPr>
        <p:txBody>
          <a:bodyPr>
            <a:normAutofit/>
          </a:bodyPr>
          <a:lstStyle/>
          <a:p>
            <a:r>
              <a:rPr lang="ru-RU" sz="2800" b="1" dirty="0" smtClean="0"/>
              <a:t>Лечение теплом, или </a:t>
            </a:r>
            <a:r>
              <a:rPr lang="ru-RU" sz="2800" b="1" dirty="0" err="1" smtClean="0"/>
              <a:t>теплотерапия</a:t>
            </a:r>
            <a:r>
              <a:rPr lang="ru-RU" sz="2800" b="1" dirty="0" smtClean="0"/>
              <a:t> является недорогим, надежным и универсальным способом оздоровления. Применяя кратковременные повышения температуры, он помогает организму мобилизовать всю систему защиты организма, способствуя восстановлению его природного энергетического баланса.</a:t>
            </a:r>
            <a:endParaRPr lang="ru-RU" sz="2800" b="1" dirty="0"/>
          </a:p>
        </p:txBody>
      </p:sp>
      <p:pic>
        <p:nvPicPr>
          <p:cNvPr id="4" name="Рисунок 3" descr="1325064477_teplo.jpg"/>
          <p:cNvPicPr>
            <a:picLocks noChangeAspect="1"/>
          </p:cNvPicPr>
          <p:nvPr/>
        </p:nvPicPr>
        <p:blipFill>
          <a:blip r:embed="rId2" cstate="print"/>
          <a:stretch>
            <a:fillRect/>
          </a:stretch>
        </p:blipFill>
        <p:spPr>
          <a:xfrm>
            <a:off x="5364088" y="1988840"/>
            <a:ext cx="3575680" cy="295232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52736"/>
            <a:ext cx="4716016" cy="5805264"/>
          </a:xfrm>
        </p:spPr>
        <p:txBody>
          <a:bodyPr>
            <a:normAutofit lnSpcReduction="10000"/>
          </a:bodyPr>
          <a:lstStyle/>
          <a:p>
            <a:r>
              <a:rPr lang="ru-RU" dirty="0" smtClean="0"/>
              <a:t>Горчичники обладает </a:t>
            </a:r>
            <a:r>
              <a:rPr lang="ru-RU" dirty="0" err="1" smtClean="0"/>
              <a:t>местнораздражающим</a:t>
            </a:r>
            <a:r>
              <a:rPr lang="ru-RU" dirty="0" smtClean="0"/>
              <a:t> и отвлекающим действием, которое обусловлено рефлекторными реакциями, связанными с раздражением чувствительных нервных окончаний кожи и подкожных образований.</a:t>
            </a:r>
            <a:endParaRPr lang="ru-RU" dirty="0"/>
          </a:p>
        </p:txBody>
      </p:sp>
      <p:sp>
        <p:nvSpPr>
          <p:cNvPr id="7" name="Прямоугольник 6"/>
          <p:cNvSpPr/>
          <p:nvPr/>
        </p:nvSpPr>
        <p:spPr>
          <a:xfrm>
            <a:off x="4499992" y="260648"/>
            <a:ext cx="42846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Горчичники</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Рисунок 7" descr="pic2.jpg"/>
          <p:cNvPicPr>
            <a:picLocks noChangeAspect="1"/>
          </p:cNvPicPr>
          <p:nvPr/>
        </p:nvPicPr>
        <p:blipFill>
          <a:blip r:embed="rId2" cstate="print"/>
          <a:stretch>
            <a:fillRect/>
          </a:stretch>
        </p:blipFill>
        <p:spPr>
          <a:xfrm>
            <a:off x="4283967" y="2276872"/>
            <a:ext cx="4248473" cy="345638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to="" calcmode="lin" valueType="num">
                                      <p:cBhvr>
                                        <p:cTn id="11" dur="1" fill="hold"/>
                                        <p:tgtEl>
                                          <p:spTgt spid="7"/>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to="" calcmode="lin" valueType="num">
                                      <p:cBhvr>
                                        <p:cTn id="15"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332656"/>
            <a:ext cx="4176464" cy="6198171"/>
          </a:xfrm>
        </p:spPr>
        <p:txBody>
          <a:bodyPr>
            <a:normAutofit fontScale="92500" lnSpcReduction="10000"/>
          </a:bodyPr>
          <a:lstStyle/>
          <a:p>
            <a:r>
              <a:rPr lang="ru-RU" dirty="0" smtClean="0"/>
              <a:t>Горчичник применяют у взрослых и детей (только после 6-ти лет!) в качестве </a:t>
            </a:r>
            <a:r>
              <a:rPr lang="ru-RU" dirty="0" err="1" smtClean="0"/>
              <a:t>местнораздражающего</a:t>
            </a:r>
            <a:r>
              <a:rPr lang="ru-RU" dirty="0" smtClean="0"/>
              <a:t>, отвлекающего средства при острых респираторных заболеваниях, бронхите, пневмониях, при болях в мышцах, невралгии; миозите, остеохондрозе.</a:t>
            </a:r>
            <a:endParaRPr lang="ru-RU" dirty="0"/>
          </a:p>
        </p:txBody>
      </p:sp>
      <p:pic>
        <p:nvPicPr>
          <p:cNvPr id="4" name="Рисунок 3" descr="gor4i4niki.jpg"/>
          <p:cNvPicPr>
            <a:picLocks noChangeAspect="1"/>
          </p:cNvPicPr>
          <p:nvPr/>
        </p:nvPicPr>
        <p:blipFill>
          <a:blip r:embed="rId2" cstate="print"/>
          <a:stretch>
            <a:fillRect/>
          </a:stretch>
        </p:blipFill>
        <p:spPr>
          <a:xfrm>
            <a:off x="4788024" y="2060848"/>
            <a:ext cx="3996444" cy="2664296"/>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35896" y="404664"/>
            <a:ext cx="5400600" cy="6198171"/>
          </a:xfrm>
        </p:spPr>
        <p:txBody>
          <a:bodyPr>
            <a:normAutofit fontScale="92500" lnSpcReduction="10000"/>
          </a:bodyPr>
          <a:lstStyle/>
          <a:p>
            <a:r>
              <a:rPr lang="ru-RU" dirty="0" smtClean="0"/>
              <a:t>Нельзя применять горчичники при заболеваниях кожи, лихорадке, легочном кровотечении, опухолевых (онкологических) заболеваниях, аллергии на горчицу.  Горчичники (как и любые другие согревающие процедуры) нельзя ставить при повышенной температуре — они ограничивают отдачу тепла, из-за чего может случиться перегрев</a:t>
            </a:r>
            <a:endParaRPr lang="ru-RU" dirty="0"/>
          </a:p>
        </p:txBody>
      </p:sp>
      <p:pic>
        <p:nvPicPr>
          <p:cNvPr id="4" name="Рисунок 3" descr="57227463_mustderm1.jpg"/>
          <p:cNvPicPr>
            <a:picLocks noChangeAspect="1"/>
          </p:cNvPicPr>
          <p:nvPr/>
        </p:nvPicPr>
        <p:blipFill>
          <a:blip r:embed="rId2" cstate="print"/>
          <a:stretch>
            <a:fillRect/>
          </a:stretch>
        </p:blipFill>
        <p:spPr>
          <a:xfrm>
            <a:off x="179512" y="3717032"/>
            <a:ext cx="3816424" cy="2862318"/>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143</TotalTime>
  <Words>1231</Words>
  <Application>Microsoft Office PowerPoint</Application>
  <PresentationFormat>Экран (4:3)</PresentationFormat>
  <Paragraphs>64</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Техническая</vt:lpstr>
      <vt:lpstr>простейшая Физиотерапия. Применение пиявок. Водолечение.</vt:lpstr>
      <vt:lpstr>Слайд 2</vt:lpstr>
      <vt:lpstr>Слайд 3</vt:lpstr>
      <vt:lpstr>Слайд 4</vt:lpstr>
      <vt:lpstr>Слайд 5</vt:lpstr>
      <vt:lpstr>Слайд 6</vt:lpstr>
      <vt:lpstr>Слайд 7</vt:lpstr>
      <vt:lpstr>Слайд 8</vt:lpstr>
      <vt:lpstr>Слайд 9</vt:lpstr>
      <vt:lpstr>Горчичники прикладывают: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Противопоказания к гирудотерапии </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простейшая Физиотерапия. Применение пиявок. Водолечение.</dc:title>
  <cp:lastModifiedBy>Untus</cp:lastModifiedBy>
  <cp:revision>18</cp:revision>
  <dcterms:modified xsi:type="dcterms:W3CDTF">2012-01-23T16:27:46Z</dcterms:modified>
</cp:coreProperties>
</file>