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4" r:id="rId5"/>
    <p:sldId id="275" r:id="rId6"/>
    <p:sldId id="259" r:id="rId7"/>
    <p:sldId id="260" r:id="rId8"/>
    <p:sldId id="261" r:id="rId9"/>
    <p:sldId id="262" r:id="rId10"/>
    <p:sldId id="268" r:id="rId11"/>
    <p:sldId id="278" r:id="rId12"/>
    <p:sldId id="276" r:id="rId13"/>
    <p:sldId id="277" r:id="rId14"/>
    <p:sldId id="263" r:id="rId15"/>
    <p:sldId id="279" r:id="rId16"/>
    <p:sldId id="269" r:id="rId17"/>
    <p:sldId id="264" r:id="rId18"/>
    <p:sldId id="270" r:id="rId19"/>
    <p:sldId id="265" r:id="rId20"/>
    <p:sldId id="280" r:id="rId21"/>
    <p:sldId id="271" r:id="rId22"/>
    <p:sldId id="267" r:id="rId23"/>
    <p:sldId id="281" r:id="rId24"/>
    <p:sldId id="272" r:id="rId25"/>
    <p:sldId id="282" r:id="rId26"/>
    <p:sldId id="273"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28.12.2011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28.12.2011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28.12.2011</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28.12.2011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28.12.2011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96%D1%91%D0%BB%D1%87%D1%8C_%D1%87%D0%B5%D0%BB%D0%BE%D0%B2%D0%B5%D0%BA%D0%B0" TargetMode="External"/><Relationship Id="rId3" Type="http://schemas.openxmlformats.org/officeDocument/2006/relationships/hyperlink" Target="http://ru.wikipedia.org/wiki/%D0%96%D1%91%D0%BB%D1%87%D0%BD%D1%8B%D0%B5_%D0%BF%D1%83%D1%82%D0%B8" TargetMode="External"/><Relationship Id="rId7" Type="http://schemas.openxmlformats.org/officeDocument/2006/relationships/hyperlink" Target="http://ru.wikipedia.org/wiki/%D0%A1%D1%84%D0%B8%D0%BD%D0%BA%D1%82%D0%B5%D1%80" TargetMode="External"/><Relationship Id="rId2" Type="http://schemas.openxmlformats.org/officeDocument/2006/relationships/hyperlink" Target="http://ru.wikipedia.org/wiki/%D0%9F%D0%B5%D1%87%D0%B5%D0%BD%D1%8C" TargetMode="External"/><Relationship Id="rId1" Type="http://schemas.openxmlformats.org/officeDocument/2006/relationships/slideLayout" Target="../slideLayouts/slideLayout2.xml"/><Relationship Id="rId6" Type="http://schemas.openxmlformats.org/officeDocument/2006/relationships/hyperlink" Target="http://ru.wikipedia.org/wiki/%D0%96%D1%91%D0%BB%D1%87%D0%BD%D1%8B%D0%B9_%D0%BF%D1%83%D0%B7%D1%8B%D1%80%D1%8C" TargetMode="External"/><Relationship Id="rId5" Type="http://schemas.openxmlformats.org/officeDocument/2006/relationships/hyperlink" Target="http://ru.wikipedia.org/wiki/%D0%9F%D0%B0%D1%80%D0%B5%D0%BD%D1%82%D0%B5%D1%80%D0%B0%D0%BB%D1%8C%D0%BD%D0%BE%D0%B5_%D0%B2%D0%B2%D0%B5%D0%B4%D0%B5%D0%BD%D0%B8%D0%B5_%D0%BB%D0%B5%D0%BA%D0%B0%D1%80%D1%81%D1%82%D0%B2%D0%B5%D0%BD%D0%BD%D1%8B%D1%85_%D1%81%D1%80%D0%B5%D0%B4%D1%81%D1%82%D0%B2" TargetMode="External"/><Relationship Id="rId4" Type="http://schemas.openxmlformats.org/officeDocument/2006/relationships/hyperlink" Target="http://ru.wikipedia.org/wiki/%D0%94%D0%B2%D0%B5%D0%BD%D0%B0%D0%B4%D1%86%D0%B0%D1%82%D0%B8%D0%BF%D0%B5%D1%80%D1%81%D1%82%D0%BD%D0%B0%D1%8F_%D0%BA%D0%B8%D1%88%D0%BA%D0%B0_%D1%87%D0%B5%D0%BB%D0%BE%D0%B2%D0%B5%D0%BA%D0%B0" TargetMode="External"/><Relationship Id="rId9" Type="http://schemas.openxmlformats.org/officeDocument/2006/relationships/hyperlink" Target="http://ru.wikipedia.org/wiki/%D0%90%D1%81%D0%BF%D0%B8%D1%80%D0%B0%D1%86%D0%B8%D1%8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lick01.begun.ru/click.jsp?url=zzuS3WZoaWhsz236y24Ok99hwe0wFgoCU9*WXxisciS*zwSM8-VkprjWAB-W0LXsVUWhf5l-x14PX*AxpAuin9YdxiqOtNLl-WOkz9V3kQCsVhs*ovRn0FNiVsrCDomIFS7rwHG-PmWT*3lJprMmVEQrOdPbr8eCgumxBp1IU97J4q7arrQGkv0M1Gl2HKl7dJnc59OjCEflmtWA7blCVC4mCbQDz6L2-MF1ost3R69-EEuowr*9bu6eCgwASL8CbqpsdFMQOE1mavxPq5nED9HCBAq8GusLiws4WsaynlSYCdjdAoQcqR2G496BPxXULWBArMBRP6mh7ufAoDRwXfMRILvWGeN*uFJEYyHeF5DyPRRpr8grLP8TE9hVWRW82Ws9UECOrPZrxqvxpDzBeO2LxxNoE5wHG6-m2jFX0Tbf-ilDMbJQ40UiXoZPDTPm7QBvqw7XlLAl8eKt*DsDZSOoCd7RRNSdk6YKtNGrGI4e42MD3YvaDsi4eI8xzfRJp1*Jp2gKy6IeWovm5Ug19pv2Cccmmw3Oy2qu1-eZO*oNFlTr7hjnBeH4DgnVFoDCKbeTvVi53mpilyQiFrqcCKgAkEpSU6cfLCirOZp2*5N7oDla0gcXn*KwM7M5ttWmwMsh0TgjwJJgjj649XyC8G69E4cnyxa5jRib9q-KK7f6OJS-&amp;eurl%5b%5d=zzuS3UNCQ0KtGlco7-O3lTHt3Rd0763JmohzyB6E-celXSZ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u.wikipedia.org/wiki/%D0%9F%D1%80%D0%B8%D0%B2%D1%80%D0%B0%D1%82%D0%BD%D0%B8%D0%BA_%D0%B6%D0%B5%D0%BB%D1%83%D0%B4%D0%BA%D0%B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A%D0%B8%D1%88%D0%B5%D1%87%D0%BD%D1%8B%D0%B9_%D1%81%D0%BE%D0%BA" TargetMode="External"/><Relationship Id="rId2" Type="http://schemas.openxmlformats.org/officeDocument/2006/relationships/hyperlink" Target="http://ru.wikipedia.org/wiki/%D0%96%D1%91%D0%BB%D1%87%D1%8C_%D1%87%D0%B5%D0%BB%D0%BE%D0%B2%D0%B5%D0%BA%D0%B0"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1470025"/>
          </a:xfrm>
        </p:spPr>
        <p:txBody>
          <a:bodyPr>
            <a:normAutofit fontScale="90000"/>
          </a:bodyPr>
          <a:lstStyle/>
          <a:p>
            <a:r>
              <a:rPr lang="ru-RU" dirty="0" smtClean="0"/>
              <a:t>Дуоденальное зондирование</a:t>
            </a:r>
            <a:endParaRPr lang="ru-RU" dirty="0"/>
          </a:p>
        </p:txBody>
      </p:sp>
      <p:pic>
        <p:nvPicPr>
          <p:cNvPr id="1026" name="Picture 2" descr="C:\Users\Тихоновы\Desktop\text06-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1196752"/>
            <a:ext cx="22002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Тихоновы\Desktop\1245_3307823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44" y="1628800"/>
            <a:ext cx="6994198" cy="383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7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796136" cy="6021288"/>
          </a:xfrm>
        </p:spPr>
        <p:txBody>
          <a:bodyPr>
            <a:normAutofit fontScale="62500" lnSpcReduction="20000"/>
          </a:bodyPr>
          <a:lstStyle/>
          <a:p>
            <a:r>
              <a:rPr lang="ru-RU" b="1" i="1" dirty="0"/>
              <a:t>Последовательность действий:</a:t>
            </a:r>
            <a:endParaRPr lang="ru-RU" dirty="0"/>
          </a:p>
          <a:p>
            <a:r>
              <a:rPr lang="ru-RU" dirty="0"/>
              <a:t>1) налейте в кружку </a:t>
            </a:r>
            <a:r>
              <a:rPr lang="ru-RU" dirty="0" err="1"/>
              <a:t>Эсмарха</a:t>
            </a:r>
            <a:r>
              <a:rPr lang="ru-RU" dirty="0"/>
              <a:t> 1,0—1,5 л воды комнатной температуры (20 °С). При атоническом запоре температура воды должна быть ниже 12 °С, а при спастическом — выше (до 42 °С). Для разжижения и облегчения выведения кала в воду можно добавить масло (касторовое, вазелиновое, подсолнечное) или столовую ложку мыльных стружек;</a:t>
            </a:r>
          </a:p>
          <a:p>
            <a:pPr lvl="0"/>
            <a:r>
              <a:rPr lang="ru-RU" dirty="0"/>
              <a:t>откройте вентиль на резиновой трубке и заполните</a:t>
            </a:r>
            <a:r>
              <a:rPr lang="ru-RU" baseline="30000" dirty="0"/>
              <a:t> </a:t>
            </a:r>
            <a:r>
              <a:rPr lang="ru-RU" dirty="0"/>
              <a:t>ее водой. Закройте вентиль;</a:t>
            </a:r>
          </a:p>
          <a:p>
            <a:pPr lvl="0"/>
            <a:r>
              <a:rPr lang="ru-RU" dirty="0"/>
              <a:t>подвесьте кружку на стойку, смажьте наконечник вазелином;</a:t>
            </a:r>
          </a:p>
          <a:p>
            <a:pPr lvl="0"/>
            <a:r>
              <a:rPr lang="ru-RU" dirty="0"/>
              <a:t>на кушетку, покрытую клеенкой, свисающей в таз (на случай, если больной не сможет удержать воду и кишечнике), уложите больного на левый бок, при этом ноги его должны быть согнуты в коленях и слегка при ведены к животу (если больного невозможно уложить на бок, клизму ставят в положении больного ми спине</a:t>
            </a:r>
            <a:r>
              <a:rPr lang="ru-RU" dirty="0" smtClean="0"/>
              <a:t>);</a:t>
            </a:r>
            <a:endParaRPr lang="ru-RU" dirty="0"/>
          </a:p>
        </p:txBody>
      </p:sp>
      <p:pic>
        <p:nvPicPr>
          <p:cNvPr id="4098" name="Picture 2" descr="C:\Users\Тихоновы\Desktop\3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02568"/>
            <a:ext cx="3362026" cy="504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99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0"/>
            <a:ext cx="5482952" cy="6081539"/>
          </a:xfrm>
        </p:spPr>
        <p:txBody>
          <a:bodyPr>
            <a:normAutofit fontScale="92500" lnSpcReduction="20000"/>
          </a:bodyPr>
          <a:lstStyle/>
          <a:p>
            <a:pPr lvl="0"/>
            <a:r>
              <a:rPr lang="ru-RU" dirty="0"/>
              <a:t>объясните больному, что он должен постараться задержать воду в кишечнике на несколько минут для лучшего разжижения каловых масс;</a:t>
            </a:r>
          </a:p>
          <a:p>
            <a:pPr lvl="0"/>
            <a:r>
              <a:rPr lang="en-US" dirty="0"/>
              <a:t>I</a:t>
            </a:r>
            <a:r>
              <a:rPr lang="ru-RU" dirty="0"/>
              <a:t> и </a:t>
            </a:r>
            <a:r>
              <a:rPr lang="en-US" dirty="0"/>
              <a:t>II</a:t>
            </a:r>
            <a:r>
              <a:rPr lang="ru-RU" dirty="0"/>
              <a:t> пальцами левой руки раздвиньте ягодицы, а правой рукой осторожно введите наконечник в анальное отверстие, продвигая его в прямую кишку вначале по направлению к пупку (3—4 см), а затем параллельно позвоночнику на глубину 8—10 см;</a:t>
            </a:r>
          </a:p>
          <a:p>
            <a:endParaRPr lang="ru-RU" dirty="0"/>
          </a:p>
        </p:txBody>
      </p:sp>
      <p:pic>
        <p:nvPicPr>
          <p:cNvPr id="5122" name="Picture 2" descr="C:\Users\Тихоновы\Desktop\33-9362683-grelka_klis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260" y="404664"/>
            <a:ext cx="370042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4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6228184" cy="6165304"/>
          </a:xfrm>
        </p:spPr>
        <p:txBody>
          <a:bodyPr>
            <a:normAutofit fontScale="70000" lnSpcReduction="20000"/>
          </a:bodyPr>
          <a:lstStyle/>
          <a:p>
            <a:pPr lvl="0"/>
            <a:r>
              <a:rPr lang="ru-RU" dirty="0"/>
              <a:t>приоткройте вентиль — вода начнет поступать в кишечник (следите, чтобы вода не вытекала быстро, так как это может вызвать боли). Если вода не поступает в кишечник, поднимите кружку выше и измените положение наконечника: проведите его глубже или слегка вытяните наружу. Если это не помогает (видимо, наконечник забит каловыми массами), извлеките наконечник, промойте его под сильной струей воды и введите вновь;</a:t>
            </a:r>
          </a:p>
          <a:p>
            <a:pPr lvl="0"/>
            <a:r>
              <a:rPr lang="ru-RU" dirty="0"/>
              <a:t>приоткройте вентиль – вода начнет поступать в кишечник (следите чтобы вода не вытекала быстро, так как это может вызвать боли). Если вода не поступает в кишечник, поднимите кружку выше и измените положение наконечника: проведите его глубже или слегка вытяните наружу. Если это не помогает (видимо наконечник набит каловыми массами), извлеките наконечник, промойте его под сильной струей воды и введите вновь;</a:t>
            </a:r>
          </a:p>
          <a:p>
            <a:endParaRPr lang="ru-RU" dirty="0"/>
          </a:p>
          <a:p>
            <a:endParaRPr lang="ru-RU" dirty="0"/>
          </a:p>
        </p:txBody>
      </p:sp>
      <p:pic>
        <p:nvPicPr>
          <p:cNvPr id="6146" name="Picture 2" descr="C:\Users\Тихоновы\Desktop\кружка Эсмарх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04" y="-1"/>
            <a:ext cx="3286796" cy="37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96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5915000" cy="6009531"/>
          </a:xfrm>
        </p:spPr>
        <p:txBody>
          <a:bodyPr>
            <a:normAutofit fontScale="77500" lnSpcReduction="20000"/>
          </a:bodyPr>
          <a:lstStyle/>
          <a:p>
            <a:pPr lvl="0"/>
            <a:r>
              <a:rPr lang="ru-RU" dirty="0"/>
              <a:t>после введения воды в кишечник закройте вентиль и осторожно извлеките наконечник;</a:t>
            </a:r>
          </a:p>
          <a:p>
            <a:pPr lvl="0"/>
            <a:r>
              <a:rPr lang="ru-RU" dirty="0"/>
              <a:t>попросить пациента в течении 10 минут полежать на спине и удержать воду в кишечнике, затем опорожнить кишечник на унитазе или судне;</a:t>
            </a:r>
          </a:p>
          <a:p>
            <a:pPr lvl="0"/>
            <a:r>
              <a:rPr lang="ru-RU" dirty="0"/>
              <a:t>подмыть пациента.</a:t>
            </a:r>
          </a:p>
          <a:p>
            <a:r>
              <a:rPr lang="ru-RU" dirty="0"/>
              <a:t>По окончанию процедуры клизменный наконечник, перчатки. Фартук поместить в емкость с дезинфицирующим раствором.</a:t>
            </a:r>
          </a:p>
          <a:p>
            <a:r>
              <a:rPr lang="ru-RU" dirty="0"/>
              <a:t>Послабляющие клизмы (масляную и гипертоническую)применяют при неэффективности очистительной клизмы, в первые дни после операции на органах брюшной полости и после родов, а также при массивных отеках.</a:t>
            </a:r>
          </a:p>
          <a:p>
            <a:endParaRPr lang="ru-RU" dirty="0"/>
          </a:p>
        </p:txBody>
      </p:sp>
      <p:pic>
        <p:nvPicPr>
          <p:cNvPr id="7170" name="Picture 2" descr="C:\Users\Тихоновы\Deskto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62" y="1052736"/>
            <a:ext cx="273133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8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Масляная клизма.</a:t>
            </a:r>
            <a:r>
              <a:rPr lang="ru-RU" dirty="0"/>
              <a:t/>
            </a:r>
            <a:br>
              <a:rPr lang="ru-RU" dirty="0"/>
            </a:br>
            <a:endParaRPr lang="ru-RU" dirty="0"/>
          </a:p>
        </p:txBody>
      </p:sp>
      <p:sp>
        <p:nvSpPr>
          <p:cNvPr id="3" name="Объект 2"/>
          <p:cNvSpPr>
            <a:spLocks noGrp="1"/>
          </p:cNvSpPr>
          <p:nvPr>
            <p:ph idx="1"/>
          </p:nvPr>
        </p:nvSpPr>
        <p:spPr>
          <a:xfrm>
            <a:off x="457200" y="980728"/>
            <a:ext cx="3898776" cy="5145435"/>
          </a:xfrm>
        </p:spPr>
        <p:txBody>
          <a:bodyPr>
            <a:normAutofit fontScale="70000" lnSpcReduction="20000"/>
          </a:bodyPr>
          <a:lstStyle/>
          <a:p>
            <a:r>
              <a:rPr lang="ru-RU" dirty="0" smtClean="0"/>
              <a:t>Введенное </a:t>
            </a:r>
            <a:r>
              <a:rPr lang="ru-RU" dirty="0"/>
              <a:t>в кишечник масло обволакивает и размывает каловые массы. После масляной клизмы опорожнение кишечника наступает через 10- 12 часов.</a:t>
            </a:r>
          </a:p>
          <a:p>
            <a:r>
              <a:rPr lang="ru-RU" b="1" i="1" dirty="0"/>
              <a:t>Противопоказания:</a:t>
            </a:r>
            <a:endParaRPr lang="ru-RU" dirty="0"/>
          </a:p>
          <a:p>
            <a:pPr lvl="0"/>
            <a:r>
              <a:rPr lang="ru-RU" dirty="0"/>
              <a:t>кровотечение из пищеварительного тракта.</a:t>
            </a:r>
          </a:p>
          <a:p>
            <a:pPr lvl="0"/>
            <a:r>
              <a:rPr lang="ru-RU" dirty="0"/>
              <a:t>злокачественные новообразования прямой кишки;</a:t>
            </a:r>
          </a:p>
          <a:p>
            <a:pPr lvl="0"/>
            <a:r>
              <a:rPr lang="ru-RU" dirty="0"/>
              <a:t>выпадение прямой кишки;</a:t>
            </a:r>
          </a:p>
          <a:p>
            <a:pPr lvl="0"/>
            <a:r>
              <a:rPr lang="ru-RU" dirty="0"/>
              <a:t>язвенные процессы в области толстой кишки и заднего прохода</a:t>
            </a:r>
            <a:r>
              <a:rPr lang="ru-RU" dirty="0" smtClean="0"/>
              <a:t>.</a:t>
            </a:r>
            <a:endParaRPr lang="ru-RU" dirty="0"/>
          </a:p>
        </p:txBody>
      </p:sp>
      <p:pic>
        <p:nvPicPr>
          <p:cNvPr id="8194" name="Picture 2" descr="C:\Users\Тихоновы\Desktop\original-1299758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76" y="1124744"/>
            <a:ext cx="4733116" cy="283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16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4978896" cy="6126163"/>
          </a:xfrm>
        </p:spPr>
        <p:txBody>
          <a:bodyPr>
            <a:normAutofit fontScale="77500" lnSpcReduction="20000"/>
          </a:bodyPr>
          <a:lstStyle/>
          <a:p>
            <a:r>
              <a:rPr lang="ru-RU" b="1" i="1" dirty="0"/>
              <a:t>Оснащение:</a:t>
            </a:r>
            <a:endParaRPr lang="ru-RU" dirty="0"/>
          </a:p>
          <a:p>
            <a:pPr lvl="0"/>
            <a:r>
              <a:rPr lang="ru-RU" dirty="0"/>
              <a:t>стерильные: грушевидный баллончик, газоотводная трубка, лоток, перчатки латексные, масляный раствор в количестве 100—150—200 мл, вазелиновое масло, перевязочный материал;</a:t>
            </a:r>
          </a:p>
          <a:p>
            <a:pPr lvl="0"/>
            <a:r>
              <a:rPr lang="ru-RU" dirty="0"/>
              <a:t> емкость с дезинфицирующим раствором.</a:t>
            </a:r>
          </a:p>
          <a:p>
            <a:r>
              <a:rPr lang="ru-RU" b="1" i="1" dirty="0"/>
              <a:t>Обязательные условия:</a:t>
            </a:r>
            <a:r>
              <a:rPr lang="ru-RU" dirty="0"/>
              <a:t> после постановки масляной</a:t>
            </a:r>
          </a:p>
          <a:p>
            <a:r>
              <a:rPr lang="ru-RU" dirty="0"/>
              <a:t>клизмы пациент должен лежать несколько часов, так как масло, введенное в кишечник, постепенно обволакивает каловые массы и при ходьбе пациента может вытекать из кишечника.</a:t>
            </a:r>
          </a:p>
          <a:p>
            <a:endParaRPr lang="ru-RU" dirty="0"/>
          </a:p>
          <a:p>
            <a:endParaRPr lang="ru-RU" dirty="0"/>
          </a:p>
        </p:txBody>
      </p:sp>
      <p:pic>
        <p:nvPicPr>
          <p:cNvPr id="9218" name="Picture 2" descr="C:\Users\Тихоновы\Desktop\1250_1380136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96751"/>
            <a:ext cx="3779912" cy="354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2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6156176" cy="6858000"/>
          </a:xfrm>
        </p:spPr>
        <p:txBody>
          <a:bodyPr>
            <a:normAutofit fontScale="92500"/>
          </a:bodyPr>
          <a:lstStyle/>
          <a:p>
            <a:r>
              <a:rPr lang="ru-RU" sz="2400" b="1" i="1" dirty="0"/>
              <a:t>Последовательность действий</a:t>
            </a:r>
            <a:r>
              <a:rPr lang="ru-RU" sz="2400" dirty="0"/>
              <a:t>:</a:t>
            </a:r>
          </a:p>
          <a:p>
            <a:pPr lvl="0"/>
            <a:r>
              <a:rPr lang="ru-RU" sz="2400" dirty="0"/>
              <a:t>предупредите больного о том, что после клизмы он не должен будет вставать с постели до утра;</a:t>
            </a:r>
          </a:p>
          <a:p>
            <a:pPr lvl="0"/>
            <a:r>
              <a:rPr lang="ru-RU" sz="2400" dirty="0"/>
              <a:t>наберите в грушевидный баллон 100—200 мл теплого масла;</a:t>
            </a:r>
          </a:p>
          <a:p>
            <a:pPr lvl="0"/>
            <a:r>
              <a:rPr lang="ru-RU" sz="2400" dirty="0"/>
              <a:t>смажьте газоотводную трубку вазелином;</a:t>
            </a:r>
          </a:p>
          <a:p>
            <a:pPr lvl="0"/>
            <a:r>
              <a:rPr lang="ru-RU" sz="2400" dirty="0"/>
              <a:t>уложите больного на левый бок с согнутыми и приведенными к животу ногами;</a:t>
            </a:r>
          </a:p>
          <a:p>
            <a:pPr lvl="0"/>
            <a:r>
              <a:rPr lang="ru-RU" sz="2400" dirty="0"/>
              <a:t>раздвинув ягодицы, введите газоотводную трубку и прямую кишку на 15—20 см;</a:t>
            </a:r>
          </a:p>
          <a:p>
            <a:pPr lvl="0"/>
            <a:r>
              <a:rPr lang="ru-RU" sz="2400" dirty="0"/>
              <a:t>подсоедините к трубке грушевидный баллон и медленно введите масло;</a:t>
            </a:r>
          </a:p>
          <a:p>
            <a:r>
              <a:rPr lang="ru-RU" sz="2400" dirty="0"/>
              <a:t>извлеките газоотводную трубку и погрузите ее в дезинфицирующий раствор, а баллон промойте с мылом проточной водой</a:t>
            </a:r>
          </a:p>
        </p:txBody>
      </p:sp>
      <p:pic>
        <p:nvPicPr>
          <p:cNvPr id="10242" name="Picture 2" descr="C:\Users\Тихоновы\Desktop\oilreten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0"/>
            <a:ext cx="2910830" cy="549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93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Сифонная клизма.</a:t>
            </a:r>
            <a:r>
              <a:rPr lang="ru-RU" dirty="0"/>
              <a:t/>
            </a:r>
            <a:br>
              <a:rPr lang="ru-RU" dirty="0"/>
            </a:br>
            <a:endParaRPr lang="ru-RU" dirty="0"/>
          </a:p>
        </p:txBody>
      </p:sp>
      <p:sp>
        <p:nvSpPr>
          <p:cNvPr id="3" name="Объект 2"/>
          <p:cNvSpPr>
            <a:spLocks noGrp="1"/>
          </p:cNvSpPr>
          <p:nvPr>
            <p:ph idx="1"/>
          </p:nvPr>
        </p:nvSpPr>
        <p:spPr>
          <a:xfrm>
            <a:off x="457200" y="908720"/>
            <a:ext cx="6635080" cy="5217443"/>
          </a:xfrm>
        </p:spPr>
        <p:txBody>
          <a:bodyPr>
            <a:normAutofit fontScale="62500" lnSpcReduction="20000"/>
          </a:bodyPr>
          <a:lstStyle/>
          <a:p>
            <a:r>
              <a:rPr lang="ru-RU" dirty="0" smtClean="0"/>
              <a:t>С </a:t>
            </a:r>
            <a:r>
              <a:rPr lang="ru-RU" dirty="0"/>
              <a:t>ее помощью достигается более </a:t>
            </a:r>
            <a:r>
              <a:rPr lang="ru-RU" dirty="0" err="1"/>
              <a:t>эфффективное</a:t>
            </a:r>
            <a:r>
              <a:rPr lang="ru-RU" dirty="0"/>
              <a:t> очищение кишечника, так как он промывается водой многократно.</a:t>
            </a:r>
          </a:p>
          <a:p>
            <a:r>
              <a:rPr lang="ru-RU" b="1" i="1" dirty="0"/>
              <a:t>Показаниями</a:t>
            </a:r>
            <a:r>
              <a:rPr lang="ru-RU" dirty="0"/>
              <a:t> для постановки сифонной клизмы являются:</a:t>
            </a:r>
          </a:p>
          <a:p>
            <a:pPr lvl="0"/>
            <a:r>
              <a:rPr lang="ru-RU" dirty="0"/>
              <a:t>отсутствие эффекта от очистительной, послабляющих клизм и приема слабительных;</a:t>
            </a:r>
          </a:p>
          <a:p>
            <a:pPr lvl="0"/>
            <a:r>
              <a:rPr lang="ru-RU" dirty="0"/>
              <a:t>необходимость выведения из кишечника ядовитых веществ, попавших в него через рот или выделившихся в кишечник через его слизистую оболочку;</a:t>
            </a:r>
          </a:p>
          <a:p>
            <a:pPr lvl="0"/>
            <a:r>
              <a:rPr lang="ru-RU" dirty="0"/>
              <a:t>подозрение на кишечную непроходимость.</a:t>
            </a:r>
          </a:p>
          <a:p>
            <a:r>
              <a:rPr lang="ru-RU" b="1" i="1" dirty="0"/>
              <a:t>Для постановки сифонной клизмы нужно приготовить</a:t>
            </a:r>
            <a:r>
              <a:rPr lang="ru-RU" dirty="0"/>
              <a:t>: 1) два толстых желудочных зонда длиной 1 м и внутренним диаметром не менее 10 мм, соединенных стеклянной трубкой, и воронку вместимостью 1 л; 2) 10—12 л воды комнатной температуры; 3) кувшин (кружку); 4) ведро для собирания промывных вод; 5) клеенку, фартук, вазелин.</a:t>
            </a:r>
          </a:p>
          <a:p>
            <a:endParaRPr lang="ru-RU" dirty="0"/>
          </a:p>
        </p:txBody>
      </p:sp>
      <p:pic>
        <p:nvPicPr>
          <p:cNvPr id="7170" name="Picture 2" descr="C:\Users\Тихоновы\Desktop\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20688"/>
            <a:ext cx="175111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8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142756" cy="6309320"/>
          </a:xfrm>
        </p:spPr>
        <p:txBody>
          <a:bodyPr>
            <a:normAutofit fontScale="55000" lnSpcReduction="20000"/>
          </a:bodyPr>
          <a:lstStyle/>
          <a:p>
            <a:r>
              <a:rPr lang="ru-RU" b="1" i="1" dirty="0"/>
              <a:t>Последовательность действий :</a:t>
            </a:r>
            <a:endParaRPr lang="ru-RU" dirty="0"/>
          </a:p>
          <a:p>
            <a:r>
              <a:rPr lang="ru-RU" dirty="0"/>
              <a:t>1) уложите больного в такое же положение, как и для очистительной клизмы;</a:t>
            </a:r>
          </a:p>
          <a:p>
            <a:r>
              <a:rPr lang="ru-RU" dirty="0"/>
              <a:t>2) слепой конец зонда смажьте вазелином на протяжении 30—40 см;</a:t>
            </a:r>
          </a:p>
          <a:p>
            <a:r>
              <a:rPr lang="ru-RU" dirty="0"/>
              <a:t>3) раздвиньте ягодицы больного и введите слепой конец зонда в кишечник на глубину 30—40 см;</a:t>
            </a:r>
          </a:p>
          <a:p>
            <a:r>
              <a:rPr lang="ru-RU" dirty="0"/>
              <a:t> 4) подсоедините воронку;</a:t>
            </a:r>
          </a:p>
          <a:p>
            <a:r>
              <a:rPr lang="ru-RU" dirty="0"/>
              <a:t>5) далее промывайте кишечник аналогично промыванию желудка до «чистых» промывных вод, используя за кон сообщающихся сосудов. Нужно следить, чтобы вода уходила из воронки лишь до ее устья, иначе закон сообщающихся сосудов нарушится и воду трудно будет вернуть из кишечника в воронку. Нельзя допустить, чтобы в кишечник с водой засасывался и воздух. Для того чтобы избежать этого, наливая воду, воронку удерживают в несколько наклоненном положении; </a:t>
            </a:r>
          </a:p>
          <a:p>
            <a:r>
              <a:rPr lang="ru-RU" dirty="0"/>
              <a:t>6) вылейте последнюю порцию промывных вод и медленно извлеките зонд.</a:t>
            </a:r>
          </a:p>
          <a:p>
            <a:endParaRPr lang="ru-RU" dirty="0"/>
          </a:p>
        </p:txBody>
      </p:sp>
      <p:pic>
        <p:nvPicPr>
          <p:cNvPr id="11266" name="Picture 2" descr="C:\Users\Тихоновы\Desktop\image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756" y="476672"/>
            <a:ext cx="40195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45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Капельная клизма</a:t>
            </a:r>
            <a:r>
              <a:rPr lang="ru-RU" dirty="0"/>
              <a:t/>
            </a:r>
            <a:br>
              <a:rPr lang="ru-RU" dirty="0"/>
            </a:br>
            <a:endParaRPr lang="ru-RU" dirty="0"/>
          </a:p>
        </p:txBody>
      </p:sp>
      <p:sp>
        <p:nvSpPr>
          <p:cNvPr id="3" name="Объект 2"/>
          <p:cNvSpPr>
            <a:spLocks noGrp="1"/>
          </p:cNvSpPr>
          <p:nvPr>
            <p:ph idx="1"/>
          </p:nvPr>
        </p:nvSpPr>
        <p:spPr>
          <a:xfrm>
            <a:off x="457200" y="1268760"/>
            <a:ext cx="6851104" cy="4857403"/>
          </a:xfrm>
        </p:spPr>
        <p:txBody>
          <a:bodyPr>
            <a:normAutofit fontScale="55000" lnSpcReduction="20000"/>
          </a:bodyPr>
          <a:lstStyle/>
          <a:p>
            <a:r>
              <a:rPr lang="ru-RU" dirty="0" smtClean="0"/>
              <a:t>При </a:t>
            </a:r>
            <a:r>
              <a:rPr lang="ru-RU" dirty="0"/>
              <a:t>заболеваниях, когда питательные вещества нельзя вводить через рот, их можно вводить через прямую кишку. Применение питательных клизм очень ограничено. В нижнем отделе толстой кишки всасывается только вода, изотонический раствор хлорида натрия, растворы глюкозы и спирта, частично всасываются белки и аминокислоты. Объем питательных клизм не должен превышать 200-250 мл. Для лучшего удержания раствора в кишечнике, добавляют 5—10 капель настойки опия. Ставить питательные клизмы рекомендуют не чаще 1-2 раз в день, так как можно вызвать раздражение прямой кишки. Если </a:t>
            </a:r>
            <a:r>
              <a:rPr lang="ru-RU" dirty="0" err="1"/>
              <a:t>жее</a:t>
            </a:r>
            <a:r>
              <a:rPr lang="ru-RU" dirty="0"/>
              <a:t> оно возникло, надо сделать перерыв на несколько дней.</a:t>
            </a:r>
          </a:p>
          <a:p>
            <a:r>
              <a:rPr lang="ru-RU" dirty="0"/>
              <a:t>Лучше всего питательные клизмы вводить капельным путем, этот метод имеет некоторые преимущества:</a:t>
            </a:r>
          </a:p>
          <a:p>
            <a:pPr lvl="0"/>
            <a:r>
              <a:rPr lang="ru-RU" dirty="0"/>
              <a:t>жидкость, поступая в кишечник по каплям, лучше всасывается;</a:t>
            </a:r>
          </a:p>
          <a:p>
            <a:pPr lvl="0"/>
            <a:r>
              <a:rPr lang="ru-RU" dirty="0"/>
              <a:t>кишечник не растягивается, и не повышается внутрибрюшное давление;</a:t>
            </a:r>
          </a:p>
          <a:p>
            <a:pPr lvl="0"/>
            <a:r>
              <a:rPr lang="ru-RU" dirty="0"/>
              <a:t>не вызывает перистальтику кишечника;</a:t>
            </a:r>
          </a:p>
          <a:p>
            <a:pPr lvl="0"/>
            <a:r>
              <a:rPr lang="ru-RU" dirty="0"/>
              <a:t>не препятствует выделению газов;</a:t>
            </a:r>
          </a:p>
          <a:p>
            <a:endParaRPr lang="ru-RU" dirty="0"/>
          </a:p>
        </p:txBody>
      </p:sp>
      <p:pic>
        <p:nvPicPr>
          <p:cNvPr id="8194" name="Picture 2" descr="C:\Users\Тихоновы\Desktop\1252_1336649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92696"/>
            <a:ext cx="1758951" cy="484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75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4522514"/>
          </a:xfrm>
        </p:spPr>
        <p:txBody>
          <a:bodyPr>
            <a:noAutofit/>
          </a:bodyPr>
          <a:lstStyle/>
          <a:p>
            <a:r>
              <a:rPr lang="ru-RU" sz="2400" b="1" dirty="0" err="1"/>
              <a:t>Дуодена́льное</a:t>
            </a:r>
            <a:r>
              <a:rPr lang="ru-RU" sz="2400" b="1" dirty="0"/>
              <a:t> </a:t>
            </a:r>
            <a:r>
              <a:rPr lang="ru-RU" sz="2400" b="1" dirty="0" err="1"/>
              <a:t>зонди́рование</a:t>
            </a:r>
            <a:r>
              <a:rPr lang="ru-RU" sz="2400" dirty="0"/>
              <a:t> — метод, применяемый при заболеваниях </a:t>
            </a:r>
            <a:r>
              <a:rPr lang="ru-RU" sz="2400" dirty="0">
                <a:hlinkClick r:id="rId2" tooltip="Печень"/>
              </a:rPr>
              <a:t>печени</a:t>
            </a:r>
            <a:r>
              <a:rPr lang="ru-RU" sz="2400" dirty="0"/>
              <a:t> и </a:t>
            </a:r>
            <a:r>
              <a:rPr lang="ru-RU" sz="2400" dirty="0">
                <a:hlinkClick r:id="rId3" tooltip="Жёлчные пути"/>
              </a:rPr>
              <a:t>желчевыводящих путей</a:t>
            </a:r>
            <a:r>
              <a:rPr lang="ru-RU" sz="2400" dirty="0"/>
              <a:t> с диагностическими и лечебными целями. Либо в </a:t>
            </a:r>
            <a:r>
              <a:rPr lang="ru-RU" sz="2400" dirty="0">
                <a:hlinkClick r:id="rId4" tooltip="Двенадцатиперстная кишка человека"/>
              </a:rPr>
              <a:t>двенадцатиперстную кишку</a:t>
            </a:r>
            <a:r>
              <a:rPr lang="ru-RU" sz="2400" dirty="0"/>
              <a:t>, либо </a:t>
            </a:r>
            <a:r>
              <a:rPr lang="ru-RU" sz="2400" dirty="0">
                <a:hlinkClick r:id="rId5" tooltip="Парентеральное введение лекарственных средств"/>
              </a:rPr>
              <a:t>парентерально</a:t>
            </a:r>
            <a:r>
              <a:rPr lang="ru-RU" sz="2400" dirty="0"/>
              <a:t> — вводят различные раздражители с целью стимуляции сокращений </a:t>
            </a:r>
            <a:r>
              <a:rPr lang="ru-RU" sz="2400" dirty="0">
                <a:hlinkClick r:id="rId6" tooltip="Жёлчный пузырь"/>
              </a:rPr>
              <a:t>жёлчного пузыря</a:t>
            </a:r>
            <a:r>
              <a:rPr lang="ru-RU" sz="2400" dirty="0"/>
              <a:t> и расслабления </a:t>
            </a:r>
            <a:r>
              <a:rPr lang="ru-RU" sz="2400" dirty="0">
                <a:hlinkClick r:id="rId7" tooltip="Сфинктер"/>
              </a:rPr>
              <a:t>сфинктера</a:t>
            </a:r>
            <a:r>
              <a:rPr lang="ru-RU" sz="2400" dirty="0"/>
              <a:t> общего жёлчного протока, что приводит к выходу жёлчи в двенадцатиперстную кишку. Выделившаяся </a:t>
            </a:r>
            <a:r>
              <a:rPr lang="ru-RU" sz="2400" dirty="0" err="1">
                <a:hlinkClick r:id="rId8" tooltip="Жёлчь человека"/>
              </a:rPr>
              <a:t>жёлчь</a:t>
            </a:r>
            <a:r>
              <a:rPr lang="ru-RU" sz="2400" dirty="0" err="1">
                <a:hlinkClick r:id="rId9" tooltip="Аспирация"/>
              </a:rPr>
              <a:t>аспирируется</a:t>
            </a:r>
            <a:r>
              <a:rPr lang="ru-RU" sz="2400" dirty="0"/>
              <a:t> через введённый в двенадцатиперстную кишку зонд.</a:t>
            </a:r>
          </a:p>
        </p:txBody>
      </p:sp>
    </p:spTree>
    <p:extLst>
      <p:ext uri="{BB962C8B-B14F-4D97-AF65-F5344CB8AC3E}">
        <p14:creationId xmlns:p14="http://schemas.microsoft.com/office/powerpoint/2010/main" val="298898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4499992" cy="5937523"/>
          </a:xfrm>
        </p:spPr>
        <p:txBody>
          <a:bodyPr>
            <a:normAutofit fontScale="55000" lnSpcReduction="20000"/>
          </a:bodyPr>
          <a:lstStyle/>
          <a:p>
            <a:pPr lvl="0"/>
            <a:r>
              <a:rPr lang="ru-RU" dirty="0"/>
              <a:t>не вызывает болей.</a:t>
            </a:r>
          </a:p>
          <a:p>
            <a:r>
              <a:rPr lang="ru-RU" b="1" i="1" dirty="0"/>
              <a:t>Показание:</a:t>
            </a:r>
            <a:r>
              <a:rPr lang="ru-RU" dirty="0"/>
              <a:t> большая потеря жидкости в организме. В тех случаях, когда питательные вещества нельзя вводить пациенту через рот.</a:t>
            </a:r>
          </a:p>
          <a:p>
            <a:r>
              <a:rPr lang="ru-RU" b="1" i="1" dirty="0"/>
              <a:t>Противопоказания:</a:t>
            </a:r>
            <a:endParaRPr lang="ru-RU" dirty="0"/>
          </a:p>
          <a:p>
            <a:pPr lvl="0"/>
            <a:r>
              <a:rPr lang="ru-RU" dirty="0"/>
              <a:t>кровотечение из пищеварительного тракта;</a:t>
            </a:r>
          </a:p>
          <a:p>
            <a:pPr lvl="0"/>
            <a:r>
              <a:rPr lang="ru-RU" dirty="0"/>
              <a:t>острые воспалительные и язвенные процессы в области толстой кишки и заднего прохода;</a:t>
            </a:r>
          </a:p>
          <a:p>
            <a:pPr lvl="0"/>
            <a:r>
              <a:rPr lang="ru-RU" dirty="0"/>
              <a:t>злокачественные новообразования;</a:t>
            </a:r>
          </a:p>
          <a:p>
            <a:pPr lvl="0"/>
            <a:r>
              <a:rPr lang="ru-RU" dirty="0"/>
              <a:t>трещины в области заднего прохода или выпадение прямой кишки.</a:t>
            </a:r>
          </a:p>
          <a:p>
            <a:r>
              <a:rPr lang="ru-RU" b="1" i="1" dirty="0"/>
              <a:t>Оснащение:</a:t>
            </a:r>
            <a:endParaRPr lang="ru-RU" dirty="0"/>
          </a:p>
          <a:p>
            <a:r>
              <a:rPr lang="ru-RU" dirty="0"/>
              <a:t>—	стерильные: клизменный наконечник, лоток, вазелиновое масло, лекарственные растворы, перчатки латексные;</a:t>
            </a:r>
          </a:p>
          <a:p>
            <a:r>
              <a:rPr lang="ru-RU" dirty="0"/>
              <a:t>—- система для постановки очистительной клизмы, соединяющаяся с наконечником капельницы и зажимом на штативе.</a:t>
            </a:r>
          </a:p>
          <a:p>
            <a:endParaRPr lang="ru-RU" dirty="0"/>
          </a:p>
        </p:txBody>
      </p:sp>
      <p:pic>
        <p:nvPicPr>
          <p:cNvPr id="12290" name="Picture 2" descr="C:\Users\Тихоновы\Desktop\46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100" y="980728"/>
            <a:ext cx="4491478" cy="359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796136" cy="6813376"/>
          </a:xfrm>
        </p:spPr>
        <p:txBody>
          <a:bodyPr>
            <a:normAutofit fontScale="70000" lnSpcReduction="20000"/>
          </a:bodyPr>
          <a:lstStyle/>
          <a:p>
            <a:r>
              <a:rPr lang="ru-RU" b="1" i="1" dirty="0"/>
              <a:t>Обязательные условия:</a:t>
            </a:r>
            <a:r>
              <a:rPr lang="ru-RU" dirty="0"/>
              <a:t> ставить лекарственную клизму через 30-40 минут после очистительной. Вводимый раствор должен быть определенной </a:t>
            </a:r>
            <a:r>
              <a:rPr lang="en-US" dirty="0"/>
              <a:t>t°, </a:t>
            </a:r>
            <a:r>
              <a:rPr lang="ru-RU" dirty="0"/>
              <a:t>равной 40°-42°С.</a:t>
            </a:r>
          </a:p>
          <a:p>
            <a:r>
              <a:rPr lang="ru-RU" b="1" i="1" dirty="0"/>
              <a:t>Последовательность действий</a:t>
            </a:r>
            <a:r>
              <a:rPr lang="ru-RU" dirty="0"/>
              <a:t>: </a:t>
            </a:r>
          </a:p>
          <a:p>
            <a:pPr lvl="0"/>
            <a:r>
              <a:rPr lang="ru-RU" dirty="0"/>
              <a:t>уложите больного в удобное для него положение (можно на спине);</a:t>
            </a:r>
          </a:p>
          <a:p>
            <a:pPr lvl="0"/>
            <a:r>
              <a:rPr lang="ru-RU" dirty="0"/>
              <a:t>открыв зажим, заполните систему раствором (из желудочного зонда должен появиться раствор) и закройте зажим;</a:t>
            </a:r>
          </a:p>
          <a:p>
            <a:pPr lvl="0"/>
            <a:r>
              <a:rPr lang="ru-RU" dirty="0"/>
              <a:t>введите в прямую кишку смазанный вазелином зонд на глубину 20—30 см;</a:t>
            </a:r>
          </a:p>
          <a:p>
            <a:pPr lvl="0"/>
            <a:r>
              <a:rPr lang="ru-RU" dirty="0"/>
              <a:t>зажимом отрегулируйте скорость поступления капель (60—100 в минуту).</a:t>
            </a:r>
          </a:p>
          <a:p>
            <a:r>
              <a:rPr lang="ru-RU" dirty="0"/>
              <a:t>Во время этой процедуры, продолжающейся несколько часов, больной может спать, а медицинская сестра должна следить за тем, чтобы сохранялась постоянной скорость поступления капель и раствор оставался теплым.</a:t>
            </a:r>
          </a:p>
          <a:p>
            <a:endParaRPr lang="ru-RU" dirty="0"/>
          </a:p>
        </p:txBody>
      </p:sp>
      <p:pic>
        <p:nvPicPr>
          <p:cNvPr id="13314" name="Picture 2" descr="C:\Users\Тихоновы\Desktop\4212 1848353c-1a384835473d383a-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050" y="1988840"/>
            <a:ext cx="349958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5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Рентгенологические исследования </a:t>
            </a:r>
            <a:endParaRPr lang="ru-RU" dirty="0"/>
          </a:p>
        </p:txBody>
      </p:sp>
      <p:sp>
        <p:nvSpPr>
          <p:cNvPr id="3" name="Объект 2"/>
          <p:cNvSpPr>
            <a:spLocks noGrp="1"/>
          </p:cNvSpPr>
          <p:nvPr>
            <p:ph idx="1"/>
          </p:nvPr>
        </p:nvSpPr>
        <p:spPr>
          <a:xfrm>
            <a:off x="27484" y="1412776"/>
            <a:ext cx="5724128" cy="5805264"/>
          </a:xfrm>
        </p:spPr>
        <p:txBody>
          <a:bodyPr>
            <a:noAutofit/>
          </a:bodyPr>
          <a:lstStyle/>
          <a:p>
            <a:r>
              <a:rPr lang="ru-RU" sz="1800" dirty="0" smtClean="0"/>
              <a:t>Для рентгенологического исследования  желчного пузыря и желчевыводящих путей применяют чаще всего два основных метода: холецистографию (рентгенологическое исследование желчного пузыря с предварительным пероральным приемом </a:t>
            </a:r>
            <a:r>
              <a:rPr lang="ru-RU" sz="1800" dirty="0" err="1" smtClean="0"/>
              <a:t>рентгеноконтрастного</a:t>
            </a:r>
            <a:r>
              <a:rPr lang="ru-RU" sz="1800" dirty="0" smtClean="0"/>
              <a:t> препарата) и </a:t>
            </a:r>
            <a:r>
              <a:rPr lang="ru-RU" sz="1800" dirty="0" err="1" smtClean="0"/>
              <a:t>холеграфию</a:t>
            </a:r>
            <a:r>
              <a:rPr lang="ru-RU" sz="1800" dirty="0" smtClean="0"/>
              <a:t> (рентгенологическое исследование желчных протоков с внутривенным введением контрастного вещества). Перед проведением холецистографии и </a:t>
            </a:r>
            <a:r>
              <a:rPr lang="ru-RU" sz="1800" dirty="0" err="1" smtClean="0"/>
              <a:t>холеграфии</a:t>
            </a:r>
            <a:r>
              <a:rPr lang="ru-RU" sz="1800" dirty="0" smtClean="0"/>
              <a:t> пациент в течение трех дней должен соблюдать диету для предупреждения метеоризма. Скопления газа в кишечнике дают при рентгенологическом изображении округлые очаги просветления и могут накладываться на тень желчного пузыря, затрудняя правильную трактовку данных. Обязательных очистительных клизм, равно как и так называемых «жирных завтраков» накануне исследования, не требуется. Очистительную клизму ставят лишь при выраженном метеоризме</a:t>
            </a:r>
            <a:r>
              <a:rPr lang="ru-RU" sz="1800" dirty="0" smtClean="0"/>
              <a:t>.</a:t>
            </a:r>
            <a:endParaRPr lang="ru-RU" sz="1800" dirty="0" smtClean="0"/>
          </a:p>
        </p:txBody>
      </p:sp>
      <p:pic>
        <p:nvPicPr>
          <p:cNvPr id="9218" name="Picture 2" descr="C:\Users\Тихоновы\Desktop\sait_MG_5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4784"/>
            <a:ext cx="344996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0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525"/>
            <a:ext cx="5364088" cy="6126163"/>
          </a:xfrm>
        </p:spPr>
        <p:txBody>
          <a:bodyPr>
            <a:normAutofit fontScale="70000" lnSpcReduction="20000"/>
          </a:bodyPr>
          <a:lstStyle/>
          <a:p>
            <a:r>
              <a:rPr lang="ru-RU" dirty="0"/>
              <a:t>При холецистографии больной накануне исследования принимает </a:t>
            </a:r>
            <a:r>
              <a:rPr lang="ru-RU" dirty="0" err="1"/>
              <a:t>рентгеноконтрастный</a:t>
            </a:r>
            <a:r>
              <a:rPr lang="ru-RU" dirty="0"/>
              <a:t> йодсодержащий препарат (</a:t>
            </a:r>
            <a:r>
              <a:rPr lang="ru-RU" dirty="0" err="1"/>
              <a:t>холевид</a:t>
            </a:r>
            <a:r>
              <a:rPr lang="ru-RU" dirty="0"/>
              <a:t> и др.) из расчета 1 г на 20 кг массы тела больного, запивая сладким чаем, по 0,5 г через каждые 5 мин в течение получаса. Контрастное вещество, попадая в печень, выделяется с желчью и накапливается в желчном пузыре. При этом максимальная концентрация препарата в желчном пузыре наблюдается через 15–17 ч после приема. Поэтому, если холецистография назначена на 9-10 ч утра, то препарат следует принять накануне вечером в 17–19 ч. Больных предупреждают о возможности появления у них тошноты и жидкого стула после приема этих препаратов.</a:t>
            </a:r>
          </a:p>
          <a:p>
            <a:endParaRPr lang="ru-RU" dirty="0"/>
          </a:p>
          <a:p>
            <a:endParaRPr lang="ru-RU" dirty="0"/>
          </a:p>
        </p:txBody>
      </p:sp>
      <p:pic>
        <p:nvPicPr>
          <p:cNvPr id="14338" name="Picture 2" descr="C:\Users\Тихоновы\Desktop\120920081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76672"/>
            <a:ext cx="3698105" cy="493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8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562074"/>
          </a:xfrm>
        </p:spPr>
        <p:txBody>
          <a:bodyPr>
            <a:normAutofit fontScale="90000"/>
          </a:bodyPr>
          <a:lstStyle/>
          <a:p>
            <a:r>
              <a:rPr lang="ru-RU" dirty="0"/>
              <a:t>Эндоскопические методы</a:t>
            </a:r>
          </a:p>
        </p:txBody>
      </p:sp>
      <p:sp>
        <p:nvSpPr>
          <p:cNvPr id="3" name="Объект 2"/>
          <p:cNvSpPr>
            <a:spLocks noGrp="1"/>
          </p:cNvSpPr>
          <p:nvPr>
            <p:ph idx="1"/>
          </p:nvPr>
        </p:nvSpPr>
        <p:spPr>
          <a:xfrm>
            <a:off x="1935" y="764704"/>
            <a:ext cx="4762872" cy="5400600"/>
          </a:xfrm>
        </p:spPr>
        <p:txBody>
          <a:bodyPr>
            <a:normAutofit fontScale="55000" lnSpcReduction="20000"/>
          </a:bodyPr>
          <a:lstStyle/>
          <a:p>
            <a:r>
              <a:rPr lang="ru-RU" dirty="0"/>
              <a:t>Эндоскопические методы исследования позволяют с помощью специального оптического прибора (эндоскопа) осмотреть слизистую оболочку пищевода, желудка, двенадцатиперстной кишки (</a:t>
            </a:r>
            <a:r>
              <a:rPr lang="ru-RU" dirty="0" err="1"/>
              <a:t>эзофагогастродуоденоскопия</a:t>
            </a:r>
            <a:r>
              <a:rPr lang="ru-RU" dirty="0"/>
              <a:t>), прямой и сигмовидной кишки (</a:t>
            </a:r>
            <a:r>
              <a:rPr lang="ru-RU" dirty="0" err="1"/>
              <a:t>ректороманоскопия</a:t>
            </a:r>
            <a:r>
              <a:rPr lang="ru-RU" dirty="0"/>
              <a:t>), толстой кишки (</a:t>
            </a:r>
            <a:r>
              <a:rPr lang="ru-RU" b="1" dirty="0" err="1">
                <a:hlinkClick r:id="rId2"/>
              </a:rPr>
              <a:t>колоноскопия</a:t>
            </a:r>
            <a:r>
              <a:rPr lang="ru-RU" dirty="0"/>
              <a:t>), органы брюшной полости (лапароскопия). А также провести в необходимых случаях биопсию (взять кусочек ткани) с последующим гистологическим исследованием, осуществить лечебные манипуляции (например, обкалывание язвенного дефекта лекарственными препаратами, облучение его гелий-неоновым лазером, удаление небольших полипов, конкрементов, находящихся в общем желчном протоке и т. д.).</a:t>
            </a:r>
          </a:p>
          <a:p>
            <a:endParaRPr lang="ru-RU" dirty="0"/>
          </a:p>
        </p:txBody>
      </p:sp>
      <p:pic>
        <p:nvPicPr>
          <p:cNvPr id="10242" name="Picture 2" descr="C:\Users\Тихоновы\Desktop\7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4" y="1268760"/>
            <a:ext cx="4200526"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5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4624"/>
            <a:ext cx="3610744" cy="6081539"/>
          </a:xfrm>
        </p:spPr>
        <p:txBody>
          <a:bodyPr>
            <a:normAutofit fontScale="55000" lnSpcReduction="20000"/>
          </a:bodyPr>
          <a:lstStyle/>
          <a:p>
            <a:r>
              <a:rPr lang="ru-RU" dirty="0"/>
              <a:t>Специальной подготовки больных для </a:t>
            </a:r>
            <a:r>
              <a:rPr lang="ru-RU" dirty="0" err="1"/>
              <a:t>эзофагогастродуоденоскопии</a:t>
            </a:r>
            <a:r>
              <a:rPr lang="ru-RU" dirty="0"/>
              <a:t> не требуется. Плановую гастроскопию проводят утром, натощак. Экстренную гастроскопию (например, при желудочном кровотечении) выполняют в любое время суток. За 30 мин до исследования больному вводят подкожно 1 мл 0,1 % раствора атропина, непосредственно перед исследованием проводят местную анестезию слизистой оболочки глотки раствором дикаина. После </a:t>
            </a:r>
            <a:r>
              <a:rPr lang="ru-RU" dirty="0" err="1"/>
              <a:t>эзофагогастродуоденоскопии</a:t>
            </a:r>
            <a:r>
              <a:rPr lang="ru-RU" dirty="0"/>
              <a:t> в течение 1–1,5 ч больным не разрешают принимать пищу (до полного восстановления нормального глотания). Если бралась биопсия, пищу в этот день дают холодной.</a:t>
            </a:r>
          </a:p>
          <a:p>
            <a:endParaRPr lang="ru-RU" dirty="0"/>
          </a:p>
        </p:txBody>
      </p:sp>
      <p:pic>
        <p:nvPicPr>
          <p:cNvPr id="15362" name="Picture 2" descr="C:\Users\Тихоновы\Desktop\px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408" y="617686"/>
            <a:ext cx="4269390" cy="288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4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a:t>ультразвуковое исследование</a:t>
            </a:r>
          </a:p>
        </p:txBody>
      </p:sp>
      <p:sp>
        <p:nvSpPr>
          <p:cNvPr id="3" name="Объект 2"/>
          <p:cNvSpPr>
            <a:spLocks noGrp="1"/>
          </p:cNvSpPr>
          <p:nvPr>
            <p:ph idx="1"/>
          </p:nvPr>
        </p:nvSpPr>
        <p:spPr>
          <a:xfrm>
            <a:off x="457200" y="1124744"/>
            <a:ext cx="4762872" cy="5001419"/>
          </a:xfrm>
        </p:spPr>
        <p:txBody>
          <a:bodyPr>
            <a:normAutofit fontScale="62500" lnSpcReduction="20000"/>
          </a:bodyPr>
          <a:lstStyle/>
          <a:p>
            <a:r>
              <a:rPr lang="ru-RU" dirty="0"/>
              <a:t>Для диагностики заболеваний органов пищеварения используют ультразвуковое исследование (</a:t>
            </a:r>
            <a:r>
              <a:rPr lang="ru-RU" dirty="0" err="1"/>
              <a:t>эхографию</a:t>
            </a:r>
            <a:r>
              <a:rPr lang="ru-RU" dirty="0"/>
              <a:t>), применение которого основано на том, что разные среды организма обладают неодинаковыми акустическими свойствами и по-разному отражают излучаемые аппаратом ультразвуковые сигналы. С помощью ультразвукового исследования можно определить положение, форму, размеры, структуру различных органов брюшной полости – печени, желчного пузыря, поджелудочной железы, выявить опухоли, кисты и т. д.</a:t>
            </a:r>
          </a:p>
          <a:p>
            <a:r>
              <a:rPr lang="ru-RU" dirty="0"/>
              <a:t/>
            </a:r>
            <a:br>
              <a:rPr lang="ru-RU" dirty="0"/>
            </a:br>
            <a:endParaRPr lang="ru-RU" dirty="0"/>
          </a:p>
        </p:txBody>
      </p:sp>
      <p:pic>
        <p:nvPicPr>
          <p:cNvPr id="11266" name="Picture 2" descr="C:\Users\Тихоновы\Desktop\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988" y="1124744"/>
            <a:ext cx="2804294" cy="401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7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50" y="116632"/>
            <a:ext cx="4735066" cy="6741368"/>
          </a:xfrm>
        </p:spPr>
        <p:txBody>
          <a:bodyPr>
            <a:normAutofit fontScale="77500" lnSpcReduction="20000"/>
          </a:bodyPr>
          <a:lstStyle/>
          <a:p>
            <a:r>
              <a:rPr lang="ru-RU" dirty="0"/>
              <a:t>Как правило, </a:t>
            </a:r>
            <a:r>
              <a:rPr lang="ru-RU" dirty="0" err="1"/>
              <a:t>эхографию</a:t>
            </a:r>
            <a:r>
              <a:rPr lang="ru-RU" dirty="0"/>
              <a:t> органов брюшной полости проводят натощак. Подготовка к ней сводится к борьбе с метеоризмом, так как скопление газов в петлях кишечника затрудняет ультразвуковую визуализацию органов. С целью устранения метеоризма в течение 2–3 дней перед исследованием больным назначают прием активированного угля или карболена (по 0,5–1,0 г 3–4 раза в день), а также (по показаниям) – прием ферментных препаратов, например, </a:t>
            </a:r>
            <a:r>
              <a:rPr lang="ru-RU" dirty="0" err="1"/>
              <a:t>фестала</a:t>
            </a:r>
            <a:r>
              <a:rPr lang="ru-RU" dirty="0"/>
              <a:t>.</a:t>
            </a:r>
          </a:p>
          <a:p>
            <a:endParaRPr lang="ru-RU" dirty="0"/>
          </a:p>
        </p:txBody>
      </p:sp>
      <p:pic>
        <p:nvPicPr>
          <p:cNvPr id="16386" name="Picture 2" descr="C:\Users\Тихоновы\Desktop\14_01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187" y="9525"/>
            <a:ext cx="3782212" cy="377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4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634082"/>
          </a:xfrm>
        </p:spPr>
        <p:txBody>
          <a:bodyPr>
            <a:noAutofit/>
          </a:bodyPr>
          <a:lstStyle/>
          <a:p>
            <a:pPr algn="ctr"/>
            <a:r>
              <a:rPr lang="ru-RU" sz="2800" dirty="0"/>
              <a:t>Методика выполнения процедуры</a:t>
            </a:r>
            <a:br>
              <a:rPr lang="ru-RU" sz="2800" dirty="0"/>
            </a:br>
            <a:endParaRPr lang="ru-RU" sz="2800" dirty="0"/>
          </a:p>
        </p:txBody>
      </p:sp>
      <p:sp>
        <p:nvSpPr>
          <p:cNvPr id="3" name="Объект 2"/>
          <p:cNvSpPr>
            <a:spLocks noGrp="1"/>
          </p:cNvSpPr>
          <p:nvPr>
            <p:ph idx="1"/>
          </p:nvPr>
        </p:nvSpPr>
        <p:spPr>
          <a:xfrm>
            <a:off x="179512" y="620688"/>
            <a:ext cx="5544616" cy="5517231"/>
          </a:xfrm>
        </p:spPr>
        <p:txBody>
          <a:bodyPr>
            <a:noAutofit/>
          </a:bodyPr>
          <a:lstStyle/>
          <a:p>
            <a:r>
              <a:rPr lang="ru-RU" sz="1800" dirty="0"/>
              <a:t>На зонде отмечается расстояние от пупка до передних зубов пациента в положении стоя.</a:t>
            </a:r>
          </a:p>
          <a:p>
            <a:r>
              <a:rPr lang="ru-RU" sz="1800" dirty="0"/>
              <a:t>Усадить пациента, дать ему в руки лоток с зондом.</a:t>
            </a:r>
          </a:p>
          <a:p>
            <a:r>
              <a:rPr lang="ru-RU" sz="1800" dirty="0"/>
              <a:t>Оливу кладут пациенту глубоко за корень языка, предлагают глубоко дышать и делать глотательные движения. Олива предположительно находится в желудке, если зонд дошел до первой метки. В случае появления позывов на рвоту — пациент должен зажать зонд губами и сделать несколько глубоких вздохов.</a:t>
            </a:r>
          </a:p>
          <a:p>
            <a:r>
              <a:rPr lang="ru-RU" sz="1800" dirty="0"/>
              <a:t>После попадания оливы в желудок пациента укладывают на правый бок, подложив валик (сверху которого — горячая грелка, завёрнутая в полотенце) на уровень нижних рёбер — подреберья.</a:t>
            </a:r>
          </a:p>
          <a:p>
            <a:r>
              <a:rPr lang="ru-RU" sz="1800" dirty="0"/>
              <a:t>Пациент должен продолжать медленно заглатывать зонд. Одновременно необходимо </a:t>
            </a:r>
            <a:r>
              <a:rPr lang="ru-RU" sz="1800" dirty="0" err="1"/>
              <a:t>аспирировать</a:t>
            </a:r>
            <a:r>
              <a:rPr lang="ru-RU" sz="1800" dirty="0"/>
              <a:t> содержимое желудка, что должно способствовать открытию </a:t>
            </a:r>
            <a:r>
              <a:rPr lang="ru-RU" sz="1800" dirty="0">
                <a:hlinkClick r:id="rId2" tooltip="Привратник желудка"/>
              </a:rPr>
              <a:t>привратника</a:t>
            </a:r>
            <a:r>
              <a:rPr lang="ru-RU" sz="1800" dirty="0"/>
              <a:t> и переходу оливы в двенадцатиперстную кишку.</a:t>
            </a:r>
          </a:p>
          <a:p>
            <a:endParaRPr lang="ru-RU" sz="1800" dirty="0"/>
          </a:p>
        </p:txBody>
      </p:sp>
      <p:pic>
        <p:nvPicPr>
          <p:cNvPr id="2050" name="Picture 2" descr="C:\Users\Тихоновы\Desktop\duodenz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432" y="1340768"/>
            <a:ext cx="300526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87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6084168" cy="6858000"/>
          </a:xfrm>
        </p:spPr>
        <p:txBody>
          <a:bodyPr>
            <a:normAutofit fontScale="70000" lnSpcReduction="20000"/>
          </a:bodyPr>
          <a:lstStyle/>
          <a:p>
            <a:r>
              <a:rPr lang="ru-RU" sz="3200" dirty="0"/>
              <a:t>Чаще всего олива проходит в двенадцатиперстную кишку через 1—2 часа во время периодического открытия привратника. В случае, если зонд свернулся в желудке — исследуемый оттягивает его до первой отметки, после чего опять медленно заглатывает. Для определения местоположения оливы можно использовать рентгеноскопию. Можно также применить такой метод: шприцем в зонд вводят воздух, если пациент ощущает клокотание — олива в желудке, если нет — в двенадцатиперстной кишке.</a:t>
            </a:r>
          </a:p>
          <a:p>
            <a:r>
              <a:rPr lang="ru-RU" sz="3200" dirty="0"/>
              <a:t>В случае задержки открытия привратника — ввести подкожно 1 мл 0,1 % раствора атропина, 2 мл 2 % раствора папаверина или дать выпить 100—200 мл 1 % раствора натрия гидрокарбоната, после чего на 10—15 минут закрыть зонд зажимом.</a:t>
            </a:r>
          </a:p>
          <a:p>
            <a:endParaRPr lang="ru-RU" dirty="0"/>
          </a:p>
        </p:txBody>
      </p:sp>
      <p:pic>
        <p:nvPicPr>
          <p:cNvPr id="1026" name="Picture 2" descr="C:\Users\Тихоновы\Desktop\dnst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132" y="56623"/>
            <a:ext cx="3536395" cy="265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2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5796136" cy="5877272"/>
          </a:xfrm>
        </p:spPr>
        <p:txBody>
          <a:bodyPr>
            <a:normAutofit/>
          </a:bodyPr>
          <a:lstStyle/>
          <a:p>
            <a:r>
              <a:rPr lang="ru-RU" sz="2000" dirty="0"/>
              <a:t>Порция А. Выделяется из зонда после попадания оливы в кишку. Для анализа — берут пробирку с самым прозрачным содержимым.</a:t>
            </a:r>
          </a:p>
          <a:p>
            <a:r>
              <a:rPr lang="ru-RU" sz="2000" dirty="0"/>
              <a:t>Для сбора порции B вводят один из раздражителей, после чего закрывают зонд на 5—10 минут, после чего выделяется тёмно-оливковая </a:t>
            </a:r>
            <a:r>
              <a:rPr lang="ru-RU" sz="2000" dirty="0">
                <a:hlinkClick r:id="rId2" tooltip="Жёлчь человека"/>
              </a:rPr>
              <a:t>жёлчь</a:t>
            </a:r>
            <a:r>
              <a:rPr lang="ru-RU" sz="2000" dirty="0"/>
              <a:t> — концентрированное содержимое жёлчного пузыря. Если этого не происходит, то через 15—20 минут повторяют введение раздражителя.</a:t>
            </a:r>
          </a:p>
          <a:p>
            <a:r>
              <a:rPr lang="ru-RU" sz="2000" dirty="0"/>
              <a:t>Порция C — выделяется после полного опорожнения жёлчного пузыря. Жидкость прозрачная, без примесей — это смесь жёлчи из </a:t>
            </a:r>
            <a:r>
              <a:rPr lang="ru-RU" sz="2000" dirty="0" err="1"/>
              <a:t>внутрипёченочных</a:t>
            </a:r>
            <a:r>
              <a:rPr lang="ru-RU" sz="2000" dirty="0"/>
              <a:t> жёлчных путей и </a:t>
            </a:r>
            <a:r>
              <a:rPr lang="ru-RU" sz="2000" dirty="0">
                <a:hlinkClick r:id="rId3" tooltip="Кишечный сок"/>
              </a:rPr>
              <a:t>кишечного сока</a:t>
            </a:r>
            <a:r>
              <a:rPr lang="ru-RU" sz="2000" dirty="0"/>
              <a:t>.</a:t>
            </a:r>
          </a:p>
          <a:p>
            <a:r>
              <a:rPr lang="ru-RU" sz="2000" dirty="0"/>
              <a:t>После получения порции C зонд извлекают.</a:t>
            </a:r>
          </a:p>
          <a:p>
            <a:endParaRPr lang="ru-RU" sz="2000" dirty="0"/>
          </a:p>
        </p:txBody>
      </p:sp>
      <p:pic>
        <p:nvPicPr>
          <p:cNvPr id="2050" name="Picture 2" descr="C:\Users\Тихоновы\Desktop\picture-300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644" y="404664"/>
            <a:ext cx="335835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Тихоновы\Desktop\duodenal_soun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074" y="3186112"/>
            <a:ext cx="3209925" cy="282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19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t>Какие-вещества используют в качестве раздражителей, вводимых в двенадцатиперстную кишку при дуоденальном зондировании?</a:t>
            </a:r>
            <a:endParaRPr lang="ru-RU" sz="1800" dirty="0"/>
          </a:p>
        </p:txBody>
      </p:sp>
      <p:sp>
        <p:nvSpPr>
          <p:cNvPr id="3" name="Объект 2"/>
          <p:cNvSpPr>
            <a:spLocks noGrp="1"/>
          </p:cNvSpPr>
          <p:nvPr>
            <p:ph idx="1"/>
          </p:nvPr>
        </p:nvSpPr>
        <p:spPr>
          <a:xfrm>
            <a:off x="457200" y="1600200"/>
            <a:ext cx="5122912" cy="5213176"/>
          </a:xfrm>
        </p:spPr>
        <p:txBody>
          <a:bodyPr>
            <a:normAutofit/>
          </a:bodyPr>
          <a:lstStyle/>
          <a:p>
            <a:r>
              <a:rPr lang="ru-RU" sz="2400" dirty="0"/>
              <a:t>В качестве раздражителей используют 30-50 мл теплого 25 % раствора магния сульфата, 20 мл оливкового масла, 10 % раствор пептона, 10 % раствор натрия хлорида, 40 % раствор ксилита, 40 % раствор глюкозы и др., которые вводят внутрь. Парентерально можно вводить 2 мл питуитрина, 0,5-1 мг гистамина внутримышечно, атропин и др.</a:t>
            </a:r>
          </a:p>
        </p:txBody>
      </p:sp>
      <p:pic>
        <p:nvPicPr>
          <p:cNvPr id="3074" name="Picture 2" descr="C:\Users\Тихоновы\Desktop\Norm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938" y="1412776"/>
            <a:ext cx="323817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3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t>Что представляет собой зонд для дуоденального зондирования?</a:t>
            </a:r>
            <a:endParaRPr lang="ru-RU" sz="2800" dirty="0"/>
          </a:p>
        </p:txBody>
      </p:sp>
      <p:sp>
        <p:nvSpPr>
          <p:cNvPr id="3" name="Объект 2"/>
          <p:cNvSpPr>
            <a:spLocks noGrp="1"/>
          </p:cNvSpPr>
          <p:nvPr>
            <p:ph idx="1"/>
          </p:nvPr>
        </p:nvSpPr>
        <p:spPr>
          <a:xfrm>
            <a:off x="457200" y="1556792"/>
            <a:ext cx="4978896" cy="4569371"/>
          </a:xfrm>
        </p:spPr>
        <p:txBody>
          <a:bodyPr>
            <a:normAutofit fontScale="62500" lnSpcReduction="20000"/>
          </a:bodyPr>
          <a:lstStyle/>
          <a:p>
            <a:r>
              <a:rPr lang="ru-RU" dirty="0"/>
              <a:t>Зонд для дуоденального зондирования представляет собой резиновую трубку диаметром 3-5 мм и длиной 1,5 м. На его конце, вводимом в желудок, укреплена полая металлическая олива размером 2x0,5 см, имеющая ряд отверстий. На зонде расположены 3 метки: на расстоянии 40-45 см от оливы, 70 см и 80 см от оливы. Последняя метка ориентировочно соответствует расстоянию от передних зубов до большого сосочка двенадцатиперстной кишки (фатерова соска). Перед употреблением дуоденальный зонд кипятят и охлаждают в кипяченой воде.</a:t>
            </a:r>
          </a:p>
        </p:txBody>
      </p:sp>
      <p:pic>
        <p:nvPicPr>
          <p:cNvPr id="3074" name="Picture 2" descr="C:\Users\Тихоновы\Desktop\ph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556792"/>
            <a:ext cx="3340199" cy="334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0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КЛИЗМЫ. ВИДЫ КЛИЗМ</a:t>
            </a:r>
          </a:p>
        </p:txBody>
      </p:sp>
      <p:sp>
        <p:nvSpPr>
          <p:cNvPr id="3" name="Объект 2"/>
          <p:cNvSpPr>
            <a:spLocks noGrp="1"/>
          </p:cNvSpPr>
          <p:nvPr>
            <p:ph idx="1"/>
          </p:nvPr>
        </p:nvSpPr>
        <p:spPr/>
        <p:txBody>
          <a:bodyPr/>
          <a:lstStyle/>
          <a:p>
            <a:r>
              <a:rPr lang="ru-RU" b="1" i="1" dirty="0"/>
              <a:t>Клизма</a:t>
            </a:r>
            <a:r>
              <a:rPr lang="ru-RU" dirty="0"/>
              <a:t> - лечебно-</a:t>
            </a:r>
            <a:r>
              <a:rPr lang="ru-RU" dirty="0" err="1"/>
              <a:t>диагностичекая</a:t>
            </a:r>
            <a:r>
              <a:rPr lang="ru-RU" dirty="0"/>
              <a:t> манипуляция, представляющая собой введение в нижний отрезок толстой кишки различных жидкостей</a:t>
            </a:r>
          </a:p>
        </p:txBody>
      </p:sp>
      <p:pic>
        <p:nvPicPr>
          <p:cNvPr id="4098" name="Picture 2" descr="C:\Users\Тихоновы\Desktop\t4_2783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645024"/>
            <a:ext cx="2964706" cy="29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9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Очистительная Клизма</a:t>
            </a:r>
            <a:endParaRPr lang="ru-RU" dirty="0"/>
          </a:p>
        </p:txBody>
      </p:sp>
      <p:sp>
        <p:nvSpPr>
          <p:cNvPr id="3" name="Объект 2"/>
          <p:cNvSpPr>
            <a:spLocks noGrp="1"/>
          </p:cNvSpPr>
          <p:nvPr>
            <p:ph idx="1"/>
          </p:nvPr>
        </p:nvSpPr>
        <p:spPr>
          <a:xfrm>
            <a:off x="457200" y="1556792"/>
            <a:ext cx="5554960" cy="4569371"/>
          </a:xfrm>
        </p:spPr>
        <p:txBody>
          <a:bodyPr>
            <a:normAutofit fontScale="47500" lnSpcReduction="20000"/>
          </a:bodyPr>
          <a:lstStyle/>
          <a:p>
            <a:r>
              <a:rPr lang="ru-RU" b="1" i="1" dirty="0"/>
              <a:t>Очистительная клизма</a:t>
            </a:r>
            <a:endParaRPr lang="ru-RU" dirty="0"/>
          </a:p>
          <a:p>
            <a:r>
              <a:rPr lang="ru-RU" dirty="0"/>
              <a:t>Ее ставят больному при подготовке к рентгенологическому исследованию органов пищеварения, мочевыделения и органов малого таза, а также при подготовке к эндоскопическому исследованию толстой кишки, при запорах, перед операцией, родами, при отравлении, перед постановкой лекарственной, капельной (питательной или лекарственной) клизм.</a:t>
            </a:r>
          </a:p>
          <a:p>
            <a:r>
              <a:rPr lang="ru-RU" b="1" i="1" dirty="0"/>
              <a:t>Противопоказаниями </a:t>
            </a:r>
            <a:r>
              <a:rPr lang="ru-RU" dirty="0"/>
              <a:t>к постановке очистительной клизмы являются:</a:t>
            </a:r>
          </a:p>
          <a:p>
            <a:pPr lvl="0"/>
            <a:r>
              <a:rPr lang="ru-RU" dirty="0"/>
              <a:t>кровотечения из пищеварительного тракта;</a:t>
            </a:r>
          </a:p>
          <a:p>
            <a:pPr lvl="0"/>
            <a:r>
              <a:rPr lang="ru-RU" dirty="0"/>
              <a:t>острые воспалительные или язвенные процессы в области толстой кишки и заднего прохода;</a:t>
            </a:r>
          </a:p>
          <a:p>
            <a:pPr lvl="0"/>
            <a:r>
              <a:rPr lang="ru-RU" dirty="0"/>
              <a:t>злокачественные новообразования прямой кишки;</a:t>
            </a:r>
          </a:p>
          <a:p>
            <a:pPr lvl="0"/>
            <a:r>
              <a:rPr lang="ru-RU" dirty="0"/>
              <a:t>первые дни после операции на органах пищеварительного тракта;</a:t>
            </a:r>
          </a:p>
          <a:p>
            <a:pPr lvl="0"/>
            <a:r>
              <a:rPr lang="ru-RU" dirty="0"/>
              <a:t>трещины в области заднего прохода или выпадение прямой кишки.</a:t>
            </a:r>
          </a:p>
          <a:p>
            <a:endParaRPr lang="ru-RU" dirty="0"/>
          </a:p>
        </p:txBody>
      </p:sp>
      <p:pic>
        <p:nvPicPr>
          <p:cNvPr id="5122" name="Picture 2" descr="C:\Users\Тихоновы\Desktop\kliz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648" y="2060848"/>
            <a:ext cx="3011537" cy="210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28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TotalTime>
  <Words>1997</Words>
  <Application>Microsoft Office PowerPoint</Application>
  <PresentationFormat>Экран (4:3)</PresentationFormat>
  <Paragraphs>111</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Техническая</vt:lpstr>
      <vt:lpstr>Дуоденальное зондирование</vt:lpstr>
      <vt:lpstr>Дуодена́льное зонди́рование — метод, применяемый при заболеваниях печени и желчевыводящих путей с диагностическими и лечебными целями. Либо в двенадцатиперстную кишку, либо парентерально — вводят различные раздражители с целью стимуляции сокращений жёлчного пузыря и расслабления сфинктера общего жёлчного протока, что приводит к выходу жёлчи в двенадцатиперстную кишку. Выделившаяся жёлчьаспирируется через введённый в двенадцатиперстную кишку зонд.</vt:lpstr>
      <vt:lpstr>Методика выполнения процедуры </vt:lpstr>
      <vt:lpstr>Презентация PowerPoint</vt:lpstr>
      <vt:lpstr>Презентация PowerPoint</vt:lpstr>
      <vt:lpstr>Какие-вещества используют в качестве раздражителей, вводимых в двенадцатиперстную кишку при дуоденальном зондировании?</vt:lpstr>
      <vt:lpstr>Что представляет собой зонд для дуоденального зондирования?</vt:lpstr>
      <vt:lpstr>КЛИЗМЫ. ВИДЫ КЛИЗМ</vt:lpstr>
      <vt:lpstr>Очистительная Клизма</vt:lpstr>
      <vt:lpstr>Презентация PowerPoint</vt:lpstr>
      <vt:lpstr>Презентация PowerPoint</vt:lpstr>
      <vt:lpstr>Презентация PowerPoint</vt:lpstr>
      <vt:lpstr>Презентация PowerPoint</vt:lpstr>
      <vt:lpstr>Масляная клизма. </vt:lpstr>
      <vt:lpstr>Презентация PowerPoint</vt:lpstr>
      <vt:lpstr>Презентация PowerPoint</vt:lpstr>
      <vt:lpstr>Сифонная клизма. </vt:lpstr>
      <vt:lpstr>Презентация PowerPoint</vt:lpstr>
      <vt:lpstr>Капельная клизма </vt:lpstr>
      <vt:lpstr>Презентация PowerPoint</vt:lpstr>
      <vt:lpstr>Презентация PowerPoint</vt:lpstr>
      <vt:lpstr>Рентгенологические исследования </vt:lpstr>
      <vt:lpstr>Презентация PowerPoint</vt:lpstr>
      <vt:lpstr>Эндоскопические методы</vt:lpstr>
      <vt:lpstr>Презентация PowerPoint</vt:lpstr>
      <vt:lpstr>ультразвуковое исследование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Дуоденальное зондирование</dc:title>
  <dc:creator>Тихоновы</dc:creator>
  <cp:lastModifiedBy>Тихоновы</cp:lastModifiedBy>
  <cp:revision>13</cp:revision>
  <dcterms:created xsi:type="dcterms:W3CDTF">2011-12-27T00:51:53Z</dcterms:created>
  <dcterms:modified xsi:type="dcterms:W3CDTF">2011-12-28T02:40:45Z</dcterms:modified>
</cp:coreProperties>
</file>