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1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82A52C-8512-44BC-8BC4-241140FE29D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691F6A-BA74-4EBC-A1C9-3D6CA5B6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Наблюдение и уход за больными с заболеваниями органов пищеварения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ма\Desktop\2997cd8d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428868"/>
            <a:ext cx="3403227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Рвота имеет не только важное диагностическое значение. Частая и обильная (неукротимая) рвота приводит к развитию в организме тяжелых нарушений: обезвоживанию, электролитным сдвигам. Во время рвоты важно своевременно оказать помощь больному, т. к. рвотные массы, особенно при бессознательном состоянии больного, могут попасть в дыхательные пути, вызывая тяжелую инспираторную одышку, а затем и аспирационную пневмонию.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ма\Desktop\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643314"/>
            <a:ext cx="2942688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dirty="0"/>
              <a:t>Во время рвоты больного усаживают или укладывают на бок, наклоняют голову вниз, на пол ставят тазик. Рвотные массы при необходимости лабораторного (бактериологического) исследования собирают в отдельную посуду, а затем направляют в лабораторию. После рвоты больному дают прополоскать рот теплой водой, тяжелым или ослабленным больным очищают полость рта ватным тампоном, смоченным водой. </a:t>
            </a:r>
            <a:r>
              <a:rPr lang="ru-RU" sz="2600" dirty="0" smtClean="0"/>
              <a:t>При </a:t>
            </a:r>
            <a:r>
              <a:rPr lang="ru-RU" sz="2600" dirty="0"/>
              <a:t>упорной рвоте, сопровождающейся обезвоживанием организма, необходимо внутривенное вливание жидкостей, растворов электролитов.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ма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15404" cy="6057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 </a:t>
            </a:r>
            <a:r>
              <a:rPr lang="ru-RU" b="1" dirty="0"/>
              <a:t>диагностическим </a:t>
            </a:r>
            <a:r>
              <a:rPr lang="ru-RU" dirty="0"/>
              <a:t>расстройствам, часто встречающимся у гастроэнтерологических больных, относится также метеоризм (вздутие живота). Метеоризм развивается при употреблении в пищу продуктов, богатых клетчаткой. При наличии метеоризма проводят обследование больных с целью установления его причины и выбора тактики лечения.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ма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8734"/>
            <a:ext cx="8395752" cy="56920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Для борьбы с метеоризмом назначают диету с исключением капусты, бобовых, свежего хлеба, ограничением картофеля, мучных блюд, рафинированных углеводов. Больным рекомендуют прием активированного угля или карболена, при наличии показаний – ферментных препаратов (</a:t>
            </a:r>
            <a:r>
              <a:rPr lang="ru-RU" sz="2400" dirty="0" err="1">
                <a:solidFill>
                  <a:schemeClr val="accent1"/>
                </a:solidFill>
              </a:rPr>
              <a:t>фестала</a:t>
            </a:r>
            <a:r>
              <a:rPr lang="ru-RU" sz="2400" dirty="0">
                <a:solidFill>
                  <a:schemeClr val="accent1"/>
                </a:solidFill>
              </a:rPr>
              <a:t>, </a:t>
            </a:r>
            <a:r>
              <a:rPr lang="ru-RU" sz="2400" dirty="0" err="1">
                <a:solidFill>
                  <a:schemeClr val="accent1"/>
                </a:solidFill>
              </a:rPr>
              <a:t>дигестала</a:t>
            </a:r>
            <a:r>
              <a:rPr lang="ru-RU" sz="2400" dirty="0">
                <a:solidFill>
                  <a:schemeClr val="accent1"/>
                </a:solidFill>
              </a:rPr>
              <a:t> и др.). Назначают ветрогонные травы – настой ромашки, укропа. При резко выраженном метеоризме вставляют газоотводную трубку длиной 30–50 см и с шириной просвета 5–10 мм; смазанную вазелином, ее вводят через прямую кишку на глубину 20–30 см. Свободный конец трубки опускают в подкладное судно. Трубку извлекают через 1–2 ч, при необходимости после перерыва ее можно ввести повторно.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ма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86124"/>
            <a:ext cx="5858415" cy="2656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Желудочно-кишечное кровотечение может возникнуть у больных с язвенной болезнью, эрозиями (поверхностными дефектами слизистой оболочки желудка и двенадцатиперстной кишки), опухолями желудка и пищевода, циррозом пищевода, протекающим с варикозным расширением вен пищевода, у пациентов с различными заболеваниями кишечника – опухолями, геморроем, неспецифическим язвенным колитом.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ма\Desktop\cancersmallinters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Желудочно-кишечное кровотечение проявляется в виде кровавой рвоты или черного дегтеобразного стула (мелена). Кровавая рвота представлена коричневатыми сгустками типа «кофейной гущи», состоящими из солянокислого гематина, образовавшегося в желудке при действии на кровь соляной кислотой.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ма\Desktop\Sigmoid colec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При кровотечении из пищевода рвотные массы могут содержать неизмененную алую кровь. Черный цвет каловых масс при </a:t>
            </a:r>
            <a:r>
              <a:rPr lang="ru-RU" dirty="0" err="1"/>
              <a:t>мелене</a:t>
            </a:r>
            <a:r>
              <a:rPr lang="ru-RU" dirty="0"/>
              <a:t> обусловливается в основном примесью сульфидов, которые образуются в кишечнике из крови под действием различных ферментов и бактерий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530352"/>
            <a:ext cx="5214974" cy="5613292"/>
          </a:xfrm>
        </p:spPr>
        <p:txBody>
          <a:bodyPr>
            <a:noAutofit/>
          </a:bodyPr>
          <a:lstStyle/>
          <a:p>
            <a:r>
              <a:rPr lang="ru-RU" sz="2400" dirty="0"/>
              <a:t>Неизмененная алая кровь в кале указывает не на желудочное кровотечение, а на кишечное, причем при опухолях толстой кишки кровь чаще бывает равномерно перемешанной с калом или располагается в виде прожилок, тогда как при геморрое отмечается примесь неизмененной крови в конце акта дефекации или же в виде следов крови на туалетной бумаге.</a:t>
            </a:r>
          </a:p>
        </p:txBody>
      </p:sp>
      <p:pic>
        <p:nvPicPr>
          <p:cNvPr id="5122" name="Picture 2" descr="C:\Users\Дима\Desktop\349.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009900" cy="5429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има\Desktop\tahikard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29618" cy="5643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Желудочно-кишечное кровотечение нередко сопровождается и целым рядом общих симптомов: бледностью кожных покровов, падением артериального давления, тахикардией, иногда потерей сознания. При наличии у больного желудочно-кишечного кровотечения назначают строгий постельный режим, запрещают прием пищи и жидкости.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има\Desktop\6621_6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8001056" cy="4789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верхнюю часть живота кладут пузырь со льдом, следят за пульсом и артериальным давлением. С целью </a:t>
            </a:r>
            <a:r>
              <a:rPr lang="ru-RU" dirty="0" err="1"/>
              <a:t>гемостатического</a:t>
            </a:r>
            <a:r>
              <a:rPr lang="ru-RU" dirty="0"/>
              <a:t> (кровоостанавливающего) эффекта применяют внутримышечные инъекции </a:t>
            </a:r>
            <a:r>
              <a:rPr lang="ru-RU" dirty="0" err="1"/>
              <a:t>викасола</a:t>
            </a:r>
            <a:r>
              <a:rPr lang="ru-RU" dirty="0"/>
              <a:t> по 1 мл, раствора хлорида кальция, внутривенное капельное вливание </a:t>
            </a:r>
            <a:r>
              <a:rPr lang="ru-RU" dirty="0" err="1"/>
              <a:t>эпсилон-аминокапроновой</a:t>
            </a:r>
            <a:r>
              <a:rPr lang="ru-RU" dirty="0"/>
              <a:t> кислоты, переливание крови.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428604"/>
            <a:ext cx="3257566" cy="5429288"/>
          </a:xfrm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571504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Больные с различными заболеваниями пищеварительной системы, такими как язвенная болезнь и хронический гастрит, холецистит и </a:t>
            </a:r>
            <a:r>
              <a:rPr lang="ru-RU" sz="2700" dirty="0" err="1" smtClean="0"/>
              <a:t>желчно-каменная</a:t>
            </a:r>
            <a:r>
              <a:rPr lang="ru-RU" sz="2700" dirty="0" smtClean="0"/>
              <a:t> болезнь, панкреатит, энтерит, колит и другие, составляют значительный удельный вес среди пациентов терапевтических и хирургических отделений, а также среди амбулаторных больных. 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има\Desktop\con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682843" cy="5721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Вопрос о дальнейшей тактике лечения (терапевтической или хирургической) решают в зависимости от объема кровотечения, темпов его развития, а также данных обследования (рентгенологического, эндоскопического, анализа крови – контроля за нарастанием анемии).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ма\Desktop\2020933-anatomia-um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000396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500042"/>
            <a:ext cx="5186370" cy="562612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Как только обнаруживается, что у больного возникла к</a:t>
            </a:r>
            <a:r>
              <a:rPr lang="ru-RU" b="1" dirty="0"/>
              <a:t>ровавая рвота и/или мелена</a:t>
            </a:r>
            <a:r>
              <a:rPr lang="ru-RU" dirty="0"/>
              <a:t>, следует начинать проводить </a:t>
            </a:r>
            <a:r>
              <a:rPr lang="ru-RU" b="1" dirty="0"/>
              <a:t>комплекс интенсивных мероприятий</a:t>
            </a:r>
            <a:r>
              <a:rPr lang="ru-RU" dirty="0"/>
              <a:t>, направленных на гемостаз, стабилизацию гемодинамики и вывод пострадавшего из состояния декомпенсации по важнейшим параметрам организма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Дима\Desktop\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3929090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928670"/>
            <a:ext cx="4300510" cy="53578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 большинстве случаев характер кровотечения позволяет на первоначальных этапах лечения применить консервативную </a:t>
            </a:r>
            <a:r>
              <a:rPr lang="ru-RU" sz="3100" dirty="0" err="1" smtClean="0"/>
              <a:t>гемостатическую</a:t>
            </a:r>
            <a:r>
              <a:rPr lang="ru-RU" sz="3100" dirty="0" smtClean="0"/>
              <a:t> терапию. Ее условно можно разделить на общую и местную.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28604"/>
            <a:ext cx="4469104" cy="4187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има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428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086724" cy="524034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Общая </a:t>
            </a:r>
            <a:r>
              <a:rPr lang="ru-RU" b="1" dirty="0" err="1">
                <a:solidFill>
                  <a:schemeClr val="accent1"/>
                </a:solidFill>
              </a:rPr>
              <a:t>гемостатическая</a:t>
            </a:r>
            <a:r>
              <a:rPr lang="ru-RU" b="1" dirty="0">
                <a:solidFill>
                  <a:schemeClr val="accent1"/>
                </a:solidFill>
              </a:rPr>
              <a:t> консервативная терапия</a:t>
            </a:r>
          </a:p>
          <a:p>
            <a:r>
              <a:rPr lang="ru-RU" dirty="0">
                <a:solidFill>
                  <a:schemeClr val="accent1"/>
                </a:solidFill>
              </a:rPr>
              <a:t>1. Больному назначается </a:t>
            </a:r>
            <a:r>
              <a:rPr lang="ru-RU" b="1" dirty="0">
                <a:solidFill>
                  <a:schemeClr val="accent1"/>
                </a:solidFill>
              </a:rPr>
              <a:t>строгий постельный режим</a:t>
            </a:r>
            <a:r>
              <a:rPr lang="ru-RU" dirty="0">
                <a:solidFill>
                  <a:schemeClr val="accent1"/>
                </a:solidFill>
              </a:rPr>
              <a:t>, запрещается прием воды и пиши, на живот рекомендуется положить пузырь со льдом.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има\Desktop\46_946f08666a3ecfe85e5aa105214a2207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58216" cy="2571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158162" cy="4340237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solidFill>
                  <a:schemeClr val="accent1"/>
                </a:solidFill>
              </a:rPr>
              <a:t>2</a:t>
            </a:r>
            <a:r>
              <a:rPr lang="ru-RU" sz="3800" dirty="0">
                <a:solidFill>
                  <a:schemeClr val="accent1"/>
                </a:solidFill>
              </a:rPr>
              <a:t>. Показаны средства, </a:t>
            </a:r>
            <a:r>
              <a:rPr lang="ru-RU" sz="3800" dirty="0" smtClean="0">
                <a:solidFill>
                  <a:schemeClr val="accent1"/>
                </a:solidFill>
              </a:rPr>
              <a:t>обладающие</a:t>
            </a:r>
            <a:r>
              <a:rPr lang="ru-RU" sz="3800" dirty="0">
                <a:solidFill>
                  <a:schemeClr val="accent1"/>
                </a:solidFill>
              </a:rPr>
              <a:t> </a:t>
            </a:r>
            <a:r>
              <a:rPr lang="ru-RU" sz="3800" b="1" dirty="0" err="1">
                <a:solidFill>
                  <a:schemeClr val="accent1"/>
                </a:solidFill>
              </a:rPr>
              <a:t>гемостатическими</a:t>
            </a:r>
            <a:r>
              <a:rPr lang="ru-RU" sz="3800" b="1" dirty="0">
                <a:solidFill>
                  <a:schemeClr val="accent1"/>
                </a:solidFill>
              </a:rPr>
              <a:t> и </a:t>
            </a:r>
            <a:r>
              <a:rPr lang="ru-RU" sz="3800" b="1" dirty="0" err="1">
                <a:solidFill>
                  <a:schemeClr val="accent1"/>
                </a:solidFill>
              </a:rPr>
              <a:t>ангиопротективными</a:t>
            </a:r>
            <a:r>
              <a:rPr lang="ru-RU" sz="3800" b="1" dirty="0">
                <a:solidFill>
                  <a:schemeClr val="accent1"/>
                </a:solidFill>
              </a:rPr>
              <a:t> свойствами</a:t>
            </a:r>
            <a:r>
              <a:rPr lang="ru-RU" sz="3800" dirty="0">
                <a:solidFill>
                  <a:schemeClr val="accent1"/>
                </a:solidFill>
              </a:rPr>
              <a:t>. Препаратом выбора для этой цели является </a:t>
            </a:r>
            <a:r>
              <a:rPr lang="ru-RU" sz="3800" b="1" dirty="0" err="1">
                <a:solidFill>
                  <a:schemeClr val="accent1"/>
                </a:solidFill>
              </a:rPr>
              <a:t>дицинон</a:t>
            </a:r>
            <a:r>
              <a:rPr lang="ru-RU" sz="3800" dirty="0">
                <a:solidFill>
                  <a:schemeClr val="accent1"/>
                </a:solidFill>
              </a:rPr>
              <a:t>. </a:t>
            </a:r>
            <a:r>
              <a:rPr lang="ru-RU" sz="3800" b="1" dirty="0" err="1">
                <a:solidFill>
                  <a:schemeClr val="accent1"/>
                </a:solidFill>
              </a:rPr>
              <a:t>Гемостатическое</a:t>
            </a:r>
            <a:r>
              <a:rPr lang="ru-RU" sz="3800" b="1" dirty="0">
                <a:solidFill>
                  <a:schemeClr val="accent1"/>
                </a:solidFill>
              </a:rPr>
              <a:t> действие </a:t>
            </a:r>
            <a:r>
              <a:rPr lang="ru-RU" sz="3800" b="1" dirty="0" err="1">
                <a:solidFill>
                  <a:schemeClr val="accent1"/>
                </a:solidFill>
              </a:rPr>
              <a:t>дицинона</a:t>
            </a:r>
            <a:r>
              <a:rPr lang="ru-RU" sz="3800" dirty="0">
                <a:solidFill>
                  <a:schemeClr val="accent1"/>
                </a:solidFill>
              </a:rPr>
              <a:t> (синонимы: </a:t>
            </a:r>
            <a:r>
              <a:rPr lang="ru-RU" sz="3800" dirty="0" err="1">
                <a:solidFill>
                  <a:schemeClr val="accent1"/>
                </a:solidFill>
              </a:rPr>
              <a:t>этамзилат</a:t>
            </a:r>
            <a:r>
              <a:rPr lang="ru-RU" sz="3800" dirty="0">
                <a:solidFill>
                  <a:schemeClr val="accent1"/>
                </a:solidFill>
              </a:rPr>
              <a:t>, </a:t>
            </a:r>
            <a:r>
              <a:rPr lang="ru-RU" sz="3800" dirty="0" err="1">
                <a:solidFill>
                  <a:schemeClr val="accent1"/>
                </a:solidFill>
              </a:rPr>
              <a:t>циклонамид</a:t>
            </a:r>
            <a:r>
              <a:rPr lang="ru-RU" sz="3800" dirty="0">
                <a:solidFill>
                  <a:schemeClr val="accent1"/>
                </a:solidFill>
              </a:rPr>
              <a:t>) при в/</a:t>
            </a:r>
            <a:r>
              <a:rPr lang="ru-RU" sz="3800" dirty="0" err="1">
                <a:solidFill>
                  <a:schemeClr val="accent1"/>
                </a:solidFill>
              </a:rPr>
              <a:t>в</a:t>
            </a:r>
            <a:r>
              <a:rPr lang="ru-RU" sz="3800" dirty="0">
                <a:solidFill>
                  <a:schemeClr val="accent1"/>
                </a:solidFill>
              </a:rPr>
              <a:t> введении начинается через 5—15 мин., максимальный эффект наступает через 1—2 ч, действие длится 4—6 ч и более. Вводят в/</a:t>
            </a:r>
            <a:r>
              <a:rPr lang="ru-RU" sz="3800" dirty="0" err="1">
                <a:solidFill>
                  <a:schemeClr val="accent1"/>
                </a:solidFill>
              </a:rPr>
              <a:t>в</a:t>
            </a:r>
            <a:r>
              <a:rPr lang="ru-RU" sz="3800" dirty="0">
                <a:solidFill>
                  <a:schemeClr val="accent1"/>
                </a:solidFill>
              </a:rPr>
              <a:t> 2—4 мл 12,5% </a:t>
            </a:r>
            <a:r>
              <a:rPr lang="ru-RU" sz="3800" dirty="0" err="1">
                <a:solidFill>
                  <a:schemeClr val="accent1"/>
                </a:solidFill>
              </a:rPr>
              <a:t>р-ра</a:t>
            </a:r>
            <a:r>
              <a:rPr lang="ru-RU" sz="3800" dirty="0">
                <a:solidFill>
                  <a:schemeClr val="accent1"/>
                </a:solidFill>
              </a:rPr>
              <a:t>, затем через каждые 4—6 ч по 2 мл. Можно вводить в/</a:t>
            </a:r>
            <a:r>
              <a:rPr lang="ru-RU" sz="3800" dirty="0" err="1">
                <a:solidFill>
                  <a:schemeClr val="accent1"/>
                </a:solidFill>
              </a:rPr>
              <a:t>в</a:t>
            </a:r>
            <a:r>
              <a:rPr lang="ru-RU" sz="3800" dirty="0">
                <a:solidFill>
                  <a:schemeClr val="accent1"/>
                </a:solidFill>
              </a:rPr>
              <a:t> </a:t>
            </a:r>
            <a:r>
              <a:rPr lang="ru-RU" sz="3800" dirty="0" err="1">
                <a:solidFill>
                  <a:schemeClr val="accent1"/>
                </a:solidFill>
              </a:rPr>
              <a:t>капельно</a:t>
            </a:r>
            <a:r>
              <a:rPr lang="ru-RU" sz="3800" dirty="0">
                <a:solidFill>
                  <a:schemeClr val="accent1"/>
                </a:solidFill>
              </a:rPr>
              <a:t>, добавляя к обычным растворам для </a:t>
            </a:r>
            <a:r>
              <a:rPr lang="ru-RU" sz="3800" dirty="0" err="1">
                <a:solidFill>
                  <a:schemeClr val="accent1"/>
                </a:solidFill>
              </a:rPr>
              <a:t>инфузий</a:t>
            </a:r>
            <a:r>
              <a:rPr lang="ru-RU" sz="3800" dirty="0">
                <a:solidFill>
                  <a:schemeClr val="accent1"/>
                </a:solidFill>
              </a:rPr>
              <a:t> (М. Д. </a:t>
            </a:r>
            <a:r>
              <a:rPr lang="ru-RU" sz="3800" dirty="0" err="1">
                <a:solidFill>
                  <a:schemeClr val="accent1"/>
                </a:solidFill>
              </a:rPr>
              <a:t>Машковский</a:t>
            </a:r>
            <a:r>
              <a:rPr lang="ru-RU" sz="3800" dirty="0">
                <a:solidFill>
                  <a:schemeClr val="accent1"/>
                </a:solidFill>
              </a:rPr>
              <a:t>, 1997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има\Desktop\kapel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085"/>
            <a:ext cx="7786742" cy="55007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3. В комплекс </a:t>
            </a:r>
            <a:r>
              <a:rPr lang="ru-RU" b="1" dirty="0"/>
              <a:t>общих </a:t>
            </a:r>
            <a:r>
              <a:rPr lang="ru-RU" b="1" dirty="0" err="1"/>
              <a:t>гемостатических</a:t>
            </a:r>
            <a:r>
              <a:rPr lang="ru-RU" b="1" dirty="0"/>
              <a:t> мероприятий</a:t>
            </a:r>
            <a:r>
              <a:rPr lang="ru-RU" dirty="0"/>
              <a:t> включают применение внутривенной капельной </a:t>
            </a:r>
            <a:r>
              <a:rPr lang="ru-RU" dirty="0" err="1"/>
              <a:t>инфузий</a:t>
            </a:r>
            <a:r>
              <a:rPr lang="ru-RU" dirty="0"/>
              <a:t> </a:t>
            </a:r>
            <a:r>
              <a:rPr lang="ru-RU" b="1" dirty="0"/>
              <a:t>5% </a:t>
            </a:r>
            <a:r>
              <a:rPr lang="ru-RU" b="1" dirty="0" err="1"/>
              <a:t>р-ра</a:t>
            </a:r>
            <a:r>
              <a:rPr lang="ru-RU" b="1" dirty="0"/>
              <a:t> </a:t>
            </a:r>
            <a:r>
              <a:rPr lang="ru-RU" b="1" dirty="0" err="1"/>
              <a:t>эпсилон-аминокапроновой</a:t>
            </a:r>
            <a:r>
              <a:rPr lang="ru-RU" b="1" dirty="0"/>
              <a:t> кислоты по 100 мл через каждые 4 часа</a:t>
            </a:r>
            <a:r>
              <a:rPr lang="ru-RU" dirty="0"/>
              <a:t>; 10% </a:t>
            </a:r>
            <a:r>
              <a:rPr lang="ru-RU" dirty="0" err="1"/>
              <a:t>р-ра</a:t>
            </a:r>
            <a:r>
              <a:rPr lang="ru-RU" dirty="0"/>
              <a:t> кальция хлорида (до 50—60 мл/24 часа), в/м введение 1% или 0,3% </a:t>
            </a:r>
            <a:r>
              <a:rPr lang="ru-RU" dirty="0" err="1"/>
              <a:t>р-ра</a:t>
            </a:r>
            <a:r>
              <a:rPr lang="ru-RU" dirty="0"/>
              <a:t> </a:t>
            </a:r>
            <a:r>
              <a:rPr lang="ru-RU" dirty="0" err="1"/>
              <a:t>викасола</a:t>
            </a:r>
            <a:r>
              <a:rPr lang="ru-RU" dirty="0"/>
              <a:t> (соответственно, 1—2 и 3—5 мл).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oktorland.ru/pic/kartinki/s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7"/>
            <a:ext cx="7643866" cy="5483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4. </a:t>
            </a:r>
            <a:r>
              <a:rPr lang="ru-RU" b="1" dirty="0">
                <a:solidFill>
                  <a:schemeClr val="bg1"/>
                </a:solidFill>
              </a:rPr>
              <a:t>При массивных кровотечениях</a:t>
            </a:r>
            <a:r>
              <a:rPr lang="ru-RU" dirty="0">
                <a:solidFill>
                  <a:schemeClr val="bg1"/>
                </a:solidFill>
              </a:rPr>
              <a:t> теряется большое количество белков, главным образом, альбуминов. Одновременно уменьшается содержание фибриногена. </a:t>
            </a:r>
            <a:r>
              <a:rPr lang="ru-RU" b="1" dirty="0">
                <a:solidFill>
                  <a:schemeClr val="bg1"/>
                </a:solidFill>
              </a:rPr>
              <a:t>Падение концентрации фибриногена ниже 1 г/л</a:t>
            </a:r>
            <a:r>
              <a:rPr lang="ru-RU" dirty="0">
                <a:solidFill>
                  <a:schemeClr val="bg1"/>
                </a:solidFill>
              </a:rPr>
              <a:t> является прямым показанием к трансфузии этого препарата. В таком случае следует вводить в/</a:t>
            </a:r>
            <a:r>
              <a:rPr lang="ru-RU" dirty="0" err="1">
                <a:solidFill>
                  <a:schemeClr val="bg1"/>
                </a:solidFill>
              </a:rPr>
              <a:t>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капельно</a:t>
            </a:r>
            <a:r>
              <a:rPr lang="ru-RU" dirty="0">
                <a:solidFill>
                  <a:schemeClr val="bg1"/>
                </a:solidFill>
              </a:rPr>
              <a:t> 2—4 г фибриногена. Одновременно переливают </a:t>
            </a:r>
            <a:r>
              <a:rPr lang="ru-RU" dirty="0" err="1">
                <a:solidFill>
                  <a:schemeClr val="bg1"/>
                </a:solidFill>
              </a:rPr>
              <a:t>нативную</a:t>
            </a:r>
            <a:r>
              <a:rPr lang="ru-RU" dirty="0">
                <a:solidFill>
                  <a:schemeClr val="bg1"/>
                </a:solidFill>
              </a:rPr>
              <a:t> и сухую плазму, альбумин, протеин (В. Т. Зайцев и </a:t>
            </a:r>
            <a:r>
              <a:rPr lang="ru-RU" dirty="0" err="1">
                <a:solidFill>
                  <a:schemeClr val="bg1"/>
                </a:solidFill>
              </a:rPr>
              <a:t>соавт</a:t>
            </a:r>
            <a:r>
              <a:rPr lang="ru-RU" dirty="0">
                <a:solidFill>
                  <a:schemeClr val="bg1"/>
                </a:solidFill>
              </a:rPr>
              <a:t>., 1989).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Дима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500462" cy="5929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712022" cy="568473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5. </a:t>
            </a:r>
            <a:r>
              <a:rPr lang="ru-RU" b="1" dirty="0">
                <a:solidFill>
                  <a:schemeClr val="accent1"/>
                </a:solidFill>
              </a:rPr>
              <a:t>Восполнение ОЦК</a:t>
            </a:r>
            <a:r>
              <a:rPr lang="ru-RU" dirty="0">
                <a:solidFill>
                  <a:schemeClr val="accent1"/>
                </a:solidFill>
              </a:rPr>
              <a:t> проводится переливанием </a:t>
            </a:r>
            <a:r>
              <a:rPr lang="ru-RU" b="1" dirty="0">
                <a:solidFill>
                  <a:schemeClr val="accent1"/>
                </a:solidFill>
              </a:rPr>
              <a:t>препаратов крови в сочетании с другими </a:t>
            </a:r>
            <a:r>
              <a:rPr lang="ru-RU" b="1" dirty="0" err="1">
                <a:solidFill>
                  <a:schemeClr val="accent1"/>
                </a:solidFill>
              </a:rPr>
              <a:t>инфузионными</a:t>
            </a:r>
            <a:r>
              <a:rPr lang="ru-RU" b="1" dirty="0">
                <a:solidFill>
                  <a:schemeClr val="accent1"/>
                </a:solidFill>
              </a:rPr>
              <a:t> растворами</a:t>
            </a:r>
            <a:r>
              <a:rPr lang="ru-RU" dirty="0">
                <a:solidFill>
                  <a:schemeClr val="accent1"/>
                </a:solidFill>
              </a:rPr>
              <a:t> по </a:t>
            </a:r>
            <a:r>
              <a:rPr lang="ru-RU" dirty="0" smtClean="0">
                <a:solidFill>
                  <a:schemeClr val="accent1"/>
                </a:solidFill>
              </a:rPr>
              <a:t>правилам </a:t>
            </a:r>
            <a:r>
              <a:rPr lang="ru-RU" dirty="0">
                <a:solidFill>
                  <a:schemeClr val="accent1"/>
                </a:solidFill>
              </a:rPr>
              <a:t>Не следует стремиться к быстрому и полному восполнению кровопотери, чтобы не вызвать значительного повышения АД и </a:t>
            </a:r>
            <a:r>
              <a:rPr lang="ru-RU" dirty="0" smtClean="0">
                <a:solidFill>
                  <a:schemeClr val="accent1"/>
                </a:solidFill>
              </a:rPr>
              <a:t>возобновления </a:t>
            </a:r>
            <a:r>
              <a:rPr lang="ru-RU" dirty="0">
                <a:solidFill>
                  <a:schemeClr val="accent1"/>
                </a:solidFill>
              </a:rPr>
              <a:t>кровотечения.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Дима\Desktop\1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8358246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Примечание</a:t>
            </a:r>
            <a:r>
              <a:rPr lang="ru-RU" dirty="0">
                <a:solidFill>
                  <a:schemeClr val="accent1"/>
                </a:solidFill>
              </a:rPr>
              <a:t>. 1. Хотя </a:t>
            </a:r>
            <a:r>
              <a:rPr lang="ru-RU" b="1" dirty="0">
                <a:solidFill>
                  <a:schemeClr val="accent1"/>
                </a:solidFill>
              </a:rPr>
              <a:t>кальция хлорид</a:t>
            </a:r>
            <a:r>
              <a:rPr lang="ru-RU" dirty="0">
                <a:solidFill>
                  <a:schemeClr val="accent1"/>
                </a:solidFill>
              </a:rPr>
              <a:t> традиционно используется при кровотечениях, его </a:t>
            </a:r>
            <a:r>
              <a:rPr lang="ru-RU" dirty="0" err="1">
                <a:solidFill>
                  <a:schemeClr val="accent1"/>
                </a:solidFill>
              </a:rPr>
              <a:t>гемостатический</a:t>
            </a:r>
            <a:r>
              <a:rPr lang="ru-RU" dirty="0">
                <a:solidFill>
                  <a:schemeClr val="accent1"/>
                </a:solidFill>
              </a:rPr>
              <a:t> эффект достоверно не доказан. 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2. </a:t>
            </a:r>
            <a:r>
              <a:rPr lang="ru-RU" b="1" dirty="0" err="1">
                <a:solidFill>
                  <a:schemeClr val="accent1"/>
                </a:solidFill>
              </a:rPr>
              <a:t>Викасол</a:t>
            </a:r>
            <a:r>
              <a:rPr lang="ru-RU" dirty="0">
                <a:solidFill>
                  <a:schemeClr val="accent1"/>
                </a:solidFill>
              </a:rPr>
              <a:t> начинает оказывать </a:t>
            </a:r>
            <a:r>
              <a:rPr lang="ru-RU" dirty="0" err="1">
                <a:solidFill>
                  <a:schemeClr val="accent1"/>
                </a:solidFill>
              </a:rPr>
              <a:t>гемостатический</a:t>
            </a:r>
            <a:r>
              <a:rPr lang="ru-RU" dirty="0">
                <a:solidFill>
                  <a:schemeClr val="accent1"/>
                </a:solidFill>
              </a:rPr>
              <a:t> эффект через 12—18 ч после введения в организм (М. Д. </a:t>
            </a:r>
            <a:r>
              <a:rPr lang="ru-RU" dirty="0" err="1">
                <a:solidFill>
                  <a:schemeClr val="accent1"/>
                </a:solidFill>
              </a:rPr>
              <a:t>Машковский</a:t>
            </a:r>
            <a:r>
              <a:rPr lang="ru-RU" dirty="0">
                <a:solidFill>
                  <a:schemeClr val="accent1"/>
                </a:solidFill>
              </a:rPr>
              <a:t>, 1997).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Дима\Desktop\anatomy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86808" cy="4953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Местная </a:t>
            </a:r>
            <a:r>
              <a:rPr lang="ru-RU" b="1" dirty="0" err="1">
                <a:solidFill>
                  <a:schemeClr val="accent1"/>
                </a:solidFill>
              </a:rPr>
              <a:t>гемостатическая</a:t>
            </a:r>
            <a:r>
              <a:rPr lang="ru-RU" b="1" dirty="0">
                <a:solidFill>
                  <a:schemeClr val="accent1"/>
                </a:solidFill>
              </a:rPr>
              <a:t> консервативная терапия при желудочно-кишечном кровотечении. Показания к экстренному оперативному вмешательству ( операции ) при кровотечениях из органов ЖКТ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643206" cy="31432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Вышеуказанными заболеваниями, их диагностикой, лечением занимается раздел внутренних болезней – </a:t>
            </a:r>
            <a:r>
              <a:rPr lang="ru-RU" sz="3500" b="1" dirty="0" smtClean="0"/>
              <a:t>гастроэнтерология</a:t>
            </a:r>
            <a:r>
              <a:rPr lang="ru-RU" dirty="0" smtClean="0"/>
              <a:t>. Выбор той или иной тактики диагностики и лечения, первая помощь при многих неотложных состояниях в гастроэнтерологии во многом зависит от правильной оценки ведущих симптомов заболеваний органов пищеварения</a:t>
            </a:r>
          </a:p>
          <a:p>
            <a:endParaRPr lang="ru-RU" dirty="0" smtClean="0"/>
          </a:p>
        </p:txBody>
      </p:sp>
      <p:pic>
        <p:nvPicPr>
          <p:cNvPr id="1027" name="Picture 3" descr="C:\Users\Дима\Desktop\врач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158697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Дима\Desktop\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3810000" cy="396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Простым и доступным, но малоэффективным средством </a:t>
            </a:r>
            <a:r>
              <a:rPr lang="ru-RU" b="1" dirty="0"/>
              <a:t>местной </a:t>
            </a:r>
            <a:r>
              <a:rPr lang="ru-RU" b="1" dirty="0" err="1"/>
              <a:t>гемостатической</a:t>
            </a:r>
            <a:r>
              <a:rPr lang="ru-RU" b="1" dirty="0"/>
              <a:t> консервативной терапии</a:t>
            </a:r>
            <a:r>
              <a:rPr lang="ru-RU" dirty="0"/>
              <a:t> является прием кубиков льда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os</a:t>
            </a:r>
            <a:r>
              <a:rPr lang="ru-RU" dirty="0"/>
              <a:t>.</a:t>
            </a:r>
          </a:p>
          <a:p>
            <a:r>
              <a:rPr lang="ru-RU" dirty="0"/>
              <a:t>2. </a:t>
            </a:r>
            <a:r>
              <a:rPr lang="ru-RU" b="1" dirty="0"/>
              <a:t>Местным </a:t>
            </a:r>
            <a:r>
              <a:rPr lang="ru-RU" b="1" dirty="0" err="1"/>
              <a:t>гемостатическим</a:t>
            </a:r>
            <a:r>
              <a:rPr lang="ru-RU" b="1" dirty="0"/>
              <a:t> эффектом</a:t>
            </a:r>
            <a:r>
              <a:rPr lang="ru-RU" dirty="0"/>
              <a:t> при приеме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os</a:t>
            </a:r>
            <a:r>
              <a:rPr lang="ru-RU" dirty="0"/>
              <a:t>, обладают 10% </a:t>
            </a:r>
            <a:r>
              <a:rPr lang="ru-RU" dirty="0" err="1"/>
              <a:t>р-р</a:t>
            </a:r>
            <a:r>
              <a:rPr lang="ru-RU" dirty="0"/>
              <a:t> кальция хлорида, 5% </a:t>
            </a:r>
            <a:r>
              <a:rPr lang="ru-RU" dirty="0" err="1"/>
              <a:t>р-рэпсилон-аминокапроновой</a:t>
            </a:r>
            <a:r>
              <a:rPr lang="ru-RU" dirty="0"/>
              <a:t> кислоты, 0,2% </a:t>
            </a:r>
            <a:r>
              <a:rPr lang="ru-RU" dirty="0" err="1"/>
              <a:t>р-р</a:t>
            </a:r>
            <a:r>
              <a:rPr lang="ru-RU" dirty="0"/>
              <a:t> тромбина и некоторые другие препараты. Можно использовать измельченную </a:t>
            </a:r>
            <a:r>
              <a:rPr lang="ru-RU" dirty="0" err="1"/>
              <a:t>гемостатическую</a:t>
            </a:r>
            <a:r>
              <a:rPr lang="ru-RU" dirty="0"/>
              <a:t> губку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os</a:t>
            </a:r>
            <a:r>
              <a:rPr lang="ru-RU" dirty="0"/>
              <a:t> по 1 столовой ложке каждые 1—2 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Дима\Desktop\00036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03" y="214290"/>
            <a:ext cx="9179503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3. В настоящее время широко используется проведение </a:t>
            </a:r>
            <a:r>
              <a:rPr lang="ru-RU" b="1" dirty="0">
                <a:solidFill>
                  <a:schemeClr val="accent1"/>
                </a:solidFill>
              </a:rPr>
              <a:t>местного гемостаза через эндоскоп</a:t>
            </a:r>
            <a:r>
              <a:rPr lang="ru-RU" dirty="0">
                <a:solidFill>
                  <a:schemeClr val="accent1"/>
                </a:solidFill>
              </a:rPr>
              <a:t> в виде </a:t>
            </a:r>
            <a:r>
              <a:rPr lang="ru-RU" b="1" dirty="0">
                <a:solidFill>
                  <a:schemeClr val="accent1"/>
                </a:solidFill>
              </a:rPr>
              <a:t>диатермокоагуляции</a:t>
            </a:r>
            <a:r>
              <a:rPr lang="ru-RU" dirty="0">
                <a:solidFill>
                  <a:schemeClr val="accent1"/>
                </a:solidFill>
              </a:rPr>
              <a:t>, инъекции различных препаратов в </a:t>
            </a:r>
            <a:r>
              <a:rPr lang="ru-RU" dirty="0" err="1">
                <a:solidFill>
                  <a:schemeClr val="accent1"/>
                </a:solidFill>
              </a:rPr>
              <a:t>подслизистый</a:t>
            </a:r>
            <a:r>
              <a:rPr lang="ru-RU" dirty="0">
                <a:solidFill>
                  <a:schemeClr val="accent1"/>
                </a:solidFill>
              </a:rPr>
              <a:t> слой вблизи источника кровотечения, орошения места кровотечения </a:t>
            </a:r>
            <a:r>
              <a:rPr lang="ru-RU" dirty="0" err="1">
                <a:solidFill>
                  <a:schemeClr val="accent1"/>
                </a:solidFill>
              </a:rPr>
              <a:t>гемостатическими</a:t>
            </a:r>
            <a:r>
              <a:rPr lang="ru-RU" dirty="0">
                <a:solidFill>
                  <a:schemeClr val="accent1"/>
                </a:solidFill>
              </a:rPr>
              <a:t> растворами, пленкообразующими препаратами, наложение кровоостанавливающих клемм на кровоточащий сосуд.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Дима\Desktop\you_are_d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571768" cy="578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5426402" cy="582760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smtClean="0"/>
              <a:t>Если больной поступает в критическом состоянии, принимающий его врач должен </a:t>
            </a:r>
            <a:r>
              <a:rPr lang="ru-RU" b="1" dirty="0" smtClean="0"/>
              <a:t>оказать неотложную помощь</a:t>
            </a:r>
            <a:r>
              <a:rPr lang="ru-RU" dirty="0" smtClean="0"/>
              <a:t> и после этого, или параллельно с проводимым лечением проконсультировать больного у хирурга. До его осмотра и определения окончательного диагноза следует воздержаться от введения больному наркотических препаратов.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има\Desktop\170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090" cy="63928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400" dirty="0">
                <a:solidFill>
                  <a:schemeClr val="accent1"/>
                </a:solidFill>
              </a:rPr>
              <a:t>Ответ на второй вопрос — </a:t>
            </a:r>
            <a:r>
              <a:rPr lang="ru-RU" sz="3400" b="1" dirty="0">
                <a:solidFill>
                  <a:schemeClr val="accent1"/>
                </a:solidFill>
              </a:rPr>
              <a:t>НУЖДАЕТСЯ ИЛИ НЕТ БОЛЬНОЙ В ЭКСТРЕННОЙ ОПЕРАЦИИ</a:t>
            </a:r>
            <a:r>
              <a:rPr lang="ru-RU" sz="3400" dirty="0">
                <a:solidFill>
                  <a:schemeClr val="accent1"/>
                </a:solidFill>
              </a:rPr>
              <a:t> - заложен в </a:t>
            </a:r>
            <a:r>
              <a:rPr lang="ru-RU" sz="3400" b="1" dirty="0">
                <a:solidFill>
                  <a:schemeClr val="accent1"/>
                </a:solidFill>
              </a:rPr>
              <a:t>показаниях к проведению экстренного оперативного вмешательства</a:t>
            </a:r>
            <a:r>
              <a:rPr lang="ru-RU" sz="3400" dirty="0">
                <a:solidFill>
                  <a:schemeClr val="accent1"/>
                </a:solidFill>
              </a:rPr>
              <a:t>:• </a:t>
            </a:r>
            <a:r>
              <a:rPr lang="ru-RU" sz="3400" dirty="0" err="1">
                <a:solidFill>
                  <a:schemeClr val="accent1"/>
                </a:solidFill>
              </a:rPr>
              <a:t>профузное</a:t>
            </a:r>
            <a:r>
              <a:rPr lang="ru-RU" sz="3400" dirty="0">
                <a:solidFill>
                  <a:schemeClr val="accent1"/>
                </a:solidFill>
              </a:rPr>
              <a:t> кровотечение; </a:t>
            </a:r>
            <a:br>
              <a:rPr lang="ru-RU" sz="3400" dirty="0">
                <a:solidFill>
                  <a:schemeClr val="accent1"/>
                </a:solidFill>
              </a:rPr>
            </a:br>
            <a:r>
              <a:rPr lang="ru-RU" sz="3400" dirty="0">
                <a:solidFill>
                  <a:schemeClr val="accent1"/>
                </a:solidFill>
              </a:rPr>
              <a:t>• продолжающееся, не поддающееся консервативной терапии кровотечение; </a:t>
            </a:r>
            <a:br>
              <a:rPr lang="ru-RU" sz="3400" dirty="0">
                <a:solidFill>
                  <a:schemeClr val="accent1"/>
                </a:solidFill>
              </a:rPr>
            </a:br>
            <a:r>
              <a:rPr lang="ru-RU" sz="3400" dirty="0">
                <a:solidFill>
                  <a:schemeClr val="accent1"/>
                </a:solidFill>
              </a:rPr>
              <a:t>• перфорация полого органа; </a:t>
            </a:r>
            <a:br>
              <a:rPr lang="ru-RU" sz="3400" dirty="0">
                <a:solidFill>
                  <a:schemeClr val="accent1"/>
                </a:solidFill>
              </a:rPr>
            </a:br>
            <a:r>
              <a:rPr lang="ru-RU" sz="3400" dirty="0">
                <a:solidFill>
                  <a:schemeClr val="accent1"/>
                </a:solidFill>
              </a:rPr>
              <a:t>• наличие воспаленного или </a:t>
            </a:r>
            <a:r>
              <a:rPr lang="ru-RU" sz="3400" dirty="0" err="1">
                <a:solidFill>
                  <a:schemeClr val="accent1"/>
                </a:solidFill>
              </a:rPr>
              <a:t>некротизированного</a:t>
            </a:r>
            <a:r>
              <a:rPr lang="ru-RU" sz="3400" dirty="0">
                <a:solidFill>
                  <a:schemeClr val="accent1"/>
                </a:solidFill>
              </a:rPr>
              <a:t> органа; </a:t>
            </a:r>
            <a:br>
              <a:rPr lang="ru-RU" sz="3400" dirty="0">
                <a:solidFill>
                  <a:schemeClr val="accent1"/>
                </a:solidFill>
              </a:rPr>
            </a:br>
            <a:r>
              <a:rPr lang="ru-RU" sz="3400" dirty="0">
                <a:solidFill>
                  <a:schemeClr val="accent1"/>
                </a:solidFill>
              </a:rPr>
              <a:t>• наличие гнойного очага; </a:t>
            </a:r>
            <a:br>
              <a:rPr lang="ru-RU" sz="3400" dirty="0">
                <a:solidFill>
                  <a:schemeClr val="accent1"/>
                </a:solidFill>
              </a:rPr>
            </a:br>
            <a:r>
              <a:rPr lang="ru-RU" sz="3400" dirty="0">
                <a:solidFill>
                  <a:schemeClr val="accent1"/>
                </a:solidFill>
              </a:rPr>
              <a:t>• наличие кишечной непроходимости.</a:t>
            </a:r>
          </a:p>
          <a:p>
            <a:r>
              <a:rPr lang="ru-RU" sz="3400" dirty="0">
                <a:solidFill>
                  <a:schemeClr val="accent1"/>
                </a:solidFill>
              </a:rPr>
              <a:t>Зная это, врач при обследовании больного должен целенаправленно искать </a:t>
            </a:r>
            <a:r>
              <a:rPr lang="ru-RU" sz="3400" b="1" dirty="0">
                <a:solidFill>
                  <a:schemeClr val="accent1"/>
                </a:solidFill>
              </a:rPr>
              <a:t>признаки кровотечения</a:t>
            </a:r>
            <a:r>
              <a:rPr lang="ru-RU" sz="3400" dirty="0">
                <a:solidFill>
                  <a:schemeClr val="accent1"/>
                </a:solidFill>
              </a:rPr>
              <a:t>, местного или разлитого перитонита, кишечной непроходимости</a:t>
            </a:r>
            <a:r>
              <a:rPr lang="ru-RU" dirty="0">
                <a:solidFill>
                  <a:schemeClr val="accent1"/>
                </a:solidFill>
              </a:rPr>
              <a:t>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Дима\Desktop\1308470979_315175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Острый аппендицит</a:t>
            </a:r>
            <a:r>
              <a:rPr lang="ru-RU" dirty="0">
                <a:solidFill>
                  <a:schemeClr val="accent1"/>
                </a:solidFill>
              </a:rPr>
              <a:t> является наиболее частой причиной местного или разлитого перитонита, затем по частоте возникновения идет острый холецистит, прободение </a:t>
            </a:r>
            <a:r>
              <a:rPr lang="ru-RU" dirty="0" err="1">
                <a:solidFill>
                  <a:schemeClr val="accent1"/>
                </a:solidFill>
              </a:rPr>
              <a:t>гастродуоденальной</a:t>
            </a:r>
            <a:r>
              <a:rPr lang="ru-RU" dirty="0">
                <a:solidFill>
                  <a:schemeClr val="accent1"/>
                </a:solidFill>
              </a:rPr>
              <a:t> язвы, острый панкреатит, динамическая или механическая непроходимость кишечника, острый сальпингит, закрытая травма живота, брыжеечный лимфаденит (</a:t>
            </a:r>
            <a:r>
              <a:rPr lang="ru-RU" dirty="0" err="1">
                <a:solidFill>
                  <a:schemeClr val="accent1"/>
                </a:solidFill>
              </a:rPr>
              <a:t>мезаденит</a:t>
            </a:r>
            <a:r>
              <a:rPr lang="ru-RU" dirty="0">
                <a:solidFill>
                  <a:schemeClr val="accent1"/>
                </a:solidFill>
              </a:rPr>
              <a:t>), региональный илеит (болезнь Крона), острый </a:t>
            </a:r>
            <a:r>
              <a:rPr lang="ru-RU" dirty="0" err="1">
                <a:solidFill>
                  <a:schemeClr val="accent1"/>
                </a:solidFill>
              </a:rPr>
              <a:t>дивертикулит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dirty="0" err="1">
                <a:solidFill>
                  <a:schemeClr val="accent1"/>
                </a:solidFill>
              </a:rPr>
              <a:t>острый</a:t>
            </a:r>
            <a:r>
              <a:rPr lang="ru-RU" dirty="0">
                <a:solidFill>
                  <a:schemeClr val="accent1"/>
                </a:solidFill>
              </a:rPr>
              <a:t> язвенный колит и т. д.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Дима\Desktop\79272835_4387736_terape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537" y="500042"/>
            <a:ext cx="2870579" cy="5411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530352"/>
            <a:ext cx="5186370" cy="554185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разрыв </a:t>
            </a:r>
            <a:r>
              <a:rPr lang="ru-RU" b="1" dirty="0">
                <a:solidFill>
                  <a:schemeClr val="accent1"/>
                </a:solidFill>
              </a:rPr>
              <a:t>аневризмы брюшного отдела аорты</a:t>
            </a:r>
            <a:r>
              <a:rPr lang="ru-RU" dirty="0">
                <a:solidFill>
                  <a:schemeClr val="accent1"/>
                </a:solidFill>
              </a:rPr>
              <a:t> может вызвать клинику острого живота.</a:t>
            </a:r>
          </a:p>
          <a:p>
            <a:r>
              <a:rPr lang="ru-RU" dirty="0">
                <a:solidFill>
                  <a:schemeClr val="accent1"/>
                </a:solidFill>
              </a:rPr>
              <a:t>Кроме этого, существует еще целый ряд различных заболеваний, при которых возможно появление </a:t>
            </a:r>
            <a:r>
              <a:rPr lang="ru-RU" b="1" dirty="0">
                <a:solidFill>
                  <a:schemeClr val="accent1"/>
                </a:solidFill>
              </a:rPr>
              <a:t>клиники «ложного острого» живота</a:t>
            </a:r>
            <a:r>
              <a:rPr lang="ru-RU" dirty="0">
                <a:solidFill>
                  <a:schemeClr val="accent1"/>
                </a:solidFill>
              </a:rPr>
              <a:t>, но их описание здесь не приводится, т. к. главная </a:t>
            </a:r>
            <a:r>
              <a:rPr lang="ru-RU" dirty="0" smtClean="0">
                <a:solidFill>
                  <a:schemeClr val="accent1"/>
                </a:solidFill>
              </a:rPr>
              <a:t>задача— </a:t>
            </a:r>
            <a:r>
              <a:rPr lang="ru-RU" dirty="0">
                <a:solidFill>
                  <a:schemeClr val="accent1"/>
                </a:solidFill>
              </a:rPr>
              <a:t>дать алгоритм решений и действий при обследовании больных с подозрением на острые заболевания органов брюшной полости.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има\Desktop\31614225_joker_nu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429552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Всем Спасибо</a:t>
            </a:r>
            <a:r>
              <a:rPr lang="en-US" dirty="0" smtClean="0"/>
              <a:t>,</a:t>
            </a:r>
            <a:r>
              <a:rPr lang="ru-RU" dirty="0" smtClean="0"/>
              <a:t>Все свободны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0005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dirty="0" smtClean="0"/>
              <a:t>Боль относится к наиболее частым симптомам заболеваний пищеварительной системы. Механизм ее возникновения может быть различным. Боли могут возникать при нарушении моторной функции органов пищеварения (спазме или растяжении).</a:t>
            </a:r>
            <a:endParaRPr lang="ru-RU" sz="3100" dirty="0"/>
          </a:p>
        </p:txBody>
      </p:sp>
      <p:pic>
        <p:nvPicPr>
          <p:cNvPr id="2050" name="Picture 2" descr="C:\Users\Дима\Downloads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643314"/>
            <a:ext cx="3033728" cy="2422178"/>
          </a:xfrm>
          <a:prstGeom prst="rect">
            <a:avLst/>
          </a:prstGeom>
          <a:noFill/>
        </p:spPr>
      </p:pic>
      <p:pic>
        <p:nvPicPr>
          <p:cNvPr id="4" name="Picture 2" descr="C:\Users\Дима\Downloads\images (8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4143380"/>
            <a:ext cx="2857520" cy="206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3000396"/>
          </a:xfrm>
        </p:spPr>
        <p:txBody>
          <a:bodyPr>
            <a:noAutofit/>
          </a:bodyPr>
          <a:lstStyle/>
          <a:p>
            <a:r>
              <a:rPr lang="ru-RU" sz="2700" dirty="0"/>
              <a:t>Эти боли наблюдаются при кишечной колике, печеночной колике, </a:t>
            </a:r>
            <a:r>
              <a:rPr lang="ru-RU" sz="2700" dirty="0" err="1"/>
              <a:t>неосложненной</a:t>
            </a:r>
            <a:r>
              <a:rPr lang="ru-RU" sz="2700" dirty="0"/>
              <a:t> язвенной болезни, бывают схваткообразными, ноющими, могут </a:t>
            </a:r>
            <a:r>
              <a:rPr lang="ru-RU" sz="2700" dirty="0" err="1"/>
              <a:t>иррадировать</a:t>
            </a:r>
            <a:r>
              <a:rPr lang="ru-RU" sz="2700" dirty="0"/>
              <a:t> в различные участки тела.</a:t>
            </a:r>
          </a:p>
        </p:txBody>
      </p:sp>
      <p:pic>
        <p:nvPicPr>
          <p:cNvPr id="2050" name="Picture 2" descr="C:\Users\Дима\Desktop\lechenie medom  zhk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1928826" cy="2571768"/>
          </a:xfrm>
          <a:prstGeom prst="rect">
            <a:avLst/>
          </a:prstGeom>
          <a:noFill/>
        </p:spPr>
      </p:pic>
      <p:pic>
        <p:nvPicPr>
          <p:cNvPr id="2051" name="Picture 3" descr="C:\Users\Дима\Desktop\picture-3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336696"/>
            <a:ext cx="6048391" cy="270214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Downloads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58485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4214842"/>
          </a:xfrm>
        </p:spPr>
        <p:txBody>
          <a:bodyPr>
            <a:noAutofit/>
          </a:bodyPr>
          <a:lstStyle/>
          <a:p>
            <a:r>
              <a:rPr lang="ru-RU" sz="2700" dirty="0"/>
              <a:t>Диагностическая трактовка болей в животе нередко является достаточно сложной и требует больших знаний и опыта. При оценке болей учитывают их характер, интенсивность, локализацию, наличие или отсутствие распространения с места их возникновения (иррадиацию), продолжительность, периодичность, связь их возникновения с приемом пищи или актом дефекации, физической нагрузкой, изменением положения тела, влиянием различных лекарственных препаратов.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има\Desktop\cf9875d058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2428892" cy="4714884"/>
          </a:xfrm>
          <a:prstGeom prst="rect">
            <a:avLst/>
          </a:prstGeom>
          <a:noFill/>
        </p:spPr>
      </p:pic>
      <p:pic>
        <p:nvPicPr>
          <p:cNvPr id="3074" name="Picture 2" descr="C:\Users\Дима\Desktop\95753409f6928f40441603f6482cfa50_tb11683 (Medium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04"/>
            <a:ext cx="2728204" cy="4071946"/>
          </a:xfrm>
          <a:prstGeom prst="rect">
            <a:avLst/>
          </a:prstGeom>
          <a:noFill/>
        </p:spPr>
      </p:pic>
      <p:pic>
        <p:nvPicPr>
          <p:cNvPr id="5122" name="Picture 2" descr="C:\Users\Дима\Desktop\kliz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7166"/>
            <a:ext cx="2855858" cy="20131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Необходимо иметь в виду, что боли в животе могут быть и при болезнях сердца (инфаркте </a:t>
            </a:r>
            <a:r>
              <a:rPr lang="ru-RU" sz="2900" dirty="0" smtClean="0">
                <a:solidFill>
                  <a:schemeClr val="accent1"/>
                </a:solidFill>
              </a:rPr>
              <a:t>миокарда</a:t>
            </a:r>
            <a:r>
              <a:rPr lang="ru-RU" dirty="0" smtClean="0">
                <a:solidFill>
                  <a:schemeClr val="accent1"/>
                </a:solidFill>
              </a:rPr>
              <a:t>), органов дыхания (крупозной пневмонии, неврологических заболеваниях и др.), что может стать иногда причиной диагностической ошибки. При не совсем ясной картине болей в животе не следует сразу назначать лекарственную терапию (обезболивающие, слабительные), грелки, клизмы, промывание желудка.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Desktop\Surge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714776" cy="6000792"/>
          </a:xfrm>
          <a:prstGeom prst="rect">
            <a:avLst/>
          </a:prstGeom>
          <a:noFill/>
        </p:spPr>
      </p:pic>
      <p:pic>
        <p:nvPicPr>
          <p:cNvPr id="6146" name="Picture 2" descr="C:\Users\Дима\Desktop\Флеш-игра-хирур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04"/>
            <a:ext cx="4500594" cy="4085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186766" cy="3911609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</a:rPr>
              <a:t>Лишь после уточнения происхождения болей в животе можно решать вопрос о дальнейшей тактике лечения больного – применении </a:t>
            </a:r>
            <a:r>
              <a:rPr lang="ru-RU" sz="2700" dirty="0" err="1">
                <a:solidFill>
                  <a:schemeClr val="accent1"/>
                </a:solidFill>
              </a:rPr>
              <a:t>спазмолитиков</a:t>
            </a:r>
            <a:r>
              <a:rPr lang="ru-RU" sz="2700" dirty="0">
                <a:solidFill>
                  <a:schemeClr val="accent1"/>
                </a:solidFill>
              </a:rPr>
              <a:t>, </a:t>
            </a:r>
            <a:r>
              <a:rPr lang="ru-RU" sz="2700" dirty="0" err="1">
                <a:solidFill>
                  <a:schemeClr val="accent1"/>
                </a:solidFill>
              </a:rPr>
              <a:t>колиолитиков</a:t>
            </a:r>
            <a:r>
              <a:rPr lang="ru-RU" sz="2700" dirty="0">
                <a:solidFill>
                  <a:schemeClr val="accent1"/>
                </a:solidFill>
              </a:rPr>
              <a:t>, срочном хирургическом вмешательстве. Кроме болей, при заболеваниях органов пищеварения часто встречаются различные </a:t>
            </a:r>
            <a:r>
              <a:rPr lang="ru-RU" sz="2700" dirty="0" err="1">
                <a:solidFill>
                  <a:schemeClr val="accent1"/>
                </a:solidFill>
              </a:rPr>
              <a:t>диспептические</a:t>
            </a:r>
            <a:r>
              <a:rPr lang="ru-RU" sz="2700" dirty="0">
                <a:solidFill>
                  <a:schemeClr val="accent1"/>
                </a:solidFill>
              </a:rPr>
              <a:t> расстройства – тошнота, отрыжка, изжога, нарушение аппетита, ощущение неприятного вкуса во рту, запор, понос.</a:t>
            </a:r>
            <a:endParaRPr lang="ru-RU" sz="27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ма\Desktop\kartinka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15370" cy="5180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498104" cy="4187952"/>
          </a:xfrm>
        </p:spPr>
        <p:txBody>
          <a:bodyPr>
            <a:noAutofit/>
          </a:bodyPr>
          <a:lstStyle/>
          <a:p>
            <a:r>
              <a:rPr lang="ru-RU" sz="2700" b="1" dirty="0" err="1"/>
              <a:t>Диспептические</a:t>
            </a:r>
            <a:r>
              <a:rPr lang="ru-RU" sz="2700" b="1" dirty="0"/>
              <a:t> </a:t>
            </a:r>
            <a:r>
              <a:rPr lang="ru-RU" sz="2700" dirty="0"/>
              <a:t>расстройства также требуют уточнения причин их возникновения и соответствующего лечения. К числу </a:t>
            </a:r>
            <a:r>
              <a:rPr lang="ru-RU" sz="2700" dirty="0" err="1"/>
              <a:t>диспептических</a:t>
            </a:r>
            <a:r>
              <a:rPr lang="ru-RU" sz="2700" dirty="0"/>
              <a:t> расстройств относится и рвота. Рвота встречается при различных заболеваниях: повышении внутричерепного давления («центральная» рвота), отравлениях, при язвенной болезни и опухолях желудка, болезнях желчного пузыря и поджелудочной железы, почечной колике.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349</TotalTime>
  <Words>846</Words>
  <Application>Microsoft Office PowerPoint</Application>
  <PresentationFormat>Экран (4:3)</PresentationFormat>
  <Paragraphs>42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Наблюдение и уход за больными с заболеваниями органов пищеварения </vt:lpstr>
      <vt:lpstr>Презентация PowerPoint</vt:lpstr>
      <vt:lpstr>.</vt:lpstr>
      <vt:lpstr>   Боль относится к наиболее частым симптомам заболеваний пищеварительной системы. Механизм ее возникновения может быть различным. Боли могут возникать при нарушении моторной функции органов пищеварения (спазме или растяжении).</vt:lpstr>
      <vt:lpstr>Эти боли наблюдаются при кишечной колике, печеночной колике, неосложненной язвенной болезни, бывают схваткообразными, ноющими, могут иррадировать в различные участки тела.</vt:lpstr>
      <vt:lpstr>Диагностическая трактовка болей в животе нередко является достаточно сложной и требует больших знаний и опыта. При оценке болей учитывают их характер, интенсивность, локализацию, наличие или отсутствие распространения с места их возникновения (иррадиацию), продолжительность, периодичность, связь их возникновения с приемом пищи или актом дефекации, физической нагрузкой, изменением положения тела, влиянием различных лекарственных препаратов.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большинстве случаев характер кровотечения позволяет на первоначальных этапах лечения применить консервативную гемостатическую терапию. Ее условно можно разделить на общую и местную.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Спасибо,Все свободны 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и уход за больными с заболеваниями органов пищеварения</dc:title>
  <dc:creator>Дима</dc:creator>
  <cp:lastModifiedBy>Alex</cp:lastModifiedBy>
  <cp:revision>38</cp:revision>
  <dcterms:created xsi:type="dcterms:W3CDTF">2011-11-18T17:49:05Z</dcterms:created>
  <dcterms:modified xsi:type="dcterms:W3CDTF">2020-05-31T01:22:42Z</dcterms:modified>
</cp:coreProperties>
</file>