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73" r:id="rId4"/>
    <p:sldId id="272" r:id="rId5"/>
    <p:sldId id="275" r:id="rId6"/>
    <p:sldId id="274" r:id="rId7"/>
    <p:sldId id="276" r:id="rId8"/>
    <p:sldId id="258" r:id="rId9"/>
    <p:sldId id="277" r:id="rId10"/>
    <p:sldId id="278" r:id="rId11"/>
    <p:sldId id="259" r:id="rId12"/>
    <p:sldId id="279" r:id="rId13"/>
    <p:sldId id="260" r:id="rId14"/>
    <p:sldId id="281" r:id="rId15"/>
    <p:sldId id="280" r:id="rId16"/>
    <p:sldId id="282" r:id="rId17"/>
    <p:sldId id="261" r:id="rId18"/>
    <p:sldId id="285" r:id="rId19"/>
    <p:sldId id="283" r:id="rId20"/>
    <p:sldId id="284" r:id="rId21"/>
    <p:sldId id="286" r:id="rId22"/>
    <p:sldId id="287" r:id="rId23"/>
    <p:sldId id="263" r:id="rId24"/>
    <p:sldId id="288" r:id="rId25"/>
    <p:sldId id="289" r:id="rId26"/>
    <p:sldId id="269" r:id="rId27"/>
    <p:sldId id="298" r:id="rId28"/>
    <p:sldId id="293" r:id="rId29"/>
    <p:sldId id="294" r:id="rId30"/>
    <p:sldId id="295" r:id="rId31"/>
    <p:sldId id="299" r:id="rId32"/>
    <p:sldId id="296" r:id="rId33"/>
    <p:sldId id="297" r:id="rId3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4" d="100"/>
          <a:sy n="74" d="100"/>
        </p:scale>
        <p:origin x="-1266" y="-25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DEA7AB36-3620-470F-A800-604EFAAFF331}" type="datetimeFigureOut">
              <a:rPr lang="ru-RU" smtClean="0"/>
              <a:t>27.12.2011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19F8C27-A413-4ED8-ADB5-06B7BEBB5015}" type="slidenum">
              <a:rPr lang="ru-RU" smtClean="0"/>
              <a:t>‹#›</a:t>
            </a:fld>
            <a:endParaRPr lang="ru-RU"/>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DEA7AB36-3620-470F-A800-604EFAAFF331}" type="datetimeFigureOut">
              <a:rPr lang="ru-RU" smtClean="0"/>
              <a:t>27.12.2011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19F8C27-A413-4ED8-ADB5-06B7BEBB5015}"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ru-RU" smtClean="0"/>
              <a:t>Образец заголовка</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DEA7AB36-3620-470F-A800-604EFAAFF331}" type="datetimeFigureOut">
              <a:rPr lang="ru-RU" smtClean="0"/>
              <a:t>27.12.2011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19F8C27-A413-4ED8-ADB5-06B7BEBB5015}"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DEA7AB36-3620-470F-A800-604EFAAFF331}" type="datetimeFigureOut">
              <a:rPr lang="ru-RU" smtClean="0"/>
              <a:t>27.12.2011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19F8C27-A413-4ED8-ADB5-06B7BEBB5015}" type="slidenum">
              <a:rPr lang="ru-RU" smtClean="0"/>
              <a:t>‹#›</a:t>
            </a:fld>
            <a:endParaRPr lang="ru-RU"/>
          </a:p>
        </p:txBody>
      </p:sp>
      <p:sp>
        <p:nvSpPr>
          <p:cNvPr id="8" name="Title 7"/>
          <p:cNvSpPr>
            <a:spLocks noGrp="1"/>
          </p:cNvSpPr>
          <p:nvPr>
            <p:ph type="title"/>
          </p:nvPr>
        </p:nvSpPr>
        <p:spPr/>
        <p:txBody>
          <a:bodyPr/>
          <a:lstStyle/>
          <a:p>
            <a:r>
              <a:rPr lang="ru-RU" smtClean="0"/>
              <a:t>Образец заголовка</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DEA7AB36-3620-470F-A800-604EFAAFF331}" type="datetimeFigureOut">
              <a:rPr lang="ru-RU" smtClean="0"/>
              <a:t>27.12.2011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19F8C27-A413-4ED8-ADB5-06B7BEBB5015}"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DEA7AB36-3620-470F-A800-604EFAAFF331}" type="datetimeFigureOut">
              <a:rPr lang="ru-RU" smtClean="0"/>
              <a:t>27.12.2011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119F8C27-A413-4ED8-ADB5-06B7BEBB5015}" type="slidenum">
              <a:rPr lang="ru-RU" smtClean="0"/>
              <a:t>‹#›</a:t>
            </a:fld>
            <a:endParaRPr lang="ru-RU"/>
          </a:p>
        </p:txBody>
      </p:sp>
      <p:sp>
        <p:nvSpPr>
          <p:cNvPr id="8" name="Title 7"/>
          <p:cNvSpPr>
            <a:spLocks noGrp="1"/>
          </p:cNvSpPr>
          <p:nvPr>
            <p:ph type="title"/>
          </p:nvPr>
        </p:nvSpPr>
        <p:spPr/>
        <p:txBody>
          <a:bodyPr/>
          <a:lstStyle/>
          <a:p>
            <a:r>
              <a:rPr lang="ru-RU" smtClean="0"/>
              <a:t>Образец заголовка</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ru-RU" smtClean="0"/>
              <a:t>Образец текста</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DEA7AB36-3620-470F-A800-604EFAAFF331}" type="datetimeFigureOut">
              <a:rPr lang="ru-RU" smtClean="0"/>
              <a:t>27.12.2011</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119F8C27-A413-4ED8-ADB5-06B7BEBB5015}" type="slidenum">
              <a:rPr lang="ru-RU" smtClean="0"/>
              <a:t>‹#›</a:t>
            </a:fld>
            <a:endParaRPr lang="ru-RU"/>
          </a:p>
        </p:txBody>
      </p:sp>
      <p:sp>
        <p:nvSpPr>
          <p:cNvPr id="10" name="Title 9"/>
          <p:cNvSpPr>
            <a:spLocks noGrp="1"/>
          </p:cNvSpPr>
          <p:nvPr>
            <p:ph type="title"/>
          </p:nvPr>
        </p:nvSpPr>
        <p:spPr/>
        <p:txBody>
          <a:body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DEA7AB36-3620-470F-A800-604EFAAFF331}" type="datetimeFigureOut">
              <a:rPr lang="ru-RU" smtClean="0"/>
              <a:t>27.12.2011</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119F8C27-A413-4ED8-ADB5-06B7BEBB5015}"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A7AB36-3620-470F-A800-604EFAAFF331}" type="datetimeFigureOut">
              <a:rPr lang="ru-RU" smtClean="0"/>
              <a:t>27.12.2011</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119F8C27-A413-4ED8-ADB5-06B7BEBB5015}"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ru-RU" smtClean="0"/>
              <a:t>Образец заголовка</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DEA7AB36-3620-470F-A800-604EFAAFF331}" type="datetimeFigureOut">
              <a:rPr lang="ru-RU" smtClean="0"/>
              <a:t>27.12.2011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119F8C27-A413-4ED8-ADB5-06B7BEBB5015}"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DEA7AB36-3620-470F-A800-604EFAAFF331}" type="datetimeFigureOut">
              <a:rPr lang="ru-RU" smtClean="0"/>
              <a:t>27.12.2011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119F8C27-A413-4ED8-ADB5-06B7BEBB5015}" type="slidenum">
              <a:rPr lang="ru-RU" smtClean="0"/>
              <a:t>‹#›</a:t>
            </a:fld>
            <a:endParaRPr lang="ru-RU"/>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DEA7AB36-3620-470F-A800-604EFAAFF331}" type="datetimeFigureOut">
              <a:rPr lang="ru-RU" smtClean="0"/>
              <a:t>27.12.2011</a:t>
            </a:fld>
            <a:endParaRPr lang="ru-RU"/>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ru-RU"/>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119F8C27-A413-4ED8-ADB5-06B7BEBB5015}"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179512" y="1124744"/>
            <a:ext cx="3600400" cy="5328592"/>
          </a:xfrm>
        </p:spPr>
        <p:txBody>
          <a:bodyPr>
            <a:noAutofit/>
          </a:bodyPr>
          <a:lstStyle/>
          <a:p>
            <a:r>
              <a:rPr lang="ru-RU" sz="2700" dirty="0"/>
              <a:t>Боли, диспепсические расстройства (тошнота, рвота, отрыжка, изжога, нарушение аппетита, ощущение неприятного вкуса во рту, задержка стула, частый жидкий стул, метеоризм), желтуха.</a:t>
            </a:r>
          </a:p>
        </p:txBody>
      </p:sp>
      <p:sp>
        <p:nvSpPr>
          <p:cNvPr id="2" name="Заголовок 1"/>
          <p:cNvSpPr>
            <a:spLocks noGrp="1"/>
          </p:cNvSpPr>
          <p:nvPr>
            <p:ph type="ctrTitle"/>
          </p:nvPr>
        </p:nvSpPr>
        <p:spPr>
          <a:xfrm>
            <a:off x="827584" y="0"/>
            <a:ext cx="7772400" cy="1470025"/>
          </a:xfrm>
        </p:spPr>
        <p:txBody>
          <a:bodyPr>
            <a:normAutofit/>
          </a:bodyPr>
          <a:lstStyle/>
          <a:p>
            <a:r>
              <a:rPr lang="ru-RU" sz="2800" dirty="0"/>
              <a:t>СИМПТОМЫ ПРИ ЗАБОЛЕВАНИЯХ ЖЕЛУДОЧНО-КИШЕЧНОГО ТРАКТА</a:t>
            </a:r>
          </a:p>
        </p:txBody>
      </p:sp>
      <p:pic>
        <p:nvPicPr>
          <p:cNvPr id="1026" name="Picture 2" descr="http://allcouncil.ru/uploads/posts/1315858724_4f52f4def53a7a9d89dbf86a60c1f57b_905ef27c2fcbd81bc39e5b3a225f1921.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66917" y="1196753"/>
            <a:ext cx="5506893" cy="56740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26916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179512" y="836712"/>
            <a:ext cx="3888432" cy="5361776"/>
          </a:xfrm>
        </p:spPr>
        <p:txBody>
          <a:bodyPr>
            <a:normAutofit fontScale="77500" lnSpcReduction="20000"/>
          </a:bodyPr>
          <a:lstStyle/>
          <a:p>
            <a:r>
              <a:rPr lang="ru-RU" sz="3500" dirty="0"/>
              <a:t>Промывание желудка, безусловно показанное при отравлениях, может значительно ухудшить состояние больного с инфарктом миокарда, протекающим с болями в животе (абдоминальная, или гас-</a:t>
            </a:r>
            <a:r>
              <a:rPr lang="ru-RU" sz="3500" dirty="0" err="1"/>
              <a:t>тралгическая</a:t>
            </a:r>
            <a:r>
              <a:rPr lang="ru-RU" sz="3500" dirty="0"/>
              <a:t>, форма).</a:t>
            </a:r>
          </a:p>
          <a:p>
            <a:endParaRPr lang="ru-RU"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7944" y="0"/>
            <a:ext cx="5076056"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554808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59632" y="-13713"/>
            <a:ext cx="6512511" cy="1143000"/>
          </a:xfrm>
        </p:spPr>
        <p:txBody>
          <a:bodyPr>
            <a:normAutofit/>
          </a:bodyPr>
          <a:lstStyle/>
          <a:p>
            <a:pPr algn="ctr"/>
            <a:r>
              <a:rPr lang="ru-RU" sz="2800" dirty="0"/>
              <a:t>«ДИСПЕПСИЧЕСКИЕ РАССТРОЙСТВА»</a:t>
            </a:r>
          </a:p>
        </p:txBody>
      </p:sp>
      <p:sp>
        <p:nvSpPr>
          <p:cNvPr id="3" name="Объект 2"/>
          <p:cNvSpPr>
            <a:spLocks noGrp="1"/>
          </p:cNvSpPr>
          <p:nvPr>
            <p:ph sz="quarter" idx="13"/>
          </p:nvPr>
        </p:nvSpPr>
        <p:spPr>
          <a:xfrm>
            <a:off x="0" y="1340768"/>
            <a:ext cx="4392488" cy="3474720"/>
          </a:xfrm>
        </p:spPr>
        <p:txBody>
          <a:bodyPr>
            <a:noAutofit/>
          </a:bodyPr>
          <a:lstStyle/>
          <a:p>
            <a:r>
              <a:rPr lang="ru-RU" sz="2700" dirty="0"/>
              <a:t>Кроме болей, при заболеваниях органов пищеварения часто встречаются различные диспепсические расстройства, к которым относятся тошнота, отрыжка (непроизвольное выделение из желудка в полость рта газов или небольшого количества </a:t>
            </a:r>
            <a:r>
              <a:rPr lang="ru-RU" sz="2700" dirty="0" smtClean="0"/>
              <a:t>пищи). </a:t>
            </a:r>
            <a:endParaRPr lang="ru-RU" sz="2700"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55976" y="1340768"/>
            <a:ext cx="4752947" cy="5517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362363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395536" y="731520"/>
            <a:ext cx="4320480" cy="5433784"/>
          </a:xfrm>
        </p:spPr>
        <p:txBody>
          <a:bodyPr>
            <a:normAutofit fontScale="92500" lnSpcReduction="20000"/>
          </a:bodyPr>
          <a:lstStyle/>
          <a:p>
            <a:r>
              <a:rPr lang="ru-RU" sz="2900" dirty="0"/>
              <a:t>изжога (ощущение жжения за грудиной или в подложечной области), нарушение аппетита, ощущение неприятного вкуса во рту, запор (задержка стула), понос (частый жидкий стул) и др. Диспепсические расстройства также требуют уточнения причин их возникновения и соответствующего лечения.</a:t>
            </a:r>
          </a:p>
          <a:p>
            <a:endParaRPr lang="ru-RU" dirty="0"/>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11961" y="0"/>
            <a:ext cx="493204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080224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15616" y="0"/>
            <a:ext cx="6512511" cy="1143000"/>
          </a:xfrm>
        </p:spPr>
        <p:txBody>
          <a:bodyPr>
            <a:normAutofit/>
          </a:bodyPr>
          <a:lstStyle/>
          <a:p>
            <a:pPr algn="ctr"/>
            <a:r>
              <a:rPr lang="ru-RU" sz="2800" dirty="0" smtClean="0"/>
              <a:t>ПРИЧИНЫ ВОЗНИКНОВЕНИЯ РВОТЫ</a:t>
            </a:r>
            <a:endParaRPr lang="ru-RU" sz="2800" dirty="0"/>
          </a:p>
        </p:txBody>
      </p:sp>
      <p:sp>
        <p:nvSpPr>
          <p:cNvPr id="3" name="Объект 2"/>
          <p:cNvSpPr>
            <a:spLocks noGrp="1"/>
          </p:cNvSpPr>
          <p:nvPr>
            <p:ph sz="quarter" idx="13"/>
          </p:nvPr>
        </p:nvSpPr>
        <p:spPr>
          <a:xfrm>
            <a:off x="251520" y="1772816"/>
            <a:ext cx="4032448" cy="4536504"/>
          </a:xfrm>
        </p:spPr>
        <p:txBody>
          <a:bodyPr>
            <a:normAutofit/>
          </a:bodyPr>
          <a:lstStyle/>
          <a:p>
            <a:r>
              <a:rPr lang="ru-RU" sz="2700" dirty="0" smtClean="0"/>
              <a:t>Рвота </a:t>
            </a:r>
            <a:r>
              <a:rPr lang="ru-RU" sz="2700" dirty="0"/>
              <a:t>представляет собой </a:t>
            </a:r>
            <a:r>
              <a:rPr lang="ru-RU" sz="2700" dirty="0" smtClean="0"/>
              <a:t>сложнорефлекторный </a:t>
            </a:r>
            <a:r>
              <a:rPr lang="ru-RU" sz="2700" dirty="0"/>
              <a:t>акт непроизвольного выбрасывания содержимого желудка или кишечника через пищевод, глотку, рот, носовые ходы. </a:t>
            </a:r>
          </a:p>
        </p:txBody>
      </p:sp>
      <p:pic>
        <p:nvPicPr>
          <p:cNvPr id="1229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11961" y="980728"/>
            <a:ext cx="4967190" cy="5877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330099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0" y="620688"/>
            <a:ext cx="5112568" cy="6009848"/>
          </a:xfrm>
        </p:spPr>
        <p:txBody>
          <a:bodyPr>
            <a:normAutofit fontScale="92500"/>
          </a:bodyPr>
          <a:lstStyle/>
          <a:p>
            <a:r>
              <a:rPr lang="ru-RU" sz="2900" dirty="0"/>
              <a:t>Рвота встречается при различных заболеваниях: повышении внутричерепного давления («центральная» рвота), отравлениях (гематогенно-токсическая рвота), многих заболеваниях внутренних органов (при язвенной болезни и опухолях желудка, болезнях желчного пузыря и поджелудочной железы, почечной колике и др.).</a:t>
            </a:r>
            <a:r>
              <a:rPr lang="ru-RU" sz="3500" dirty="0"/>
              <a:t/>
            </a:r>
            <a:br>
              <a:rPr lang="ru-RU" sz="3500" dirty="0"/>
            </a:br>
            <a:endParaRPr lang="ru-RU" sz="3500" dirty="0"/>
          </a:p>
          <a:p>
            <a:endParaRPr lang="ru-RU" dirty="0"/>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4048" y="0"/>
            <a:ext cx="4121239"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204188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251520" y="731520"/>
            <a:ext cx="4680520" cy="5433784"/>
          </a:xfrm>
        </p:spPr>
        <p:txBody>
          <a:bodyPr>
            <a:noAutofit/>
          </a:bodyPr>
          <a:lstStyle/>
          <a:p>
            <a:r>
              <a:rPr lang="ru-RU" sz="2700" dirty="0" smtClean="0"/>
              <a:t>При наличии рвоты уточняют время ее возникновения (утром, сразу после приема пищи, спустя несколько часов после еды), объем рвотных масс, их запах, цвет, консистенцию, реакцию, характер остатков пищи, наличие патологических примесей, в частности желчи, сгустков крови и др.</a:t>
            </a:r>
            <a:br>
              <a:rPr lang="ru-RU" sz="2700" dirty="0" smtClean="0"/>
            </a:br>
            <a:endParaRPr lang="ru-RU" sz="2700" dirty="0"/>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8024" y="0"/>
            <a:ext cx="4350646"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414983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179512" y="692696"/>
            <a:ext cx="4464496" cy="5865832"/>
          </a:xfrm>
        </p:spPr>
        <p:txBody>
          <a:bodyPr>
            <a:normAutofit fontScale="85000" lnSpcReduction="20000"/>
          </a:bodyPr>
          <a:lstStyle/>
          <a:p>
            <a:r>
              <a:rPr lang="ru-RU" sz="3200" dirty="0" smtClean="0"/>
              <a:t>Рвота как симптом имеет, не только важное диагностическое значение. Частая и обильная (неукротимая) рвота приводит к развитию в организме тяжелых нарушений: обезвоживанию, электролитным сдвигам, сопровождающимся в свою очередь расстройствами сердечной деятельности, нарушениями функций почек и т. д.</a:t>
            </a:r>
          </a:p>
          <a:p>
            <a:endParaRPr lang="ru-RU" dirty="0"/>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4008" y="0"/>
            <a:ext cx="4531015" cy="68378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350472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43608" y="0"/>
            <a:ext cx="6512511" cy="1143000"/>
          </a:xfrm>
        </p:spPr>
        <p:txBody>
          <a:bodyPr>
            <a:normAutofit/>
          </a:bodyPr>
          <a:lstStyle/>
          <a:p>
            <a:pPr algn="ctr"/>
            <a:r>
              <a:rPr lang="ru-RU" sz="2800" dirty="0"/>
              <a:t>ОСОБЕННОСТЬ УХОДА ЗА БОЛЬНЫМ ВО ВРЕМЯ РВОТЫ</a:t>
            </a:r>
          </a:p>
        </p:txBody>
      </p:sp>
      <p:sp>
        <p:nvSpPr>
          <p:cNvPr id="3" name="Объект 2"/>
          <p:cNvSpPr>
            <a:spLocks noGrp="1"/>
          </p:cNvSpPr>
          <p:nvPr>
            <p:ph sz="quarter" idx="13"/>
          </p:nvPr>
        </p:nvSpPr>
        <p:spPr>
          <a:xfrm>
            <a:off x="0" y="908720"/>
            <a:ext cx="4499992" cy="3474720"/>
          </a:xfrm>
        </p:spPr>
        <p:txBody>
          <a:bodyPr>
            <a:noAutofit/>
          </a:bodyPr>
          <a:lstStyle/>
          <a:p>
            <a:r>
              <a:rPr lang="ru-RU" sz="2700" dirty="0"/>
              <a:t>Во время рвоты важно своевременно оказать помощь больному, так как рвотные массы, особенно при бессознательном состоянии пациента, могут попасть в дыхательные пути, вызывая тяжелую инспираторную одышку, а затем и аспирационную пневмонию. </a:t>
            </a:r>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7984" y="1052736"/>
            <a:ext cx="4716016" cy="5805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83255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107504" y="1052736"/>
            <a:ext cx="3384376" cy="5073744"/>
          </a:xfrm>
        </p:spPr>
        <p:txBody>
          <a:bodyPr>
            <a:normAutofit/>
          </a:bodyPr>
          <a:lstStyle/>
          <a:p>
            <a:r>
              <a:rPr lang="ru-RU" sz="2700" dirty="0"/>
              <a:t>Во время рвоты больного усаживают или укладывают на бок, наклоняют голову вниз, подставляют тазик, а к углу рта подносят лоток или полотенце.</a:t>
            </a:r>
            <a:br>
              <a:rPr lang="ru-RU" sz="2700" dirty="0"/>
            </a:br>
            <a:endParaRPr lang="ru-RU" sz="2700" dirty="0"/>
          </a:p>
        </p:txBody>
      </p:sp>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35896" y="1"/>
            <a:ext cx="5508104"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189975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0" y="16099"/>
            <a:ext cx="9288016" cy="6048672"/>
          </a:xfrm>
        </p:spPr>
        <p:txBody>
          <a:bodyPr>
            <a:noAutofit/>
          </a:bodyPr>
          <a:lstStyle/>
          <a:p>
            <a:r>
              <a:rPr lang="ru-RU" sz="2700" dirty="0" smtClean="0"/>
              <a:t>Рвотные </a:t>
            </a:r>
            <a:r>
              <a:rPr lang="ru-RU" sz="2700" dirty="0"/>
              <a:t>массы при необходимости лабораторного (например, бактериологического) исследования собирают в отдельную посуду, а затем направляют в лабораторию. После рвоты больному дают прополоскать рот теплой водой, а тяжелым или ослабленным больным очищают полость рта ватным тампоном, смоченным водой или слабым раствором гидрокарбоната натрия, пер-</a:t>
            </a:r>
            <a:r>
              <a:rPr lang="ru-RU" sz="2700" dirty="0" err="1"/>
              <a:t>манганата</a:t>
            </a:r>
            <a:r>
              <a:rPr lang="ru-RU" sz="2700" dirty="0"/>
              <a:t> калия.</a:t>
            </a:r>
            <a:br>
              <a:rPr lang="ru-RU" sz="2700" dirty="0"/>
            </a:br>
            <a:endParaRPr lang="ru-RU" sz="2700" dirty="0"/>
          </a:p>
        </p:txBody>
      </p:sp>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356992"/>
            <a:ext cx="9144000" cy="3517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100139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59632" y="0"/>
            <a:ext cx="6512511" cy="1700808"/>
          </a:xfrm>
        </p:spPr>
        <p:txBody>
          <a:bodyPr>
            <a:normAutofit/>
          </a:bodyPr>
          <a:lstStyle/>
          <a:p>
            <a:pPr algn="ctr"/>
            <a:r>
              <a:rPr lang="ru-RU" sz="2800" dirty="0"/>
              <a:t>МЕХАНИЗМ ВОЗНИКНОВЕНИЯ БОЛЕЙ ПРИ ЗАБОЛЕВАНИЯХ ПИЩЕВАРИТЕЛЬНОЙ СИСТЕМЫ</a:t>
            </a:r>
          </a:p>
        </p:txBody>
      </p:sp>
      <p:sp>
        <p:nvSpPr>
          <p:cNvPr id="3" name="Объект 2"/>
          <p:cNvSpPr>
            <a:spLocks noGrp="1"/>
          </p:cNvSpPr>
          <p:nvPr>
            <p:ph sz="quarter" idx="13"/>
          </p:nvPr>
        </p:nvSpPr>
        <p:spPr>
          <a:xfrm>
            <a:off x="0" y="1484784"/>
            <a:ext cx="5292080" cy="3906768"/>
          </a:xfrm>
        </p:spPr>
        <p:txBody>
          <a:bodyPr>
            <a:noAutofit/>
          </a:bodyPr>
          <a:lstStyle/>
          <a:p>
            <a:r>
              <a:rPr lang="ru-RU" sz="2700" dirty="0"/>
              <a:t>Боли относятся к наиболее частым симптомам заболеваний пищеварительной системы. Механизм их возникновения может быть различным. Боли, появляющиеся при нарушении моторной функции органов пищеварения (спазме или, наоборот, растяжении), носят название висцеральных. </a:t>
            </a:r>
          </a:p>
        </p:txBody>
      </p:sp>
      <p:pic>
        <p:nvPicPr>
          <p:cNvPr id="2050" name="Picture 2" descr="http://www.wolfson-medical.ru/wp-content/uploads/hospital/Neurolog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0072" y="1412776"/>
            <a:ext cx="3923928" cy="54452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24374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251520" y="908720"/>
            <a:ext cx="3645024" cy="4857720"/>
          </a:xfrm>
        </p:spPr>
        <p:txBody>
          <a:bodyPr>
            <a:normAutofit lnSpcReduction="10000"/>
          </a:bodyPr>
          <a:lstStyle/>
          <a:p>
            <a:r>
              <a:rPr lang="ru-RU" sz="2700" dirty="0" smtClean="0"/>
              <a:t>Лечение </a:t>
            </a:r>
            <a:r>
              <a:rPr lang="ru-RU" sz="2700" dirty="0"/>
              <a:t>больных, у которых имеется рвота, зависит от вызвавших ее заболеваний. Если рвота связана с каким-либо отравлением, то проводят промывание желудка.</a:t>
            </a:r>
            <a:br>
              <a:rPr lang="ru-RU" sz="2700" dirty="0"/>
            </a:br>
            <a:endParaRPr lang="ru-RU" sz="2700" dirty="0"/>
          </a:p>
        </p:txBody>
      </p:sp>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95937" y="20544"/>
            <a:ext cx="5148064" cy="68640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164713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107504" y="764704"/>
            <a:ext cx="4608512" cy="5400600"/>
          </a:xfrm>
        </p:spPr>
        <p:txBody>
          <a:bodyPr>
            <a:normAutofit lnSpcReduction="10000"/>
          </a:bodyPr>
          <a:lstStyle/>
          <a:p>
            <a:r>
              <a:rPr lang="ru-RU" sz="2700" dirty="0"/>
              <a:t>В некоторых случаях (опухолевое или рубцовое сужение выходного отдела желудка) применяется хирургическое лечение. При упорной рвоте, сопровождающейся обезвоживанием организма, необходимо внутривенное вливание жидкости, растворов электролитов. </a:t>
            </a:r>
          </a:p>
          <a:p>
            <a:endParaRPr lang="ru-RU" sz="2700" dirty="0"/>
          </a:p>
        </p:txBody>
      </p:sp>
      <p:pic>
        <p:nvPicPr>
          <p:cNvPr id="225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7984" y="0"/>
            <a:ext cx="4716015" cy="68348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375721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251520" y="908720"/>
            <a:ext cx="4608512" cy="5289768"/>
          </a:xfrm>
        </p:spPr>
        <p:txBody>
          <a:bodyPr>
            <a:normAutofit fontScale="92500" lnSpcReduction="20000"/>
          </a:bodyPr>
          <a:lstStyle/>
          <a:p>
            <a:r>
              <a:rPr lang="ru-RU" sz="2900" dirty="0"/>
              <a:t>Особого внимания и наблюдения медицинской сестры требуют больные, у которых в рвотных массах имеется примесь крови.</a:t>
            </a:r>
            <a:br>
              <a:rPr lang="ru-RU" sz="2900" dirty="0"/>
            </a:br>
            <a:r>
              <a:rPr lang="ru-RU" sz="2900" dirty="0"/>
              <a:t>Рвота «кофейной гущей» свидетельствует о желудочном кровотечении. В этом случае к больному срочно вызывают врача, а на живот кладут пузырь со льдом.</a:t>
            </a:r>
          </a:p>
          <a:p>
            <a:endParaRPr lang="ru-RU" dirty="0"/>
          </a:p>
        </p:txBody>
      </p:sp>
      <p:pic>
        <p:nvPicPr>
          <p:cNvPr id="235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0032" y="0"/>
            <a:ext cx="4283968" cy="68787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294126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43608" y="0"/>
            <a:ext cx="6512511" cy="1143000"/>
          </a:xfrm>
        </p:spPr>
        <p:txBody>
          <a:bodyPr>
            <a:normAutofit/>
          </a:bodyPr>
          <a:lstStyle/>
          <a:p>
            <a:pPr algn="ctr"/>
            <a:r>
              <a:rPr lang="ru-RU" sz="2800" dirty="0"/>
              <a:t>КОНТРОЛЬ ЗА СОСТОЯНИЕМ ФУНКЦИИ КИШЕЧНИКА</a:t>
            </a:r>
          </a:p>
        </p:txBody>
      </p:sp>
      <p:sp>
        <p:nvSpPr>
          <p:cNvPr id="3" name="Объект 2"/>
          <p:cNvSpPr>
            <a:spLocks noGrp="1"/>
          </p:cNvSpPr>
          <p:nvPr>
            <p:ph sz="quarter" idx="13"/>
          </p:nvPr>
        </p:nvSpPr>
        <p:spPr>
          <a:xfrm>
            <a:off x="251520" y="1772816"/>
            <a:ext cx="4608512" cy="4752528"/>
          </a:xfrm>
        </p:spPr>
        <p:txBody>
          <a:bodyPr>
            <a:noAutofit/>
          </a:bodyPr>
          <a:lstStyle/>
          <a:p>
            <a:r>
              <a:rPr lang="ru-RU" sz="2700" dirty="0"/>
              <a:t>При заболеваниях желудочно-кишечного тракта медсестра контролирует состояние функции кишечника у больного. При этом необходимо следить за регулярностью опорожнения кишечника, характером стула, его консистенцией, окраской. </a:t>
            </a:r>
          </a:p>
        </p:txBody>
      </p:sp>
      <p:pic>
        <p:nvPicPr>
          <p:cNvPr id="2150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4009" y="919235"/>
            <a:ext cx="4499992" cy="59387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328599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179512" y="692696"/>
            <a:ext cx="4536504" cy="5505792"/>
          </a:xfrm>
        </p:spPr>
        <p:txBody>
          <a:bodyPr>
            <a:noAutofit/>
          </a:bodyPr>
          <a:lstStyle/>
          <a:p>
            <a:r>
              <a:rPr lang="ru-RU" sz="2700" dirty="0"/>
              <a:t>Так появление дегтеобразного стула — признак желудочно-кишечного кровотечения. В этом случае медсестра немедленно вызывает врача, а больного укладывает в постель. Вызова врача требует также появление в испражнениях больного прожилок крови, слизи.</a:t>
            </a:r>
            <a:br>
              <a:rPr lang="ru-RU" sz="2700" dirty="0"/>
            </a:br>
            <a:endParaRPr lang="ru-RU" sz="2700" dirty="0"/>
          </a:p>
        </p:txBody>
      </p:sp>
      <p:pic>
        <p:nvPicPr>
          <p:cNvPr id="245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7984" y="0"/>
            <a:ext cx="4711962"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334316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107504" y="692696"/>
            <a:ext cx="4320480" cy="6165304"/>
          </a:xfrm>
        </p:spPr>
        <p:txBody>
          <a:bodyPr>
            <a:normAutofit/>
          </a:bodyPr>
          <a:lstStyle/>
          <a:p>
            <a:r>
              <a:rPr lang="ru-RU" sz="2700" dirty="0"/>
              <a:t>При лечении заболеваний желудочно-кишечного тракта огромное значение имеет соблюдение правильного режима питания. Врач назначает больному определенную диету, а медсестра должна тщательно следить за выполнением ее больным.</a:t>
            </a:r>
          </a:p>
          <a:p>
            <a:endParaRPr lang="ru-RU" dirty="0"/>
          </a:p>
        </p:txBody>
      </p:sp>
      <p:pic>
        <p:nvPicPr>
          <p:cNvPr id="2560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11960" y="1"/>
            <a:ext cx="4936168" cy="6861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185948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15616" y="0"/>
            <a:ext cx="6512511" cy="1143000"/>
          </a:xfrm>
        </p:spPr>
        <p:txBody>
          <a:bodyPr>
            <a:normAutofit/>
          </a:bodyPr>
          <a:lstStyle/>
          <a:p>
            <a:pPr algn="ctr"/>
            <a:r>
              <a:rPr lang="ru-RU" sz="2800" dirty="0"/>
              <a:t>КРОВОТЕЧЕНИЕ ЖЕЛУДОЧНОЕ И КИШЕЧНОЕ</a:t>
            </a:r>
          </a:p>
        </p:txBody>
      </p:sp>
      <p:sp>
        <p:nvSpPr>
          <p:cNvPr id="3" name="Объект 2"/>
          <p:cNvSpPr>
            <a:spLocks noGrp="1"/>
          </p:cNvSpPr>
          <p:nvPr>
            <p:ph sz="quarter" idx="13"/>
          </p:nvPr>
        </p:nvSpPr>
        <p:spPr>
          <a:xfrm>
            <a:off x="0" y="1340768"/>
            <a:ext cx="4499992" cy="5517232"/>
          </a:xfrm>
        </p:spPr>
        <p:txBody>
          <a:bodyPr>
            <a:noAutofit/>
          </a:bodyPr>
          <a:lstStyle/>
          <a:p>
            <a:r>
              <a:rPr lang="ru-RU" sz="2700" dirty="0"/>
              <a:t>Основные признаки желудочного и кишечного кровотечения.</a:t>
            </a:r>
            <a:r>
              <a:rPr lang="ru-RU" sz="2700" dirty="0" smtClean="0"/>
              <a:t/>
            </a:r>
            <a:br>
              <a:rPr lang="ru-RU" sz="2700" dirty="0" smtClean="0"/>
            </a:br>
            <a:r>
              <a:rPr lang="ru-RU" sz="2700" dirty="0"/>
              <a:t>Такое кровотечение является симптомом ряда разнообразных заболеваний желудка, кишечника, печени, пищевода и др. </a:t>
            </a:r>
          </a:p>
        </p:txBody>
      </p:sp>
      <p:pic>
        <p:nvPicPr>
          <p:cNvPr id="266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95936" y="1176127"/>
            <a:ext cx="5148064" cy="56818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49754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0" y="908720"/>
            <a:ext cx="3816424" cy="5040560"/>
          </a:xfrm>
        </p:spPr>
        <p:txBody>
          <a:bodyPr>
            <a:normAutofit/>
          </a:bodyPr>
          <a:lstStyle/>
          <a:p>
            <a:r>
              <a:rPr lang="ru-RU" sz="2700" dirty="0"/>
              <a:t>Нередко медсестра первая наблюдает у больного дегтеобразный стул и рвотные массы в виде «кофейной гущи», что обусловлено действием желудочного сока на гемоглобин. </a:t>
            </a:r>
          </a:p>
          <a:p>
            <a:endParaRPr lang="ru-RU" dirty="0"/>
          </a:p>
        </p:txBody>
      </p:sp>
      <p:pic>
        <p:nvPicPr>
          <p:cNvPr id="286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8050" y="0"/>
            <a:ext cx="442595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936360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2842" y="404664"/>
            <a:ext cx="4824536" cy="5865832"/>
          </a:xfrm>
        </p:spPr>
        <p:txBody>
          <a:bodyPr>
            <a:noAutofit/>
          </a:bodyPr>
          <a:lstStyle/>
          <a:p>
            <a:r>
              <a:rPr lang="ru-RU" sz="2700" dirty="0"/>
              <a:t>При кровотечении из толстого кишечника в кале появляется примесь алой крови. При обнаружении этих симптомов сестра немедленно вызывает к больному врача. Небольшие кровотечения распознаются с трудом, иногда лишь при наличии хронической железодефицитной анемии или при исследовании кала на скрытую кровь.</a:t>
            </a:r>
            <a:br>
              <a:rPr lang="ru-RU" sz="2700" dirty="0"/>
            </a:br>
            <a:endParaRPr lang="ru-RU" sz="2700" dirty="0"/>
          </a:p>
        </p:txBody>
      </p:sp>
      <p:pic>
        <p:nvPicPr>
          <p:cNvPr id="276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8024" y="0"/>
            <a:ext cx="4355976"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12384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0" y="764704"/>
            <a:ext cx="4283968" cy="5688632"/>
          </a:xfrm>
        </p:spPr>
        <p:txBody>
          <a:bodyPr>
            <a:normAutofit lnSpcReduction="10000"/>
          </a:bodyPr>
          <a:lstStyle/>
          <a:p>
            <a:r>
              <a:rPr lang="ru-RU" sz="2700" dirty="0"/>
              <a:t>В чем опасность желудочного или кишечного кровотечения?</a:t>
            </a:r>
            <a:br>
              <a:rPr lang="ru-RU" sz="2700" dirty="0"/>
            </a:br>
            <a:r>
              <a:rPr lang="ru-RU" sz="2700" dirty="0"/>
              <a:t>Массивное кровотечение из желудочно-кишечного тракта может сопровождаться быстрым развитием коллапса, острой постгеморрагической анемией.</a:t>
            </a:r>
            <a:br>
              <a:rPr lang="ru-RU" sz="2700" dirty="0"/>
            </a:br>
            <a:endParaRPr lang="ru-RU" sz="2700" dirty="0"/>
          </a:p>
          <a:p>
            <a:endParaRPr lang="ru-RU" dirty="0"/>
          </a:p>
        </p:txBody>
      </p:sp>
      <p:pic>
        <p:nvPicPr>
          <p:cNvPr id="296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28380" y="0"/>
            <a:ext cx="499690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248648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0" y="764704"/>
            <a:ext cx="4464496" cy="5832648"/>
          </a:xfrm>
        </p:spPr>
        <p:txBody>
          <a:bodyPr>
            <a:noAutofit/>
          </a:bodyPr>
          <a:lstStyle/>
          <a:p>
            <a:r>
              <a:rPr lang="ru-RU" sz="2700" dirty="0"/>
              <a:t>Эти боли наблюдаются, например, при кишечной колике, печеночной колике, неосложненной язвенной болезни и т. д., отличаются схваткообразным или, напротив, ноющим, диффузным характером, распространяются </a:t>
            </a:r>
            <a:r>
              <a:rPr lang="ru-RU" sz="2700" dirty="0" smtClean="0"/>
              <a:t>в </a:t>
            </a:r>
            <a:r>
              <a:rPr lang="ru-RU" sz="2700" dirty="0"/>
              <a:t>различные участки тела.</a:t>
            </a:r>
            <a:br>
              <a:rPr lang="ru-RU" sz="2700" dirty="0"/>
            </a:br>
            <a:endParaRPr lang="ru-RU" sz="2700"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55976" y="1"/>
            <a:ext cx="4774008"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412468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107504" y="692696"/>
            <a:ext cx="4968552" cy="3474720"/>
          </a:xfrm>
        </p:spPr>
        <p:txBody>
          <a:bodyPr>
            <a:noAutofit/>
          </a:bodyPr>
          <a:lstStyle/>
          <a:p>
            <a:r>
              <a:rPr lang="ru-RU" sz="2700" dirty="0"/>
              <a:t>Желудочно-кишечными кровотечениями осложняются чаще всего язвенная болезнь желудка и двенадцатиперстной кишки, эрозивный гастрит, рак желудка, цирроз печени с портальной гипертензией и расширением вен пищевода, а также геморрагические диатезы, эзофагиты и др. </a:t>
            </a:r>
          </a:p>
        </p:txBody>
      </p:sp>
      <p:pic>
        <p:nvPicPr>
          <p:cNvPr id="307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90052" y="0"/>
            <a:ext cx="4353948"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8743926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0" y="731520"/>
            <a:ext cx="2915816" cy="6009848"/>
          </a:xfrm>
        </p:spPr>
        <p:txBody>
          <a:bodyPr>
            <a:normAutofit/>
          </a:bodyPr>
          <a:lstStyle/>
          <a:p>
            <a:r>
              <a:rPr lang="ru-RU" sz="2700" dirty="0"/>
              <a:t>Кровотечения из толстого кишечника могут быть вызваны раком, геморроем, неспецифическим язвенным колитом.</a:t>
            </a:r>
            <a:br>
              <a:rPr lang="ru-RU" sz="2700" dirty="0"/>
            </a:br>
            <a:endParaRPr lang="ru-RU" sz="2700" dirty="0"/>
          </a:p>
        </p:txBody>
      </p:sp>
      <p:pic>
        <p:nvPicPr>
          <p:cNvPr id="327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5816" y="3175"/>
            <a:ext cx="620776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9806613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23484" y="764704"/>
            <a:ext cx="4595484" cy="5865832"/>
          </a:xfrm>
        </p:spPr>
        <p:txBody>
          <a:bodyPr>
            <a:normAutofit/>
          </a:bodyPr>
          <a:lstStyle/>
          <a:p>
            <a:r>
              <a:rPr lang="ru-RU" sz="2700" dirty="0"/>
              <a:t>Особенности ухода за больными.</a:t>
            </a:r>
            <a:br>
              <a:rPr lang="ru-RU" sz="2700" dirty="0"/>
            </a:br>
            <a:r>
              <a:rPr lang="ru-RU" sz="2700" dirty="0"/>
              <a:t>Больных с массивным кровотечением госпитализируют в хирургическое отделение. Показано соблюдение строгого постельного режима, по показаниям — переливание крови, введение хлорида кальция, </a:t>
            </a:r>
            <a:r>
              <a:rPr lang="ru-RU" sz="2700" dirty="0" err="1"/>
              <a:t>викасола</a:t>
            </a:r>
            <a:r>
              <a:rPr lang="ru-RU" sz="2700" dirty="0"/>
              <a:t>. </a:t>
            </a:r>
          </a:p>
          <a:p>
            <a:endParaRPr lang="ru-RU" dirty="0"/>
          </a:p>
        </p:txBody>
      </p:sp>
      <p:pic>
        <p:nvPicPr>
          <p:cNvPr id="317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3968" y="0"/>
            <a:ext cx="4860032" cy="69127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5363319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107504" y="764704"/>
            <a:ext cx="4320480" cy="5577800"/>
          </a:xfrm>
        </p:spPr>
        <p:txBody>
          <a:bodyPr>
            <a:normAutofit/>
          </a:bodyPr>
          <a:lstStyle/>
          <a:p>
            <a:r>
              <a:rPr lang="ru-RU" sz="2700" dirty="0"/>
              <a:t>Сестра следит, чтобы в начальный период кровотечения больные не принимали никакой пищи. В дальнейшем разрешается холодная жидкая пища, содержащая молоко, желе, яичные белки. Диета постепенно расширяется.</a:t>
            </a:r>
          </a:p>
          <a:p>
            <a:endParaRPr lang="ru-RU" dirty="0"/>
          </a:p>
        </p:txBody>
      </p:sp>
      <p:pic>
        <p:nvPicPr>
          <p:cNvPr id="337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3968" y="0"/>
            <a:ext cx="4860032" cy="68740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553393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0" y="1124744"/>
            <a:ext cx="4932040" cy="3474720"/>
          </a:xfrm>
        </p:spPr>
        <p:txBody>
          <a:bodyPr>
            <a:noAutofit/>
          </a:bodyPr>
          <a:lstStyle/>
          <a:p>
            <a:r>
              <a:rPr lang="ru-RU" sz="2700" dirty="0"/>
              <a:t>В тех случаях, когда в патологический процесс вовлекается листок брюшины, покрывающий пищеварительные органы, например при прободной язве желудка или </a:t>
            </a:r>
            <a:r>
              <a:rPr lang="ru-RU" sz="2700" dirty="0" smtClean="0"/>
              <a:t>двенадцатиперстной </a:t>
            </a:r>
            <a:r>
              <a:rPr lang="ru-RU" sz="2700" dirty="0"/>
              <a:t>кишки, и начинают раздражаться его нервные </a:t>
            </a:r>
            <a:r>
              <a:rPr lang="ru-RU" sz="2700" dirty="0" smtClean="0"/>
              <a:t>окончания. </a:t>
            </a:r>
            <a:endParaRPr lang="ru-RU" sz="2700"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4008" y="1"/>
            <a:ext cx="4499992"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966947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323528" y="764704"/>
            <a:ext cx="4320480" cy="3474720"/>
          </a:xfrm>
        </p:spPr>
        <p:txBody>
          <a:bodyPr>
            <a:noAutofit/>
          </a:bodyPr>
          <a:lstStyle/>
          <a:p>
            <a:r>
              <a:rPr lang="ru-RU" sz="2700" dirty="0"/>
              <a:t>появляются </a:t>
            </a:r>
            <a:r>
              <a:rPr lang="ru-RU" sz="2700" dirty="0" err="1" smtClean="0"/>
              <a:t>перитоне-альные</a:t>
            </a:r>
            <a:r>
              <a:rPr lang="ru-RU" sz="2700" dirty="0" smtClean="0"/>
              <a:t> </a:t>
            </a:r>
            <a:r>
              <a:rPr lang="ru-RU" sz="2700" dirty="0"/>
              <a:t>боли, обычно четко локализованные, постоянные, носящие острый, режущий характер, усиливающиеся при движении и сопровождающиеся напряжением мышц брюшной стенки.</a:t>
            </a:r>
            <a:br>
              <a:rPr lang="ru-RU" sz="2700" dirty="0"/>
            </a:br>
            <a:endParaRPr lang="ru-RU" sz="2700"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97393" y="836712"/>
            <a:ext cx="4546607" cy="6021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505518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0" y="332656"/>
            <a:ext cx="5400600" cy="3474720"/>
          </a:xfrm>
        </p:spPr>
        <p:txBody>
          <a:bodyPr>
            <a:noAutofit/>
          </a:bodyPr>
          <a:lstStyle/>
          <a:p>
            <a:r>
              <a:rPr lang="ru-RU" sz="2700" dirty="0"/>
              <a:t>При оценке болей учитывают их характер, интенсивность, локализацию, наличие или отсутствие распространения с места их возникновения (иррадиации), продолжительность, периодичность, связь их возникновения с приемом пищи или актом дефекации, физической нагрузкой, изменением положения тела; влияние на их исчезновение различных лекарственных препаратов. </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0072" y="0"/>
            <a:ext cx="3923928" cy="68659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75437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0" y="404664"/>
            <a:ext cx="4860032" cy="5721816"/>
          </a:xfrm>
        </p:spPr>
        <p:txBody>
          <a:bodyPr>
            <a:noAutofit/>
          </a:bodyPr>
          <a:lstStyle/>
          <a:p>
            <a:r>
              <a:rPr lang="ru-RU" sz="2700" dirty="0"/>
              <a:t>Кроме того, необходимо иметь в виду, что боли в животе могут появляться не только при заболеваниях органов пищеварения, но и при болезнях сердца (инфаркте миокарда), органов дыхания (крупозной пневмонии), неврологических заболеваниях и др., что может стать иногда причиной диагностических ошибок.</a:t>
            </a:r>
          </a:p>
          <a:p>
            <a:endParaRPr lang="ru-RU" sz="2700" dirty="0"/>
          </a:p>
          <a:p>
            <a:endParaRPr lang="ru-RU" sz="2700"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8024" y="1"/>
            <a:ext cx="4324385"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396094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87624" y="-834"/>
            <a:ext cx="6512511" cy="1143000"/>
          </a:xfrm>
        </p:spPr>
        <p:txBody>
          <a:bodyPr>
            <a:noAutofit/>
          </a:bodyPr>
          <a:lstStyle/>
          <a:p>
            <a:pPr algn="ctr"/>
            <a:r>
              <a:rPr lang="ru-RU" sz="2800" dirty="0" smtClean="0"/>
              <a:t>В КАКИХ СЛУЧАЯХ НЕ СЛЕДУЕТ ПРИБЕГАТЬ К ЛЕКАРСТВЕННОЙ ТЕРАПИИ?</a:t>
            </a:r>
            <a:endParaRPr lang="ru-RU" sz="2800" dirty="0"/>
          </a:p>
        </p:txBody>
      </p:sp>
      <p:sp>
        <p:nvSpPr>
          <p:cNvPr id="3" name="Объект 2"/>
          <p:cNvSpPr>
            <a:spLocks noGrp="1"/>
          </p:cNvSpPr>
          <p:nvPr>
            <p:ph sz="quarter" idx="13"/>
          </p:nvPr>
        </p:nvSpPr>
        <p:spPr>
          <a:xfrm>
            <a:off x="0" y="1340768"/>
            <a:ext cx="3635896" cy="5256584"/>
          </a:xfrm>
        </p:spPr>
        <p:txBody>
          <a:bodyPr>
            <a:normAutofit/>
          </a:bodyPr>
          <a:lstStyle/>
          <a:p>
            <a:r>
              <a:rPr lang="ru-RU" sz="2700" dirty="0"/>
              <a:t>При не совсем ясной картине болей в животе не следует сразу назначать лекарственную терапию (обезболивающие, слабительные), грелки, клизмы, промывание желудка. </a:t>
            </a: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19872" y="1484785"/>
            <a:ext cx="5724128" cy="5373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591519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0" y="764704"/>
            <a:ext cx="4248472" cy="5361776"/>
          </a:xfrm>
        </p:spPr>
        <p:txBody>
          <a:bodyPr>
            <a:noAutofit/>
          </a:bodyPr>
          <a:lstStyle/>
          <a:p>
            <a:r>
              <a:rPr lang="ru-RU" sz="2700" dirty="0"/>
              <a:t>Если при неосложненной язвенной болезни использование грелки способствует уменьшению болевых ощущений, то при остром аппендиците или ущемленной грыже применение тепла может принести непоправимый вред. </a:t>
            </a: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11960" y="1"/>
            <a:ext cx="4932040" cy="68916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67403616"/>
      </p:ext>
    </p:extLst>
  </p:cSld>
  <p:clrMapOvr>
    <a:masterClrMapping/>
  </p:clrMapOvr>
</p:sld>
</file>

<file path=ppt/theme/theme1.xml><?xml version="1.0" encoding="utf-8"?>
<a:theme xmlns:a="http://schemas.openxmlformats.org/drawingml/2006/main" name="Воздушный поток">
  <a:themeElements>
    <a:clrScheme name="Воздушный поток">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Воздушный поток">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Воздушный поток">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144</TotalTime>
  <Words>1095</Words>
  <Application>Microsoft Office PowerPoint</Application>
  <PresentationFormat>Экран (4:3)</PresentationFormat>
  <Paragraphs>41</Paragraphs>
  <Slides>33</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33</vt:i4>
      </vt:variant>
    </vt:vector>
  </HeadingPairs>
  <TitlesOfParts>
    <vt:vector size="34" baseType="lpstr">
      <vt:lpstr>Воздушный поток</vt:lpstr>
      <vt:lpstr>СИМПТОМЫ ПРИ ЗАБОЛЕВАНИЯХ ЖЕЛУДОЧНО-КИШЕЧНОГО ТРАКТА</vt:lpstr>
      <vt:lpstr>МЕХАНИЗМ ВОЗНИКНОВЕНИЯ БОЛЕЙ ПРИ ЗАБОЛЕВАНИЯХ ПИЩЕВАРИТЕЛЬНОЙ СИСТЕМЫ</vt:lpstr>
      <vt:lpstr>Презентация PowerPoint</vt:lpstr>
      <vt:lpstr>Презентация PowerPoint</vt:lpstr>
      <vt:lpstr>Презентация PowerPoint</vt:lpstr>
      <vt:lpstr>Презентация PowerPoint</vt:lpstr>
      <vt:lpstr>Презентация PowerPoint</vt:lpstr>
      <vt:lpstr>В КАКИХ СЛУЧАЯХ НЕ СЛЕДУЕТ ПРИБЕГАТЬ К ЛЕКАРСТВЕННОЙ ТЕРАПИИ?</vt:lpstr>
      <vt:lpstr>Презентация PowerPoint</vt:lpstr>
      <vt:lpstr>Презентация PowerPoint</vt:lpstr>
      <vt:lpstr>«ДИСПЕПСИЧЕСКИЕ РАССТРОЙСТВА»</vt:lpstr>
      <vt:lpstr>Презентация PowerPoint</vt:lpstr>
      <vt:lpstr>ПРИЧИНЫ ВОЗНИКНОВЕНИЯ РВОТЫ</vt:lpstr>
      <vt:lpstr>Презентация PowerPoint</vt:lpstr>
      <vt:lpstr>Презентация PowerPoint</vt:lpstr>
      <vt:lpstr>Презентация PowerPoint</vt:lpstr>
      <vt:lpstr>ОСОБЕННОСТЬ УХОДА ЗА БОЛЬНЫМ ВО ВРЕМЯ РВОТЫ</vt:lpstr>
      <vt:lpstr>Презентация PowerPoint</vt:lpstr>
      <vt:lpstr>Презентация PowerPoint</vt:lpstr>
      <vt:lpstr>Презентация PowerPoint</vt:lpstr>
      <vt:lpstr>Презентация PowerPoint</vt:lpstr>
      <vt:lpstr>Презентация PowerPoint</vt:lpstr>
      <vt:lpstr>КОНТРОЛЬ ЗА СОСТОЯНИЕМ ФУНКЦИИ КИШЕЧНИКА</vt:lpstr>
      <vt:lpstr>Презентация PowerPoint</vt:lpstr>
      <vt:lpstr>Презентация PowerPoint</vt:lpstr>
      <vt:lpstr>КРОВОТЕЧЕНИЕ ЖЕЛУДОЧНОЕ И КИШЕЧНОЕ</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СИМПТОМЫ ПРИ ЗАБОЛЕВАНИЯХ ЖЕЛУДОЧНО-КИШЕЧНОГО ТРАКТА</dc:title>
  <dc:creator>Ba$tion</dc:creator>
  <cp:lastModifiedBy>Ba$tion</cp:lastModifiedBy>
  <cp:revision>13</cp:revision>
  <dcterms:created xsi:type="dcterms:W3CDTF">2011-12-27T15:00:22Z</dcterms:created>
  <dcterms:modified xsi:type="dcterms:W3CDTF">2011-12-27T17:24:45Z</dcterms:modified>
</cp:coreProperties>
</file>