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85570A-6A42-46E4-BE84-73CE2DE862A1}" type="datetimeFigureOut">
              <a:rPr lang="ru-RU" smtClean="0"/>
              <a:t>28.12.2011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B04FB6-D2C2-45A5-9E36-4B267C29EB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29190" y="1481328"/>
            <a:ext cx="375761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Пульсом называются толчкообразные колебания стенок артерий, вызванные движением крови, которая выбрасывается сердцем во время сокращений.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Исследование пульса</a:t>
            </a:r>
            <a:endParaRPr lang="ru-RU" dirty="0"/>
          </a:p>
        </p:txBody>
      </p:sp>
      <p:pic>
        <p:nvPicPr>
          <p:cNvPr id="1026" name="Picture 2" descr="C:\Documents and Settings\Admin\Мои документы\презентация2\_zdorovie_77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000628" cy="3476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5257808" cy="60072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Систолическое артериальное давление – это давление, возникающее в артериальной системе вслед за систолой левого желудочка. </a:t>
            </a:r>
            <a:r>
              <a:rPr lang="ru-RU" dirty="0" err="1" smtClean="0"/>
              <a:t>Диастолическое</a:t>
            </a:r>
            <a:r>
              <a:rPr lang="ru-RU" dirty="0" smtClean="0"/>
              <a:t> давление возникает в период диастолы сердца. Разница между величинами максимального и минимального давления называется пульсовым давлением. Нормальные цифры артериального давления лежат в пределах от 100/60 до 140/90 мм </a:t>
            </a:r>
            <a:r>
              <a:rPr lang="ru-RU" dirty="0" err="1" smtClean="0"/>
              <a:t>рт</a:t>
            </a:r>
            <a:r>
              <a:rPr lang="ru-RU" dirty="0" smtClean="0"/>
              <a:t>. ст.</a:t>
            </a:r>
            <a:endParaRPr lang="ru-RU" dirty="0"/>
          </a:p>
        </p:txBody>
      </p:sp>
      <p:pic>
        <p:nvPicPr>
          <p:cNvPr id="10242" name="Picture 2" descr="C:\Documents and Settings\Admin\Мои документы\презентация2\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92905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686832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Величина артериального давления зависит от целого ряда факторов: сердечного выброса, объема крови и периферического сосудистого сопротивления. Сердечный выброс зависит от венозного возврата к сердцу и сократительной способности миокарда левого желудочка.</a:t>
            </a:r>
            <a:endParaRPr lang="ru-RU" dirty="0"/>
          </a:p>
        </p:txBody>
      </p:sp>
      <p:pic>
        <p:nvPicPr>
          <p:cNvPr id="11266" name="Picture 2" descr="C:\Documents and Settings\Admin\Мои документы\презентация2\blood-pres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680" y="2857496"/>
            <a:ext cx="5848320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Периферическое сосудистое сопротивление – это сопротивление, которое оказывает сосудистая стенка току крови. Оно зависит от эластичности артериальной стенки и диаметра сосуда. Сужение артерий приводит к увеличению сопротивления и повышает артериальное давление. Измерение артериального давления может проводиться с помощью ртутных, мембранных или электронных </a:t>
            </a:r>
            <a:r>
              <a:rPr lang="ru-RU" dirty="0" err="1" smtClean="0"/>
              <a:t>сфигноманометров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Documents and Settings\Admin\Мои документы\презентация2\0_60e16_6104e2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357686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214290"/>
            <a:ext cx="5043494" cy="5793001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давления основано на выслушивании с помощью стетоскопа артериальных тонов ниже места </a:t>
            </a:r>
            <a:r>
              <a:rPr lang="ru-RU" dirty="0" err="1" smtClean="0"/>
              <a:t>сдавления</a:t>
            </a:r>
            <a:r>
              <a:rPr lang="ru-RU" dirty="0" smtClean="0"/>
              <a:t> артерии. При помощи </a:t>
            </a:r>
            <a:r>
              <a:rPr lang="ru-RU" dirty="0" err="1" smtClean="0"/>
              <a:t>сдавления</a:t>
            </a:r>
            <a:r>
              <a:rPr lang="ru-RU" dirty="0" smtClean="0"/>
              <a:t> периферической артерии ток крови в ней полностью прекращается и при выслушивании сосуда тоны не слышны.</a:t>
            </a:r>
            <a:endParaRPr lang="ru-RU" dirty="0"/>
          </a:p>
        </p:txBody>
      </p:sp>
      <p:pic>
        <p:nvPicPr>
          <p:cNvPr id="13314" name="Picture 2" descr="C:\Documents and Settings\Admin\Мои документы\презентация2\onemli-icat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50046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57696" y="357166"/>
            <a:ext cx="4686304" cy="62151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уменьшении давления в манжетке, что достигается выпусканием из нее воздуха, кровь во время систолы начинает проходить через сдавленную артерию и выслушиваются тоны. Момент появления 1-го тона соответствует систолическому (максимальному) артериальному давлению.</a:t>
            </a:r>
            <a:endParaRPr lang="ru-RU" dirty="0"/>
          </a:p>
        </p:txBody>
      </p:sp>
      <p:pic>
        <p:nvPicPr>
          <p:cNvPr id="14338" name="Picture 2" descr="C:\Documents and Settings\Admin\Мои документы\презентация2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664075" cy="3549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142852"/>
            <a:ext cx="4643438" cy="5864439"/>
          </a:xfrm>
        </p:spPr>
        <p:txBody>
          <a:bodyPr>
            <a:normAutofit/>
          </a:bodyPr>
          <a:lstStyle/>
          <a:p>
            <a:r>
              <a:rPr lang="ru-RU" dirty="0" smtClean="0"/>
              <a:t>Тоны продолжают выслушиваться до тех пор, пока давление в манжетке будет больше давления в артерии. В тот момент, когда давление в манжетке сравняется с минимальным давлением в артерии, ток крови станет линейным и тоны перестанут выслушиваться.</a:t>
            </a:r>
            <a:endParaRPr lang="ru-RU" dirty="0"/>
          </a:p>
        </p:txBody>
      </p:sp>
      <p:pic>
        <p:nvPicPr>
          <p:cNvPr id="15362" name="Picture 2" descr="C:\Documents and Settings\Admin\Мои документы\презентация2\bpche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714876" cy="368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785794"/>
            <a:ext cx="3971924" cy="5221497"/>
          </a:xfrm>
        </p:spPr>
        <p:txBody>
          <a:bodyPr/>
          <a:lstStyle/>
          <a:p>
            <a:r>
              <a:rPr lang="ru-RU" dirty="0" smtClean="0"/>
              <a:t>Давление, при котором перестают выслушиваться сосудистые тоны, называется </a:t>
            </a:r>
            <a:r>
              <a:rPr lang="ru-RU" dirty="0" err="1" smtClean="0"/>
              <a:t>диастолическим</a:t>
            </a:r>
            <a:r>
              <a:rPr lang="ru-RU" dirty="0" smtClean="0"/>
              <a:t> артериальным давлением.</a:t>
            </a:r>
            <a:endParaRPr lang="ru-RU" dirty="0"/>
          </a:p>
        </p:txBody>
      </p:sp>
      <p:pic>
        <p:nvPicPr>
          <p:cNvPr id="16386" name="Picture 2" descr="C:\Documents and Settings\Admin\Мои документы\презентация2\bp_pix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57203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4543428" cy="579300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измерении больной находится в положении лежа или сидя. Рука, на которую накладывается манжетка, должна по возможности располагаться на уровне сердца. На среднюю треть плеча накладывают манжетку т. о., чтобы между ней и кожей проходил палец.</a:t>
            </a:r>
            <a:endParaRPr lang="ru-RU" dirty="0"/>
          </a:p>
        </p:txBody>
      </p:sp>
      <p:pic>
        <p:nvPicPr>
          <p:cNvPr id="17410" name="Picture 2" descr="C:\Documents and Settings\Admin\Мои документы\презентация2\349add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572000" cy="3843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214290"/>
            <a:ext cx="4429124" cy="61436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рослушивая </a:t>
            </a:r>
            <a:r>
              <a:rPr lang="ru-RU" dirty="0" smtClean="0"/>
              <a:t>с помощью фонендоскопа плечевую артерию в локтевом сгибе, отмечают момент появления звуков (по шкале тонометра им будет соответствовать систолическое давление) и их исчезновения (им соответствует </a:t>
            </a:r>
            <a:r>
              <a:rPr lang="ru-RU" dirty="0" err="1" smtClean="0"/>
              <a:t>диастолическое</a:t>
            </a:r>
            <a:r>
              <a:rPr lang="ru-RU" dirty="0" smtClean="0"/>
              <a:t> давление).</a:t>
            </a:r>
            <a:endParaRPr lang="ru-RU" dirty="0"/>
          </a:p>
        </p:txBody>
      </p:sp>
      <p:pic>
        <p:nvPicPr>
          <p:cNvPr id="18434" name="Picture 2" descr="C:\Documents and Settings\Admin\Мои документы\презентация2\_isN_1283341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848251" cy="5832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1071546"/>
            <a:ext cx="5500694" cy="60007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Повышение артериального давления носит название артериальной гипертензии (гипертонии), а снижение – артериальной гипотензии (гипотонии). Артериальная гипертензия, развивающаяся вследствие нарушений сложных механизмов регуляции артериального давления, встречается при гипертонической болезни, болезнях почек, сосудов, заболеваниях эндокринной системы.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Уход за больными с гипертонической болезнью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Documents and Settings\Admin\Мои документы\презентация2\Hypertension-treat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385762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481328"/>
            <a:ext cx="3686172" cy="4525963"/>
          </a:xfrm>
        </p:spPr>
        <p:txBody>
          <a:bodyPr/>
          <a:lstStyle/>
          <a:p>
            <a:r>
              <a:rPr lang="ru-RU" dirty="0" smtClean="0"/>
              <a:t>Общепринятое место прощупывания пульса – лучевая артерия. Можно прощупать пульс на височных и бедренных артериях.</a:t>
            </a:r>
            <a:endParaRPr lang="ru-RU" dirty="0"/>
          </a:p>
        </p:txBody>
      </p:sp>
      <p:pic>
        <p:nvPicPr>
          <p:cNvPr id="2051" name="Picture 3" descr="C:\Documents and Settings\Admin\Мои документы\презентация2\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50529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214290"/>
            <a:ext cx="4757742" cy="579300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Длительное повышение артериального давления сопровождается возникновением серьезных изменений в различных органах и системах организма (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системе, почках, центральной нервной системе и др.) и требует систематического медицинского лечения.</a:t>
            </a:r>
            <a:endParaRPr lang="ru-RU" dirty="0"/>
          </a:p>
        </p:txBody>
      </p:sp>
      <p:pic>
        <p:nvPicPr>
          <p:cNvPr id="20482" name="Picture 2" descr="C:\Documents and Settings\Admin\Мои документы\презентация2\1239248744_davlenie229803(300x238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929058" cy="3186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42918"/>
            <a:ext cx="5072066" cy="53643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наблюдении и уходе за больными, страдающими артериальной гипертензией, большое внимание нужно уделять соблюдению требований и правил лечебно-охранительного режима, т. к. отрицательные эмоции, недостаточный сон оказывают неблагоприятное влияние на течение заболевания</a:t>
            </a:r>
            <a:endParaRPr lang="ru-RU" dirty="0"/>
          </a:p>
        </p:txBody>
      </p:sp>
      <p:pic>
        <p:nvPicPr>
          <p:cNvPr id="21506" name="Picture 2" descr="C:\Documents and Settings\Admin\Мои документы\презентация2\149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272" y="1785926"/>
            <a:ext cx="4132728" cy="371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500042"/>
            <a:ext cx="4257676" cy="5507249"/>
          </a:xfrm>
        </p:spPr>
        <p:txBody>
          <a:bodyPr/>
          <a:lstStyle/>
          <a:p>
            <a:r>
              <a:rPr lang="ru-RU" dirty="0" smtClean="0"/>
              <a:t>Артериальное давление определяют несколько раз в день и вносят цифры в температурный лист. В диете больных артериальной гипертонией ограничивают содержание поваренной соли до 1,5–2 г.</a:t>
            </a:r>
            <a:endParaRPr lang="ru-RU" dirty="0"/>
          </a:p>
        </p:txBody>
      </p:sp>
      <p:pic>
        <p:nvPicPr>
          <p:cNvPr id="22530" name="Picture 2" descr="C:\Documents and Settings\Admin\Мои документы\презентация2\1146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429124" cy="52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428604"/>
            <a:ext cx="5143504" cy="6429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Резкое повышение артериального давления сопровождается головной болью, головокружением, тошнотой, рвотой и называется гипертоническим кризом. Затянувшийся гипертонический криз может привести к развитию нарушения мозгового кровообращения, ухудшению коронарного кровообращения, вплоть до возникновения инфаркта миокарда.</a:t>
            </a:r>
            <a:endParaRPr lang="ru-RU" dirty="0"/>
          </a:p>
        </p:txBody>
      </p:sp>
      <p:pic>
        <p:nvPicPr>
          <p:cNvPr id="23554" name="Picture 2" descr="C:\Documents and Settings\Admin\Мои документы\презентация2\510faa67a4a762ee9bec2b64368c1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30194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52"/>
            <a:ext cx="4471990" cy="61436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гипертоническом кризе больным назначают строгий постельный режим, им можно поставить горчичники на затылок или сделать горячую ножную ванну. </a:t>
            </a:r>
            <a:r>
              <a:rPr lang="ru-RU" dirty="0" err="1" smtClean="0"/>
              <a:t>Парентерально</a:t>
            </a:r>
            <a:r>
              <a:rPr lang="ru-RU" dirty="0" smtClean="0"/>
              <a:t> вводят гипотензивные средства (40–80 мг </a:t>
            </a:r>
            <a:r>
              <a:rPr lang="ru-RU" dirty="0" err="1" smtClean="0"/>
              <a:t>лазикса</a:t>
            </a:r>
            <a:r>
              <a:rPr lang="ru-RU" dirty="0" smtClean="0"/>
              <a:t> внутривенно). Введение гипотензивных средств производят под контролем артериального давления.</a:t>
            </a:r>
            <a:endParaRPr lang="ru-RU" dirty="0"/>
          </a:p>
        </p:txBody>
      </p:sp>
      <p:pic>
        <p:nvPicPr>
          <p:cNvPr id="24578" name="Picture 2" descr="C:\Documents and Settings\Admin\Мои документы\презентация2\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312520" cy="4313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285728"/>
            <a:ext cx="3686172" cy="5721563"/>
          </a:xfrm>
        </p:spPr>
        <p:txBody>
          <a:bodyPr>
            <a:normAutofit/>
          </a:bodyPr>
          <a:lstStyle/>
          <a:p>
            <a:r>
              <a:rPr lang="ru-RU" dirty="0" smtClean="0"/>
              <a:t>Больным рекомендуют строгий постельный режим, поскольку при попытке встать может возникнуть резкое падение артериального давления (ортостатический коллапс).</a:t>
            </a:r>
            <a:endParaRPr lang="ru-RU" dirty="0"/>
          </a:p>
        </p:txBody>
      </p:sp>
      <p:pic>
        <p:nvPicPr>
          <p:cNvPr id="25603" name="Picture 3" descr="C:\Documents and Settings\Admin\Мои документы\презентация2\interpret-orthostatic-readings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285728"/>
            <a:ext cx="4686304" cy="57215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Артериальная гипотензия встречается порой у совершенно здоровых людей, особенно у худощавых (т. н. «астенической» конституции, но может быть и симптомом серьезных заболеваний, возникая, например, при кровотечениях, инфаркте миокарда и некоторых других состояниях).</a:t>
            </a:r>
            <a:endParaRPr lang="ru-RU" dirty="0"/>
          </a:p>
        </p:txBody>
      </p:sp>
      <p:pic>
        <p:nvPicPr>
          <p:cNvPr id="26626" name="Picture 2" descr="C:\Documents and Settings\Admin\Мои документы\презентация2\Tanometr_11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143372" cy="28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543956" cy="3571899"/>
          </a:xfrm>
        </p:spPr>
        <p:txBody>
          <a:bodyPr>
            <a:normAutofit/>
          </a:bodyPr>
          <a:lstStyle/>
          <a:p>
            <a:r>
              <a:rPr lang="ru-RU" dirty="0" smtClean="0"/>
              <a:t>Техника исследования пульса на лучевых артериях следующая: кисть больного свободно захватывают рукой в области лучезапястного сустава, при этом большой палец располагают на локтевой кости, а 4 остальных – на лучевой артерии. Нельзя исследовать пульс одним пальцем, т. к. в этом случае трудно оценить характер пульса.</a:t>
            </a:r>
            <a:endParaRPr lang="ru-RU" dirty="0"/>
          </a:p>
        </p:txBody>
      </p:sp>
      <p:pic>
        <p:nvPicPr>
          <p:cNvPr id="3074" name="Picture 2" descr="C:\Documents and Settings\Admin\Мои документы\презентация2\image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76650"/>
            <a:ext cx="91440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428604"/>
            <a:ext cx="5214942" cy="6429396"/>
          </a:xfrm>
        </p:spPr>
        <p:txBody>
          <a:bodyPr>
            <a:normAutofit/>
          </a:bodyPr>
          <a:lstStyle/>
          <a:p>
            <a:r>
              <a:rPr lang="ru-RU" dirty="0" smtClean="0"/>
              <a:t>Подсчет пульсовых ударов по общепринятым правилам должен производиться не менее чем в течение 30 с, полученную цифру умножают на 2. Учащение пульса называется </a:t>
            </a:r>
            <a:r>
              <a:rPr lang="ru-RU" b="1" dirty="0" smtClean="0"/>
              <a:t>тахикардией</a:t>
            </a:r>
            <a:r>
              <a:rPr lang="ru-RU" dirty="0" smtClean="0"/>
              <a:t>, которая обычно больными ощущается как учащенное сердцебиение. Редкий пульс называется </a:t>
            </a:r>
            <a:r>
              <a:rPr lang="ru-RU" b="1" dirty="0" err="1" smtClean="0"/>
              <a:t>брадикардией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Documents and Settings\Admin\Мои документы\презентация2\clearly-female-heart-attack-symptoms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4214810" cy="404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3286148"/>
          </a:xfrm>
        </p:spPr>
        <p:txBody>
          <a:bodyPr>
            <a:normAutofit/>
          </a:bodyPr>
          <a:lstStyle/>
          <a:p>
            <a:r>
              <a:rPr lang="ru-RU" b="1" dirty="0" smtClean="0"/>
              <a:t>Ритм </a:t>
            </a:r>
            <a:r>
              <a:rPr lang="ru-RU" dirty="0" smtClean="0"/>
              <a:t>пульса оценивают по результатам следующих друг за другом пульсовых волн. Если пульсовые волны появляются через одинаковые промежутки, говорят о ритмичном пульсе, и аритмичном, когда промежутки между волнами различны. Аритмию больные обычно ощущают, как перебои в сердце.</a:t>
            </a:r>
            <a:endParaRPr lang="ru-RU" dirty="0"/>
          </a:p>
        </p:txBody>
      </p:sp>
      <p:pic>
        <p:nvPicPr>
          <p:cNvPr id="5122" name="Picture 2" descr="C:\Documents and Settings\Admin\Мои документы\презентация2\heart-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6738955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66"/>
            <a:ext cx="4114800" cy="592935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Наполнение </a:t>
            </a:r>
            <a:r>
              <a:rPr lang="ru-RU" dirty="0" smtClean="0"/>
              <a:t>пульса определяют количеством крови, которое выбрасывается сердцем в аорту. Если объем крови достаточен, прощупывается полный пульс, если объем крови мал, то пульс будет малого наполнения, определяется с трудом.</a:t>
            </a:r>
            <a:endParaRPr lang="ru-RU" dirty="0"/>
          </a:p>
        </p:txBody>
      </p:sp>
      <p:pic>
        <p:nvPicPr>
          <p:cNvPr id="6146" name="Picture 2" descr="C:\Documents and Settings\Admin\Мои документы\презентация2\pul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286280" cy="385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357166"/>
            <a:ext cx="4186238" cy="5650125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Напряжение </a:t>
            </a:r>
            <a:r>
              <a:rPr lang="ru-RU" dirty="0" smtClean="0"/>
              <a:t>пульса зависит от высоты артериального давления.</a:t>
            </a:r>
          </a:p>
          <a:p>
            <a:r>
              <a:rPr lang="ru-RU" dirty="0" smtClean="0"/>
              <a:t>Степень напряжения пульса определяется надавливанием на артерию, чем больше силы нужно затратить, чтобы прекратить в ней ток крови, тем выше напряжение пульса.</a:t>
            </a:r>
          </a:p>
          <a:p>
            <a:endParaRPr lang="ru-RU" dirty="0"/>
          </a:p>
        </p:txBody>
      </p:sp>
      <p:pic>
        <p:nvPicPr>
          <p:cNvPr id="7171" name="Picture 3" descr="C:\Documents and Settings\Admin\Мои документы\презентация2\57440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786314" cy="409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285728"/>
            <a:ext cx="457200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При тяжелой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недостаточности нередко наблюдается такое изменение пульса, когда сочетаются большая частота пульса и очень плохое наполнение и напряжение. Такой пульс удается прощупать с трудом, он называется нитевидным.</a:t>
            </a:r>
            <a:endParaRPr lang="ru-RU" dirty="0"/>
          </a:p>
        </p:txBody>
      </p:sp>
      <p:pic>
        <p:nvPicPr>
          <p:cNvPr id="8194" name="Picture 2" descr="C:\Documents and Settings\Admin\Мои документы\презентация2\med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33"/>
            <a:ext cx="4643438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285728"/>
            <a:ext cx="4572032" cy="63579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Важным показателем состояния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 является артериальное давление. Артериальное давление – сила, с которой кровь воздействует на стенки сосудов. Различают артериальное давление </a:t>
            </a:r>
            <a:r>
              <a:rPr lang="ru-RU" b="1" dirty="0" smtClean="0"/>
              <a:t>систолическое </a:t>
            </a:r>
            <a:r>
              <a:rPr lang="ru-RU" dirty="0" smtClean="0"/>
              <a:t>(максимальное), </a:t>
            </a:r>
            <a:r>
              <a:rPr lang="ru-RU" b="1" dirty="0" err="1" smtClean="0"/>
              <a:t>диастолическое</a:t>
            </a:r>
            <a:r>
              <a:rPr lang="ru-RU" b="1" dirty="0" smtClean="0"/>
              <a:t> </a:t>
            </a:r>
            <a:r>
              <a:rPr lang="ru-RU" dirty="0" smtClean="0"/>
              <a:t>(минимальное) </a:t>
            </a:r>
            <a:r>
              <a:rPr lang="ru-RU" dirty="0" err="1" smtClean="0"/>
              <a:t>и</a:t>
            </a:r>
            <a:r>
              <a:rPr lang="ru-RU" b="1" dirty="0" err="1" smtClean="0"/>
              <a:t>пульсовое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Documents and Settings\Admin\Мои документы\презентация2\1308690048204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50056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726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Исследование пульса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Уход за больными с гипертонической болезнью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пульса</dc:title>
  <dc:creator>Admin</dc:creator>
  <cp:lastModifiedBy>Admin</cp:lastModifiedBy>
  <cp:revision>8</cp:revision>
  <dcterms:created xsi:type="dcterms:W3CDTF">2011-12-28T19:28:41Z</dcterms:created>
  <dcterms:modified xsi:type="dcterms:W3CDTF">2011-12-28T20:43:45Z</dcterms:modified>
</cp:coreProperties>
</file>