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24.05.2011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500306"/>
            <a:ext cx="8458200" cy="1222375"/>
          </a:xfrm>
        </p:spPr>
        <p:txBody>
          <a:bodyPr/>
          <a:lstStyle/>
          <a:p>
            <a:r>
              <a:rPr lang="ru-RU" dirty="0" smtClean="0"/>
              <a:t>Катетеризация мочевого пузыря</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1"/>
            <a:ext cx="4929222" cy="6429419"/>
          </a:xfrm>
        </p:spPr>
        <p:txBody>
          <a:bodyPr>
            <a:normAutofit fontScale="85000" lnSpcReduction="10000"/>
          </a:bodyPr>
          <a:lstStyle/>
          <a:p>
            <a:pPr algn="ctr"/>
            <a:r>
              <a:rPr lang="ru-RU" dirty="0" smtClean="0">
                <a:latin typeface="Monotype Corsiva" pitchFamily="66" charset="0"/>
              </a:rPr>
              <a:t>Некоторые больные урологическими заболеваниями требуют постоянной катетеризации, иногда несколько раз в день, поэтому родственникам таких больных следует уметь производить катетеризацию. Иногда катетер находится в мочевом пузыре в течение нескольких дней (после операций). В этом случае для предупреждения развития инфекции несколько раз в течение дня следует промывать мочевой пузырь через катетер дезинфицирующим раствором (например, фурацилина). </a:t>
            </a:r>
          </a:p>
          <a:p>
            <a:endParaRPr lang="ru-RU" dirty="0"/>
          </a:p>
        </p:txBody>
      </p:sp>
      <p:pic>
        <p:nvPicPr>
          <p:cNvPr id="4" name="Рисунок 3" descr="stock-photo-healthcare-and-medicine-nurse-using-a-syringe-9371656.jpg"/>
          <p:cNvPicPr>
            <a:picLocks noChangeAspect="1"/>
          </p:cNvPicPr>
          <p:nvPr/>
        </p:nvPicPr>
        <p:blipFill>
          <a:blip r:embed="rId2"/>
          <a:stretch>
            <a:fillRect/>
          </a:stretch>
        </p:blipFill>
        <p:spPr>
          <a:xfrm>
            <a:off x="5357818" y="285728"/>
            <a:ext cx="3500462" cy="6299353"/>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0" y="142852"/>
            <a:ext cx="4290556" cy="3941763"/>
          </a:xfrm>
        </p:spPr>
        <p:txBody>
          <a:bodyPr>
            <a:normAutofit fontScale="92500" lnSpcReduction="10000"/>
          </a:bodyPr>
          <a:lstStyle/>
          <a:p>
            <a:r>
              <a:rPr lang="ru-RU" dirty="0" smtClean="0">
                <a:latin typeface="Monotype Corsiva" pitchFamily="66" charset="0"/>
              </a:rPr>
              <a:t>Вначале следует вымыть руки с мылом и протереть их спиртом. Чистыми руками взять стерильный шприц. Не вводя поршень в стеклянный цилиндр, взять цилиндр, снизу плотно закрыть отверстие канюли кусочком стерильной ваты или марли, из флакона с </a:t>
            </a:r>
            <a:r>
              <a:rPr lang="ru-RU" dirty="0" err="1" smtClean="0">
                <a:latin typeface="Monotype Corsiva" pitchFamily="66" charset="0"/>
              </a:rPr>
              <a:t>фурацилином</a:t>
            </a:r>
            <a:r>
              <a:rPr lang="ru-RU" dirty="0" smtClean="0">
                <a:latin typeface="Monotype Corsiva" pitchFamily="66" charset="0"/>
              </a:rPr>
              <a:t> налить немного раствора в цилиндр до последней метки на </a:t>
            </a:r>
            <a:r>
              <a:rPr lang="ru-RU" dirty="0" smtClean="0">
                <a:latin typeface="Monotype Corsiva" pitchFamily="66" charset="0"/>
              </a:rPr>
              <a:t>нем. </a:t>
            </a:r>
            <a:endParaRPr lang="ru-RU" dirty="0" smtClean="0">
              <a:latin typeface="Monotype Corsiva" pitchFamily="66" charset="0"/>
            </a:endParaRPr>
          </a:p>
          <a:p>
            <a:endParaRPr lang="ru-RU" dirty="0"/>
          </a:p>
        </p:txBody>
      </p:sp>
      <p:sp>
        <p:nvSpPr>
          <p:cNvPr id="7" name="Содержимое 6"/>
          <p:cNvSpPr>
            <a:spLocks noGrp="1"/>
          </p:cNvSpPr>
          <p:nvPr>
            <p:ph sz="quarter" idx="4"/>
          </p:nvPr>
        </p:nvSpPr>
        <p:spPr>
          <a:xfrm>
            <a:off x="4855464" y="2714620"/>
            <a:ext cx="4288536" cy="3941763"/>
          </a:xfrm>
        </p:spPr>
        <p:txBody>
          <a:bodyPr>
            <a:normAutofit fontScale="92500"/>
          </a:bodyPr>
          <a:lstStyle/>
          <a:p>
            <a:r>
              <a:rPr lang="ru-RU" dirty="0" smtClean="0">
                <a:latin typeface="Monotype Corsiva" pitchFamily="66" charset="0"/>
              </a:rPr>
              <a:t>Взять поршень и немного ввести его в цилиндр, затем, держа правой рукой поршень, а левой - цилиндр, перевернуть наполненный шприц канюлей вверх и осторожно, вытесняя воздух, ввести поршень. Предварительно обработанный </a:t>
            </a:r>
            <a:r>
              <a:rPr lang="ru-RU" dirty="0" err="1" smtClean="0">
                <a:latin typeface="Monotype Corsiva" pitchFamily="66" charset="0"/>
              </a:rPr>
              <a:t>фурацилином</a:t>
            </a:r>
            <a:r>
              <a:rPr lang="ru-RU" dirty="0" smtClean="0">
                <a:latin typeface="Monotype Corsiva" pitchFamily="66" charset="0"/>
              </a:rPr>
              <a:t> катетер берут пальцами левой руки, в правой держат наполненный раствором фурацилина шприц.</a:t>
            </a:r>
            <a:endParaRPr lang="ru-RU" dirty="0"/>
          </a:p>
        </p:txBody>
      </p:sp>
      <p:pic>
        <p:nvPicPr>
          <p:cNvPr id="8" name="Рисунок 7" descr="nurse.jpg"/>
          <p:cNvPicPr>
            <a:picLocks noChangeAspect="1"/>
          </p:cNvPicPr>
          <p:nvPr/>
        </p:nvPicPr>
        <p:blipFill>
          <a:blip r:embed="rId2"/>
          <a:stretch>
            <a:fillRect/>
          </a:stretch>
        </p:blipFill>
        <p:spPr>
          <a:xfrm>
            <a:off x="1000100" y="3571876"/>
            <a:ext cx="3714776" cy="3080496"/>
          </a:xfrm>
          <a:prstGeom prst="rect">
            <a:avLst/>
          </a:prstGeom>
          <a:effectLst>
            <a:softEdge rad="127000"/>
          </a:effectLst>
        </p:spPr>
      </p:pic>
      <p:pic>
        <p:nvPicPr>
          <p:cNvPr id="9" name="Рисунок 8" descr="1274626297_rsrr.jpg"/>
          <p:cNvPicPr>
            <a:picLocks noChangeAspect="1"/>
          </p:cNvPicPr>
          <p:nvPr/>
        </p:nvPicPr>
        <p:blipFill>
          <a:blip r:embed="rId3"/>
          <a:stretch>
            <a:fillRect/>
          </a:stretch>
        </p:blipFill>
        <p:spPr>
          <a:xfrm>
            <a:off x="4714876" y="214290"/>
            <a:ext cx="3810000" cy="2571768"/>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plus(in)">
                                      <p:cBhvr>
                                        <p:cTn id="10" dur="20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000372"/>
            <a:ext cx="8686800" cy="3660788"/>
          </a:xfrm>
        </p:spPr>
        <p:txBody>
          <a:bodyPr>
            <a:normAutofit/>
          </a:bodyPr>
          <a:lstStyle/>
          <a:p>
            <a:r>
              <a:rPr lang="ru-RU" dirty="0" smtClean="0">
                <a:latin typeface="Monotype Corsiva" pitchFamily="66" charset="0"/>
              </a:rPr>
              <a:t>Канюлю его осторожно продвигают внутрь катетера (если катетер тонкий) или же плотно прижимают к катетеру (если катетер толще, чем диаметр канюли), раствор медленно вводят в мочевой пузырь. Затем шприц отсоединяют, дают введенному раствору вытечь и повторяют процедуру снова. </a:t>
            </a:r>
          </a:p>
          <a:p>
            <a:endParaRPr lang="ru-RU" dirty="0"/>
          </a:p>
        </p:txBody>
      </p:sp>
      <p:pic>
        <p:nvPicPr>
          <p:cNvPr id="4" name="Рисунок 3" descr="im464.jpg"/>
          <p:cNvPicPr>
            <a:picLocks noChangeAspect="1"/>
          </p:cNvPicPr>
          <p:nvPr/>
        </p:nvPicPr>
        <p:blipFill>
          <a:blip r:embed="rId2"/>
          <a:stretch>
            <a:fillRect/>
          </a:stretch>
        </p:blipFill>
        <p:spPr>
          <a:xfrm>
            <a:off x="1571604" y="142852"/>
            <a:ext cx="5857916" cy="2643190"/>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20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42984"/>
            <a:ext cx="8686800" cy="5429288"/>
          </a:xfrm>
        </p:spPr>
        <p:txBody>
          <a:bodyPr>
            <a:normAutofit/>
          </a:bodyPr>
          <a:lstStyle/>
          <a:p>
            <a:pPr algn="ctr">
              <a:buNone/>
            </a:pPr>
            <a:r>
              <a:rPr lang="ru-RU" dirty="0" smtClean="0">
                <a:latin typeface="Monotype Corsiva" pitchFamily="66" charset="0"/>
              </a:rPr>
              <a:t>В случае, если длительное нахождение катетера приводит к воспалению мочеиспускательного канала, промывание катетера может быть болезненным. Тогда перед введением дезинфицирующего раствора можно ввести в мочевой пузырь немного (5-10 мл) 0,25-0,5% раствора новокаина (в аптеках можно приобрести препарат в ампулах), катетер на 1-2 минуты пережимают, а затем производят промывание.</a:t>
            </a:r>
            <a:endParaRPr lang="ru-RU"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oley_01_01.jpg"/>
          <p:cNvPicPr>
            <a:picLocks noChangeAspect="1"/>
          </p:cNvPicPr>
          <p:nvPr/>
        </p:nvPicPr>
        <p:blipFill>
          <a:blip r:embed="rId2"/>
          <a:stretch>
            <a:fillRect/>
          </a:stretch>
        </p:blipFill>
        <p:spPr>
          <a:xfrm>
            <a:off x="5786446" y="3500438"/>
            <a:ext cx="3167058" cy="3200400"/>
          </a:xfrm>
          <a:prstGeom prst="rect">
            <a:avLst/>
          </a:prstGeom>
          <a:effectLst>
            <a:softEdge rad="127000"/>
          </a:effectLst>
        </p:spPr>
      </p:pic>
      <p:sp>
        <p:nvSpPr>
          <p:cNvPr id="3" name="Содержимое 2"/>
          <p:cNvSpPr>
            <a:spLocks noGrp="1"/>
          </p:cNvSpPr>
          <p:nvPr>
            <p:ph idx="1"/>
          </p:nvPr>
        </p:nvSpPr>
        <p:spPr>
          <a:xfrm>
            <a:off x="285720" y="500018"/>
            <a:ext cx="6267464" cy="6357982"/>
          </a:xfrm>
        </p:spPr>
        <p:txBody>
          <a:bodyPr>
            <a:normAutofit/>
          </a:bodyPr>
          <a:lstStyle/>
          <a:p>
            <a:r>
              <a:rPr lang="ru-RU" dirty="0" smtClean="0">
                <a:latin typeface="Monotype Corsiva" pitchFamily="66" charset="0"/>
              </a:rPr>
              <a:t>После длительного нахождения катетера практически всегда имеется воспаление мочеиспускательного канала (раздражение его резиной, пластмассой, </a:t>
            </a:r>
            <a:r>
              <a:rPr lang="ru-RU" dirty="0" err="1" smtClean="0">
                <a:latin typeface="Monotype Corsiva" pitchFamily="66" charset="0"/>
              </a:rPr>
              <a:t>микроцарапины</a:t>
            </a:r>
            <a:r>
              <a:rPr lang="ru-RU" dirty="0" smtClean="0">
                <a:latin typeface="Monotype Corsiva" pitchFamily="66" charset="0"/>
              </a:rPr>
              <a:t> на слизистой). Для профилактики возникновения осложнений перед удалением катетера в мочевой пузырь вводят раствор фурацилина и, не отсоединяя шприца, удаляют катетер. </a:t>
            </a:r>
            <a:endParaRPr lang="ru-RU"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051.jpg"/>
          <p:cNvPicPr>
            <a:picLocks noChangeAspect="1"/>
          </p:cNvPicPr>
          <p:nvPr/>
        </p:nvPicPr>
        <p:blipFill>
          <a:blip r:embed="rId2"/>
          <a:stretch>
            <a:fillRect/>
          </a:stretch>
        </p:blipFill>
        <p:spPr>
          <a:xfrm>
            <a:off x="5214942" y="285728"/>
            <a:ext cx="3929058" cy="3486150"/>
          </a:xfrm>
          <a:prstGeom prst="rect">
            <a:avLst/>
          </a:prstGeom>
          <a:effectLst>
            <a:softEdge rad="63500"/>
          </a:effectLst>
        </p:spPr>
      </p:pic>
      <p:pic>
        <p:nvPicPr>
          <p:cNvPr id="4" name="Рисунок 3" descr="20.jpg"/>
          <p:cNvPicPr>
            <a:picLocks noChangeAspect="1"/>
          </p:cNvPicPr>
          <p:nvPr/>
        </p:nvPicPr>
        <p:blipFill>
          <a:blip r:embed="rId3"/>
          <a:stretch>
            <a:fillRect/>
          </a:stretch>
        </p:blipFill>
        <p:spPr>
          <a:xfrm>
            <a:off x="4381500" y="3686175"/>
            <a:ext cx="4762500" cy="3171825"/>
          </a:xfrm>
          <a:prstGeom prst="rect">
            <a:avLst/>
          </a:prstGeom>
          <a:effectLst>
            <a:softEdge rad="317500"/>
          </a:effectLst>
        </p:spPr>
      </p:pic>
      <p:sp>
        <p:nvSpPr>
          <p:cNvPr id="3" name="Содержимое 2"/>
          <p:cNvSpPr>
            <a:spLocks noGrp="1"/>
          </p:cNvSpPr>
          <p:nvPr>
            <p:ph idx="1"/>
          </p:nvPr>
        </p:nvSpPr>
        <p:spPr>
          <a:xfrm>
            <a:off x="0" y="214290"/>
            <a:ext cx="5786446" cy="6429420"/>
          </a:xfrm>
        </p:spPr>
        <p:txBody>
          <a:bodyPr>
            <a:normAutofit lnSpcReduction="10000"/>
          </a:bodyPr>
          <a:lstStyle/>
          <a:p>
            <a:r>
              <a:rPr lang="ru-RU" dirty="0" smtClean="0">
                <a:latin typeface="Monotype Corsiva" pitchFamily="66" charset="0"/>
              </a:rPr>
              <a:t>После удаления катетера полезно также в течение нескольких дней делать противовоспалительные ванночки со слабым раствором калия перманганата (марганцовки): кристаллики его разводят в кипяченой воде в банке, наливают теплую кипяченую воду в тазик, добавляют раствор калия перманганата (следить, чтобы не попали кристаллики!) до светло-розового цвета и на несколько минут садятся в тазик.</a:t>
            </a:r>
            <a:endParaRPr lang="ru-RU"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strVal val="#ppt_w*0.70"/>
                                          </p:val>
                                        </p:tav>
                                        <p:tav tm="100000">
                                          <p:val>
                                            <p:strVal val="#ppt_w"/>
                                          </p:val>
                                        </p:tav>
                                      </p:tavLst>
                                    </p:anim>
                                    <p:anim calcmode="lin" valueType="num">
                                      <p:cBhvr>
                                        <p:cTn id="13" dur="5000" fill="hold"/>
                                        <p:tgtEl>
                                          <p:spTgt spid="4"/>
                                        </p:tgtEl>
                                        <p:attrNameLst>
                                          <p:attrName>ppt_h</p:attrName>
                                        </p:attrNameLst>
                                      </p:cBhvr>
                                      <p:tavLst>
                                        <p:tav tm="0">
                                          <p:val>
                                            <p:strVal val="#ppt_h"/>
                                          </p:val>
                                        </p:tav>
                                        <p:tav tm="100000">
                                          <p:val>
                                            <p:strVal val="#ppt_h"/>
                                          </p:val>
                                        </p:tav>
                                      </p:tavLst>
                                    </p:anim>
                                    <p:animEffect transition="in" filter="fade">
                                      <p:cBhvr>
                                        <p:cTn id="14" dur="5000"/>
                                        <p:tgtEl>
                                          <p:spTgt spid="4"/>
                                        </p:tgtEl>
                                      </p:cBhvr>
                                    </p:animEffect>
                                  </p:childTnLst>
                                </p:cTn>
                              </p:par>
                              <p:par>
                                <p:cTn id="15" presetID="43"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
                                        <p:tgtEl>
                                          <p:spTgt spid="3">
                                            <p:txEl>
                                              <p:pRg st="0" end="0"/>
                                            </p:txEl>
                                          </p:spTgt>
                                        </p:tgtEl>
                                      </p:cBhvr>
                                    </p:animEffect>
                                    <p:anim calcmode="lin" valueType="num">
                                      <p:cBhvr>
                                        <p:cTn id="18"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8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0" dur="1200" decel="50000" fill="hold">
                                          <p:stCondLst>
                                            <p:cond delay="8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1200" decel="50000" fill="hold">
                                          <p:stCondLst>
                                            <p:cond delay="8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428580"/>
            <a:ext cx="4981580" cy="6429420"/>
          </a:xfrm>
        </p:spPr>
        <p:txBody>
          <a:bodyPr>
            <a:normAutofit/>
          </a:bodyPr>
          <a:lstStyle/>
          <a:p>
            <a:pPr algn="ctr">
              <a:buNone/>
            </a:pPr>
            <a:r>
              <a:rPr lang="ru-RU" dirty="0" smtClean="0">
                <a:latin typeface="Monotype Corsiva" pitchFamily="66" charset="0"/>
              </a:rPr>
              <a:t>Можно также делать аналогичные ванночки с отваром ромашки, зверобоя, шалфея (способ приготовления растворов 1 столовая ложка травы на 1 стакан воды, довести до кипения, но не кипятить, дать настояться в течение 5 минут). Ванночки делают несколько раз в день, чем чаще, тем лучше.</a:t>
            </a:r>
          </a:p>
          <a:p>
            <a:endParaRPr lang="ru-RU" dirty="0"/>
          </a:p>
        </p:txBody>
      </p:sp>
      <p:pic>
        <p:nvPicPr>
          <p:cNvPr id="6" name="Рисунок 5" descr="medium_Romashka.jpg"/>
          <p:cNvPicPr>
            <a:picLocks noChangeAspect="1"/>
          </p:cNvPicPr>
          <p:nvPr/>
        </p:nvPicPr>
        <p:blipFill>
          <a:blip r:embed="rId2"/>
          <a:stretch>
            <a:fillRect/>
          </a:stretch>
        </p:blipFill>
        <p:spPr>
          <a:xfrm>
            <a:off x="428596" y="0"/>
            <a:ext cx="3643338" cy="3068640"/>
          </a:xfrm>
          <a:prstGeom prst="rect">
            <a:avLst/>
          </a:prstGeom>
          <a:effectLst>
            <a:softEdge rad="317500"/>
          </a:effectLst>
        </p:spPr>
      </p:pic>
      <p:pic>
        <p:nvPicPr>
          <p:cNvPr id="7" name="Рисунок 6" descr="post-11-1213689253.jpg"/>
          <p:cNvPicPr>
            <a:picLocks noChangeAspect="1"/>
          </p:cNvPicPr>
          <p:nvPr/>
        </p:nvPicPr>
        <p:blipFill>
          <a:blip r:embed="rId3"/>
          <a:stretch>
            <a:fillRect/>
          </a:stretch>
        </p:blipFill>
        <p:spPr>
          <a:xfrm>
            <a:off x="928662" y="1857364"/>
            <a:ext cx="3857652" cy="2928934"/>
          </a:xfrm>
          <a:prstGeom prst="rect">
            <a:avLst/>
          </a:prstGeom>
          <a:effectLst>
            <a:softEdge rad="317500"/>
          </a:effectLst>
        </p:spPr>
      </p:pic>
      <p:pic>
        <p:nvPicPr>
          <p:cNvPr id="8" name="Рисунок 7" descr="Salviaofficinalis.jpg"/>
          <p:cNvPicPr>
            <a:picLocks noChangeAspect="1"/>
          </p:cNvPicPr>
          <p:nvPr/>
        </p:nvPicPr>
        <p:blipFill>
          <a:blip r:embed="rId4"/>
          <a:stretch>
            <a:fillRect/>
          </a:stretch>
        </p:blipFill>
        <p:spPr>
          <a:xfrm>
            <a:off x="285720" y="3786190"/>
            <a:ext cx="3143272" cy="307181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35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5500"/>
                            </p:stCondLst>
                            <p:childTnLst>
                              <p:par>
                                <p:cTn id="20" presetID="23" presetClass="entr" presetSubtype="16" fill="hold" nodeType="afterEffect">
                                  <p:stCondLst>
                                    <p:cond delay="2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723.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0" y="285728"/>
            <a:ext cx="5857884" cy="838200"/>
          </a:xfrm>
        </p:spPr>
        <p:txBody>
          <a:bodyPr/>
          <a:lstStyle/>
          <a:p>
            <a:r>
              <a:rPr lang="ru-RU" dirty="0" smtClean="0">
                <a:solidFill>
                  <a:srgbClr val="FF0000"/>
                </a:solidFill>
              </a:rPr>
              <a:t>Спасибо за внимание!</a:t>
            </a:r>
            <a:endParaRPr lang="ru-RU"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latin typeface="Monotype Corsiva" pitchFamily="66" charset="0"/>
              </a:rPr>
              <a:t> Введение катетера (полой резиновой, пластмассовой или металлической трубки) в мочеиспускательный канал и мочевой пузырь с лечебной или диагностической целью.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572272"/>
          </a:xfrm>
        </p:spPr>
        <p:txBody>
          <a:bodyPr>
            <a:normAutofit/>
          </a:bodyPr>
          <a:lstStyle/>
          <a:p>
            <a:pPr algn="ctr">
              <a:buNone/>
            </a:pPr>
            <a:endParaRPr lang="ru-RU" dirty="0" smtClean="0">
              <a:solidFill>
                <a:srgbClr val="FF0000"/>
              </a:solidFill>
              <a:latin typeface="Monotype Corsiva" pitchFamily="66" charset="0"/>
            </a:endParaRPr>
          </a:p>
          <a:p>
            <a:pPr algn="ctr">
              <a:buNone/>
            </a:pPr>
            <a:r>
              <a:rPr lang="ru-RU" dirty="0" smtClean="0">
                <a:solidFill>
                  <a:srgbClr val="FF0000"/>
                </a:solidFill>
                <a:latin typeface="Monotype Corsiva" pitchFamily="66" charset="0"/>
              </a:rPr>
              <a:t>Применяется </a:t>
            </a:r>
            <a:r>
              <a:rPr lang="ru-RU" dirty="0" smtClean="0">
                <a:solidFill>
                  <a:srgbClr val="FF0000"/>
                </a:solidFill>
                <a:latin typeface="Monotype Corsiva" pitchFamily="66" charset="0"/>
              </a:rPr>
              <a:t>для отведения мочи </a:t>
            </a:r>
            <a:r>
              <a:rPr lang="ru-RU" dirty="0" smtClean="0">
                <a:solidFill>
                  <a:srgbClr val="FF0000"/>
                </a:solidFill>
                <a:latin typeface="Monotype Corsiva" pitchFamily="66" charset="0"/>
              </a:rPr>
              <a:t>при:</a:t>
            </a:r>
          </a:p>
          <a:p>
            <a:pPr>
              <a:buNone/>
            </a:pPr>
            <a:r>
              <a:rPr lang="ru-RU" dirty="0" smtClean="0">
                <a:latin typeface="Monotype Corsiva" pitchFamily="66" charset="0"/>
              </a:rPr>
              <a:t> </a:t>
            </a:r>
          </a:p>
          <a:p>
            <a:r>
              <a:rPr lang="ru-RU" dirty="0" smtClean="0">
                <a:latin typeface="Monotype Corsiva" pitchFamily="66" charset="0"/>
              </a:rPr>
              <a:t>острой </a:t>
            </a:r>
            <a:r>
              <a:rPr lang="ru-RU" dirty="0" smtClean="0">
                <a:latin typeface="Monotype Corsiva" pitchFamily="66" charset="0"/>
              </a:rPr>
              <a:t>(внезапной) и хронической (развившейся постепенно и длительно существующей) задержке </a:t>
            </a:r>
            <a:r>
              <a:rPr lang="ru-RU" dirty="0" smtClean="0">
                <a:latin typeface="Monotype Corsiva" pitchFamily="66" charset="0"/>
              </a:rPr>
              <a:t>мочеиспускания;</a:t>
            </a:r>
          </a:p>
          <a:p>
            <a:r>
              <a:rPr lang="ru-RU" dirty="0" smtClean="0">
                <a:latin typeface="Monotype Corsiva" pitchFamily="66" charset="0"/>
              </a:rPr>
              <a:t>для </a:t>
            </a:r>
            <a:r>
              <a:rPr lang="ru-RU" dirty="0" smtClean="0">
                <a:latin typeface="Monotype Corsiva" pitchFamily="66" charset="0"/>
              </a:rPr>
              <a:t>введения в мочевые пути </a:t>
            </a:r>
            <a:r>
              <a:rPr lang="ru-RU" dirty="0" smtClean="0">
                <a:latin typeface="Monotype Corsiva" pitchFamily="66" charset="0"/>
              </a:rPr>
              <a:t>лекарств;</a:t>
            </a:r>
          </a:p>
          <a:p>
            <a:r>
              <a:rPr lang="ru-RU" dirty="0" smtClean="0">
                <a:latin typeface="Monotype Corsiva" pitchFamily="66" charset="0"/>
              </a:rPr>
              <a:t>определения </a:t>
            </a:r>
            <a:r>
              <a:rPr lang="ru-RU" dirty="0" smtClean="0">
                <a:latin typeface="Monotype Corsiva" pitchFamily="66" charset="0"/>
              </a:rPr>
              <a:t>емкости мочевого </a:t>
            </a:r>
            <a:r>
              <a:rPr lang="ru-RU" dirty="0" smtClean="0">
                <a:latin typeface="Monotype Corsiva" pitchFamily="66" charset="0"/>
              </a:rPr>
              <a:t>пузыря;</a:t>
            </a:r>
          </a:p>
          <a:p>
            <a:r>
              <a:rPr lang="ru-RU" dirty="0" smtClean="0">
                <a:latin typeface="Monotype Corsiva" pitchFamily="66" charset="0"/>
              </a:rPr>
              <a:t> </a:t>
            </a:r>
            <a:r>
              <a:rPr lang="ru-RU" dirty="0" smtClean="0">
                <a:latin typeface="Monotype Corsiva" pitchFamily="66" charset="0"/>
              </a:rPr>
              <a:t>получения мочи для лабораторного </a:t>
            </a:r>
            <a:r>
              <a:rPr lang="ru-RU" dirty="0" smtClean="0">
                <a:latin typeface="Monotype Corsiva" pitchFamily="66" charset="0"/>
              </a:rPr>
              <a:t>исследования,;</a:t>
            </a:r>
          </a:p>
          <a:p>
            <a:r>
              <a:rPr lang="ru-RU" dirty="0" smtClean="0">
                <a:latin typeface="Monotype Corsiva" pitchFamily="66" charset="0"/>
              </a:rPr>
              <a:t>выявления </a:t>
            </a:r>
            <a:r>
              <a:rPr lang="ru-RU" dirty="0" smtClean="0">
                <a:latin typeface="Monotype Corsiva" pitchFamily="66" charset="0"/>
              </a:rPr>
              <a:t>непроходимости мочевых путей и локализации препятствия и </a:t>
            </a:r>
            <a:r>
              <a:rPr lang="ru-RU" dirty="0" smtClean="0">
                <a:latin typeface="Monotype Corsiva" pitchFamily="66" charset="0"/>
              </a:rPr>
              <a:t>т.д.</a:t>
            </a: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28604"/>
            <a:ext cx="4695828" cy="5651521"/>
          </a:xfrm>
        </p:spPr>
        <p:txBody>
          <a:bodyPr/>
          <a:lstStyle/>
          <a:p>
            <a:pPr algn="ctr">
              <a:buNone/>
            </a:pPr>
            <a:r>
              <a:rPr lang="ru-RU" dirty="0" smtClean="0">
                <a:solidFill>
                  <a:srgbClr val="FF0000"/>
                </a:solidFill>
              </a:rPr>
              <a:t> </a:t>
            </a:r>
            <a:r>
              <a:rPr lang="ru-RU" dirty="0" smtClean="0">
                <a:solidFill>
                  <a:srgbClr val="FF0000"/>
                </a:solidFill>
                <a:latin typeface="Monotype Corsiva" pitchFamily="66" charset="0"/>
              </a:rPr>
              <a:t>Процедура противопоказана </a:t>
            </a:r>
            <a:r>
              <a:rPr lang="ru-RU" dirty="0" smtClean="0">
                <a:latin typeface="Monotype Corsiva" pitchFamily="66" charset="0"/>
              </a:rPr>
              <a:t>при</a:t>
            </a:r>
          </a:p>
          <a:p>
            <a:pPr algn="ctr">
              <a:buNone/>
            </a:pPr>
            <a:r>
              <a:rPr lang="ru-RU" dirty="0" smtClean="0">
                <a:latin typeface="Monotype Corsiva" pitchFamily="66" charset="0"/>
              </a:rPr>
              <a:t> </a:t>
            </a:r>
            <a:r>
              <a:rPr lang="ru-RU" dirty="0" smtClean="0">
                <a:latin typeface="Monotype Corsiva" pitchFamily="66" charset="0"/>
              </a:rPr>
              <a:t>острых воспалительных процессах в мочеиспускательном </a:t>
            </a:r>
            <a:r>
              <a:rPr lang="ru-RU" dirty="0" smtClean="0">
                <a:latin typeface="Monotype Corsiva" pitchFamily="66" charset="0"/>
              </a:rPr>
              <a:t>канале, мочевом </a:t>
            </a:r>
            <a:r>
              <a:rPr lang="ru-RU" dirty="0" smtClean="0">
                <a:latin typeface="Monotype Corsiva" pitchFamily="66" charset="0"/>
              </a:rPr>
              <a:t>пузыре, т.к. способствует распространению инфекции.</a:t>
            </a:r>
            <a:endParaRPr lang="ru-RU" dirty="0">
              <a:latin typeface="Monotype Corsiva" pitchFamily="66" charset="0"/>
            </a:endParaRPr>
          </a:p>
        </p:txBody>
      </p:sp>
      <p:pic>
        <p:nvPicPr>
          <p:cNvPr id="4" name="Рисунок 3" descr="3853b485cfb5.jpg"/>
          <p:cNvPicPr>
            <a:picLocks noChangeAspect="1"/>
          </p:cNvPicPr>
          <p:nvPr/>
        </p:nvPicPr>
        <p:blipFill>
          <a:blip r:embed="rId2"/>
          <a:stretch>
            <a:fillRect/>
          </a:stretch>
        </p:blipFill>
        <p:spPr>
          <a:xfrm>
            <a:off x="5214942" y="714356"/>
            <a:ext cx="3714753" cy="535785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4981580" cy="5651521"/>
          </a:xfrm>
        </p:spPr>
        <p:txBody>
          <a:bodyPr>
            <a:normAutofit lnSpcReduction="10000"/>
          </a:bodyPr>
          <a:lstStyle/>
          <a:p>
            <a:pPr algn="ctr">
              <a:buNone/>
            </a:pPr>
            <a:r>
              <a:rPr lang="ru-RU" dirty="0" smtClean="0">
                <a:latin typeface="Monotype Corsiva" pitchFamily="66" charset="0"/>
              </a:rPr>
              <a:t>Применяют различные виды катетеров (и по составу, и по величине, и по форме). Процедуру проводят при строгом соблюдении асептики. Руки моют с мылом и протирают спиртом. Наружное отверстие мочеиспускательного канала обрабатывают раствором </a:t>
            </a:r>
            <a:r>
              <a:rPr lang="ru-RU" dirty="0" smtClean="0">
                <a:latin typeface="Monotype Corsiva" pitchFamily="66" charset="0"/>
              </a:rPr>
              <a:t>фурацилина.</a:t>
            </a:r>
            <a:endParaRPr lang="ru-RU" dirty="0" smtClean="0">
              <a:latin typeface="Monotype Corsiva" pitchFamily="66" charset="0"/>
            </a:endParaRPr>
          </a:p>
          <a:p>
            <a:pPr>
              <a:buNone/>
            </a:pPr>
            <a:endParaRPr lang="ru-RU" dirty="0"/>
          </a:p>
        </p:txBody>
      </p:sp>
      <p:pic>
        <p:nvPicPr>
          <p:cNvPr id="4" name="Рисунок 3" descr="309.jpg"/>
          <p:cNvPicPr>
            <a:picLocks noChangeAspect="1"/>
          </p:cNvPicPr>
          <p:nvPr/>
        </p:nvPicPr>
        <p:blipFill>
          <a:blip r:embed="rId2"/>
          <a:stretch>
            <a:fillRect/>
          </a:stretch>
        </p:blipFill>
        <p:spPr>
          <a:xfrm>
            <a:off x="5357818" y="428603"/>
            <a:ext cx="3500462" cy="2942127"/>
          </a:xfrm>
          <a:prstGeom prst="rect">
            <a:avLst/>
          </a:prstGeom>
          <a:effectLst>
            <a:softEdge rad="31750"/>
          </a:effectLst>
        </p:spPr>
      </p:pic>
      <p:pic>
        <p:nvPicPr>
          <p:cNvPr id="5" name="Рисунок 4" descr="00000004532_1_Big.jpg"/>
          <p:cNvPicPr>
            <a:picLocks noChangeAspect="1"/>
          </p:cNvPicPr>
          <p:nvPr/>
        </p:nvPicPr>
        <p:blipFill>
          <a:blip r:embed="rId3"/>
          <a:stretch>
            <a:fillRect/>
          </a:stretch>
        </p:blipFill>
        <p:spPr>
          <a:xfrm>
            <a:off x="5429257" y="3857628"/>
            <a:ext cx="3500462" cy="2523176"/>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
                                        </p:tgtEl>
                                        <p:attrNameLst>
                                          <p:attrName>ppt_y</p:attrName>
                                        </p:attrNameLst>
                                      </p:cBhvr>
                                      <p:tavLst>
                                        <p:tav tm="0" fmla="#ppt_y+(sin(-2*pi*(1-$))*-#ppt_x+cos(-2*pi*(1-$))*(1-#ppt_y))*(1-$)">
                                          <p:val>
                                            <p:fltVal val="0"/>
                                          </p:val>
                                        </p:tav>
                                        <p:tav tm="100000">
                                          <p:val>
                                            <p:fltVal val="1"/>
                                          </p:val>
                                        </p:tav>
                                      </p:tavLst>
                                    </p:anim>
                                  </p:childTnLst>
                                </p:cTn>
                              </p:par>
                              <p:par>
                                <p:cTn id="17" presetID="25"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5410208" cy="6143668"/>
          </a:xfrm>
        </p:spPr>
        <p:txBody>
          <a:bodyPr>
            <a:normAutofit fontScale="92500" lnSpcReduction="20000"/>
          </a:bodyPr>
          <a:lstStyle/>
          <a:p>
            <a:r>
              <a:rPr lang="ru-RU" dirty="0" smtClean="0">
                <a:latin typeface="Monotype Corsiva" pitchFamily="66" charset="0"/>
              </a:rPr>
              <a:t>У мужчин процедуру выполняют в положении больного на спине со слегка разведенными ногами. Катетер предварительно смазывают стерильным глицерином или вазелиновым (подсолнечным) маслом. Половой член берут левой рукой вблизи головки так, чтобы было удобно раскрыть наружное отверстие мочеиспускательного канала. Катетер вводят правой рукой очень плавно, половой член при этом как бы натягивают на катетер.</a:t>
            </a:r>
            <a:endParaRPr lang="ru-RU" dirty="0">
              <a:latin typeface="Monotype Corsiva" pitchFamily="66" charset="0"/>
            </a:endParaRPr>
          </a:p>
        </p:txBody>
      </p:sp>
      <p:pic>
        <p:nvPicPr>
          <p:cNvPr id="4" name="Рисунок 3" descr="cath-male.jpg"/>
          <p:cNvPicPr>
            <a:picLocks noChangeAspect="1"/>
          </p:cNvPicPr>
          <p:nvPr/>
        </p:nvPicPr>
        <p:blipFill>
          <a:blip r:embed="rId2"/>
          <a:stretch>
            <a:fillRect/>
          </a:stretch>
        </p:blipFill>
        <p:spPr>
          <a:xfrm>
            <a:off x="5714976" y="285728"/>
            <a:ext cx="3214710" cy="3214710"/>
          </a:xfrm>
          <a:prstGeom prst="rect">
            <a:avLst/>
          </a:prstGeom>
          <a:effectLst>
            <a:softEdge rad="63500"/>
          </a:effectLst>
        </p:spPr>
      </p:pic>
      <p:pic>
        <p:nvPicPr>
          <p:cNvPr id="5" name="Рисунок 4" descr="q126.jpg"/>
          <p:cNvPicPr>
            <a:picLocks noChangeAspect="1"/>
          </p:cNvPicPr>
          <p:nvPr/>
        </p:nvPicPr>
        <p:blipFill>
          <a:blip r:embed="rId3"/>
          <a:stretch>
            <a:fillRect/>
          </a:stretch>
        </p:blipFill>
        <p:spPr>
          <a:xfrm>
            <a:off x="5072066" y="4000504"/>
            <a:ext cx="3929058" cy="2621243"/>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3">
                                            <p:txEl>
                                              <p:pRg st="0" end="0"/>
                                            </p:txEl>
                                          </p:spTgt>
                                        </p:tgtEl>
                                        <p:attrNameLst>
                                          <p:attrName>ppt_x</p:attrName>
                                        </p:attrNameLst>
                                      </p:cBhvr>
                                    </p:anim>
                                    <p:anim from="0" to="-1.0" calcmode="lin" valueType="num">
                                      <p:cBhvr>
                                        <p:cTn id="8" dur="400" decel="50000" autoRev="1" fill="hold">
                                          <p:stCondLst>
                                            <p:cond delay="1200"/>
                                          </p:stCondLst>
                                        </p:cTn>
                                        <p:tgtEl>
                                          <p:spTgt spid="3">
                                            <p:txEl>
                                              <p:pRg st="0" end="0"/>
                                            </p:txEl>
                                          </p:spTgt>
                                        </p:tgtEl>
                                        <p:attrNameLst>
                                          <p:attrName>xshear</p:attrName>
                                        </p:attrNameLst>
                                      </p:cBhvr>
                                    </p:anim>
                                    <p:animScale>
                                      <p:cBhvr>
                                        <p:cTn id="9" dur="400" decel="100000" autoRev="1" fill="hold">
                                          <p:stCondLst>
                                            <p:cond delay="1200"/>
                                          </p:stCondLst>
                                        </p:cTn>
                                        <p:tgtEl>
                                          <p:spTgt spid="3">
                                            <p:txEl>
                                              <p:pRg st="0" end="0"/>
                                            </p:txEl>
                                          </p:spTgt>
                                        </p:tgtEl>
                                      </p:cBhvr>
                                      <p:from x="100000" y="100000"/>
                                      <p:to x="80000" y="100000"/>
                                    </p:animScale>
                                    <p:anim by="(#ppt_h/3+#ppt_w*0.1)" calcmode="lin" valueType="num">
                                      <p:cBhvr additive="sum">
                                        <p:cTn id="10" dur="400" decel="100000" autoRev="1" fill="hold">
                                          <p:stCondLst>
                                            <p:cond delay="12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04"/>
            <a:ext cx="5357818" cy="6000792"/>
          </a:xfrm>
        </p:spPr>
        <p:txBody>
          <a:bodyPr>
            <a:normAutofit fontScale="92500" lnSpcReduction="20000"/>
          </a:bodyPr>
          <a:lstStyle/>
          <a:p>
            <a:r>
              <a:rPr lang="ru-RU" dirty="0" smtClean="0">
                <a:latin typeface="Monotype Corsiva" pitchFamily="66" charset="0"/>
              </a:rPr>
              <a:t>Больному предлагают сделать несколько глубоких вдохов, на высоте вдоха, когда расслабляются мышцы, закрывающие вход в мочеиспускательный канал, продолжая оказывать мягкое давление, вводят катетер. О его нахождении в мочевом пузыре свидетельствует выделение мочи. Если катетер ввести не удается, то при ощущении сопротивления не следует применять усилий, т.к. это может привести к серьезным травмам.</a:t>
            </a:r>
          </a:p>
          <a:p>
            <a:endParaRPr lang="ru-RU" dirty="0"/>
          </a:p>
        </p:txBody>
      </p:sp>
      <p:pic>
        <p:nvPicPr>
          <p:cNvPr id="4" name="Рисунок 3" descr="40508.jpg"/>
          <p:cNvPicPr>
            <a:picLocks noChangeAspect="1"/>
          </p:cNvPicPr>
          <p:nvPr/>
        </p:nvPicPr>
        <p:blipFill>
          <a:blip r:embed="rId2"/>
          <a:stretch>
            <a:fillRect/>
          </a:stretch>
        </p:blipFill>
        <p:spPr>
          <a:xfrm>
            <a:off x="5286380" y="285728"/>
            <a:ext cx="3626174" cy="6143644"/>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86800" cy="4017978"/>
          </a:xfrm>
        </p:spPr>
        <p:txBody>
          <a:bodyPr>
            <a:normAutofit fontScale="92500" lnSpcReduction="10000"/>
          </a:bodyPr>
          <a:lstStyle/>
          <a:p>
            <a:pPr algn="ctr">
              <a:buNone/>
            </a:pPr>
            <a:r>
              <a:rPr lang="ru-RU" dirty="0" smtClean="0">
                <a:latin typeface="Monotype Corsiva" pitchFamily="66" charset="0"/>
              </a:rPr>
              <a:t>Катетеризация мочевого пузыря</a:t>
            </a:r>
            <a:r>
              <a:rPr lang="ru-RU" cap="small" dirty="0" smtClean="0">
                <a:latin typeface="Monotype Corsiva" pitchFamily="66" charset="0"/>
              </a:rPr>
              <a:t> </a:t>
            </a:r>
            <a:r>
              <a:rPr lang="ru-RU" dirty="0" smtClean="0">
                <a:latin typeface="Monotype Corsiva" pitchFamily="66" charset="0"/>
              </a:rPr>
              <a:t> у женщин, как правило, затруднений не вызывает. </a:t>
            </a:r>
            <a:endParaRPr lang="ru-RU" dirty="0" smtClean="0">
              <a:latin typeface="Monotype Corsiva" pitchFamily="66" charset="0"/>
            </a:endParaRPr>
          </a:p>
          <a:p>
            <a:pPr algn="ctr">
              <a:buNone/>
            </a:pPr>
            <a:r>
              <a:rPr lang="ru-RU" dirty="0" smtClean="0">
                <a:latin typeface="Monotype Corsiva" pitchFamily="66" charset="0"/>
              </a:rPr>
              <a:t>Наружные </a:t>
            </a:r>
            <a:r>
              <a:rPr lang="ru-RU" dirty="0" smtClean="0">
                <a:latin typeface="Monotype Corsiva" pitchFamily="66" charset="0"/>
              </a:rPr>
              <a:t>половые органы дезинфицируют раствором фурацилина, руки перед процедурой должны быть вымыты с мылом и обработаны спиртом. Пальцами левой руки осторожно раздвигают половые губы, при этом становится видно 2 отверстия: верхнее из них - отверстие мочеиспускательного канала, нижнее - вход во влагалище.</a:t>
            </a:r>
            <a:endParaRPr lang="ru-RU" dirty="0">
              <a:latin typeface="Monotype Corsiva" pitchFamily="66" charset="0"/>
            </a:endParaRPr>
          </a:p>
        </p:txBody>
      </p:sp>
      <p:pic>
        <p:nvPicPr>
          <p:cNvPr id="4" name="Рисунок 3" descr="mary-07.jpg"/>
          <p:cNvPicPr>
            <a:picLocks noChangeAspect="1"/>
          </p:cNvPicPr>
          <p:nvPr/>
        </p:nvPicPr>
        <p:blipFill>
          <a:blip r:embed="rId2"/>
          <a:stretch>
            <a:fillRect/>
          </a:stretch>
        </p:blipFill>
        <p:spPr>
          <a:xfrm>
            <a:off x="1857356" y="4071942"/>
            <a:ext cx="5643602" cy="2633659"/>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000628" cy="6858000"/>
          </a:xfrm>
        </p:spPr>
        <p:txBody>
          <a:bodyPr>
            <a:normAutofit/>
          </a:bodyPr>
          <a:lstStyle/>
          <a:p>
            <a:pPr algn="ctr">
              <a:buNone/>
            </a:pPr>
            <a:r>
              <a:rPr lang="ru-RU" dirty="0" smtClean="0">
                <a:latin typeface="Monotype Corsiva" pitchFamily="66" charset="0"/>
              </a:rPr>
              <a:t>Катетер</a:t>
            </a:r>
            <a:r>
              <a:rPr lang="ru-RU" dirty="0" smtClean="0">
                <a:latin typeface="Monotype Corsiva" pitchFamily="66" charset="0"/>
              </a:rPr>
              <a:t>, смазанный стерильным глицерином или вазелиновым маслом, очень плавно, без усилия, вводят правой рукой. Появление мочи - признак того, что катетер находится в мочевом пузыре. При невозможности ввести катетер следует сказать об этом врачу.</a:t>
            </a:r>
          </a:p>
          <a:p>
            <a:pPr algn="ctr">
              <a:buNone/>
            </a:pPr>
            <a:endParaRPr lang="ru-RU" dirty="0">
              <a:latin typeface="Monotype Corsiva" pitchFamily="66" charset="0"/>
            </a:endParaRPr>
          </a:p>
        </p:txBody>
      </p:sp>
      <p:pic>
        <p:nvPicPr>
          <p:cNvPr id="4" name="Рисунок 3" descr="nurse_swineFlu_1398373c.jpg"/>
          <p:cNvPicPr>
            <a:picLocks noChangeAspect="1"/>
          </p:cNvPicPr>
          <p:nvPr/>
        </p:nvPicPr>
        <p:blipFill>
          <a:blip r:embed="rId2"/>
          <a:stretch>
            <a:fillRect/>
          </a:stretch>
        </p:blipFill>
        <p:spPr>
          <a:xfrm>
            <a:off x="5143504" y="285728"/>
            <a:ext cx="3790952" cy="2373466"/>
          </a:xfrm>
          <a:prstGeom prst="rect">
            <a:avLst/>
          </a:prstGeom>
          <a:effectLst>
            <a:softEdge rad="127000"/>
          </a:effectLst>
        </p:spPr>
      </p:pic>
      <p:pic>
        <p:nvPicPr>
          <p:cNvPr id="5" name="Рисунок 4" descr="ar127073764733054 (1).jpg"/>
          <p:cNvPicPr>
            <a:picLocks noChangeAspect="1"/>
          </p:cNvPicPr>
          <p:nvPr/>
        </p:nvPicPr>
        <p:blipFill>
          <a:blip r:embed="rId3"/>
          <a:stretch>
            <a:fillRect/>
          </a:stretch>
        </p:blipFill>
        <p:spPr>
          <a:xfrm>
            <a:off x="5000628" y="3057462"/>
            <a:ext cx="3760100" cy="3159124"/>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3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strVal val="(6*min(max(#ppt_w*#ppt_h,.3),1)-7.4)/-.7*#ppt_w"/>
                                          </p:val>
                                        </p:tav>
                                        <p:tav tm="100000">
                                          <p:val>
                                            <p:strVal val="#ppt_w"/>
                                          </p:val>
                                        </p:tav>
                                      </p:tavLst>
                                    </p:anim>
                                    <p:anim calcmode="lin" valueType="num">
                                      <p:cBhvr>
                                        <p:cTn id="14" dur="2000" fill="hold"/>
                                        <p:tgtEl>
                                          <p:spTgt spid="5"/>
                                        </p:tgtEl>
                                        <p:attrNameLst>
                                          <p:attrName>ppt_h</p:attrName>
                                        </p:attrNameLst>
                                      </p:cBhvr>
                                      <p:tavLst>
                                        <p:tav tm="0">
                                          <p:val>
                                            <p:strVal val="(6*min(max(#ppt_w*#ppt_h,.3),1)-7.4)/-.7*#ppt_h"/>
                                          </p:val>
                                        </p:tav>
                                        <p:tav tm="100000">
                                          <p:val>
                                            <p:strVal val="#ppt_h"/>
                                          </p:val>
                                        </p:tav>
                                      </p:tavLst>
                                    </p:anim>
                                    <p:anim calcmode="lin" valueType="num">
                                      <p:cBhvr>
                                        <p:cTn id="15" dur="2000" fill="hold"/>
                                        <p:tgtEl>
                                          <p:spTgt spid="5"/>
                                        </p:tgtEl>
                                        <p:attrNameLst>
                                          <p:attrName>ppt_x</p:attrName>
                                        </p:attrNameLst>
                                      </p:cBhvr>
                                      <p:tavLst>
                                        <p:tav tm="0">
                                          <p:val>
                                            <p:fltVal val="0.5"/>
                                          </p:val>
                                        </p:tav>
                                        <p:tav tm="100000">
                                          <p:val>
                                            <p:strVal val="#ppt_x"/>
                                          </p:val>
                                        </p:tav>
                                      </p:tavLst>
                                    </p:anim>
                                    <p:anim calcmode="lin" valueType="num">
                                      <p:cBhvr>
                                        <p:cTn id="16" dur="2000" fill="hold"/>
                                        <p:tgtEl>
                                          <p:spTgt spid="5"/>
                                        </p:tgtEl>
                                        <p:attrNameLst>
                                          <p:attrName>ppt_y</p:attrName>
                                        </p:attrNameLst>
                                      </p:cBhvr>
                                      <p:tavLst>
                                        <p:tav tm="0">
                                          <p:val>
                                            <p:strVal val="1+(6*min(max(#ppt_w*#ppt_h,.3),1)-7.4)/-.7*#ppt_h/2"/>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101</TotalTime>
  <Words>797</Words>
  <PresentationFormat>Экран (4:3)</PresentationFormat>
  <Paragraphs>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Катетеризация мочевого пузыря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Катетеризация мочевого пузыря</dc:title>
  <cp:lastModifiedBy>FuckYouBill</cp:lastModifiedBy>
  <cp:revision>14</cp:revision>
  <dcterms:modified xsi:type="dcterms:W3CDTF">2011-05-24T19:43:48Z</dcterms:modified>
</cp:coreProperties>
</file>