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9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3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1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00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5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6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0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7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5F9E-9F0E-4BC0-9B2C-536D30009A17}" type="datetimeFigureOut">
              <a:rPr lang="ru-RU" smtClean="0"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B8BA-3568-4EE7-A1A8-45B084AC8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8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25950"/>
            <a:ext cx="5111750" cy="57473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3224337" cy="46910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Выделяют несколько видов смерти: клиническая смерть, биологическая смерть и окончательная смерть. В подкатегорию попадает смерть мозга.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868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68" y="548680"/>
            <a:ext cx="4500819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48680"/>
            <a:ext cx="3008313" cy="57606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Продолжительность агонии обычно невелика, не более 5—6 минут (в отдельных случаях — до получаса). Затем артериальное давление падает, сердечные сокращения прекращаются, дыхание останавливается, и наступает клиническая смерть.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545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6672"/>
            <a:ext cx="4968552" cy="4608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3008313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Клиническая смерть продолжается с момента прекращения сердечной деятельности, дыхания и функционирования ЦНС и до момента, пока в мозгу не разовьются необратимые патологические изменения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7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327804"/>
            <a:ext cx="5111750" cy="37436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3008313" cy="4691063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При полном отсутствии кислорода в тканях омертвение клеток коры головного мозга и мозжечка (наиболее чувствительных к кислородному голоданию отделов мозга) начинается через 2—2,5 минуты. После смерти коры восстановление жизненных функций организма становится невозможным, то есть клиническая смерть переходит в биологическую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00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7560840" cy="33892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-388"/>
            <a:ext cx="8208912" cy="2709307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В обычных условиях продолжительность клинической смерти составляет не более 5—6 минут. На длительность клинической смерти влияет причина умирания, условия, продолжительность, возраст умирающего, степень его возбуждения, температура тела во время умирания и другие факторы. В отдельных случаях клиническая смерть может продолжаться до получаса, например при утоплении в холодной воде, когда из-за пониженной температуры обменные процессы в организме, в том числе и в головном мозге, существенно замедляются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68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82700"/>
            <a:ext cx="447484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3744416" cy="46910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Клиническая смерть в принципе обратима — современная технология реанимации позволяет в ряде случаев восстановить функционирование жизненно важных органов, после чего «включается» ЦНС, возвращается сознание. Однако в действительности количество людей, переживших клиническую смерть без серьёзных последствий, невелико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241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440808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008313" cy="46910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Биологическая смерть человека констатируется по комплексу признаков, связанных с «витальным треножником»: деятельность сердца, сохранность дыхания и функция центральной нервной системы.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958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176464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176464" cy="46910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Проверка сохранности функции дыхания. В настоящее время достоверных признаков сохранности дыхания не существует. В зависимости от условий внешней среды можно использовать холодное зеркало, пушинку, производить аускультацию дыхания или пробу </a:t>
            </a:r>
            <a:r>
              <a:rPr lang="ru-RU" sz="2400" dirty="0" err="1" smtClean="0"/>
              <a:t>Винслова</a:t>
            </a:r>
            <a:r>
              <a:rPr lang="ru-RU" sz="2400" dirty="0" smtClean="0"/>
              <a:t>, которая заключается в том, что на грудь пациента ставят сосуд с водой и по колебанию поверхности воды судят о наличии дыхательных движений грудной стенки.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968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27438"/>
            <a:ext cx="5111750" cy="3714538"/>
          </a:xfrm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30057"/>
            <a:ext cx="9036496" cy="3110911"/>
          </a:xfrm>
        </p:spPr>
        <p:txBody>
          <a:bodyPr>
            <a:normAutofit/>
          </a:bodyPr>
          <a:lstStyle/>
          <a:p>
            <a:r>
              <a:rPr lang="ru-RU" sz="2000" b="1" dirty="0"/>
              <a:t>Непосредственно после смерти кожные покровы трупа человека бледные, возможно с небольшим сероватым оттенком. Сразу после смерти ткани тела еще потребляют кислород из крови и поэтому вся кровь в кровеносной системе приобретает характер венозной. Трупные пятна образуются вследствие того, что после остановки кровообращения кровь, содержащаяся в кровеносной системе, под действием силы тяжести постепенно опускается в нижележащие отделы тела, переполняя главным образом венозную часть кровеносного русла. Просвечивающаяся через кожные покровы кровь придает им характерную окраску.</a:t>
            </a:r>
          </a:p>
        </p:txBody>
      </p:sp>
    </p:spTree>
    <p:extLst>
      <p:ext uri="{BB962C8B-B14F-4D97-AF65-F5344CB8AC3E}">
        <p14:creationId xmlns:p14="http://schemas.microsoft.com/office/powerpoint/2010/main" val="192417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74" y="692696"/>
            <a:ext cx="4736281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3456384" cy="4691063"/>
          </a:xfrm>
        </p:spPr>
        <p:txBody>
          <a:bodyPr>
            <a:no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ри исследовании функции сердечно-сосудистой системы в условиях клиники очень слабые сердечные сокращения могут быть не замечены врачом, либо сокращения собственного сердца будут оценены как наличие такой функции. Клиницисты советуют проводить аускультацию сердца и пальпацию пульса короткими промежутками, длительностью не более 1 минуты. Весьма интересна и доказательна даже при минимальном кровообращении проба </a:t>
            </a:r>
            <a:r>
              <a:rPr lang="ru-RU" sz="2000" b="1" dirty="0" err="1" smtClean="0"/>
              <a:t>Магнуса</a:t>
            </a:r>
            <a:r>
              <a:rPr lang="ru-RU" sz="2000" b="1" dirty="0" smtClean="0"/>
              <a:t>, заключающаяся в тугой перетяжке пальца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363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76672"/>
            <a:ext cx="5389438" cy="59766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224337" cy="46910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проба </a:t>
            </a:r>
            <a:r>
              <a:rPr lang="ru-RU" sz="2400" dirty="0" err="1" smtClean="0"/>
              <a:t>Верня</a:t>
            </a:r>
            <a:r>
              <a:rPr lang="ru-RU" sz="2400" dirty="0" smtClean="0"/>
              <a:t> — </a:t>
            </a:r>
            <a:r>
              <a:rPr lang="ru-RU" sz="2400" dirty="0" err="1" smtClean="0"/>
              <a:t>артериотомия</a:t>
            </a:r>
            <a:r>
              <a:rPr lang="ru-RU" sz="2400" dirty="0" smtClean="0"/>
              <a:t> височной артерии, или проба Бушу — стальная игла, вколотая в тело, у живого человека через полчаса теряет блеск, первая проба Икара — внутривенное введение раствора </a:t>
            </a:r>
            <a:r>
              <a:rPr lang="ru-RU" sz="2400" dirty="0" err="1" smtClean="0"/>
              <a:t>флюоресцеина</a:t>
            </a:r>
            <a:r>
              <a:rPr lang="ru-RU" sz="2400" dirty="0" smtClean="0"/>
              <a:t> даёт быстрое окрашивание кожи у живого человека в желтоватый цвет, а склер — в зеленоватый и некоторые другие.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375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690864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4032448" cy="63367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Наступлению смерти всегда предшествуют терминальные состояния — </a:t>
            </a:r>
            <a:r>
              <a:rPr lang="ru-RU" sz="2400" dirty="0" err="1" smtClean="0"/>
              <a:t>преагональное</a:t>
            </a:r>
            <a:r>
              <a:rPr lang="ru-RU" sz="2400" dirty="0" smtClean="0"/>
              <a:t> состояние, агония и клиническая смерть, — которые в совокупности могут продолжаться различное время, от нескольких минут до часов и даже суток. Вне зависимости от темпа наступления смерти ей всегда предшествует состояние клинической смерти.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581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96012"/>
            <a:ext cx="5111750" cy="3807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3008313" cy="46910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Функция нервной системы проверяется по сохранению или отсутствию сознания, пассивному положению тела, расслаблению мускулатуры и отсутствию её тонуса, отсутствию реакции на внешние раздражители — нашатырный спирт, слабые болевые воздействия (покалывания иглой, растирание мочки уха, поколачивания по щекам и другие). Ценными признаками являются отсутствие роговичного рефлекса, реакции зрачков на свет.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832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32656"/>
            <a:ext cx="3224337" cy="633670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Так, предлагалась проба </a:t>
            </a:r>
            <a:r>
              <a:rPr lang="ru-RU" sz="2000" b="1" dirty="0" err="1" smtClean="0"/>
              <a:t>Жоза</a:t>
            </a:r>
            <a:r>
              <a:rPr lang="ru-RU" sz="2000" b="1" dirty="0" smtClean="0"/>
              <a:t>, для проведения которой были изобретены и запатентованы специальные щипцы. При ущемлении складки кожи в этих щипцах человек испытывал сильные болевые ощущения. Также в расчёте на болевую реакцию основана проба </a:t>
            </a:r>
            <a:r>
              <a:rPr lang="ru-RU" sz="2000" b="1" dirty="0" err="1" smtClean="0"/>
              <a:t>Дегранжа</a:t>
            </a:r>
            <a:r>
              <a:rPr lang="ru-RU" sz="2000" b="1" dirty="0" smtClean="0"/>
              <a:t> — введение в сосок кипящего масла, или проба Разе — удары по пяткам, или прижигание пяток и других участков тела раскалённым железом. </a:t>
            </a:r>
            <a:endParaRPr lang="ru-RU" sz="2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val="254941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04665"/>
            <a:ext cx="5111750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286001" cy="586551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Одним из наиболее ранних и ценных признаков наступления смерти является «феномен кошачьего зрачка», иногда называемый признаком Белоглазова. Форма зрачка у человека определяется двумя параметрами, а именно: тонусом мышцы, суживающей зрачок, и внутриглазным давлением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26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08082"/>
            <a:ext cx="5111750" cy="33830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3358009" cy="579350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Врач констатирует факт смерти и записывает в медицинскую карту</a:t>
            </a:r>
          </a:p>
          <a:p>
            <a:r>
              <a:rPr lang="ru-RU" sz="2400" b="1" dirty="0" smtClean="0"/>
              <a:t>(историю болезни) дату час и минуты ее наступления.</a:t>
            </a:r>
          </a:p>
          <a:p>
            <a:r>
              <a:rPr lang="ru-RU" sz="2400" b="1" dirty="0" smtClean="0"/>
              <a:t>    Медицинская сестра и санитарка раздевают труп, укладывают</a:t>
            </a:r>
          </a:p>
          <a:p>
            <a:r>
              <a:rPr lang="ru-RU" sz="2400" b="1" dirty="0" smtClean="0"/>
              <a:t>его на спину с разогнутыми конечностями ( без подушки) подвязывают нижнюю челюсть опускают веки накрывают простыней и оставляют в постели на 2 часа.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229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92696"/>
            <a:ext cx="5111750" cy="48245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3286001" cy="5433467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 Затем перед отправкой трупа в </a:t>
            </a:r>
            <a:r>
              <a:rPr lang="ru-RU" sz="2400" b="1" dirty="0" err="1" smtClean="0"/>
              <a:t>паталогоанатомическое</a:t>
            </a:r>
            <a:endParaRPr lang="ru-RU" sz="2400" b="1" dirty="0" smtClean="0"/>
          </a:p>
          <a:p>
            <a:r>
              <a:rPr lang="ru-RU" sz="2400" b="1" dirty="0" smtClean="0"/>
              <a:t>отделение для вскрытия медицинская сестра пишет на бедре</a:t>
            </a:r>
          </a:p>
          <a:p>
            <a:r>
              <a:rPr lang="ru-RU" sz="2400" b="1" dirty="0" smtClean="0"/>
              <a:t>умершего его фамилию инициалы и номер истории болезни.</a:t>
            </a:r>
          </a:p>
          <a:p>
            <a:r>
              <a:rPr lang="ru-RU" sz="2400" b="1" dirty="0" smtClean="0"/>
              <a:t>В сопроводительной записке помимо перечисленных данных</a:t>
            </a:r>
          </a:p>
          <a:p>
            <a:r>
              <a:rPr lang="ru-RU" sz="2400" b="1" dirty="0" smtClean="0"/>
              <a:t>указывают также диагноз и дату наступления смерти.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30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995164"/>
            <a:ext cx="5111750" cy="44088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3296345" cy="46910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паталогоанатомическое</a:t>
            </a:r>
            <a:r>
              <a:rPr lang="ru-RU" sz="2400" dirty="0" smtClean="0"/>
              <a:t> отделение труп выносят только после</a:t>
            </a:r>
          </a:p>
          <a:p>
            <a:r>
              <a:rPr lang="ru-RU" sz="2400" dirty="0" smtClean="0"/>
              <a:t>наступления явных признаков смерти ( трупное окоченение трупные</a:t>
            </a:r>
          </a:p>
          <a:p>
            <a:r>
              <a:rPr lang="ru-RU" sz="2400" dirty="0" smtClean="0"/>
              <a:t>пятна размягчение глазного яблока).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328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392488" cy="55446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0"/>
            <a:ext cx="4248472" cy="67413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Ценности с умершего медицинская сестра снимает в лечебном отделении в присутствии дежурного врача и передает на хранение</a:t>
            </a:r>
          </a:p>
          <a:p>
            <a:r>
              <a:rPr lang="ru-RU" sz="2400" dirty="0" smtClean="0"/>
              <a:t>старшей сестре о чем составляется акт.</a:t>
            </a:r>
          </a:p>
          <a:p>
            <a:r>
              <a:rPr lang="ru-RU" sz="2400" dirty="0" smtClean="0"/>
              <a:t>    Ценности и вещи умершего выдает родственникам под расписку старшая медицинская сестра отделения. Если снять с умершего ценности не представляется возможным</a:t>
            </a:r>
          </a:p>
          <a:p>
            <a:r>
              <a:rPr lang="ru-RU" sz="2400" dirty="0" smtClean="0"/>
              <a:t>в истории болезни должны быть перечислены все оставленные на трупе ценности.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5060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80230"/>
            <a:ext cx="4680520" cy="57290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48680"/>
            <a:ext cx="3008313" cy="4691063"/>
          </a:xfrm>
        </p:spPr>
        <p:txBody>
          <a:bodyPr/>
          <a:lstStyle/>
          <a:p>
            <a:r>
              <a:rPr lang="ru-RU" sz="2400" dirty="0" smtClean="0"/>
              <a:t>В медицине выделяют две категории смерти — смерть насильственную и смерть ненасильственную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615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1056"/>
            <a:ext cx="5256584" cy="55502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76672"/>
            <a:ext cx="3008313" cy="46910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К родам ненасильственной смерти относятся — смерть физиологическая, смерть патологическая и смерть скоропостижная. Родами насильственной смерти являются убийство, самоубийство и смерть в результате несчастного случая.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7083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04664"/>
            <a:ext cx="5317430" cy="568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3008313" cy="46910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Третьим квалифицирующим признаком является вид смерти. Установление вида смерти связано с определением группы факторов, вызвавших смерть, и объединённых по своему происхождению или воздействию на организм человека. В частности, как отдельный вид смерти, отличающийся от классической смерти с первичной остановкой кровообращения, рассматривают смерть мозга.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2309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3008313" cy="61206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реанимационные мероприятия не проводились или оказались безуспешными, наступает биологическая смерть, которая представляет собой необратимое прекращение физиологических процессов в клетках и тканях. </a:t>
            </a:r>
            <a:endParaRPr lang="ru-RU" sz="2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09653"/>
            <a:ext cx="5111750" cy="5179906"/>
          </a:xfrm>
        </p:spPr>
      </p:pic>
    </p:spTree>
    <p:extLst>
      <p:ext uri="{BB962C8B-B14F-4D97-AF65-F5344CB8AC3E}">
        <p14:creationId xmlns:p14="http://schemas.microsoft.com/office/powerpoint/2010/main" val="3872782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20689"/>
            <a:ext cx="5111750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3296345" cy="46910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Одним из сложнейших этапов классификации смерти является установление причины её наступления. Независимо от категории, рода и вида смерти, причины её наступления делятся на основную, промежуточную и непосредственную. В настоящее время в медицине не разрешается использовать термин «смерть от старости» — всегда нужно устанавливать более конкретную причину смерти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23427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2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656"/>
            <a:ext cx="5040559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3368353" cy="57606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Вследствие процессов разложения происходит дальнейшее разрушение организма, что постепенно уничтожает структуру нервных связей, делая принципиально невозможным восстановление личности. Этот этап называется информационная смерть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196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332657"/>
            <a:ext cx="5389438" cy="59766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3358009" cy="579350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 err="1" smtClean="0"/>
              <a:t>преагональном</a:t>
            </a:r>
            <a:r>
              <a:rPr lang="ru-RU" sz="2000" b="1" dirty="0" smtClean="0"/>
              <a:t> состоянии происходит нарушение функций центральной нервной системы (сопор или кома), снижение артериального давления, централизация кровообращения. Дыхание нарушается, становится неглубоким, нерегулярным, но, возможно, частым. Недостаток вентиляции лёгких приводит к недостатку кислорода в тканях (тканевой ацидоз), но основным видом обмена веществ остаётся окислительный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2958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456384" cy="5865515"/>
          </a:xfrm>
        </p:spPr>
        <p:txBody>
          <a:bodyPr>
            <a:noAutofit/>
          </a:bodyPr>
          <a:lstStyle/>
          <a:p>
            <a:r>
              <a:rPr lang="ru-RU" sz="2400" dirty="0" smtClean="0"/>
              <a:t> Длительность </a:t>
            </a:r>
            <a:r>
              <a:rPr lang="ru-RU" sz="2400" dirty="0" err="1" smtClean="0"/>
              <a:t>преагонального</a:t>
            </a:r>
            <a:r>
              <a:rPr lang="ru-RU" sz="2400" dirty="0" smtClean="0"/>
              <a:t> состояния может быть различной: оно может полностью отсутствовать (например, при тяжёлом механическом поражении сердца), а может сохраняться длительное время, если организм в состоянии каким-либо образом компенсировать угнетение жизненных функций (например, при кровопотере).</a:t>
            </a:r>
          </a:p>
          <a:p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4896543" cy="5544616"/>
          </a:xfrm>
        </p:spPr>
      </p:pic>
    </p:spTree>
    <p:extLst>
      <p:ext uri="{BB962C8B-B14F-4D97-AF65-F5344CB8AC3E}">
        <p14:creationId xmlns:p14="http://schemas.microsoft.com/office/powerpoint/2010/main" val="155467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0688"/>
            <a:ext cx="5328591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3384376" cy="46910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Без проведения лечебных мероприятий процесс умирания прогрессирует, и </a:t>
            </a:r>
            <a:r>
              <a:rPr lang="ru-RU" sz="2400" dirty="0" err="1" smtClean="0"/>
              <a:t>преагональное</a:t>
            </a:r>
            <a:r>
              <a:rPr lang="ru-RU" sz="2400" dirty="0" smtClean="0"/>
              <a:t> состояние сменяется терминальной паузой. Она характеризуется тем, что после учащенного дыхания внезапно наступает его полное прекращение. Также обнаруживаются преходящие периоды асистолии длительностью от 1—2 до 10—15 с.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124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Агония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12" y="273050"/>
            <a:ext cx="4163026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Агония — попытка организма в условиях угнетения функций жизненно важных органов использовать последние оставшиеся возможности для сохранения жизни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241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76672"/>
            <a:ext cx="5317430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008313" cy="46910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 начале агонии увеличивается давление, восстанавливается сердечный ритм, начинаются сильные дыхательные движения (но лёгкие при этом практически не вентилируются — одновременно сокращаются дыхательные мышцы, ответственные и за вдох, и за выдох). Может кратковременно восстановиться сознание.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32157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1309</Words>
  <Application>Microsoft Office PowerPoint</Application>
  <PresentationFormat>Экран (4:3)</PresentationFormat>
  <Paragraphs>43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Агония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Скворцова</dc:creator>
  <cp:lastModifiedBy>Татьяна Скворцова</cp:lastModifiedBy>
  <cp:revision>18</cp:revision>
  <dcterms:created xsi:type="dcterms:W3CDTF">2011-12-29T17:05:04Z</dcterms:created>
  <dcterms:modified xsi:type="dcterms:W3CDTF">2012-01-09T20:28:26Z</dcterms:modified>
</cp:coreProperties>
</file>