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5" r:id="rId3"/>
    <p:sldId id="347" r:id="rId4"/>
    <p:sldId id="348" r:id="rId5"/>
    <p:sldId id="258" r:id="rId6"/>
    <p:sldId id="384" r:id="rId7"/>
    <p:sldId id="350" r:id="rId8"/>
    <p:sldId id="389" r:id="rId9"/>
    <p:sldId id="385" r:id="rId10"/>
    <p:sldId id="386" r:id="rId11"/>
    <p:sldId id="387" r:id="rId12"/>
    <p:sldId id="388"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74" r:id="rId36"/>
    <p:sldId id="375" r:id="rId37"/>
    <p:sldId id="376" r:id="rId38"/>
    <p:sldId id="377" r:id="rId39"/>
    <p:sldId id="378" r:id="rId40"/>
    <p:sldId id="379" r:id="rId41"/>
    <p:sldId id="380" r:id="rId42"/>
    <p:sldId id="381" r:id="rId43"/>
    <p:sldId id="382" r:id="rId44"/>
    <p:sldId id="383" r:id="rId45"/>
    <p:sldId id="265" r:id="rId46"/>
    <p:sldId id="266" r:id="rId47"/>
    <p:sldId id="267" r:id="rId48"/>
    <p:sldId id="268" r:id="rId49"/>
    <p:sldId id="320" r:id="rId50"/>
    <p:sldId id="270" r:id="rId51"/>
    <p:sldId id="321" r:id="rId52"/>
    <p:sldId id="271" r:id="rId53"/>
    <p:sldId id="322" r:id="rId54"/>
    <p:sldId id="323" r:id="rId55"/>
    <p:sldId id="328" r:id="rId56"/>
    <p:sldId id="272" r:id="rId57"/>
    <p:sldId id="324" r:id="rId58"/>
    <p:sldId id="273" r:id="rId59"/>
    <p:sldId id="274" r:id="rId60"/>
    <p:sldId id="275" r:id="rId61"/>
    <p:sldId id="326" r:id="rId62"/>
    <p:sldId id="276" r:id="rId63"/>
    <p:sldId id="277" r:id="rId64"/>
    <p:sldId id="278" r:id="rId65"/>
    <p:sldId id="279" r:id="rId66"/>
    <p:sldId id="327" r:id="rId67"/>
    <p:sldId id="280" r:id="rId68"/>
    <p:sldId id="329" r:id="rId69"/>
    <p:sldId id="281" r:id="rId70"/>
    <p:sldId id="282" r:id="rId71"/>
    <p:sldId id="283" r:id="rId72"/>
    <p:sldId id="330" r:id="rId73"/>
    <p:sldId id="284" r:id="rId74"/>
    <p:sldId id="331" r:id="rId75"/>
    <p:sldId id="332" r:id="rId76"/>
    <p:sldId id="286" r:id="rId77"/>
    <p:sldId id="333" r:id="rId78"/>
    <p:sldId id="287" r:id="rId79"/>
    <p:sldId id="285" r:id="rId80"/>
    <p:sldId id="334" r:id="rId81"/>
    <p:sldId id="288" r:id="rId82"/>
    <p:sldId id="289" r:id="rId83"/>
    <p:sldId id="290" r:id="rId84"/>
    <p:sldId id="269" r:id="rId8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8" d="100"/>
          <a:sy n="68" d="100"/>
        </p:scale>
        <p:origin x="15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fld id="{B00F239A-4DDE-44DE-AAF6-B3D02EC6870C}" type="datetimeFigureOut">
              <a:rPr lang="en-US"/>
              <a:pPr>
                <a:defRPr/>
              </a:pPr>
              <a:t>10/22/2020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C52C4724-900A-4528-AC63-8235D48ACE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2532951-D0FC-4CEB-A795-1989368D734D}" type="datetimeFigureOut">
              <a:rPr lang="en-US"/>
              <a:pPr>
                <a:defRPr/>
              </a:pPr>
              <a:t>10/22/2020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DC3068DF-E936-4E4E-9019-4CF888E7BA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D9A86609-7AAB-4D95-B866-A4CD2EA22851}" type="datetimeFigureOut">
              <a:rPr lang="en-US"/>
              <a:pPr>
                <a:defRPr/>
              </a:pPr>
              <a:t>10/22/2020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670FC591-6515-4761-BDF4-B7FDB6A2F4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7DCC365-9919-40C2-B084-FA78C66F1D10}" type="datetimeFigureOut">
              <a:rPr lang="en-US"/>
              <a:pPr>
                <a:defRPr/>
              </a:pPr>
              <a:t>10/22/2020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5E7D4E79-DF7D-4EAD-A37D-A3F8001ACD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1CAE9021-4C7C-49FF-B6C0-625F40965F4C}" type="datetimeFigureOut">
              <a:rPr lang="en-US"/>
              <a:pPr>
                <a:defRPr/>
              </a:pPr>
              <a:t>10/22/2020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9879EAC7-EBAB-4E72-A15F-A7F005AFA44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5857A919-638A-4E68-8E73-BD2FA76333F7}" type="datetimeFigureOut">
              <a:rPr lang="en-US"/>
              <a:pPr>
                <a:defRPr/>
              </a:pPr>
              <a:t>10/22/2020</a:t>
            </a:fld>
            <a:endParaRPr lang="en-US"/>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D67A1E4C-6619-4CE8-9BD0-2119B4CCA6C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13"/>
          <p:cNvSpPr>
            <a:spLocks noGrp="1"/>
          </p:cNvSpPr>
          <p:nvPr>
            <p:ph type="dt" sz="half" idx="10"/>
          </p:nvPr>
        </p:nvSpPr>
        <p:spPr/>
        <p:txBody>
          <a:bodyPr/>
          <a:lstStyle>
            <a:lvl1pPr>
              <a:defRPr/>
            </a:lvl1pPr>
          </a:lstStyle>
          <a:p>
            <a:pPr>
              <a:defRPr/>
            </a:pPr>
            <a:fld id="{34C2456E-E18E-4781-9172-5BF354E8C705}" type="datetimeFigureOut">
              <a:rPr lang="en-US"/>
              <a:pPr>
                <a:defRPr/>
              </a:pPr>
              <a:t>10/22/2020</a:t>
            </a:fld>
            <a:endParaRPr lang="en-US"/>
          </a:p>
        </p:txBody>
      </p:sp>
      <p:sp>
        <p:nvSpPr>
          <p:cNvPr id="8" name="Нижний колонтитул 2"/>
          <p:cNvSpPr>
            <a:spLocks noGrp="1"/>
          </p:cNvSpPr>
          <p:nvPr>
            <p:ph type="ftr" sz="quarter" idx="11"/>
          </p:nvPr>
        </p:nvSpPr>
        <p:spPr/>
        <p:txBody>
          <a:bodyPr/>
          <a:lstStyle>
            <a:lvl1pPr>
              <a:defRPr/>
            </a:lvl1pPr>
          </a:lstStyle>
          <a:p>
            <a:pPr>
              <a:defRPr/>
            </a:pPr>
            <a:endParaRPr lang="en-US"/>
          </a:p>
        </p:txBody>
      </p:sp>
      <p:sp>
        <p:nvSpPr>
          <p:cNvPr id="9" name="Номер слайда 22"/>
          <p:cNvSpPr>
            <a:spLocks noGrp="1"/>
          </p:cNvSpPr>
          <p:nvPr>
            <p:ph type="sldNum" sz="quarter" idx="12"/>
          </p:nvPr>
        </p:nvSpPr>
        <p:spPr/>
        <p:txBody>
          <a:bodyPr/>
          <a:lstStyle>
            <a:lvl1pPr>
              <a:defRPr/>
            </a:lvl1pPr>
          </a:lstStyle>
          <a:p>
            <a:pPr>
              <a:defRPr/>
            </a:pPr>
            <a:fld id="{6AE2CD1F-50A9-4519-ADF3-FA61D24FE7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B6CFD463-A18E-4FA8-BC23-35C8FB2DC0DB}" type="datetimeFigureOut">
              <a:rPr lang="en-US"/>
              <a:pPr>
                <a:defRPr/>
              </a:pPr>
              <a:t>10/22/2020</a:t>
            </a:fld>
            <a:endParaRPr lang="en-US"/>
          </a:p>
        </p:txBody>
      </p:sp>
      <p:sp>
        <p:nvSpPr>
          <p:cNvPr id="4" name="Нижний колонтитул 2"/>
          <p:cNvSpPr>
            <a:spLocks noGrp="1"/>
          </p:cNvSpPr>
          <p:nvPr>
            <p:ph type="ftr" sz="quarter" idx="11"/>
          </p:nvPr>
        </p:nvSpPr>
        <p:spPr/>
        <p:txBody>
          <a:bodyPr/>
          <a:lstStyle>
            <a:lvl1pPr>
              <a:defRPr/>
            </a:lvl1pPr>
          </a:lstStyle>
          <a:p>
            <a:pPr>
              <a:defRPr/>
            </a:pPr>
            <a:endParaRPr lang="en-US"/>
          </a:p>
        </p:txBody>
      </p:sp>
      <p:sp>
        <p:nvSpPr>
          <p:cNvPr id="5" name="Номер слайда 22"/>
          <p:cNvSpPr>
            <a:spLocks noGrp="1"/>
          </p:cNvSpPr>
          <p:nvPr>
            <p:ph type="sldNum" sz="quarter" idx="12"/>
          </p:nvPr>
        </p:nvSpPr>
        <p:spPr/>
        <p:txBody>
          <a:bodyPr/>
          <a:lstStyle>
            <a:lvl1pPr>
              <a:defRPr/>
            </a:lvl1pPr>
          </a:lstStyle>
          <a:p>
            <a:pPr>
              <a:defRPr/>
            </a:pPr>
            <a:fld id="{2CA5ADC7-916F-47D8-989A-198037E6C8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7D4648F8-74FE-4695-ACCD-B957928781BA}" type="datetimeFigureOut">
              <a:rPr lang="en-US"/>
              <a:pPr>
                <a:defRPr/>
              </a:pPr>
              <a:t>10/22/2020</a:t>
            </a:fld>
            <a:endParaRPr lang="en-US"/>
          </a:p>
        </p:txBody>
      </p:sp>
      <p:sp>
        <p:nvSpPr>
          <p:cNvPr id="3" name="Нижний колонтитул 2"/>
          <p:cNvSpPr>
            <a:spLocks noGrp="1"/>
          </p:cNvSpPr>
          <p:nvPr>
            <p:ph type="ftr" sz="quarter" idx="11"/>
          </p:nvPr>
        </p:nvSpPr>
        <p:spPr/>
        <p:txBody>
          <a:bodyPr/>
          <a:lstStyle>
            <a:lvl1pPr>
              <a:defRPr/>
            </a:lvl1pPr>
          </a:lstStyle>
          <a:p>
            <a:pPr>
              <a:defRPr/>
            </a:pPr>
            <a:endParaRPr lang="en-US"/>
          </a:p>
        </p:txBody>
      </p:sp>
      <p:sp>
        <p:nvSpPr>
          <p:cNvPr id="4" name="Номер слайда 22"/>
          <p:cNvSpPr>
            <a:spLocks noGrp="1"/>
          </p:cNvSpPr>
          <p:nvPr>
            <p:ph type="sldNum" sz="quarter" idx="12"/>
          </p:nvPr>
        </p:nvSpPr>
        <p:spPr/>
        <p:txBody>
          <a:bodyPr/>
          <a:lstStyle>
            <a:lvl1pPr>
              <a:defRPr/>
            </a:lvl1pPr>
          </a:lstStyle>
          <a:p>
            <a:pPr>
              <a:defRPr/>
            </a:pPr>
            <a:fld id="{F14A1768-A705-4C87-901C-1570CD8F08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6C5A6BF-06DF-424D-A347-624AD6C9133C}" type="datetimeFigureOut">
              <a:rPr lang="en-US"/>
              <a:pPr>
                <a:defRPr/>
              </a:pPr>
              <a:t>10/22/2020</a:t>
            </a:fld>
            <a:endParaRPr lang="en-US"/>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09451BD2-23C4-437E-85C7-0A8B0732B7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a:t>Образец текста</a:t>
            </a:r>
          </a:p>
        </p:txBody>
      </p:sp>
      <p:sp>
        <p:nvSpPr>
          <p:cNvPr id="5" name="Дата 13"/>
          <p:cNvSpPr>
            <a:spLocks noGrp="1"/>
          </p:cNvSpPr>
          <p:nvPr>
            <p:ph type="dt" sz="half" idx="10"/>
          </p:nvPr>
        </p:nvSpPr>
        <p:spPr/>
        <p:txBody>
          <a:bodyPr/>
          <a:lstStyle>
            <a:lvl1pPr>
              <a:defRPr/>
            </a:lvl1pPr>
          </a:lstStyle>
          <a:p>
            <a:pPr>
              <a:defRPr/>
            </a:pPr>
            <a:fld id="{4ECB4793-D7D8-4A41-A965-BF0E06605558}" type="datetimeFigureOut">
              <a:rPr lang="en-US"/>
              <a:pPr>
                <a:defRPr/>
              </a:pPr>
              <a:t>10/22/2020</a:t>
            </a:fld>
            <a:endParaRPr lang="en-US"/>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C17158DC-D07E-4090-AEA5-47B65A60719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1BE62E0D-3F03-4891-B762-D162A8D71E7A}" type="datetimeFigureOut">
              <a:rPr lang="en-US"/>
              <a:pPr>
                <a:defRPr/>
              </a:pPr>
              <a:t>10/22/2020</a:t>
            </a:fld>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1031EE19-C368-437F-B381-EBF264DE1E6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01" r:id="rId1"/>
    <p:sldLayoutId id="2147483900" r:id="rId2"/>
    <p:sldLayoutId id="2147483961" r:id="rId3"/>
    <p:sldLayoutId id="2147483899" r:id="rId4"/>
    <p:sldLayoutId id="2147483898" r:id="rId5"/>
    <p:sldLayoutId id="2147483897" r:id="rId6"/>
    <p:sldLayoutId id="2147483896" r:id="rId7"/>
    <p:sldLayoutId id="2147483895" r:id="rId8"/>
    <p:sldLayoutId id="2147483894" r:id="rId9"/>
    <p:sldLayoutId id="2147483893" r:id="rId10"/>
    <p:sldLayoutId id="214748389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hyperlink" Target="http://ru.wikipedia.org/wiki/%D0%94%D0%9D%D0%9A" TargetMode="External"/><Relationship Id="rId7" Type="http://schemas.openxmlformats.org/officeDocument/2006/relationships/hyperlink" Target="http://ru.wikipedia.org/wiki/%D0%AD%D0%BA%D1%81%D0%BF%D1%80%D0%B5%D1%81%D1%81%D0%B8%D1%8F_%D0%B3%D0%B5%D0%BD%D0%BE%D0%B2" TargetMode="External"/><Relationship Id="rId2" Type="http://schemas.openxmlformats.org/officeDocument/2006/relationships/hyperlink" Target="http://ru.wikipedia.org/wiki/%D0%90%D0%BD%D0%B3%D0%BB%D0%B8%D0%B9%D1%81%D0%BA%D0%B8%D0%B9_%D1%8F%D0%B7%D1%8B%D0%BA" TargetMode="External"/><Relationship Id="rId1" Type="http://schemas.openxmlformats.org/officeDocument/2006/relationships/slideLayout" Target="../slideLayouts/slideLayout6.xml"/><Relationship Id="rId6" Type="http://schemas.openxmlformats.org/officeDocument/2006/relationships/hyperlink" Target="http://ru.wikipedia.org/wiki/%D0%A2%D0%BA%D0%B0%D0%BD%D1%8C_(%D0%B1%D0%B8%D0%BE%D0%BB%D0%BE%D0%B3%D0%B8%D1%8F)" TargetMode="External"/><Relationship Id="rId5" Type="http://schemas.openxmlformats.org/officeDocument/2006/relationships/hyperlink" Target="http://ru.wikipedia.org/wiki/%D0%9C%D0%A0%D0%9D%D0%9A" TargetMode="External"/><Relationship Id="rId4" Type="http://schemas.openxmlformats.org/officeDocument/2006/relationships/hyperlink" Target="http://ru.wikipedia.org/wiki/In_situ"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ru.wikipedia.org/wiki/%D0%9F%D1%80%D0%B5%D0%B8%D0%BC%D0%BF%D0%BB%D0%B0%D0%BD%D1%82%D0%B0%D1%86%D0%B8%D0%BE%D0%BD%D0%BD%D0%B0%D1%8F_%D0%B3%D0%B5%D0%BD%D0%B5%D1%82%D0%B8%D1%87%D0%B5%D1%81%D0%BA%D0%B0%D1%8F_%D0%B4%D0%B8%D0%B0%D0%B3%D0%BD%D0%BE%D1%81%D1%82%D0%B8%D0%BA%D0%B0" TargetMode="External"/><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hyperlink" Target="http://ru.wikipedia.org/wiki/%D0%9F%D1%80%D0%B5%D0%BD%D0%B0%D1%82%D0%B0%D0%BB%D1%8C%D0%BD%D0%B0%D1%8F_%D0%B4%D0%B8%D0%B0%D0%B3%D0%BD%D0%BE%D1%81%D1%82%D0%B8%D0%BA%D0%B0"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hyperlink" Target="http://ru.wikipedia.org/wiki/%D0%9C%D0%B5%D1%82%D0%B0%D1%84%D0%B0%D0%B7%D0%B0" TargetMode="External"/><Relationship Id="rId2" Type="http://schemas.openxmlformats.org/officeDocument/2006/relationships/hyperlink" Target="http://ru.wikipedia.org/wiki/%D0%98%D0%BD%D1%82%D0%B5%D1%80%D1%84%D0%B0%D0%B7%D0%B0" TargetMode="External"/><Relationship Id="rId1" Type="http://schemas.openxmlformats.org/officeDocument/2006/relationships/slideLayout" Target="../slideLayouts/slideLayout6.xml"/><Relationship Id="rId5" Type="http://schemas.openxmlformats.org/officeDocument/2006/relationships/hyperlink" Target="http://ru.wikipedia.org/wiki/%D0%A4%D0%BE%D1%80%D0%BC%D0%B0%D0%BC%D0%B8%D0%B4" TargetMode="External"/><Relationship Id="rId4" Type="http://schemas.openxmlformats.org/officeDocument/2006/relationships/hyperlink" Target="http://ru.wikipedia.org/w/index.php?title=%D0%94%D0%B5%D0%BD%D0%B0%D1%82%D1%83%D1%80%D0%B0%D1%86%D0%B8%D1%8F_%D0%94%D0%9D%D0%9A&amp;action=edit&amp;redlink=1"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533400"/>
            <a:ext cx="8077200" cy="2209800"/>
          </a:xfrm>
        </p:spPr>
        <p:txBody>
          <a:bodyPr>
            <a:noAutofit/>
          </a:bodyPr>
          <a:lstStyle/>
          <a:p>
            <a:pPr eaLnBrk="1" fontAlgn="auto" hangingPunct="1">
              <a:spcAft>
                <a:spcPts val="0"/>
              </a:spcAft>
              <a:defRPr/>
            </a:pPr>
            <a:r>
              <a:rPr lang="ru-RU" sz="4000" i="1" dirty="0">
                <a:solidFill>
                  <a:srgbClr val="002060"/>
                </a:solidFill>
              </a:rPr>
              <a:t>Молекулярные основы и методы </a:t>
            </a:r>
            <a:r>
              <a:rPr lang="ru-RU" sz="4000" i="1" dirty="0" err="1">
                <a:solidFill>
                  <a:srgbClr val="002060"/>
                </a:solidFill>
              </a:rPr>
              <a:t>генодиагностики</a:t>
            </a:r>
            <a:r>
              <a:rPr lang="ru-RU" sz="4000" i="1" dirty="0">
                <a:solidFill>
                  <a:srgbClr val="002060"/>
                </a:solidFill>
              </a:rPr>
              <a:t> наследственных заболеваний</a:t>
            </a:r>
          </a:p>
        </p:txBody>
      </p:sp>
      <p:sp>
        <p:nvSpPr>
          <p:cNvPr id="148482" name="Подзаголовок 2"/>
          <p:cNvSpPr>
            <a:spLocks noGrp="1"/>
          </p:cNvSpPr>
          <p:nvPr>
            <p:ph type="subTitle" idx="1"/>
          </p:nvPr>
        </p:nvSpPr>
        <p:spPr>
          <a:xfrm>
            <a:off x="609600" y="3810000"/>
            <a:ext cx="3276600" cy="2057400"/>
          </a:xfrm>
        </p:spPr>
        <p:txBody>
          <a:bodyPr/>
          <a:lstStyle/>
          <a:p>
            <a:pPr eaLnBrk="1" hangingPunct="1"/>
            <a:r>
              <a:rPr lang="ru-RU" sz="1600" dirty="0">
                <a:solidFill>
                  <a:schemeClr val="bg1"/>
                </a:solidFill>
              </a:rPr>
              <a:t>Доцент кафедры молекулярной биологии и генетики, к.м.н.  Замарин А. А.</a:t>
            </a:r>
          </a:p>
          <a:p>
            <a:pPr eaLnBrk="1" hangingPunct="1"/>
            <a:endParaRPr lang="ru-RU" sz="3000" dirty="0"/>
          </a:p>
        </p:txBody>
      </p:sp>
      <p:pic>
        <p:nvPicPr>
          <p:cNvPr id="148483" name="Picture 2" descr="C:\Users\Анечка\Desktop\Снимок.JPG"/>
          <p:cNvPicPr>
            <a:picLocks noChangeAspect="1" noChangeArrowheads="1"/>
          </p:cNvPicPr>
          <p:nvPr/>
        </p:nvPicPr>
        <p:blipFill>
          <a:blip r:embed="rId2" cstate="print"/>
          <a:srcRect/>
          <a:stretch>
            <a:fillRect/>
          </a:stretch>
        </p:blipFill>
        <p:spPr bwMode="auto">
          <a:xfrm>
            <a:off x="6172200" y="2771775"/>
            <a:ext cx="2352675" cy="39576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 y="914400"/>
            <a:ext cx="4572000" cy="5181600"/>
          </a:xfrm>
        </p:spPr>
        <p:txBody>
          <a:bodyPr>
            <a:noAutofit/>
          </a:bodyPr>
          <a:lstStyle/>
          <a:p>
            <a:pPr marL="274320" indent="-274320" eaLnBrk="1" fontAlgn="auto" hangingPunct="1">
              <a:spcAft>
                <a:spcPts val="0"/>
              </a:spcAft>
              <a:buClr>
                <a:schemeClr val="accent3"/>
              </a:buClr>
              <a:buFont typeface="Wingdings 2"/>
              <a:buChar char=""/>
              <a:defRPr/>
            </a:pPr>
            <a:r>
              <a:rPr lang="ru-RU" dirty="0"/>
              <a:t>биологические жидкости (сок простаты, плевральная, спинномозговая, околоплодная, суставная жидкости, слюна)</a:t>
            </a:r>
          </a:p>
          <a:p>
            <a:pPr marL="274320" indent="-274320" eaLnBrk="1" fontAlgn="auto" hangingPunct="1">
              <a:spcAft>
                <a:spcPts val="0"/>
              </a:spcAft>
              <a:buClr>
                <a:schemeClr val="accent3"/>
              </a:buClr>
              <a:buFont typeface="Wingdings 2"/>
              <a:buChar char=""/>
              <a:defRPr/>
            </a:pPr>
            <a:r>
              <a:rPr lang="ru-RU" dirty="0"/>
              <a:t>моча (используется первая порция утренней мочи)</a:t>
            </a:r>
          </a:p>
          <a:p>
            <a:pPr marL="274320" indent="-274320" eaLnBrk="1" fontAlgn="auto" hangingPunct="1">
              <a:spcAft>
                <a:spcPts val="0"/>
              </a:spcAft>
              <a:buClr>
                <a:schemeClr val="accent3"/>
              </a:buClr>
              <a:buFont typeface="Wingdings 2"/>
              <a:buChar char=""/>
              <a:defRPr/>
            </a:pPr>
            <a:r>
              <a:rPr lang="ru-RU" dirty="0"/>
              <a:t>мокрота</a:t>
            </a:r>
          </a:p>
          <a:p>
            <a:pPr marL="274320" indent="-274320" eaLnBrk="1" fontAlgn="auto" hangingPunct="1">
              <a:spcAft>
                <a:spcPts val="0"/>
              </a:spcAft>
              <a:buClr>
                <a:schemeClr val="accent3"/>
              </a:buClr>
              <a:buFont typeface="Wingdings 2"/>
              <a:buChar char=""/>
              <a:defRPr/>
            </a:pPr>
            <a:r>
              <a:rPr lang="ru-RU" dirty="0"/>
              <a:t>биоптат желудка и двенадцатиперстной кишки</a:t>
            </a:r>
          </a:p>
          <a:p>
            <a:pPr marL="274320" indent="-274320" eaLnBrk="1" fontAlgn="auto" hangingPunct="1">
              <a:spcAft>
                <a:spcPts val="0"/>
              </a:spcAft>
              <a:buClr>
                <a:schemeClr val="accent3"/>
              </a:buClr>
              <a:buFont typeface="Wingdings 2"/>
              <a:buChar char=""/>
              <a:defRPr/>
            </a:pPr>
            <a:r>
              <a:rPr lang="ru-RU" dirty="0"/>
              <a:t>слизь и другие биологические выделения</a:t>
            </a:r>
          </a:p>
          <a:p>
            <a:pPr marL="274320" indent="-274320" eaLnBrk="1" fontAlgn="auto" hangingPunct="1">
              <a:spcAft>
                <a:spcPts val="0"/>
              </a:spcAft>
              <a:buClr>
                <a:schemeClr val="accent3"/>
              </a:buClr>
              <a:buFont typeface="Wingdings 2"/>
              <a:buChar char=""/>
              <a:defRPr/>
            </a:pPr>
            <a:endParaRPr lang="ru-RU" dirty="0"/>
          </a:p>
        </p:txBody>
      </p:sp>
      <p:pic>
        <p:nvPicPr>
          <p:cNvPr id="154626" name="Picture 2" descr="C:\Users\Анечка\Desktop\images.jpg"/>
          <p:cNvPicPr>
            <a:picLocks noChangeAspect="1" noChangeArrowheads="1"/>
          </p:cNvPicPr>
          <p:nvPr/>
        </p:nvPicPr>
        <p:blipFill>
          <a:blip r:embed="rId2" cstate="print"/>
          <a:srcRect/>
          <a:stretch>
            <a:fillRect/>
          </a:stretch>
        </p:blipFill>
        <p:spPr bwMode="auto">
          <a:xfrm>
            <a:off x="5257800" y="1371600"/>
            <a:ext cx="3270250" cy="4191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8200"/>
            <a:ext cx="8229600" cy="1143000"/>
          </a:xfrm>
        </p:spPr>
        <p:txBody>
          <a:bodyPr>
            <a:normAutofit fontScale="90000"/>
          </a:bodyPr>
          <a:lstStyle/>
          <a:p>
            <a:pPr marL="54864" indent="0" algn="ctr" eaLnBrk="1" fontAlgn="auto" hangingPunct="1">
              <a:spcAft>
                <a:spcPts val="0"/>
              </a:spcAft>
              <a:defRPr/>
            </a:pPr>
            <a:r>
              <a:rPr lang="ru-RU" sz="4000" b="1" i="1" dirty="0">
                <a:solidFill>
                  <a:schemeClr val="accent6">
                    <a:lumMod val="50000"/>
                  </a:schemeClr>
                </a:solidFill>
              </a:rPr>
              <a:t>Как правильно подготовиться к </a:t>
            </a:r>
            <a:r>
              <a:rPr lang="ru-RU" sz="4000" b="1" i="1" dirty="0" err="1">
                <a:solidFill>
                  <a:schemeClr val="accent6">
                    <a:lumMod val="50000"/>
                  </a:schemeClr>
                </a:solidFill>
              </a:rPr>
              <a:t>ПЦР-анализу</a:t>
            </a:r>
            <a:r>
              <a:rPr lang="ru-RU" sz="4000" b="1" i="1" dirty="0">
                <a:solidFill>
                  <a:schemeClr val="accent6">
                    <a:lumMod val="50000"/>
                  </a:schemeClr>
                </a:solidFill>
              </a:rPr>
              <a:t> (ДНК-диагностике)</a:t>
            </a:r>
            <a:br>
              <a:rPr lang="ru-RU" b="1" dirty="0">
                <a:solidFill>
                  <a:schemeClr val="tx2">
                    <a:tint val="100000"/>
                    <a:shade val="90000"/>
                    <a:satMod val="250000"/>
                    <a:alpha val="100000"/>
                  </a:schemeClr>
                </a:solidFill>
              </a:rPr>
            </a:br>
            <a:endParaRPr lang="ru-RU" dirty="0">
              <a:solidFill>
                <a:schemeClr val="tx2">
                  <a:tint val="100000"/>
                  <a:shade val="90000"/>
                  <a:satMod val="250000"/>
                  <a:alpha val="100000"/>
                </a:schemeClr>
              </a:solidFill>
            </a:endParaRPr>
          </a:p>
        </p:txBody>
      </p:sp>
      <p:sp>
        <p:nvSpPr>
          <p:cNvPr id="3" name="Содержимое 2"/>
          <p:cNvSpPr>
            <a:spLocks noGrp="1"/>
          </p:cNvSpPr>
          <p:nvPr>
            <p:ph idx="1"/>
          </p:nvPr>
        </p:nvSpPr>
        <p:spPr>
          <a:xfrm>
            <a:off x="457200" y="1646238"/>
            <a:ext cx="8229600" cy="5211762"/>
          </a:xfrm>
        </p:spPr>
        <p:txBody>
          <a:bodyPr>
            <a:normAutofit fontScale="47500" lnSpcReduction="20000"/>
          </a:bodyPr>
          <a:lstStyle/>
          <a:p>
            <a:pPr eaLnBrk="1" fontAlgn="auto" hangingPunct="1">
              <a:spcBef>
                <a:spcPts val="0"/>
              </a:spcBef>
              <a:spcAft>
                <a:spcPts val="0"/>
              </a:spcAft>
              <a:buFont typeface="Wingdings 2"/>
              <a:buChar char=""/>
              <a:defRPr/>
            </a:pPr>
            <a:r>
              <a:rPr lang="ru-RU" sz="7100" dirty="0"/>
              <a:t>Достоверность результатов лабораторной диагностики ПЦР зависит не только от опыта и профессионализма врача, возможностей данной лаборатории, но и от того, соблюдал ли пациент рекомендации врача, насколько правильной была его подготовка к проведению анализа. На самом деле ничего сложного в правильной подготовке нет.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36525" indent="0" eaLnBrk="1" fontAlgn="auto" hangingPunct="1">
              <a:spcBef>
                <a:spcPts val="0"/>
              </a:spcBef>
              <a:spcAft>
                <a:spcPts val="0"/>
              </a:spcAft>
              <a:buNone/>
              <a:defRPr/>
            </a:pPr>
            <a:r>
              <a:rPr lang="ru-RU" dirty="0"/>
              <a:t>При сдаче анализа методом ПЦР врачи рекомендуют соблюдать следующие правила: </a:t>
            </a:r>
          </a:p>
          <a:p>
            <a:pPr eaLnBrk="1" fontAlgn="auto" hangingPunct="1">
              <a:spcBef>
                <a:spcPts val="0"/>
              </a:spcBef>
              <a:spcAft>
                <a:spcPts val="0"/>
              </a:spcAft>
              <a:buFont typeface="Wingdings 2"/>
              <a:buChar char=""/>
              <a:defRPr/>
            </a:pPr>
            <a:r>
              <a:rPr lang="ru-RU" dirty="0"/>
              <a:t>За сутки до проведения анализа не жить половой жизнью</a:t>
            </a:r>
          </a:p>
          <a:p>
            <a:pPr eaLnBrk="1" fontAlgn="auto" hangingPunct="1">
              <a:spcBef>
                <a:spcPts val="0"/>
              </a:spcBef>
              <a:spcAft>
                <a:spcPts val="0"/>
              </a:spcAft>
              <a:buFont typeface="Wingdings 2"/>
              <a:buChar char=""/>
              <a:defRPr/>
            </a:pPr>
            <a:r>
              <a:rPr lang="ru-RU" dirty="0"/>
              <a:t>Сдача ПЦР анализа крови проводится натощак, т. е. необходимо ничего не есть, не пить и не жевать жвачку</a:t>
            </a:r>
          </a:p>
          <a:p>
            <a:pPr eaLnBrk="1" fontAlgn="auto" hangingPunct="1">
              <a:spcBef>
                <a:spcPts val="0"/>
              </a:spcBef>
              <a:spcAft>
                <a:spcPts val="0"/>
              </a:spcAft>
              <a:buFont typeface="Wingdings 2"/>
              <a:buChar char=""/>
              <a:defRPr/>
            </a:pPr>
            <a:r>
              <a:rPr lang="ru-RU" dirty="0"/>
              <a:t>Для ПЦР-анализа мочи используется первая утренняя порция, собранная в чистый, стерильный контейнер</a:t>
            </a:r>
          </a:p>
          <a:p>
            <a:pPr eaLnBrk="1" fontAlgn="auto" hangingPunct="1">
              <a:spcBef>
                <a:spcPts val="0"/>
              </a:spcBef>
              <a:spcAft>
                <a:spcPts val="0"/>
              </a:spcAft>
              <a:buFont typeface="Wingdings 2"/>
              <a:buChar char=""/>
              <a:defRPr/>
            </a:pPr>
            <a:endParaRPr lang="ru-RU" dirty="0"/>
          </a:p>
          <a:p>
            <a:endParaRPr lang="ru-RU" dirty="0"/>
          </a:p>
        </p:txBody>
      </p:sp>
    </p:spTree>
    <p:extLst>
      <p:ext uri="{BB962C8B-B14F-4D97-AF65-F5344CB8AC3E}">
        <p14:creationId xmlns:p14="http://schemas.microsoft.com/office/powerpoint/2010/main" val="304978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Проведение ПЦР</a:t>
            </a:r>
          </a:p>
        </p:txBody>
      </p:sp>
      <p:sp>
        <p:nvSpPr>
          <p:cNvPr id="185346" name="Rectangle 3"/>
          <p:cNvSpPr>
            <a:spLocks noGrp="1"/>
          </p:cNvSpPr>
          <p:nvPr>
            <p:ph type="body" idx="4294967295"/>
          </p:nvPr>
        </p:nvSpPr>
        <p:spPr/>
        <p:txBody>
          <a:bodyPr/>
          <a:lstStyle/>
          <a:p>
            <a:pPr eaLnBrk="1" hangingPunct="1">
              <a:lnSpc>
                <a:spcPct val="90000"/>
              </a:lnSpc>
            </a:pPr>
            <a:r>
              <a:rPr lang="ru-RU" dirty="0">
                <a:latin typeface="Book Antiqua" pitchFamily="18" charset="0"/>
              </a:rPr>
              <a:t>Метод основан на многократном избирательном копировании определённого участка ДНК при помощи ферментов в искусственных условиях (</a:t>
            </a:r>
            <a:r>
              <a:rPr lang="ru-RU" dirty="0" err="1">
                <a:latin typeface="Book Antiqua" pitchFamily="18" charset="0"/>
              </a:rPr>
              <a:t>in</a:t>
            </a:r>
            <a:r>
              <a:rPr lang="ru-RU" dirty="0">
                <a:latin typeface="Book Antiqua" pitchFamily="18" charset="0"/>
              </a:rPr>
              <a:t> </a:t>
            </a:r>
            <a:r>
              <a:rPr lang="ru-RU" dirty="0" err="1">
                <a:latin typeface="Book Antiqua" pitchFamily="18" charset="0"/>
              </a:rPr>
              <a:t>vitro</a:t>
            </a:r>
            <a:r>
              <a:rPr lang="ru-RU" dirty="0">
                <a:latin typeface="Book Antiqua" pitchFamily="18" charset="0"/>
              </a:rPr>
              <a:t>). При этом происходит копирование только того участка, который удовлетворяет заданным условиям, и только в том случае, если он присутствует в исследуемом образце. В отличие от амплификации ДНК в живых организмах, (репликации), с помощью ПЦР </a:t>
            </a:r>
            <a:r>
              <a:rPr lang="ru-RU" dirty="0" err="1">
                <a:latin typeface="Book Antiqua" pitchFamily="18" charset="0"/>
              </a:rPr>
              <a:t>амплифицируются</a:t>
            </a:r>
            <a:r>
              <a:rPr lang="ru-RU" dirty="0">
                <a:latin typeface="Book Antiqua" pitchFamily="18" charset="0"/>
              </a:rPr>
              <a:t> относительно короткие участки ДНК.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r>
              <a:rPr lang="ru-RU" dirty="0">
                <a:latin typeface="Book Antiqua" pitchFamily="18" charset="0"/>
              </a:rPr>
              <a:t>В обычном ПЦР-процессе  длина копируемых ДНК-участков составляет не более 3000 пар оснований (3 </a:t>
            </a:r>
            <a:r>
              <a:rPr lang="ru-RU" dirty="0" err="1">
                <a:latin typeface="Book Antiqua" pitchFamily="18" charset="0"/>
              </a:rPr>
              <a:t>kbp</a:t>
            </a:r>
            <a:r>
              <a:rPr lang="ru-RU" dirty="0">
                <a:latin typeface="Book Antiqua" pitchFamily="18" charset="0"/>
              </a:rPr>
              <a:t>). С помощью смеси различных полимераз, с использованием добавок и при определённых условиях длина ПЦР-фрагмента может достигать 20—40 тысяч пар нуклеотидов. Это всё равно значительно меньше длины хромосомной ДНК </a:t>
            </a:r>
            <a:r>
              <a:rPr lang="ru-RU" dirty="0" err="1">
                <a:latin typeface="Book Antiqua" pitchFamily="18" charset="0"/>
              </a:rPr>
              <a:t>эукариотической</a:t>
            </a:r>
            <a:r>
              <a:rPr lang="ru-RU" dirty="0">
                <a:latin typeface="Book Antiqua" pitchFamily="18" charset="0"/>
              </a:rPr>
              <a:t> клетки. Например, геном человека состоит примерно из 3 млрд пар оснований.</a:t>
            </a:r>
          </a:p>
          <a:p>
            <a:endParaRPr lang="ru-RU" dirty="0"/>
          </a:p>
        </p:txBody>
      </p:sp>
    </p:spTree>
    <p:extLst>
      <p:ext uri="{BB962C8B-B14F-4D97-AF65-F5344CB8AC3E}">
        <p14:creationId xmlns:p14="http://schemas.microsoft.com/office/powerpoint/2010/main" val="1200836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Компоненты реакции</a:t>
            </a:r>
          </a:p>
        </p:txBody>
      </p:sp>
      <p:sp>
        <p:nvSpPr>
          <p:cNvPr id="186370" name="Rectangle 3"/>
          <p:cNvSpPr>
            <a:spLocks noGrp="1"/>
          </p:cNvSpPr>
          <p:nvPr>
            <p:ph type="body" idx="4294967295"/>
          </p:nvPr>
        </p:nvSpPr>
        <p:spPr/>
        <p:txBody>
          <a:bodyPr/>
          <a:lstStyle/>
          <a:p>
            <a:pPr eaLnBrk="1" hangingPunct="1">
              <a:lnSpc>
                <a:spcPct val="90000"/>
              </a:lnSpc>
            </a:pPr>
            <a:r>
              <a:rPr lang="ru-RU" sz="3200" dirty="0">
                <a:latin typeface="Book Antiqua" pitchFamily="18" charset="0"/>
              </a:rPr>
              <a:t>Для проведения ПЦР в простейшем случае требуются следующие компоненты:</a:t>
            </a:r>
          </a:p>
          <a:p>
            <a:pPr eaLnBrk="1" hangingPunct="1">
              <a:lnSpc>
                <a:spcPct val="90000"/>
              </a:lnSpc>
            </a:pPr>
            <a:r>
              <a:rPr lang="ru-RU" sz="3200" dirty="0">
                <a:latin typeface="Book Antiqua" pitchFamily="18" charset="0"/>
              </a:rPr>
              <a:t>ДНК-матрица, содержащая тот участок ДНК, который требуется </a:t>
            </a:r>
            <a:r>
              <a:rPr lang="ru-RU" sz="3200" dirty="0" err="1">
                <a:latin typeface="Book Antiqua" pitchFamily="18" charset="0"/>
              </a:rPr>
              <a:t>амплифицировать</a:t>
            </a:r>
            <a:r>
              <a:rPr lang="ru-RU" sz="3200" dirty="0">
                <a:latin typeface="Book Antiqua" pitchFamily="18" charset="0"/>
              </a:rPr>
              <a:t>.</a:t>
            </a:r>
          </a:p>
          <a:p>
            <a:pPr eaLnBrk="1" hangingPunct="1">
              <a:lnSpc>
                <a:spcPct val="90000"/>
              </a:lnSpc>
            </a:pPr>
            <a:r>
              <a:rPr lang="ru-RU" sz="3200" dirty="0">
                <a:latin typeface="Book Antiqua" pitchFamily="18" charset="0"/>
              </a:rPr>
              <a:t>Два </a:t>
            </a:r>
            <a:r>
              <a:rPr lang="ru-RU" sz="3200" dirty="0" err="1">
                <a:latin typeface="Book Antiqua" pitchFamily="18" charset="0"/>
              </a:rPr>
              <a:t>праймера</a:t>
            </a:r>
            <a:r>
              <a:rPr lang="ru-RU" sz="3200" dirty="0">
                <a:latin typeface="Book Antiqua" pitchFamily="18" charset="0"/>
              </a:rPr>
              <a:t>, комплементарные противоположным концам разных цепей требуемого фрагмента ДНК.</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Термостабильная ДНК-полимераза — фермент, который катализирует реакцию полимеризации ДНК. Полимераза для использования в ПЦР должна сохранять активность при высокой температуре длительное время, поэтому используют ферменты, выделенные из термофилов — </a:t>
            </a:r>
            <a:r>
              <a:rPr lang="ru-RU" dirty="0" err="1">
                <a:latin typeface="Book Antiqua" pitchFamily="18" charset="0"/>
              </a:rPr>
              <a:t>Thermus</a:t>
            </a:r>
            <a:r>
              <a:rPr lang="ru-RU" dirty="0">
                <a:latin typeface="Book Antiqua" pitchFamily="18" charset="0"/>
              </a:rPr>
              <a:t> </a:t>
            </a:r>
            <a:r>
              <a:rPr lang="ru-RU" dirty="0" err="1">
                <a:latin typeface="Book Antiqua" pitchFamily="18" charset="0"/>
              </a:rPr>
              <a:t>aquaticus</a:t>
            </a:r>
            <a:r>
              <a:rPr lang="ru-RU" dirty="0">
                <a:latin typeface="Book Antiqua" pitchFamily="18" charset="0"/>
              </a:rPr>
              <a:t> (</a:t>
            </a:r>
            <a:r>
              <a:rPr lang="ru-RU" dirty="0" err="1">
                <a:latin typeface="Book Antiqua" pitchFamily="18" charset="0"/>
              </a:rPr>
              <a:t>Taq</a:t>
            </a:r>
            <a:r>
              <a:rPr lang="ru-RU" dirty="0">
                <a:latin typeface="Book Antiqua" pitchFamily="18" charset="0"/>
              </a:rPr>
              <a:t>-полимераза), </a:t>
            </a:r>
            <a:r>
              <a:rPr lang="ru-RU" dirty="0" err="1">
                <a:latin typeface="Book Antiqua" pitchFamily="18" charset="0"/>
              </a:rPr>
              <a:t>Pyrococcus</a:t>
            </a:r>
            <a:r>
              <a:rPr lang="ru-RU" dirty="0">
                <a:latin typeface="Book Antiqua" pitchFamily="18" charset="0"/>
              </a:rPr>
              <a:t> </a:t>
            </a:r>
            <a:r>
              <a:rPr lang="ru-RU" dirty="0" err="1">
                <a:latin typeface="Book Antiqua" pitchFamily="18" charset="0"/>
              </a:rPr>
              <a:t>furiosus</a:t>
            </a:r>
            <a:r>
              <a:rPr lang="ru-RU" dirty="0">
                <a:latin typeface="Book Antiqua" pitchFamily="18" charset="0"/>
              </a:rPr>
              <a:t> (</a:t>
            </a:r>
            <a:r>
              <a:rPr lang="ru-RU" dirty="0" err="1">
                <a:latin typeface="Book Antiqua" pitchFamily="18" charset="0"/>
              </a:rPr>
              <a:t>Pfu</a:t>
            </a:r>
            <a:r>
              <a:rPr lang="ru-RU" dirty="0">
                <a:latin typeface="Book Antiqua" pitchFamily="18" charset="0"/>
              </a:rPr>
              <a:t>-полимераза), </a:t>
            </a:r>
            <a:r>
              <a:rPr lang="ru-RU" dirty="0" err="1">
                <a:latin typeface="Book Antiqua" pitchFamily="18" charset="0"/>
              </a:rPr>
              <a:t>Pyrococcus</a:t>
            </a:r>
            <a:r>
              <a:rPr lang="ru-RU" dirty="0">
                <a:latin typeface="Book Antiqua" pitchFamily="18" charset="0"/>
              </a:rPr>
              <a:t> </a:t>
            </a:r>
            <a:r>
              <a:rPr lang="ru-RU" dirty="0" err="1">
                <a:latin typeface="Book Antiqua" pitchFamily="18" charset="0"/>
              </a:rPr>
              <a:t>woesei</a:t>
            </a:r>
            <a:r>
              <a:rPr lang="ru-RU" dirty="0">
                <a:latin typeface="Book Antiqua" pitchFamily="18" charset="0"/>
              </a:rPr>
              <a:t> (</a:t>
            </a:r>
            <a:r>
              <a:rPr lang="ru-RU" dirty="0" err="1">
                <a:latin typeface="Book Antiqua" pitchFamily="18" charset="0"/>
              </a:rPr>
              <a:t>Pwo</a:t>
            </a:r>
            <a:r>
              <a:rPr lang="ru-RU" dirty="0">
                <a:latin typeface="Book Antiqua" pitchFamily="18" charset="0"/>
              </a:rPr>
              <a:t>-полимераза) и другие.</a:t>
            </a:r>
          </a:p>
          <a:p>
            <a:pPr eaLnBrk="1" hangingPunct="1">
              <a:lnSpc>
                <a:spcPct val="90000"/>
              </a:lnSpc>
            </a:pPr>
            <a:r>
              <a:rPr lang="ru-RU" dirty="0" err="1">
                <a:latin typeface="Book Antiqua" pitchFamily="18" charset="0"/>
              </a:rPr>
              <a:t>Дезоксирибонуклеозидтрифосфаты</a:t>
            </a:r>
            <a:r>
              <a:rPr lang="ru-RU" dirty="0">
                <a:latin typeface="Book Antiqua" pitchFamily="18" charset="0"/>
              </a:rPr>
              <a:t> (</a:t>
            </a:r>
            <a:r>
              <a:rPr lang="ru-RU" dirty="0" err="1">
                <a:latin typeface="Book Antiqua" pitchFamily="18" charset="0"/>
              </a:rPr>
              <a:t>dATP</a:t>
            </a:r>
            <a:r>
              <a:rPr lang="ru-RU" dirty="0">
                <a:latin typeface="Book Antiqua" pitchFamily="18" charset="0"/>
              </a:rPr>
              <a:t>, </a:t>
            </a:r>
            <a:r>
              <a:rPr lang="ru-RU" dirty="0" err="1">
                <a:latin typeface="Book Antiqua" pitchFamily="18" charset="0"/>
              </a:rPr>
              <a:t>dGTP</a:t>
            </a:r>
            <a:r>
              <a:rPr lang="ru-RU" dirty="0">
                <a:latin typeface="Book Antiqua" pitchFamily="18" charset="0"/>
              </a:rPr>
              <a:t>, </a:t>
            </a:r>
            <a:r>
              <a:rPr lang="ru-RU" dirty="0" err="1">
                <a:latin typeface="Book Antiqua" pitchFamily="18" charset="0"/>
              </a:rPr>
              <a:t>dCTP</a:t>
            </a:r>
            <a:r>
              <a:rPr lang="ru-RU" dirty="0">
                <a:latin typeface="Book Antiqua" pitchFamily="18" charset="0"/>
              </a:rPr>
              <a:t>, </a:t>
            </a:r>
            <a:r>
              <a:rPr lang="ru-RU" dirty="0" err="1">
                <a:latin typeface="Book Antiqua" pitchFamily="18" charset="0"/>
              </a:rPr>
              <a:t>dTTP</a:t>
            </a:r>
            <a:r>
              <a:rPr lang="ru-RU" dirty="0">
                <a:latin typeface="Book Antiqua" pitchFamily="18" charset="0"/>
              </a:rPr>
              <a:t>).</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210046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87394" name="Rectangle 3"/>
          <p:cNvSpPr>
            <a:spLocks noGrp="1"/>
          </p:cNvSpPr>
          <p:nvPr>
            <p:ph type="body" idx="4294967295"/>
          </p:nvPr>
        </p:nvSpPr>
        <p:spPr/>
        <p:txBody>
          <a:bodyPr/>
          <a:lstStyle/>
          <a:p>
            <a:pPr eaLnBrk="1" hangingPunct="1">
              <a:lnSpc>
                <a:spcPct val="90000"/>
              </a:lnSpc>
            </a:pPr>
            <a:r>
              <a:rPr lang="ru-RU" sz="2400" dirty="0">
                <a:latin typeface="Book Antiqua" pitchFamily="18" charset="0"/>
              </a:rPr>
              <a:t>Ионы Mg2+, необходимые для работы полимеразы.</a:t>
            </a:r>
          </a:p>
          <a:p>
            <a:pPr eaLnBrk="1" hangingPunct="1">
              <a:lnSpc>
                <a:spcPct val="90000"/>
              </a:lnSpc>
            </a:pPr>
            <a:r>
              <a:rPr lang="ru-RU" sz="2400" dirty="0">
                <a:latin typeface="Book Antiqua" pitchFamily="18" charset="0"/>
              </a:rPr>
              <a:t>Буферный раствор, обеспечивающий необходимые условия реакции — рН, ионную силу раствора. Содержит соли, бычий сывороточный альбумин.</a:t>
            </a:r>
          </a:p>
          <a:p>
            <a:pPr eaLnBrk="1" hangingPunct="1">
              <a:lnSpc>
                <a:spcPct val="90000"/>
              </a:lnSpc>
            </a:pPr>
            <a:endParaRPr lang="ru-RU" sz="2400" dirty="0">
              <a:latin typeface="Book Antiqua" pitchFamily="18" charset="0"/>
            </a:endParaRPr>
          </a:p>
          <a:p>
            <a:pPr eaLnBrk="1" hangingPunct="1">
              <a:lnSpc>
                <a:spcPct val="90000"/>
              </a:lnSpc>
            </a:pPr>
            <a:r>
              <a:rPr lang="ru-RU" sz="2400" dirty="0">
                <a:latin typeface="Book Antiqua" pitchFamily="18" charset="0"/>
              </a:rPr>
              <a:t>Чтобы избежать испарения реакционной смеси, в пробирку добавляют высококипящее масло, например, вазелиновое. Если используется </a:t>
            </a:r>
            <a:r>
              <a:rPr lang="ru-RU" sz="2400" dirty="0" err="1">
                <a:latin typeface="Book Antiqua" pitchFamily="18" charset="0"/>
              </a:rPr>
              <a:t>амплификатор</a:t>
            </a:r>
            <a:r>
              <a:rPr lang="ru-RU" sz="2400" dirty="0">
                <a:latin typeface="Book Antiqua" pitchFamily="18" charset="0"/>
              </a:rPr>
              <a:t> с подогревающейся крышкой, этого делать не требуется.</a:t>
            </a:r>
          </a:p>
          <a:p>
            <a:pPr eaLnBrk="1" hangingPunct="1">
              <a:lnSpc>
                <a:spcPct val="90000"/>
              </a:lnSpc>
            </a:pPr>
            <a:endParaRPr lang="ru-RU" sz="2400" dirty="0">
              <a:latin typeface="Book Antiqu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Добавление </a:t>
            </a:r>
            <a:r>
              <a:rPr lang="ru-RU" dirty="0" err="1">
                <a:latin typeface="Book Antiqua" pitchFamily="18" charset="0"/>
              </a:rPr>
              <a:t>пирофосфатазы</a:t>
            </a:r>
            <a:r>
              <a:rPr lang="ru-RU" dirty="0">
                <a:latin typeface="Book Antiqua" pitchFamily="18" charset="0"/>
              </a:rPr>
              <a:t> может увеличить выход ПЦР-реакции. Этот фермент катализирует гидролиз </a:t>
            </a:r>
            <a:r>
              <a:rPr lang="ru-RU" dirty="0" err="1">
                <a:latin typeface="Book Antiqua" pitchFamily="18" charset="0"/>
              </a:rPr>
              <a:t>пирофосфата</a:t>
            </a:r>
            <a:r>
              <a:rPr lang="ru-RU" dirty="0">
                <a:latin typeface="Book Antiqua" pitchFamily="18" charset="0"/>
              </a:rPr>
              <a:t>, побочного продукта присоединения </a:t>
            </a:r>
            <a:r>
              <a:rPr lang="ru-RU" dirty="0" err="1">
                <a:latin typeface="Book Antiqua" pitchFamily="18" charset="0"/>
              </a:rPr>
              <a:t>нуклеотидтрифосфатов</a:t>
            </a:r>
            <a:r>
              <a:rPr lang="ru-RU" dirty="0">
                <a:latin typeface="Book Antiqua" pitchFamily="18" charset="0"/>
              </a:rPr>
              <a:t> к растущей цепи ДНК, до </a:t>
            </a:r>
            <a:r>
              <a:rPr lang="ru-RU" dirty="0" err="1">
                <a:latin typeface="Book Antiqua" pitchFamily="18" charset="0"/>
              </a:rPr>
              <a:t>ортофосфата</a:t>
            </a:r>
            <a:r>
              <a:rPr lang="ru-RU" dirty="0">
                <a:latin typeface="Book Antiqua" pitchFamily="18" charset="0"/>
              </a:rPr>
              <a:t>. </a:t>
            </a:r>
            <a:r>
              <a:rPr lang="ru-RU" dirty="0" err="1">
                <a:latin typeface="Book Antiqua" pitchFamily="18" charset="0"/>
              </a:rPr>
              <a:t>Пирофосфат</a:t>
            </a:r>
            <a:r>
              <a:rPr lang="ru-RU" dirty="0">
                <a:latin typeface="Book Antiqua" pitchFamily="18" charset="0"/>
              </a:rPr>
              <a:t> может ингибировать ПЦР-реакцию.</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2149179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err="1">
                <a:ln>
                  <a:noFill/>
                </a:ln>
                <a:solidFill>
                  <a:srgbClr val="FFFF00"/>
                </a:solidFill>
                <a:effectLst/>
                <a:latin typeface="Lucida Sans" pitchFamily="34" charset="0"/>
              </a:rPr>
              <a:t>Праймеры</a:t>
            </a:r>
            <a:endParaRPr lang="ru-RU" dirty="0">
              <a:ln>
                <a:noFill/>
              </a:ln>
              <a:solidFill>
                <a:srgbClr val="FFFF00"/>
              </a:solidFill>
              <a:effectLst/>
              <a:latin typeface="Lucida Sans" pitchFamily="34" charset="0"/>
            </a:endParaRPr>
          </a:p>
        </p:txBody>
      </p:sp>
      <p:sp>
        <p:nvSpPr>
          <p:cNvPr id="188418" name="Rectangle 3"/>
          <p:cNvSpPr>
            <a:spLocks noGrp="1"/>
          </p:cNvSpPr>
          <p:nvPr>
            <p:ph type="body" idx="4294967295"/>
          </p:nvPr>
        </p:nvSpPr>
        <p:spPr/>
        <p:txBody>
          <a:bodyPr/>
          <a:lstStyle/>
          <a:p>
            <a:pPr eaLnBrk="1" hangingPunct="1">
              <a:lnSpc>
                <a:spcPct val="90000"/>
              </a:lnSpc>
            </a:pPr>
            <a:r>
              <a:rPr lang="ru-RU" dirty="0">
                <a:latin typeface="Book Antiqua" pitchFamily="18" charset="0"/>
              </a:rPr>
              <a:t>Специфичность ПЦР основана на образовании комплементарных комплексов между матрицей и </a:t>
            </a:r>
            <a:r>
              <a:rPr lang="ru-RU" dirty="0" err="1">
                <a:latin typeface="Book Antiqua" pitchFamily="18" charset="0"/>
              </a:rPr>
              <a:t>праймерами</a:t>
            </a:r>
            <a:r>
              <a:rPr lang="ru-RU" dirty="0">
                <a:latin typeface="Book Antiqua" pitchFamily="18" charset="0"/>
              </a:rPr>
              <a:t>, короткими синтетическими </a:t>
            </a:r>
            <a:r>
              <a:rPr lang="ru-RU" dirty="0" err="1">
                <a:latin typeface="Book Antiqua" pitchFamily="18" charset="0"/>
              </a:rPr>
              <a:t>олигонуклеотидами</a:t>
            </a:r>
            <a:r>
              <a:rPr lang="ru-RU" dirty="0">
                <a:latin typeface="Book Antiqua" pitchFamily="18" charset="0"/>
              </a:rPr>
              <a:t> длиной 18—30 оснований. Каждый из </a:t>
            </a:r>
            <a:r>
              <a:rPr lang="ru-RU" dirty="0" err="1">
                <a:latin typeface="Book Antiqua" pitchFamily="18" charset="0"/>
              </a:rPr>
              <a:t>праймеров</a:t>
            </a:r>
            <a:r>
              <a:rPr lang="ru-RU" dirty="0">
                <a:latin typeface="Book Antiqua" pitchFamily="18" charset="0"/>
              </a:rPr>
              <a:t> комплементарен одной из цепей </a:t>
            </a:r>
            <a:r>
              <a:rPr lang="ru-RU" dirty="0" err="1">
                <a:latin typeface="Book Antiqua" pitchFamily="18" charset="0"/>
              </a:rPr>
              <a:t>двуцепочечной</a:t>
            </a:r>
            <a:r>
              <a:rPr lang="ru-RU" dirty="0">
                <a:latin typeface="Book Antiqua" pitchFamily="18" charset="0"/>
              </a:rPr>
              <a:t> матрицы и ограничивает начало и конец </a:t>
            </a:r>
            <a:r>
              <a:rPr lang="ru-RU" dirty="0" err="1">
                <a:latin typeface="Book Antiqua" pitchFamily="18" charset="0"/>
              </a:rPr>
              <a:t>амплифицируемого</a:t>
            </a:r>
            <a:r>
              <a:rPr lang="ru-RU" dirty="0">
                <a:latin typeface="Book Antiqua" pitchFamily="18" charset="0"/>
              </a:rPr>
              <a:t> участка.</a:t>
            </a:r>
          </a:p>
          <a:p>
            <a:pPr eaLnBrk="1" hangingPunct="1">
              <a:lnSpc>
                <a:spcPct val="90000"/>
              </a:lnSpc>
            </a:pPr>
            <a:endParaRPr lang="ru-RU"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2000" dirty="0">
                <a:latin typeface="Times New Roman" panose="02020603050405020304" pitchFamily="18" charset="0"/>
                <a:cs typeface="Times New Roman" panose="02020603050405020304" pitchFamily="18" charset="0"/>
              </a:rPr>
              <a:t>День ото дня люди открывают что-то новое, пытаются изучить то, что ещё не изведано, излечить те болезни, которые сегодня считаются неизлечимыми. Сегодня большое распространение имеют различные наследственные заболевания. Так, например, сейчас уже каждый 3-4 ребенок из 100 родившихся имеет определенные врожденные аномалии, а каждый здоровый человек может являться носителем до 5-7 наследственных патологий. Проблема наследственных болезней как никогда актуальна в нынешнем мире поэтому с ней нужно активно бороться. И как решение, сейчас существуют методы ДНК-диагностики, которые позволяют узнать о возможных болезнях и заранее начать борьбу с ними.</a:t>
            </a:r>
          </a:p>
          <a:p>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После гибридизации матрицы с </a:t>
            </a:r>
            <a:r>
              <a:rPr lang="ru-RU" dirty="0" err="1">
                <a:latin typeface="Book Antiqua" pitchFamily="18" charset="0"/>
              </a:rPr>
              <a:t>праймером</a:t>
            </a:r>
            <a:r>
              <a:rPr lang="ru-RU" dirty="0">
                <a:latin typeface="Book Antiqua" pitchFamily="18" charset="0"/>
              </a:rPr>
              <a:t> (отжиг), последний служит затравкой для ДНК-полимеразы при синтезе комплементарной цепи матрицы (см. ниже).</a:t>
            </a:r>
          </a:p>
          <a:p>
            <a:pPr eaLnBrk="1" hangingPunct="1">
              <a:lnSpc>
                <a:spcPct val="90000"/>
              </a:lnSpc>
            </a:pPr>
            <a:endParaRPr lang="ru-RU" dirty="0">
              <a:latin typeface="Book Antiqua" pitchFamily="18" charset="0"/>
            </a:endParaRPr>
          </a:p>
          <a:p>
            <a:pPr eaLnBrk="1" hangingPunct="1">
              <a:lnSpc>
                <a:spcPct val="90000"/>
              </a:lnSpc>
            </a:pPr>
            <a:r>
              <a:rPr lang="ru-RU" dirty="0">
                <a:latin typeface="Book Antiqua" pitchFamily="18" charset="0"/>
              </a:rPr>
              <a:t>Важнейшая характеристика </a:t>
            </a:r>
            <a:r>
              <a:rPr lang="ru-RU" dirty="0" err="1">
                <a:latin typeface="Book Antiqua" pitchFamily="18" charset="0"/>
              </a:rPr>
              <a:t>праймеров</a:t>
            </a:r>
            <a:r>
              <a:rPr lang="ru-RU" dirty="0">
                <a:latin typeface="Book Antiqua" pitchFamily="18" charset="0"/>
              </a:rPr>
              <a:t> — температура плавления (</a:t>
            </a:r>
            <a:r>
              <a:rPr lang="ru-RU" dirty="0" err="1">
                <a:latin typeface="Book Antiqua" pitchFamily="18" charset="0"/>
              </a:rPr>
              <a:t>Tm</a:t>
            </a:r>
            <a:r>
              <a:rPr lang="ru-RU" dirty="0">
                <a:latin typeface="Book Antiqua" pitchFamily="18" charset="0"/>
              </a:rPr>
              <a:t>) комплекса </a:t>
            </a:r>
            <a:r>
              <a:rPr lang="ru-RU" dirty="0" err="1">
                <a:latin typeface="Book Antiqua" pitchFamily="18" charset="0"/>
              </a:rPr>
              <a:t>праймер</a:t>
            </a:r>
            <a:r>
              <a:rPr lang="ru-RU" dirty="0">
                <a:latin typeface="Book Antiqua" pitchFamily="18" charset="0"/>
              </a:rPr>
              <a:t>-матрица.</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115909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89442" name="Rectangle 3"/>
          <p:cNvSpPr>
            <a:spLocks noGrp="1"/>
          </p:cNvSpPr>
          <p:nvPr>
            <p:ph type="body" idx="4294967295"/>
          </p:nvPr>
        </p:nvSpPr>
        <p:spPr/>
        <p:txBody>
          <a:bodyPr/>
          <a:lstStyle/>
          <a:p>
            <a:pPr eaLnBrk="1" hangingPunct="1">
              <a:lnSpc>
                <a:spcPct val="80000"/>
              </a:lnSpc>
            </a:pPr>
            <a:r>
              <a:rPr lang="ru-RU" dirty="0" err="1">
                <a:latin typeface="Book Antiqua" pitchFamily="18" charset="0"/>
              </a:rPr>
              <a:t>Tm</a:t>
            </a:r>
            <a:r>
              <a:rPr lang="ru-RU" dirty="0">
                <a:latin typeface="Book Antiqua" pitchFamily="18" charset="0"/>
              </a:rPr>
              <a:t> — температура, при которой половина ДНК-матриц образует комплекс с </a:t>
            </a:r>
            <a:r>
              <a:rPr lang="ru-RU" dirty="0" err="1">
                <a:latin typeface="Book Antiqua" pitchFamily="18" charset="0"/>
              </a:rPr>
              <a:t>олигонуклеотидным</a:t>
            </a:r>
            <a:r>
              <a:rPr lang="ru-RU" dirty="0">
                <a:latin typeface="Book Antiqua" pitchFamily="18" charset="0"/>
              </a:rPr>
              <a:t> </a:t>
            </a:r>
            <a:r>
              <a:rPr lang="ru-RU" dirty="0" err="1">
                <a:latin typeface="Book Antiqua" pitchFamily="18" charset="0"/>
              </a:rPr>
              <a:t>праймером</a:t>
            </a:r>
            <a:r>
              <a:rPr lang="ru-RU" dirty="0">
                <a:latin typeface="Book Antiqua" pitchFamily="18" charset="0"/>
              </a:rPr>
              <a:t>. Усредненная формула подсчета </a:t>
            </a:r>
            <a:r>
              <a:rPr lang="ru-RU" dirty="0" err="1">
                <a:latin typeface="Book Antiqua" pitchFamily="18" charset="0"/>
              </a:rPr>
              <a:t>Tm</a:t>
            </a:r>
            <a:r>
              <a:rPr lang="ru-RU" dirty="0">
                <a:latin typeface="Book Antiqua" pitchFamily="18" charset="0"/>
              </a:rPr>
              <a:t> для короткого </a:t>
            </a:r>
            <a:r>
              <a:rPr lang="ru-RU" dirty="0" err="1">
                <a:latin typeface="Book Antiqua" pitchFamily="18" charset="0"/>
              </a:rPr>
              <a:t>олигонуклеотида</a:t>
            </a:r>
            <a:r>
              <a:rPr lang="ru-RU" dirty="0">
                <a:latin typeface="Book Antiqua" pitchFamily="18" charset="0"/>
              </a:rPr>
              <a:t> (и для длинных ДНК фрагментов), с учетом концентрации ионов K+ и DMSO:</a:t>
            </a:r>
          </a:p>
          <a:p>
            <a:pPr eaLnBrk="1" hangingPunct="1">
              <a:lnSpc>
                <a:spcPct val="80000"/>
              </a:lnSpc>
            </a:pPr>
            <a:endParaRPr lang="ru-RU" dirty="0">
              <a:latin typeface="Book Antiqua" pitchFamily="18" charset="0"/>
            </a:endParaRPr>
          </a:p>
          <a:p>
            <a:pPr eaLnBrk="1" hangingPunct="1">
              <a:lnSpc>
                <a:spcPct val="80000"/>
              </a:lnSpc>
            </a:pPr>
            <a:r>
              <a:rPr lang="ru-RU" dirty="0">
                <a:latin typeface="Book Antiqua" pitchFamily="18" charset="0"/>
              </a:rPr>
              <a:t>где L — количество нуклеотидов в </a:t>
            </a:r>
            <a:r>
              <a:rPr lang="ru-RU" dirty="0" err="1">
                <a:latin typeface="Book Antiqua" pitchFamily="18" charset="0"/>
              </a:rPr>
              <a:t>праймере</a:t>
            </a:r>
            <a:r>
              <a:rPr lang="ru-RU" dirty="0">
                <a:latin typeface="Book Antiqua" pitchFamily="18" charset="0"/>
              </a:rPr>
              <a:t>, K+ — молярная концентрация ионов калия, G+C — сумма всех гуанинов и </a:t>
            </a:r>
            <a:r>
              <a:rPr lang="ru-RU" dirty="0" err="1">
                <a:latin typeface="Book Antiqua" pitchFamily="18" charset="0"/>
              </a:rPr>
              <a:t>цитозинов</a:t>
            </a:r>
            <a:r>
              <a:rPr lang="ru-RU" dirty="0">
                <a:latin typeface="Book Antiqua" pitchFamily="18" charset="0"/>
              </a:rPr>
              <a:t>.</a:t>
            </a:r>
          </a:p>
          <a:p>
            <a:pPr eaLnBrk="1" hangingPunct="1">
              <a:lnSpc>
                <a:spcPct val="80000"/>
              </a:lnSpc>
            </a:pPr>
            <a:endParaRPr lang="ru-RU" dirty="0">
              <a:latin typeface="Book Antiqu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80000"/>
              </a:lnSpc>
            </a:pPr>
            <a:r>
              <a:rPr lang="ru-RU" dirty="0">
                <a:latin typeface="Book Antiqua" pitchFamily="18" charset="0"/>
              </a:rPr>
              <a:t>В случае неверного выбора длины и нуклеотидного состава </a:t>
            </a:r>
            <a:r>
              <a:rPr lang="ru-RU" dirty="0" err="1">
                <a:latin typeface="Book Antiqua" pitchFamily="18" charset="0"/>
              </a:rPr>
              <a:t>праймера</a:t>
            </a:r>
            <a:r>
              <a:rPr lang="ru-RU" dirty="0">
                <a:latin typeface="Book Antiqua" pitchFamily="18" charset="0"/>
              </a:rPr>
              <a:t> или температуры отжига возможно образование частично комплементарных комплексов с другими участками матричной ДНК, что может привести к появлению неспецифических продуктов. Верхний предел температуры плавления ограничен оптимумом температуры действия полимеразы, активность которой падает при температурах выше 80 °C.</a:t>
            </a:r>
          </a:p>
          <a:p>
            <a:pPr eaLnBrk="1" hangingPunct="1">
              <a:lnSpc>
                <a:spcPct val="80000"/>
              </a:lnSpc>
            </a:pPr>
            <a:endParaRPr lang="ru-RU" dirty="0">
              <a:latin typeface="Book Antiqua" pitchFamily="18" charset="0"/>
            </a:endParaRPr>
          </a:p>
          <a:p>
            <a:pPr eaLnBrk="1" hangingPunct="1">
              <a:lnSpc>
                <a:spcPct val="8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2092702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90466" name="Rectangle 3"/>
          <p:cNvSpPr>
            <a:spLocks noGrp="1"/>
          </p:cNvSpPr>
          <p:nvPr>
            <p:ph type="body" idx="4294967295"/>
          </p:nvPr>
        </p:nvSpPr>
        <p:spPr/>
        <p:txBody>
          <a:bodyPr/>
          <a:lstStyle/>
          <a:p>
            <a:pPr eaLnBrk="1" hangingPunct="1">
              <a:lnSpc>
                <a:spcPct val="90000"/>
              </a:lnSpc>
            </a:pPr>
            <a:r>
              <a:rPr lang="ru-RU">
                <a:latin typeface="Book Antiqua" pitchFamily="18" charset="0"/>
              </a:rPr>
              <a:t>При выборе праймеров желательно придерживаться следующих критериев:</a:t>
            </a:r>
          </a:p>
          <a:p>
            <a:pPr eaLnBrk="1" hangingPunct="1">
              <a:lnSpc>
                <a:spcPct val="90000"/>
              </a:lnSpc>
            </a:pPr>
            <a:r>
              <a:rPr lang="ru-RU">
                <a:latin typeface="Book Antiqua" pitchFamily="18" charset="0"/>
              </a:rPr>
              <a:t>GC-состав ~ 40—60 %;</a:t>
            </a:r>
          </a:p>
          <a:p>
            <a:pPr eaLnBrk="1" hangingPunct="1">
              <a:lnSpc>
                <a:spcPct val="90000"/>
              </a:lnSpc>
            </a:pPr>
            <a:r>
              <a:rPr lang="ru-RU">
                <a:latin typeface="Book Antiqua" pitchFamily="18" charset="0"/>
              </a:rPr>
              <a:t>близкие Tm праймеров (отличия не более, чем на 5 °C);</a:t>
            </a:r>
          </a:p>
          <a:p>
            <a:pPr eaLnBrk="1" hangingPunct="1">
              <a:lnSpc>
                <a:spcPct val="90000"/>
              </a:lnSpc>
            </a:pPr>
            <a:r>
              <a:rPr lang="ru-RU">
                <a:latin typeface="Book Antiqua" pitchFamily="18" charset="0"/>
              </a:rPr>
              <a:t>отсутствие неспецифических вторичных структур — шпилек и димеров;</a:t>
            </a:r>
          </a:p>
          <a:p>
            <a:pPr eaLnBrk="1" hangingPunct="1">
              <a:lnSpc>
                <a:spcPct val="90000"/>
              </a:lnSpc>
            </a:pPr>
            <a:r>
              <a:rPr lang="ru-RU">
                <a:latin typeface="Book Antiqua" pitchFamily="18" charset="0"/>
              </a:rPr>
              <a:t>желательно, чтобы на 3’-конце был гуанин или цитозин, поскольку они образуют три водородные связи с молекулой матрицы, делая гибридизацию более стабильной.</a:t>
            </a:r>
          </a:p>
          <a:p>
            <a:pPr eaLnBrk="1" hangingPunct="1">
              <a:lnSpc>
                <a:spcPct val="90000"/>
              </a:lnSpc>
            </a:pPr>
            <a:endParaRPr lang="ru-RU">
              <a:latin typeface="Book Antiqu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91490" name="Rectangle 3"/>
          <p:cNvSpPr>
            <a:spLocks noGrp="1"/>
          </p:cNvSpPr>
          <p:nvPr>
            <p:ph type="body" idx="4294967295"/>
          </p:nvPr>
        </p:nvSpPr>
        <p:spPr/>
        <p:txBody>
          <a:bodyPr/>
          <a:lstStyle/>
          <a:p>
            <a:pPr eaLnBrk="1" hangingPunct="1">
              <a:lnSpc>
                <a:spcPct val="80000"/>
              </a:lnSpc>
            </a:pPr>
            <a:r>
              <a:rPr lang="ru-RU" sz="2400" b="1" dirty="0" err="1">
                <a:solidFill>
                  <a:srgbClr val="FFFF00"/>
                </a:solidFill>
                <a:latin typeface="Book Antiqua" pitchFamily="18" charset="0"/>
              </a:rPr>
              <a:t>Амплификатор</a:t>
            </a:r>
            <a:endParaRPr lang="ru-RU" sz="2400" b="1" dirty="0">
              <a:solidFill>
                <a:srgbClr val="FFFF00"/>
              </a:solidFill>
              <a:latin typeface="Book Antiqua" pitchFamily="18" charset="0"/>
            </a:endParaRPr>
          </a:p>
          <a:p>
            <a:pPr eaLnBrk="1" hangingPunct="1">
              <a:lnSpc>
                <a:spcPct val="80000"/>
              </a:lnSpc>
              <a:buFont typeface="Wingdings 2" pitchFamily="18" charset="2"/>
              <a:buNone/>
            </a:pPr>
            <a:r>
              <a:rPr lang="ru-RU" sz="2400" dirty="0">
                <a:latin typeface="Book Antiqua" pitchFamily="18" charset="0"/>
              </a:rPr>
              <a:t>ПЦР проводят в </a:t>
            </a:r>
            <a:r>
              <a:rPr lang="ru-RU" sz="2400" dirty="0" err="1">
                <a:latin typeface="Book Antiqua" pitchFamily="18" charset="0"/>
              </a:rPr>
              <a:t>амплификаторе</a:t>
            </a:r>
            <a:r>
              <a:rPr lang="ru-RU" sz="2400" dirty="0">
                <a:latin typeface="Book Antiqua" pitchFamily="18" charset="0"/>
              </a:rPr>
              <a:t> — приборе, обеспечивающем периодическое охлаждение и нагревание пробирок, обычно с точностью не менее 0,1 °C. Современные </a:t>
            </a:r>
            <a:r>
              <a:rPr lang="ru-RU" sz="2400" dirty="0" err="1">
                <a:latin typeface="Book Antiqua" pitchFamily="18" charset="0"/>
              </a:rPr>
              <a:t>амплификаторы</a:t>
            </a:r>
            <a:r>
              <a:rPr lang="ru-RU" sz="2400" dirty="0">
                <a:latin typeface="Book Antiqua" pitchFamily="18" charset="0"/>
              </a:rPr>
              <a:t> позволяют задавать сложные программы, в том числе с возможностью «горячего старта», </a:t>
            </a:r>
            <a:r>
              <a:rPr lang="ru-RU" sz="2400" dirty="0" err="1">
                <a:latin typeface="Book Antiqua" pitchFamily="18" charset="0"/>
              </a:rPr>
              <a:t>Touchdown</a:t>
            </a:r>
            <a:r>
              <a:rPr lang="ru-RU" sz="2400" dirty="0">
                <a:latin typeface="Book Antiqua" pitchFamily="18" charset="0"/>
              </a:rPr>
              <a:t> ПЦР (см. ниже) и последующего хранения </a:t>
            </a:r>
            <a:r>
              <a:rPr lang="ru-RU" sz="2400" dirty="0" err="1">
                <a:latin typeface="Book Antiqua" pitchFamily="18" charset="0"/>
              </a:rPr>
              <a:t>амплифицированных</a:t>
            </a:r>
            <a:r>
              <a:rPr lang="ru-RU" sz="2400" dirty="0">
                <a:latin typeface="Book Antiqua" pitchFamily="18" charset="0"/>
              </a:rPr>
              <a:t> молекул при 4 °C. Для ПЦР в реальном времени выпускают приборы, оборудованные флуоресцентным детектором. Существуют также приборы с автоматической крышкой и отделением для </a:t>
            </a:r>
            <a:r>
              <a:rPr lang="ru-RU" sz="2400" dirty="0" err="1">
                <a:latin typeface="Book Antiqua" pitchFamily="18" charset="0"/>
              </a:rPr>
              <a:t>микропланшет</a:t>
            </a:r>
            <a:r>
              <a:rPr lang="ru-RU" sz="2400" dirty="0">
                <a:latin typeface="Book Antiqua" pitchFamily="18" charset="0"/>
              </a:rPr>
              <a:t>, что позволяет встраивать их в автоматизированные системы.</a:t>
            </a:r>
          </a:p>
          <a:p>
            <a:pPr eaLnBrk="1" hangingPunct="1">
              <a:lnSpc>
                <a:spcPct val="80000"/>
              </a:lnSpc>
            </a:pPr>
            <a:endParaRPr lang="ru-RU" sz="2400" dirty="0">
              <a:latin typeface="Book Antiqu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Ход реакции</a:t>
            </a:r>
          </a:p>
        </p:txBody>
      </p:sp>
      <p:sp>
        <p:nvSpPr>
          <p:cNvPr id="192514" name="Rectangle 3"/>
          <p:cNvSpPr>
            <a:spLocks noGrp="1"/>
          </p:cNvSpPr>
          <p:nvPr>
            <p:ph type="body" idx="4294967295"/>
          </p:nvPr>
        </p:nvSpPr>
        <p:spPr/>
        <p:txBody>
          <a:bodyPr/>
          <a:lstStyle/>
          <a:p>
            <a:pPr eaLnBrk="1" hangingPunct="1">
              <a:lnSpc>
                <a:spcPct val="90000"/>
              </a:lnSpc>
            </a:pPr>
            <a:r>
              <a:rPr lang="ru-RU" sz="2400" dirty="0">
                <a:latin typeface="Book Antiqua" pitchFamily="18" charset="0"/>
              </a:rPr>
              <a:t>Обычно при проведении ПЦР выполняется 20—35 циклов, каждый из которых состоит из трёх стадий (рис. 2).</a:t>
            </a:r>
          </a:p>
          <a:p>
            <a:pPr eaLnBrk="1" hangingPunct="1">
              <a:lnSpc>
                <a:spcPct val="90000"/>
              </a:lnSpc>
              <a:buFont typeface="Wingdings 2" pitchFamily="18" charset="2"/>
              <a:buNone/>
            </a:pPr>
            <a:r>
              <a:rPr lang="ru-RU" sz="2400" dirty="0">
                <a:latin typeface="Book Antiqua" pitchFamily="18" charset="0"/>
              </a:rPr>
              <a:t>Денатурация</a:t>
            </a:r>
          </a:p>
          <a:p>
            <a:pPr eaLnBrk="1" hangingPunct="1">
              <a:lnSpc>
                <a:spcPct val="90000"/>
              </a:lnSpc>
            </a:pPr>
            <a:r>
              <a:rPr lang="ru-RU" sz="2400" dirty="0" err="1">
                <a:latin typeface="Book Antiqua" pitchFamily="18" charset="0"/>
              </a:rPr>
              <a:t>Двухцепочечную</a:t>
            </a:r>
            <a:r>
              <a:rPr lang="ru-RU" sz="2400" dirty="0">
                <a:latin typeface="Book Antiqua" pitchFamily="18" charset="0"/>
              </a:rPr>
              <a:t> ДНК-матрицу нагревают до 94—96 °C (или до 98 °C, если используется особенно термостабильная полимераза) на 0,5—2 мин, чтобы цепи ДНК разошлись. Эта стадия называется денатурацией, так как разрушаются водородные связи между двумя цепями ДНК. Обычно, перед первым циклом проводят длительный прогрев реакционной смеси в течение 2—5 мин для полной денатурации матрицы и </a:t>
            </a:r>
            <a:r>
              <a:rPr lang="ru-RU" sz="2400" dirty="0" err="1">
                <a:latin typeface="Book Antiqua" pitchFamily="18" charset="0"/>
              </a:rPr>
              <a:t>праймеров</a:t>
            </a:r>
            <a:r>
              <a:rPr lang="ru-RU" sz="2400" dirty="0">
                <a:latin typeface="Book Antiqua" pitchFamily="18" charset="0"/>
              </a:rPr>
              <a:t>.</a:t>
            </a:r>
          </a:p>
          <a:p>
            <a:pPr eaLnBrk="1" hangingPunct="1">
              <a:lnSpc>
                <a:spcPct val="90000"/>
              </a:lnSpc>
            </a:pPr>
            <a:endParaRPr lang="ru-RU" sz="2400" dirty="0">
              <a:latin typeface="Book Antiqu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Отжиг</a:t>
            </a:r>
          </a:p>
        </p:txBody>
      </p:sp>
      <p:sp>
        <p:nvSpPr>
          <p:cNvPr id="193538" name="Rectangle 3"/>
          <p:cNvSpPr>
            <a:spLocks noGrp="1"/>
          </p:cNvSpPr>
          <p:nvPr>
            <p:ph type="body" idx="4294967295"/>
          </p:nvPr>
        </p:nvSpPr>
        <p:spPr/>
        <p:txBody>
          <a:bodyPr/>
          <a:lstStyle/>
          <a:p>
            <a:pPr eaLnBrk="1" hangingPunct="1">
              <a:lnSpc>
                <a:spcPct val="90000"/>
              </a:lnSpc>
            </a:pPr>
            <a:r>
              <a:rPr lang="ru-RU" dirty="0">
                <a:latin typeface="Book Antiqua" pitchFamily="18" charset="0"/>
              </a:rPr>
              <a:t>Когда цепи разошлись, температуру понижают, чтобы </a:t>
            </a:r>
            <a:r>
              <a:rPr lang="ru-RU" dirty="0" err="1">
                <a:latin typeface="Book Antiqua" pitchFamily="18" charset="0"/>
              </a:rPr>
              <a:t>праймеры</a:t>
            </a:r>
            <a:r>
              <a:rPr lang="ru-RU" dirty="0">
                <a:latin typeface="Book Antiqua" pitchFamily="18" charset="0"/>
              </a:rPr>
              <a:t> могли связаться с </a:t>
            </a:r>
            <a:r>
              <a:rPr lang="ru-RU" dirty="0" err="1">
                <a:latin typeface="Book Antiqua" pitchFamily="18" charset="0"/>
              </a:rPr>
              <a:t>одноцепочечной</a:t>
            </a:r>
            <a:r>
              <a:rPr lang="ru-RU" dirty="0">
                <a:latin typeface="Book Antiqua" pitchFamily="18" charset="0"/>
              </a:rPr>
              <a:t> матрицей. Эта стадия называется отжигом. Температура отжига зависит от состава </a:t>
            </a:r>
            <a:r>
              <a:rPr lang="ru-RU" dirty="0" err="1">
                <a:latin typeface="Book Antiqua" pitchFamily="18" charset="0"/>
              </a:rPr>
              <a:t>праймеров</a:t>
            </a:r>
            <a:r>
              <a:rPr lang="ru-RU" dirty="0">
                <a:latin typeface="Book Antiqua" pitchFamily="18" charset="0"/>
              </a:rPr>
              <a:t> и обычно выбирается равной температуре плавления </a:t>
            </a:r>
            <a:r>
              <a:rPr lang="ru-RU" dirty="0" err="1">
                <a:latin typeface="Book Antiqua" pitchFamily="18" charset="0"/>
              </a:rPr>
              <a:t>праймеров</a:t>
            </a:r>
            <a:r>
              <a:rPr lang="ru-RU" dirty="0">
                <a:latin typeface="Book Antiqua" pitchFamily="18" charset="0"/>
              </a:rPr>
              <a:t>. Неправильный выбор температуры отжига приводит либо к плохому связыванию </a:t>
            </a:r>
            <a:r>
              <a:rPr lang="ru-RU" dirty="0" err="1">
                <a:latin typeface="Book Antiqua" pitchFamily="18" charset="0"/>
              </a:rPr>
              <a:t>праймеров</a:t>
            </a:r>
            <a:r>
              <a:rPr lang="ru-RU" dirty="0">
                <a:latin typeface="Book Antiqua" pitchFamily="18" charset="0"/>
              </a:rPr>
              <a:t> с матрицей (при завышенной температуре), либо к связыванию в неверном месте и появлению неспецифических продуктов (при заниженной температуре).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Время стадии отжига — 30 </a:t>
            </a:r>
            <a:r>
              <a:rPr lang="ru-RU" dirty="0" err="1">
                <a:latin typeface="Book Antiqua" pitchFamily="18" charset="0"/>
              </a:rPr>
              <a:t>cек</a:t>
            </a:r>
            <a:r>
              <a:rPr lang="ru-RU" dirty="0">
                <a:latin typeface="Book Antiqua" pitchFamily="18" charset="0"/>
              </a:rPr>
              <a:t>, одновременно, за это время полимераза уже успевает синтезировать несколько сотен нуклеотидов. Поэтому рекомендуется подбирать </a:t>
            </a:r>
            <a:r>
              <a:rPr lang="ru-RU" dirty="0" err="1">
                <a:latin typeface="Book Antiqua" pitchFamily="18" charset="0"/>
              </a:rPr>
              <a:t>праймеры</a:t>
            </a:r>
            <a:r>
              <a:rPr lang="ru-RU" dirty="0">
                <a:latin typeface="Book Antiqua" pitchFamily="18" charset="0"/>
              </a:rPr>
              <a:t> с температурой плавления выше 60 °C и проводить отжиг и элонгацию одновременно, при 60-72 °C.</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23049254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Элонгация</a:t>
            </a:r>
          </a:p>
        </p:txBody>
      </p:sp>
      <p:sp>
        <p:nvSpPr>
          <p:cNvPr id="194562" name="Rectangle 3"/>
          <p:cNvSpPr>
            <a:spLocks noGrp="1"/>
          </p:cNvSpPr>
          <p:nvPr>
            <p:ph type="body" idx="4294967295"/>
          </p:nvPr>
        </p:nvSpPr>
        <p:spPr/>
        <p:txBody>
          <a:bodyPr/>
          <a:lstStyle/>
          <a:p>
            <a:pPr eaLnBrk="1" hangingPunct="1">
              <a:lnSpc>
                <a:spcPct val="90000"/>
              </a:lnSpc>
            </a:pPr>
            <a:r>
              <a:rPr lang="ru-RU" dirty="0">
                <a:latin typeface="Book Antiqua" pitchFamily="18" charset="0"/>
              </a:rPr>
              <a:t>ДНК-полимераза реплицирует матричную цепь, используя </a:t>
            </a:r>
            <a:r>
              <a:rPr lang="ru-RU" dirty="0" err="1">
                <a:latin typeface="Book Antiqua" pitchFamily="18" charset="0"/>
              </a:rPr>
              <a:t>праймер</a:t>
            </a:r>
            <a:r>
              <a:rPr lang="ru-RU" dirty="0">
                <a:latin typeface="Book Antiqua" pitchFamily="18" charset="0"/>
              </a:rPr>
              <a:t> в качестве затравки. Это — стадия элонгации. Полимераза начинает синтез второй цепи от 3'-конца </a:t>
            </a:r>
            <a:r>
              <a:rPr lang="ru-RU" dirty="0" err="1">
                <a:latin typeface="Book Antiqua" pitchFamily="18" charset="0"/>
              </a:rPr>
              <a:t>праймера</a:t>
            </a:r>
            <a:r>
              <a:rPr lang="ru-RU" dirty="0">
                <a:latin typeface="Book Antiqua" pitchFamily="18" charset="0"/>
              </a:rPr>
              <a:t>, который связался с матрицей, и движется вдоль матрицы, синтезируя новую цепь в направлении от 5' к 3' концу. Температура элонгации зависит от полимеразы. Часто используемые полимеразы </a:t>
            </a:r>
            <a:r>
              <a:rPr lang="ru-RU" dirty="0" err="1">
                <a:latin typeface="Book Antiqua" pitchFamily="18" charset="0"/>
              </a:rPr>
              <a:t>Taq</a:t>
            </a:r>
            <a:r>
              <a:rPr lang="ru-RU" dirty="0">
                <a:latin typeface="Book Antiqua" pitchFamily="18" charset="0"/>
              </a:rPr>
              <a:t> и </a:t>
            </a:r>
            <a:r>
              <a:rPr lang="ru-RU" dirty="0" err="1">
                <a:latin typeface="Book Antiqua" pitchFamily="18" charset="0"/>
              </a:rPr>
              <a:t>Pfu</a:t>
            </a:r>
            <a:r>
              <a:rPr lang="ru-RU" dirty="0">
                <a:latin typeface="Book Antiqua" pitchFamily="18" charset="0"/>
              </a:rPr>
              <a:t> наиболее активны при 72 °C.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Время элонгации зависит как от типа ДНК-полимеразы, так и от длины </a:t>
            </a:r>
            <a:r>
              <a:rPr lang="ru-RU" dirty="0" err="1">
                <a:latin typeface="Book Antiqua" pitchFamily="18" charset="0"/>
              </a:rPr>
              <a:t>амплифицируемого</a:t>
            </a:r>
            <a:r>
              <a:rPr lang="ru-RU" dirty="0">
                <a:latin typeface="Book Antiqua" pitchFamily="18" charset="0"/>
              </a:rPr>
              <a:t> фрагмента. Обычно время элонгации принимают равным одной минуте на каждую тысячу пар оснований. После окончания всех циклов часто проводят дополнительную стадию финальной элонгации, чтобы достроить все </a:t>
            </a:r>
            <a:r>
              <a:rPr lang="ru-RU" dirty="0" err="1">
                <a:latin typeface="Book Antiqua" pitchFamily="18" charset="0"/>
              </a:rPr>
              <a:t>одноцепочечные</a:t>
            </a:r>
            <a:r>
              <a:rPr lang="ru-RU" dirty="0">
                <a:latin typeface="Book Antiqua" pitchFamily="18" charset="0"/>
              </a:rPr>
              <a:t> фрагменты. Эта стадия длится 7—10 мин.</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339506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52400"/>
            <a:ext cx="7269480" cy="708683"/>
          </a:xfrm>
        </p:spPr>
        <p:txBody>
          <a:bodyPr>
            <a:normAutofit fontScale="90000"/>
          </a:bodyPr>
          <a:lstStyle/>
          <a:p>
            <a:r>
              <a:rPr lang="ru-RU" b="1" spc="50" dirty="0">
                <a:ln w="9525" cmpd="sng">
                  <a:solidFill>
                    <a:schemeClr val="accent1"/>
                  </a:solidFill>
                  <a:prstDash val="solid"/>
                </a:ln>
                <a:solidFill>
                  <a:srgbClr val="FF0000"/>
                </a:solidFill>
                <a:effectLst>
                  <a:glow rad="38100">
                    <a:schemeClr val="accent1">
                      <a:alpha val="40000"/>
                    </a:schemeClr>
                  </a:glow>
                </a:effectLst>
              </a:rPr>
              <a:t>Типы ДНК-диагностики</a:t>
            </a:r>
          </a:p>
        </p:txBody>
      </p:sp>
      <p:sp>
        <p:nvSpPr>
          <p:cNvPr id="4" name="Объект 3"/>
          <p:cNvSpPr>
            <a:spLocks noGrp="1"/>
          </p:cNvSpPr>
          <p:nvPr>
            <p:ph sz="half" idx="1"/>
          </p:nvPr>
        </p:nvSpPr>
        <p:spPr>
          <a:xfrm>
            <a:off x="609600" y="990600"/>
            <a:ext cx="8173712" cy="1937983"/>
          </a:xfrm>
        </p:spPr>
        <p:txBody>
          <a:bodyPr>
            <a:noAutofit/>
          </a:bodyPr>
          <a:lstStyle/>
          <a:p>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Прямая</a:t>
            </a:r>
          </a:p>
          <a:p>
            <a:pPr marL="0" indent="0" algn="just">
              <a:buNone/>
            </a:pP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Определение мутации, являющейся непосредственной причиной заболевания </a:t>
            </a:r>
          </a:p>
          <a:p>
            <a:pPr marL="0" indent="0">
              <a:buNone/>
            </a:pP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При прямой диагностике обнаруживают мутации клонированного гена</a:t>
            </a:r>
            <a:endParaRPr lang="en-US"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0" indent="0">
              <a:buNone/>
            </a:pP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Прямые методы отличаются точностью, достигающей почти 100 %</a:t>
            </a:r>
            <a:endParaRPr lang="en-US"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marL="0" indent="0">
              <a:buNone/>
            </a:pP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Показаны для таких заболеваний, как </a:t>
            </a:r>
            <a:r>
              <a:rPr lang="ru-RU" sz="20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фенилкетонурия</a:t>
            </a: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ru-RU" sz="20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муковисцидоз</a:t>
            </a: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хорея </a:t>
            </a:r>
            <a:r>
              <a:rPr lang="ru-RU" sz="2000" dirty="0" err="1">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Гентингтона</a:t>
            </a:r>
            <a:r>
              <a:rPr lang="ru-RU" sz="20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и другие</a:t>
            </a:r>
          </a:p>
        </p:txBody>
      </p:sp>
      <p:sp>
        <p:nvSpPr>
          <p:cNvPr id="5" name="Объект 4"/>
          <p:cNvSpPr>
            <a:spLocks noGrp="1"/>
          </p:cNvSpPr>
          <p:nvPr>
            <p:ph sz="half" idx="2"/>
          </p:nvPr>
        </p:nvSpPr>
        <p:spPr>
          <a:xfrm>
            <a:off x="533400" y="3581400"/>
            <a:ext cx="8173712" cy="4029478"/>
          </a:xfrm>
        </p:spPr>
        <p:txBody>
          <a:bodyPr>
            <a:noAutofit/>
          </a:bodyPr>
          <a:lstStyle/>
          <a:p>
            <a:r>
              <a:rPr lang="ru-RU" sz="2000" dirty="0">
                <a:ln w="0"/>
                <a:effectLst>
                  <a:outerShdw blurRad="38100" dist="19050" dir="2700000" algn="tl" rotWithShape="0">
                    <a:schemeClr val="dk1">
                      <a:alpha val="40000"/>
                    </a:schemeClr>
                  </a:outerShdw>
                </a:effectLst>
              </a:rPr>
              <a:t>Косвенная</a:t>
            </a:r>
          </a:p>
          <a:p>
            <a:pPr marL="0" indent="0">
              <a:buNone/>
            </a:pPr>
            <a:r>
              <a:rPr lang="ru-RU" sz="2000" dirty="0">
                <a:ln w="0"/>
                <a:effectLst>
                  <a:outerShdw blurRad="38100" dist="19050" dir="2700000" algn="tl" rotWithShape="0">
                    <a:schemeClr val="dk1">
                      <a:alpha val="40000"/>
                    </a:schemeClr>
                  </a:outerShdw>
                </a:effectLst>
              </a:rPr>
              <a:t>Определение хромосомы, несущей поврежденный ген при семейном анализе</a:t>
            </a:r>
          </a:p>
          <a:p>
            <a:pPr marL="0" indent="0" algn="just">
              <a:buNone/>
            </a:pPr>
            <a:r>
              <a:rPr lang="ru-RU" sz="2000" dirty="0">
                <a:ln w="0"/>
                <a:effectLst>
                  <a:outerShdw blurRad="38100" dist="19050" dir="2700000" algn="tl" rotWithShape="0">
                    <a:schemeClr val="dk1">
                      <a:alpha val="40000"/>
                    </a:schemeClr>
                  </a:outerShdw>
                </a:effectLst>
              </a:rPr>
              <a:t>Косвенные методы ДНК-диагностики применяются в тех случаях, когда при наследственных заболеваниях ген не клонирован или заболевания сопровождается повреждением различных генов, либо молекулярная организация гена не позволяет использовать прямые методы.</a:t>
            </a:r>
          </a:p>
          <a:p>
            <a:pPr marL="0" indent="0">
              <a:buNone/>
            </a:pPr>
            <a:r>
              <a:rPr lang="ru-RU" sz="2000" dirty="0">
                <a:ln w="0"/>
                <a:effectLst>
                  <a:outerShdw blurRad="38100" dist="19050" dir="2700000" algn="tl" rotWithShape="0">
                    <a:schemeClr val="dk1">
                      <a:alpha val="40000"/>
                    </a:schemeClr>
                  </a:outerShdw>
                </a:effectLst>
              </a:rPr>
              <a:t>Точность косвенной диагностики значительно меньше, чем прямой диагностики</a:t>
            </a:r>
          </a:p>
        </p:txBody>
      </p:sp>
    </p:spTree>
    <p:extLst>
      <p:ext uri="{BB962C8B-B14F-4D97-AF65-F5344CB8AC3E}">
        <p14:creationId xmlns:p14="http://schemas.microsoft.com/office/powerpoint/2010/main" val="1734373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Разновидности ПЦР</a:t>
            </a:r>
          </a:p>
        </p:txBody>
      </p:sp>
      <p:sp>
        <p:nvSpPr>
          <p:cNvPr id="196610" name="Rectangle 3"/>
          <p:cNvSpPr>
            <a:spLocks noGrp="1"/>
          </p:cNvSpPr>
          <p:nvPr>
            <p:ph type="body" idx="4294967295"/>
          </p:nvPr>
        </p:nvSpPr>
        <p:spPr/>
        <p:txBody>
          <a:bodyPr/>
          <a:lstStyle/>
          <a:p>
            <a:pPr eaLnBrk="1" hangingPunct="1">
              <a:lnSpc>
                <a:spcPct val="80000"/>
              </a:lnSpc>
            </a:pPr>
            <a:r>
              <a:rPr lang="ru-RU" sz="3200" dirty="0">
                <a:solidFill>
                  <a:srgbClr val="FF0000"/>
                </a:solidFill>
                <a:latin typeface="Book Antiqua" pitchFamily="18" charset="0"/>
              </a:rPr>
              <a:t>Вложенная ПЦР (</a:t>
            </a:r>
            <a:r>
              <a:rPr lang="ru-RU" sz="3200" dirty="0" err="1">
                <a:solidFill>
                  <a:srgbClr val="FF0000"/>
                </a:solidFill>
                <a:latin typeface="Book Antiqua" pitchFamily="18" charset="0"/>
              </a:rPr>
              <a:t>Nested</a:t>
            </a:r>
            <a:r>
              <a:rPr lang="ru-RU" sz="3200" dirty="0">
                <a:solidFill>
                  <a:srgbClr val="FF0000"/>
                </a:solidFill>
                <a:latin typeface="Book Antiqua" pitchFamily="18" charset="0"/>
              </a:rPr>
              <a:t> PCR (англ.)) </a:t>
            </a:r>
            <a:r>
              <a:rPr lang="ru-RU" sz="3200" dirty="0">
                <a:latin typeface="Book Antiqua" pitchFamily="18" charset="0"/>
              </a:rPr>
              <a:t>— применяется для уменьшения числа побочных продуктов реакции. Используют две пары </a:t>
            </a:r>
            <a:r>
              <a:rPr lang="ru-RU" sz="3200" dirty="0" err="1">
                <a:latin typeface="Book Antiqua" pitchFamily="18" charset="0"/>
              </a:rPr>
              <a:t>праймеров</a:t>
            </a:r>
            <a:r>
              <a:rPr lang="ru-RU" sz="3200" dirty="0">
                <a:latin typeface="Book Antiqua" pitchFamily="18" charset="0"/>
              </a:rPr>
              <a:t> и проводят две последовательные реакции. Вторая пара </a:t>
            </a:r>
            <a:r>
              <a:rPr lang="ru-RU" sz="3200" dirty="0" err="1">
                <a:latin typeface="Book Antiqua" pitchFamily="18" charset="0"/>
              </a:rPr>
              <a:t>праймеров</a:t>
            </a:r>
            <a:r>
              <a:rPr lang="ru-RU" sz="3200" dirty="0">
                <a:latin typeface="Book Antiqua" pitchFamily="18" charset="0"/>
              </a:rPr>
              <a:t> </a:t>
            </a:r>
            <a:r>
              <a:rPr lang="ru-RU" sz="3200" dirty="0" err="1">
                <a:latin typeface="Book Antiqua" pitchFamily="18" charset="0"/>
              </a:rPr>
              <a:t>амплифицирует</a:t>
            </a:r>
            <a:r>
              <a:rPr lang="ru-RU" sz="3200" dirty="0">
                <a:latin typeface="Book Antiqua" pitchFamily="18" charset="0"/>
              </a:rPr>
              <a:t> участок ДНК внутри продукта первой реакции.</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80000"/>
              </a:lnSpc>
            </a:pPr>
            <a:r>
              <a:rPr lang="ru-RU" dirty="0">
                <a:solidFill>
                  <a:srgbClr val="FF0000"/>
                </a:solidFill>
                <a:latin typeface="Book Antiqua" pitchFamily="18" charset="0"/>
              </a:rPr>
              <a:t>Инвертированная ПЦР (</a:t>
            </a:r>
            <a:r>
              <a:rPr lang="ru-RU" dirty="0" err="1">
                <a:solidFill>
                  <a:srgbClr val="FF0000"/>
                </a:solidFill>
                <a:latin typeface="Book Antiqua" pitchFamily="18" charset="0"/>
              </a:rPr>
              <a:t>Inverse</a:t>
            </a:r>
            <a:r>
              <a:rPr lang="ru-RU" dirty="0">
                <a:solidFill>
                  <a:srgbClr val="FF0000"/>
                </a:solidFill>
                <a:latin typeface="Book Antiqua" pitchFamily="18" charset="0"/>
              </a:rPr>
              <a:t> PCR (англ.)) </a:t>
            </a:r>
            <a:r>
              <a:rPr lang="ru-RU" dirty="0">
                <a:latin typeface="Book Antiqua" pitchFamily="18" charset="0"/>
              </a:rPr>
              <a:t>— используется в том случае, если известен лишь небольшой участок внутри нужной последовательности. Этот метод особенно полезен, когда нужно определить соседние последовательности после вставки ДНК в геном. Для осуществления инвертированной ПЦР проводят ряд разрезаний ДНК </a:t>
            </a:r>
            <a:r>
              <a:rPr lang="ru-RU" dirty="0" err="1">
                <a:latin typeface="Book Antiqua" pitchFamily="18" charset="0"/>
              </a:rPr>
              <a:t>рестриктазами</a:t>
            </a:r>
            <a:r>
              <a:rPr lang="ru-RU" dirty="0">
                <a:latin typeface="Book Antiqua" pitchFamily="18" charset="0"/>
              </a:rPr>
              <a:t> с последующим соединением фрагментов (</a:t>
            </a:r>
            <a:r>
              <a:rPr lang="ru-RU" dirty="0" err="1">
                <a:latin typeface="Book Antiqua" pitchFamily="18" charset="0"/>
              </a:rPr>
              <a:t>лигирование</a:t>
            </a:r>
            <a:r>
              <a:rPr lang="ru-RU" dirty="0">
                <a:latin typeface="Book Antiqua" pitchFamily="18" charset="0"/>
              </a:rPr>
              <a:t>). В результате известные фрагменты оказываются на обоих концах неизвестного участка, после чего можно проводить ПЦР как обычно.</a:t>
            </a:r>
          </a:p>
          <a:p>
            <a:pPr eaLnBrk="1" hangingPunct="1">
              <a:lnSpc>
                <a:spcPct val="8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3320478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97634" name="Rectangle 3"/>
          <p:cNvSpPr>
            <a:spLocks noGrp="1"/>
          </p:cNvSpPr>
          <p:nvPr>
            <p:ph type="body" idx="4294967295"/>
          </p:nvPr>
        </p:nvSpPr>
        <p:spPr/>
        <p:txBody>
          <a:bodyPr/>
          <a:lstStyle/>
          <a:p>
            <a:pPr eaLnBrk="1" hangingPunct="1">
              <a:lnSpc>
                <a:spcPct val="90000"/>
              </a:lnSpc>
            </a:pPr>
            <a:r>
              <a:rPr lang="ru-RU" dirty="0">
                <a:solidFill>
                  <a:srgbClr val="FF0000"/>
                </a:solidFill>
                <a:latin typeface="Book Antiqua" pitchFamily="18" charset="0"/>
              </a:rPr>
              <a:t>ПЦР с обратной транскрипцией (</a:t>
            </a:r>
            <a:r>
              <a:rPr lang="ru-RU" dirty="0" err="1">
                <a:solidFill>
                  <a:srgbClr val="FF0000"/>
                </a:solidFill>
                <a:latin typeface="Book Antiqua" pitchFamily="18" charset="0"/>
              </a:rPr>
              <a:t>Reverse</a:t>
            </a:r>
            <a:r>
              <a:rPr lang="ru-RU" dirty="0">
                <a:solidFill>
                  <a:srgbClr val="FF0000"/>
                </a:solidFill>
                <a:latin typeface="Book Antiqua" pitchFamily="18" charset="0"/>
              </a:rPr>
              <a:t> </a:t>
            </a:r>
            <a:r>
              <a:rPr lang="ru-RU" dirty="0" err="1">
                <a:solidFill>
                  <a:srgbClr val="FF0000"/>
                </a:solidFill>
                <a:latin typeface="Book Antiqua" pitchFamily="18" charset="0"/>
              </a:rPr>
              <a:t>Transcription</a:t>
            </a:r>
            <a:r>
              <a:rPr lang="ru-RU" dirty="0">
                <a:solidFill>
                  <a:srgbClr val="FF0000"/>
                </a:solidFill>
                <a:latin typeface="Book Antiqua" pitchFamily="18" charset="0"/>
              </a:rPr>
              <a:t> PCR, RT-PCR (англ.)) — </a:t>
            </a:r>
            <a:r>
              <a:rPr lang="ru-RU" dirty="0">
                <a:latin typeface="Book Antiqua" pitchFamily="18" charset="0"/>
              </a:rPr>
              <a:t>используется для амплификации, выделения или идентификации известной последовательности из библиотеки РНК. Перед обычной ПЦР проводят на матрице </a:t>
            </a:r>
            <a:r>
              <a:rPr lang="ru-RU" dirty="0" err="1">
                <a:latin typeface="Book Antiqua" pitchFamily="18" charset="0"/>
              </a:rPr>
              <a:t>мРНК</a:t>
            </a:r>
            <a:r>
              <a:rPr lang="ru-RU" dirty="0">
                <a:latin typeface="Book Antiqua" pitchFamily="18" charset="0"/>
              </a:rPr>
              <a:t> синтез </a:t>
            </a:r>
            <a:r>
              <a:rPr lang="ru-RU" dirty="0" err="1">
                <a:latin typeface="Book Antiqua" pitchFamily="18" charset="0"/>
              </a:rPr>
              <a:t>одноцепочечной</a:t>
            </a:r>
            <a:r>
              <a:rPr lang="ru-RU" dirty="0">
                <a:latin typeface="Book Antiqua" pitchFamily="18" charset="0"/>
              </a:rPr>
              <a:t> молекулы ДНК с помощью ревертазы и получают </a:t>
            </a:r>
            <a:r>
              <a:rPr lang="ru-RU" dirty="0" err="1">
                <a:latin typeface="Book Antiqua" pitchFamily="18" charset="0"/>
              </a:rPr>
              <a:t>одноцепочечную</a:t>
            </a:r>
            <a:r>
              <a:rPr lang="ru-RU" dirty="0">
                <a:latin typeface="Book Antiqua" pitchFamily="18" charset="0"/>
              </a:rPr>
              <a:t> </a:t>
            </a:r>
            <a:r>
              <a:rPr lang="ru-RU" dirty="0" err="1">
                <a:latin typeface="Book Antiqua" pitchFamily="18" charset="0"/>
              </a:rPr>
              <a:t>кДНК</a:t>
            </a:r>
            <a:r>
              <a:rPr lang="ru-RU" dirty="0">
                <a:latin typeface="Book Antiqua" pitchFamily="18" charset="0"/>
              </a:rPr>
              <a:t>, которая используется в качестве матрицы для ПЦР. Этим методом часто определяют, где и когда </a:t>
            </a:r>
            <a:r>
              <a:rPr lang="ru-RU" dirty="0" err="1">
                <a:latin typeface="Book Antiqua" pitchFamily="18" charset="0"/>
              </a:rPr>
              <a:t>экспрессируются</a:t>
            </a:r>
            <a:r>
              <a:rPr lang="ru-RU" dirty="0">
                <a:latin typeface="Book Antiqua" pitchFamily="18" charset="0"/>
              </a:rPr>
              <a:t> данные гены.</a:t>
            </a:r>
          </a:p>
          <a:p>
            <a:pPr eaLnBrk="1" hangingPunct="1">
              <a:lnSpc>
                <a:spcPct val="90000"/>
              </a:lnSpc>
            </a:pPr>
            <a:endParaRPr lang="ru-RU" sz="2400" dirty="0">
              <a:latin typeface="Book Antiqua"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98658" name="Rectangle 3"/>
          <p:cNvSpPr>
            <a:spLocks noGrp="1"/>
          </p:cNvSpPr>
          <p:nvPr>
            <p:ph type="body" idx="4294967295"/>
          </p:nvPr>
        </p:nvSpPr>
        <p:spPr/>
        <p:txBody>
          <a:bodyPr/>
          <a:lstStyle/>
          <a:p>
            <a:pPr eaLnBrk="1" hangingPunct="1">
              <a:lnSpc>
                <a:spcPct val="90000"/>
              </a:lnSpc>
            </a:pPr>
            <a:r>
              <a:rPr lang="ru-RU" dirty="0">
                <a:solidFill>
                  <a:srgbClr val="FF0000"/>
                </a:solidFill>
                <a:latin typeface="Book Antiqua" pitchFamily="18" charset="0"/>
              </a:rPr>
              <a:t>Асимметричная ПЦР (англ. </a:t>
            </a:r>
            <a:r>
              <a:rPr lang="ru-RU" dirty="0" err="1">
                <a:solidFill>
                  <a:srgbClr val="FF0000"/>
                </a:solidFill>
                <a:latin typeface="Book Antiqua" pitchFamily="18" charset="0"/>
              </a:rPr>
              <a:t>Asymmetric</a:t>
            </a:r>
            <a:r>
              <a:rPr lang="ru-RU" dirty="0">
                <a:solidFill>
                  <a:srgbClr val="FF0000"/>
                </a:solidFill>
                <a:latin typeface="Book Antiqua" pitchFamily="18" charset="0"/>
              </a:rPr>
              <a:t> PCR) — </a:t>
            </a:r>
            <a:r>
              <a:rPr lang="ru-RU" dirty="0">
                <a:latin typeface="Book Antiqua" pitchFamily="18" charset="0"/>
              </a:rPr>
              <a:t>проводится тогда, когда нужно </a:t>
            </a:r>
            <a:r>
              <a:rPr lang="ru-RU" dirty="0" err="1">
                <a:latin typeface="Book Antiqua" pitchFamily="18" charset="0"/>
              </a:rPr>
              <a:t>амплифицировать</a:t>
            </a:r>
            <a:r>
              <a:rPr lang="ru-RU" dirty="0">
                <a:latin typeface="Book Antiqua" pitchFamily="18" charset="0"/>
              </a:rPr>
              <a:t> преимущественно одну из цепей исходной ДНК. Используется в некоторых методиках </a:t>
            </a:r>
            <a:r>
              <a:rPr lang="ru-RU" dirty="0" err="1">
                <a:latin typeface="Book Antiqua" pitchFamily="18" charset="0"/>
              </a:rPr>
              <a:t>секвенирования</a:t>
            </a:r>
            <a:r>
              <a:rPr lang="ru-RU" dirty="0">
                <a:latin typeface="Book Antiqua" pitchFamily="18" charset="0"/>
              </a:rPr>
              <a:t> и </a:t>
            </a:r>
            <a:r>
              <a:rPr lang="ru-RU" dirty="0" err="1">
                <a:latin typeface="Book Antiqua" pitchFamily="18" charset="0"/>
              </a:rPr>
              <a:t>гибридизационного</a:t>
            </a:r>
            <a:r>
              <a:rPr lang="ru-RU" dirty="0">
                <a:latin typeface="Book Antiqua" pitchFamily="18" charset="0"/>
              </a:rPr>
              <a:t> анализа. ПЦР проводится как обычно, за исключением того, что один из </a:t>
            </a:r>
            <a:r>
              <a:rPr lang="ru-RU" dirty="0" err="1">
                <a:latin typeface="Book Antiqua" pitchFamily="18" charset="0"/>
              </a:rPr>
              <a:t>праймеров</a:t>
            </a:r>
            <a:r>
              <a:rPr lang="ru-RU" dirty="0">
                <a:latin typeface="Book Antiqua" pitchFamily="18" charset="0"/>
              </a:rPr>
              <a:t> берется в большом избытке.  концентрацией. ПЦР проводят при высокой температуре отжига, тем самым удаётся поддержать эффективности реакции на протяжении всех циклов.</a:t>
            </a:r>
          </a:p>
          <a:p>
            <a:pPr eaLnBrk="1" hangingPunct="1">
              <a:lnSpc>
                <a:spcPct val="90000"/>
              </a:lnSpc>
            </a:pPr>
            <a:endParaRPr lang="ru-RU" dirty="0">
              <a:latin typeface="Book Antiqua"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99682" name="Rectangle 3"/>
          <p:cNvSpPr>
            <a:spLocks noGrp="1"/>
          </p:cNvSpPr>
          <p:nvPr>
            <p:ph type="body" idx="4294967295"/>
          </p:nvPr>
        </p:nvSpPr>
        <p:spPr/>
        <p:txBody>
          <a:bodyPr/>
          <a:lstStyle/>
          <a:p>
            <a:pPr eaLnBrk="1" hangingPunct="1">
              <a:lnSpc>
                <a:spcPct val="80000"/>
              </a:lnSpc>
            </a:pPr>
            <a:r>
              <a:rPr lang="ru-RU" sz="3200" dirty="0">
                <a:solidFill>
                  <a:srgbClr val="FF0000"/>
                </a:solidFill>
                <a:latin typeface="Book Antiqua" pitchFamily="18" charset="0"/>
              </a:rPr>
              <a:t>Количественная ПЦР (</a:t>
            </a:r>
            <a:r>
              <a:rPr lang="ru-RU" sz="3200" dirty="0" err="1">
                <a:solidFill>
                  <a:srgbClr val="FF0000"/>
                </a:solidFill>
                <a:latin typeface="Book Antiqua" pitchFamily="18" charset="0"/>
              </a:rPr>
              <a:t>Quantitative</a:t>
            </a:r>
            <a:r>
              <a:rPr lang="ru-RU" sz="3200" dirty="0">
                <a:solidFill>
                  <a:srgbClr val="FF0000"/>
                </a:solidFill>
                <a:latin typeface="Book Antiqua" pitchFamily="18" charset="0"/>
              </a:rPr>
              <a:t> PCR, Q-PCR </a:t>
            </a:r>
            <a:r>
              <a:rPr lang="ru-RU" sz="3200" dirty="0">
                <a:latin typeface="Book Antiqua" pitchFamily="18" charset="0"/>
              </a:rPr>
              <a:t>(англ.)) или ПЦР в реальном времени — используется для непосредственного наблюдения за измерением количества конкретного ПЦР продукта в каждом цикле реакции. В этом методе используют флуоресцентно-меченые </a:t>
            </a:r>
            <a:r>
              <a:rPr lang="ru-RU" sz="3200" dirty="0" err="1">
                <a:latin typeface="Book Antiqua" pitchFamily="18" charset="0"/>
              </a:rPr>
              <a:t>праймеры</a:t>
            </a:r>
            <a:r>
              <a:rPr lang="ru-RU" sz="3200" dirty="0">
                <a:latin typeface="Book Antiqua" pitchFamily="18" charset="0"/>
              </a:rPr>
              <a:t> или ДНК-зонды для точного измерения количества продукта реакции по мере его накопления;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1730" name="Rectangle 3"/>
          <p:cNvSpPr>
            <a:spLocks noGrp="1"/>
          </p:cNvSpPr>
          <p:nvPr>
            <p:ph type="body" idx="4294967295"/>
          </p:nvPr>
        </p:nvSpPr>
        <p:spPr/>
        <p:txBody>
          <a:bodyPr/>
          <a:lstStyle/>
          <a:p>
            <a:pPr eaLnBrk="1" hangingPunct="1">
              <a:lnSpc>
                <a:spcPct val="80000"/>
              </a:lnSpc>
            </a:pPr>
            <a:r>
              <a:rPr lang="ru-RU" sz="2400" b="1" dirty="0">
                <a:solidFill>
                  <a:srgbClr val="FF0000"/>
                </a:solidFill>
                <a:latin typeface="Book Antiqua" pitchFamily="18" charset="0"/>
              </a:rPr>
              <a:t>Ступенчатая ПЦР (</a:t>
            </a:r>
            <a:r>
              <a:rPr lang="ru-RU" sz="2400" b="1" dirty="0" err="1">
                <a:solidFill>
                  <a:srgbClr val="FF0000"/>
                </a:solidFill>
                <a:latin typeface="Book Antiqua" pitchFamily="18" charset="0"/>
              </a:rPr>
              <a:t>Touchdown</a:t>
            </a:r>
            <a:r>
              <a:rPr lang="ru-RU" sz="2400" b="1" dirty="0">
                <a:solidFill>
                  <a:srgbClr val="FF0000"/>
                </a:solidFill>
                <a:latin typeface="Book Antiqua" pitchFamily="18" charset="0"/>
              </a:rPr>
              <a:t> PCR (англ.)) </a:t>
            </a:r>
            <a:r>
              <a:rPr lang="ru-RU" sz="2400" dirty="0">
                <a:latin typeface="Book Antiqua" pitchFamily="18" charset="0"/>
              </a:rPr>
              <a:t>— с помощью этого подхода уменьшают влияние неспецифического связывания </a:t>
            </a:r>
            <a:r>
              <a:rPr lang="ru-RU" sz="2400" dirty="0" err="1">
                <a:latin typeface="Book Antiqua" pitchFamily="18" charset="0"/>
              </a:rPr>
              <a:t>праймеров</a:t>
            </a:r>
            <a:r>
              <a:rPr lang="ru-RU" sz="2400" dirty="0">
                <a:latin typeface="Book Antiqua" pitchFamily="18" charset="0"/>
              </a:rPr>
              <a:t>. Первые циклы проводят при температуре выше оптимальной температуры отжига, затем каждые несколько циклов температуру отжига постепенно снижают до оптимальной.. Частичная гибридизация </a:t>
            </a:r>
            <a:r>
              <a:rPr lang="ru-RU" sz="2400" dirty="0" err="1">
                <a:latin typeface="Book Antiqua" pitchFamily="18" charset="0"/>
              </a:rPr>
              <a:t>праймера</a:t>
            </a:r>
            <a:r>
              <a:rPr lang="ru-RU" sz="2400" dirty="0">
                <a:latin typeface="Book Antiqua" pitchFamily="18" charset="0"/>
              </a:rPr>
              <a:t> на геномной ДНК приводит к неспецифической амплификации, если участков связывания для </a:t>
            </a:r>
            <a:r>
              <a:rPr lang="ru-RU" sz="2400" dirty="0" err="1">
                <a:latin typeface="Book Antiqua" pitchFamily="18" charset="0"/>
              </a:rPr>
              <a:t>праймера</a:t>
            </a:r>
            <a:r>
              <a:rPr lang="ru-RU" sz="2400" dirty="0">
                <a:latin typeface="Book Antiqua" pitchFamily="18" charset="0"/>
              </a:rPr>
              <a:t> достаточно много. В большинстве случаев, первые десять ПЦР циклов, можно проводить при температуре отжига в 72-75°С, а затем сразу снизить до оптимальной, например до 60-65°С.</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80000"/>
              </a:lnSpc>
            </a:pPr>
            <a:r>
              <a:rPr lang="ru-RU" dirty="0">
                <a:solidFill>
                  <a:srgbClr val="FF0000"/>
                </a:solidFill>
                <a:latin typeface="Book Antiqua" pitchFamily="18" charset="0"/>
              </a:rPr>
              <a:t>Метод молекулярных колоний (ПЦР в геле, англ. </a:t>
            </a:r>
            <a:r>
              <a:rPr lang="ru-RU" dirty="0" err="1">
                <a:solidFill>
                  <a:srgbClr val="FF0000"/>
                </a:solidFill>
                <a:latin typeface="Book Antiqua" pitchFamily="18" charset="0"/>
              </a:rPr>
              <a:t>Colony</a:t>
            </a:r>
            <a:r>
              <a:rPr lang="ru-RU" dirty="0">
                <a:solidFill>
                  <a:srgbClr val="FF0000"/>
                </a:solidFill>
                <a:latin typeface="Book Antiqua" pitchFamily="18" charset="0"/>
              </a:rPr>
              <a:t> - PCR </a:t>
            </a:r>
            <a:r>
              <a:rPr lang="ru-RU" dirty="0" err="1">
                <a:solidFill>
                  <a:srgbClr val="FF0000"/>
                </a:solidFill>
                <a:latin typeface="Book Antiqua" pitchFamily="18" charset="0"/>
              </a:rPr>
              <a:t>Colony</a:t>
            </a:r>
            <a:r>
              <a:rPr lang="ru-RU" dirty="0">
                <a:solidFill>
                  <a:srgbClr val="FF0000"/>
                </a:solidFill>
                <a:latin typeface="Book Antiqua" pitchFamily="18" charset="0"/>
              </a:rPr>
              <a:t>) — </a:t>
            </a:r>
            <a:r>
              <a:rPr lang="ru-RU" sz="3200" dirty="0" err="1">
                <a:latin typeface="Book Antiqua" pitchFamily="18" charset="0"/>
              </a:rPr>
              <a:t>акриламидный</a:t>
            </a:r>
            <a:r>
              <a:rPr lang="ru-RU" sz="3200" dirty="0">
                <a:latin typeface="Book Antiqua" pitchFamily="18" charset="0"/>
              </a:rPr>
              <a:t> гель </a:t>
            </a:r>
            <a:r>
              <a:rPr lang="ru-RU" sz="3200" dirty="0" err="1">
                <a:latin typeface="Book Antiqua" pitchFamily="18" charset="0"/>
              </a:rPr>
              <a:t>полимеризуют</a:t>
            </a:r>
            <a:r>
              <a:rPr lang="ru-RU" sz="3200" dirty="0">
                <a:latin typeface="Book Antiqua" pitchFamily="18" charset="0"/>
              </a:rPr>
              <a:t> со всеми компонентами ПЦР на поверхности и проводят ПЦР. В точках, содержащих анализируемую ДНК, происходит амплификация с образованием молекулярных колоний.</a:t>
            </a:r>
          </a:p>
          <a:p>
            <a:pPr eaLnBrk="1" hangingPunct="1">
              <a:lnSpc>
                <a:spcPct val="8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23412204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2754" name="Rectangle 3"/>
          <p:cNvSpPr>
            <a:spLocks noGrp="1"/>
          </p:cNvSpPr>
          <p:nvPr>
            <p:ph type="body" idx="4294967295"/>
          </p:nvPr>
        </p:nvSpPr>
        <p:spPr/>
        <p:txBody>
          <a:bodyPr/>
          <a:lstStyle/>
          <a:p>
            <a:pPr eaLnBrk="1" hangingPunct="1">
              <a:lnSpc>
                <a:spcPct val="90000"/>
              </a:lnSpc>
            </a:pPr>
            <a:r>
              <a:rPr lang="ru-RU" sz="2000" b="1" dirty="0">
                <a:solidFill>
                  <a:srgbClr val="FF0000"/>
                </a:solidFill>
                <a:latin typeface="Book Antiqua" pitchFamily="18" charset="0"/>
              </a:rPr>
              <a:t>ПЦР с быстрой амплификацией концов </a:t>
            </a:r>
            <a:r>
              <a:rPr lang="ru-RU" sz="2000" b="1" dirty="0" err="1">
                <a:solidFill>
                  <a:srgbClr val="FF0000"/>
                </a:solidFill>
                <a:latin typeface="Book Antiqua" pitchFamily="18" charset="0"/>
              </a:rPr>
              <a:t>кДНК</a:t>
            </a:r>
            <a:r>
              <a:rPr lang="ru-RU" sz="2000" b="1" dirty="0">
                <a:solidFill>
                  <a:srgbClr val="FF0000"/>
                </a:solidFill>
                <a:latin typeface="Book Antiqua" pitchFamily="18" charset="0"/>
              </a:rPr>
              <a:t> (англ. </a:t>
            </a:r>
            <a:r>
              <a:rPr lang="ru-RU" sz="2000" b="1" dirty="0" err="1">
                <a:solidFill>
                  <a:srgbClr val="FF0000"/>
                </a:solidFill>
                <a:latin typeface="Book Antiqua" pitchFamily="18" charset="0"/>
              </a:rPr>
              <a:t>Rapid</a:t>
            </a:r>
            <a:r>
              <a:rPr lang="ru-RU" sz="2000" b="1" dirty="0">
                <a:solidFill>
                  <a:srgbClr val="FF0000"/>
                </a:solidFill>
                <a:latin typeface="Book Antiqua" pitchFamily="18" charset="0"/>
              </a:rPr>
              <a:t> </a:t>
            </a:r>
            <a:r>
              <a:rPr lang="ru-RU" sz="2000" b="1" dirty="0" err="1">
                <a:solidFill>
                  <a:srgbClr val="FF0000"/>
                </a:solidFill>
                <a:latin typeface="Book Antiqua" pitchFamily="18" charset="0"/>
              </a:rPr>
              <a:t>amplification</a:t>
            </a:r>
            <a:r>
              <a:rPr lang="ru-RU" sz="2000" b="1" dirty="0">
                <a:solidFill>
                  <a:srgbClr val="FF0000"/>
                </a:solidFill>
                <a:latin typeface="Book Antiqua" pitchFamily="18" charset="0"/>
              </a:rPr>
              <a:t> </a:t>
            </a:r>
            <a:r>
              <a:rPr lang="ru-RU" sz="2000" b="1" dirty="0" err="1">
                <a:solidFill>
                  <a:srgbClr val="FF0000"/>
                </a:solidFill>
                <a:latin typeface="Book Antiqua" pitchFamily="18" charset="0"/>
              </a:rPr>
              <a:t>of</a:t>
            </a:r>
            <a:r>
              <a:rPr lang="ru-RU" sz="2000" b="1" dirty="0">
                <a:solidFill>
                  <a:srgbClr val="FF0000"/>
                </a:solidFill>
                <a:latin typeface="Book Antiqua" pitchFamily="18" charset="0"/>
              </a:rPr>
              <a:t> </a:t>
            </a:r>
            <a:r>
              <a:rPr lang="ru-RU" sz="2000" b="1" dirty="0" err="1">
                <a:solidFill>
                  <a:srgbClr val="FF0000"/>
                </a:solidFill>
                <a:latin typeface="Book Antiqua" pitchFamily="18" charset="0"/>
              </a:rPr>
              <a:t>cDNA</a:t>
            </a:r>
            <a:r>
              <a:rPr lang="ru-RU" sz="2000" b="1" dirty="0">
                <a:solidFill>
                  <a:srgbClr val="FF0000"/>
                </a:solidFill>
                <a:latin typeface="Book Antiqua" pitchFamily="18" charset="0"/>
              </a:rPr>
              <a:t> </a:t>
            </a:r>
            <a:r>
              <a:rPr lang="ru-RU" sz="2000" b="1" dirty="0" err="1">
                <a:solidFill>
                  <a:srgbClr val="FF0000"/>
                </a:solidFill>
                <a:latin typeface="Book Antiqua" pitchFamily="18" charset="0"/>
              </a:rPr>
              <a:t>ends</a:t>
            </a:r>
            <a:r>
              <a:rPr lang="ru-RU" sz="2000" b="1" dirty="0">
                <a:solidFill>
                  <a:srgbClr val="FF0000"/>
                </a:solidFill>
                <a:latin typeface="Book Antiqua" pitchFamily="18" charset="0"/>
              </a:rPr>
              <a:t>, RACE-PCR).</a:t>
            </a:r>
          </a:p>
          <a:p>
            <a:pPr eaLnBrk="1" hangingPunct="1">
              <a:lnSpc>
                <a:spcPct val="90000"/>
              </a:lnSpc>
            </a:pPr>
            <a:r>
              <a:rPr lang="ru-RU" sz="2000" b="1" dirty="0">
                <a:solidFill>
                  <a:srgbClr val="FF0000"/>
                </a:solidFill>
                <a:latin typeface="Book Antiqua" pitchFamily="18" charset="0"/>
              </a:rPr>
              <a:t>ПЦР длинных фрагментов (англ. </a:t>
            </a:r>
            <a:r>
              <a:rPr lang="ru-RU" sz="2000" b="1" dirty="0" err="1">
                <a:solidFill>
                  <a:srgbClr val="FF0000"/>
                </a:solidFill>
                <a:latin typeface="Book Antiqua" pitchFamily="18" charset="0"/>
              </a:rPr>
              <a:t>Long-range</a:t>
            </a:r>
            <a:r>
              <a:rPr lang="ru-RU" sz="2000" b="1" dirty="0">
                <a:solidFill>
                  <a:srgbClr val="FF0000"/>
                </a:solidFill>
                <a:latin typeface="Book Antiqua" pitchFamily="18" charset="0"/>
              </a:rPr>
              <a:t> PCR) — </a:t>
            </a:r>
            <a:r>
              <a:rPr lang="ru-RU" sz="2400" dirty="0">
                <a:latin typeface="Book Antiqua" pitchFamily="18" charset="0"/>
              </a:rPr>
              <a:t>модификация ПЦР для амплификации протяженных участков ДНК (10 тысяч и более оснований). Используют смесь двух полимераз, одна из которых — </a:t>
            </a:r>
            <a:r>
              <a:rPr lang="ru-RU" sz="2400" dirty="0" err="1">
                <a:latin typeface="Book Antiqua" pitchFamily="18" charset="0"/>
              </a:rPr>
              <a:t>Taq</a:t>
            </a:r>
            <a:r>
              <a:rPr lang="ru-RU" sz="2400" dirty="0">
                <a:latin typeface="Book Antiqua" pitchFamily="18" charset="0"/>
              </a:rPr>
              <a:t>-полимераза с высокой </a:t>
            </a:r>
            <a:r>
              <a:rPr lang="ru-RU" sz="2400" dirty="0" err="1">
                <a:latin typeface="Book Antiqua" pitchFamily="18" charset="0"/>
              </a:rPr>
              <a:t>процессивностью</a:t>
            </a:r>
            <a:r>
              <a:rPr lang="ru-RU" sz="2400" dirty="0">
                <a:latin typeface="Book Antiqua" pitchFamily="18" charset="0"/>
              </a:rPr>
              <a:t> (то есть, способная за один проход синтезировать длинную цепь ДНК), а вторая — ДНК полимераза с 3'-5' </a:t>
            </a:r>
            <a:r>
              <a:rPr lang="ru-RU" sz="2400" dirty="0" err="1">
                <a:latin typeface="Book Antiqua" pitchFamily="18" charset="0"/>
              </a:rPr>
              <a:t>экзонуклеазной</a:t>
            </a:r>
            <a:r>
              <a:rPr lang="ru-RU" sz="2400" dirty="0">
                <a:latin typeface="Book Antiqua" pitchFamily="18" charset="0"/>
              </a:rPr>
              <a:t> активностью, обычно это </a:t>
            </a:r>
            <a:r>
              <a:rPr lang="ru-RU" sz="2400" dirty="0" err="1">
                <a:latin typeface="Book Antiqua" pitchFamily="18" charset="0"/>
              </a:rPr>
              <a:t>Pfu</a:t>
            </a:r>
            <a:r>
              <a:rPr lang="ru-RU" sz="2400" dirty="0">
                <a:latin typeface="Book Antiqua" pitchFamily="18" charset="0"/>
              </a:rPr>
              <a:t> полимераза. Вторая полимераза необходима для того, чтобы корректировать ошибки, внесённые первой, так как </a:t>
            </a:r>
            <a:r>
              <a:rPr lang="ru-RU" sz="2400" dirty="0" err="1">
                <a:latin typeface="Book Antiqua" pitchFamily="18" charset="0"/>
              </a:rPr>
              <a:t>Taq</a:t>
            </a:r>
            <a:r>
              <a:rPr lang="ru-RU" sz="2400" dirty="0">
                <a:latin typeface="Book Antiqua" pitchFamily="18" charset="0"/>
              </a:rPr>
              <a:t>-полимераза останавливает синтез ДНК если был добавлен не комплементарный нуклеотид.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3778" name="Rectangle 3"/>
          <p:cNvSpPr>
            <a:spLocks noGrp="1"/>
          </p:cNvSpPr>
          <p:nvPr>
            <p:ph type="body" idx="4294967295"/>
          </p:nvPr>
        </p:nvSpPr>
        <p:spPr/>
        <p:txBody>
          <a:bodyPr/>
          <a:lstStyle/>
          <a:p>
            <a:pPr eaLnBrk="1" hangingPunct="1">
              <a:lnSpc>
                <a:spcPct val="90000"/>
              </a:lnSpc>
            </a:pPr>
            <a:r>
              <a:rPr lang="ru-RU" sz="2400">
                <a:latin typeface="Book Antiqua" pitchFamily="18" charset="0"/>
              </a:rPr>
              <a:t>RAPD (англ. Random Amplification of Polymorphic DNA), ПЦР со случайной амплификацией полиморфной ДНК — используется тогда, когда нужно различить близкие по генетической последовательности организмы, например, разные сорта культурных растений, породы собак или близкородственные микроорганизмы. В этом методе обычно используют один праймер небольшого размера (около 10 п.н.). Этот праймер будет частично комплементарен случайным участкам ДНК исследуемых организмов. Подбирая условия (длину праймера, его состав, температуру и пр.), удаётся добиться удовлетворительного отличия картины ПЦР для двух организмов.</a:t>
            </a:r>
          </a:p>
          <a:p>
            <a:pPr eaLnBrk="1" hangingPunct="1">
              <a:lnSpc>
                <a:spcPct val="90000"/>
              </a:lnSpc>
            </a:pPr>
            <a:endParaRPr lang="ru-RU" sz="2400">
              <a:latin typeface="Book Antiqua"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4802" name="Rectangle 3"/>
          <p:cNvSpPr>
            <a:spLocks noGrp="1"/>
          </p:cNvSpPr>
          <p:nvPr>
            <p:ph type="body" idx="4294967295"/>
          </p:nvPr>
        </p:nvSpPr>
        <p:spPr/>
        <p:txBody>
          <a:bodyPr/>
          <a:lstStyle/>
          <a:p>
            <a:pPr eaLnBrk="1" hangingPunct="1">
              <a:lnSpc>
                <a:spcPct val="90000"/>
              </a:lnSpc>
            </a:pPr>
            <a:r>
              <a:rPr lang="ru-RU" sz="2400" b="1" dirty="0">
                <a:solidFill>
                  <a:srgbClr val="FF0000"/>
                </a:solidFill>
                <a:latin typeface="Book Antiqua" pitchFamily="18" charset="0"/>
              </a:rPr>
              <a:t>Групп-специфическая ПЦР (англ. </a:t>
            </a:r>
            <a:r>
              <a:rPr lang="ru-RU" sz="2400" b="1" dirty="0" err="1">
                <a:solidFill>
                  <a:srgbClr val="FF0000"/>
                </a:solidFill>
                <a:latin typeface="Book Antiqua" pitchFamily="18" charset="0"/>
              </a:rPr>
              <a:t>group-specific</a:t>
            </a:r>
            <a:r>
              <a:rPr lang="ru-RU" sz="2400" b="1" dirty="0">
                <a:solidFill>
                  <a:srgbClr val="FF0000"/>
                </a:solidFill>
                <a:latin typeface="Book Antiqua" pitchFamily="18" charset="0"/>
              </a:rPr>
              <a:t> PCR) </a:t>
            </a:r>
            <a:r>
              <a:rPr lang="ru-RU" sz="2000" dirty="0">
                <a:latin typeface="Book Antiqua" pitchFamily="18" charset="0"/>
              </a:rPr>
              <a:t>— </a:t>
            </a:r>
            <a:r>
              <a:rPr lang="ru-RU" sz="2400" dirty="0">
                <a:latin typeface="Book Antiqua" pitchFamily="18" charset="0"/>
              </a:rPr>
              <a:t>ПЦР для родственных последовательностях внутри одного или между разными видами, используя консервативные </a:t>
            </a:r>
            <a:r>
              <a:rPr lang="ru-RU" sz="2400" dirty="0" err="1">
                <a:latin typeface="Book Antiqua" pitchFamily="18" charset="0"/>
              </a:rPr>
              <a:t>праймеры</a:t>
            </a:r>
            <a:r>
              <a:rPr lang="ru-RU" sz="2400" dirty="0">
                <a:latin typeface="Book Antiqua" pitchFamily="18" charset="0"/>
              </a:rPr>
              <a:t> к этим последовательностям. Например, подбор универсальных </a:t>
            </a:r>
            <a:r>
              <a:rPr lang="ru-RU" sz="2400" dirty="0" err="1">
                <a:latin typeface="Book Antiqua" pitchFamily="18" charset="0"/>
              </a:rPr>
              <a:t>праймеров</a:t>
            </a:r>
            <a:r>
              <a:rPr lang="ru-RU" sz="2400" dirty="0">
                <a:latin typeface="Book Antiqua" pitchFamily="18" charset="0"/>
              </a:rPr>
              <a:t> к </a:t>
            </a:r>
            <a:r>
              <a:rPr lang="ru-RU" sz="2400" dirty="0" err="1">
                <a:latin typeface="Book Antiqua" pitchFamily="18" charset="0"/>
              </a:rPr>
              <a:t>рибосомальным</a:t>
            </a:r>
            <a:r>
              <a:rPr lang="ru-RU" sz="2400" dirty="0">
                <a:latin typeface="Book Antiqua" pitchFamily="18" charset="0"/>
              </a:rPr>
              <a:t> 18S и 26S генам для амплификации </a:t>
            </a:r>
            <a:r>
              <a:rPr lang="ru-RU" sz="2400" dirty="0" err="1">
                <a:latin typeface="Book Antiqua" pitchFamily="18" charset="0"/>
              </a:rPr>
              <a:t>видоспецифического</a:t>
            </a:r>
            <a:r>
              <a:rPr lang="ru-RU" sz="2400" dirty="0">
                <a:latin typeface="Book Antiqua" pitchFamily="18" charset="0"/>
              </a:rPr>
              <a:t> </a:t>
            </a:r>
            <a:r>
              <a:rPr lang="ru-RU" sz="2400" dirty="0" err="1">
                <a:latin typeface="Book Antiqua" pitchFamily="18" charset="0"/>
              </a:rPr>
              <a:t>межгенного</a:t>
            </a:r>
            <a:r>
              <a:rPr lang="ru-RU" sz="2400" dirty="0">
                <a:latin typeface="Book Antiqua" pitchFamily="18" charset="0"/>
              </a:rPr>
              <a:t> </a:t>
            </a:r>
            <a:r>
              <a:rPr lang="ru-RU" sz="2400" dirty="0" err="1">
                <a:latin typeface="Book Antiqua" pitchFamily="18" charset="0"/>
              </a:rPr>
              <a:t>спейсера</a:t>
            </a:r>
            <a:r>
              <a:rPr lang="ru-RU" sz="2400" dirty="0">
                <a:latin typeface="Book Antiqua" pitchFamily="18" charset="0"/>
              </a:rPr>
              <a:t>: последовательность генов 18S и 26S консервативна между видами, поэтому ПЦР между этими генами будет проходить для всех исследуемых видов. Противоположный этому методу является — уникальная ПЦР (англ. </a:t>
            </a:r>
            <a:r>
              <a:rPr lang="ru-RU" sz="2400" dirty="0" err="1">
                <a:latin typeface="Book Antiqua" pitchFamily="18" charset="0"/>
              </a:rPr>
              <a:t>unique</a:t>
            </a:r>
            <a:r>
              <a:rPr lang="ru-RU" sz="2400" dirty="0">
                <a:latin typeface="Book Antiqua" pitchFamily="18" charset="0"/>
              </a:rPr>
              <a:t> PCR), в котором задача состоит в подборе </a:t>
            </a:r>
            <a:r>
              <a:rPr lang="ru-RU" sz="2400" dirty="0" err="1">
                <a:latin typeface="Book Antiqua" pitchFamily="18" charset="0"/>
              </a:rPr>
              <a:t>праймеров</a:t>
            </a:r>
            <a:r>
              <a:rPr lang="ru-RU" sz="2400" dirty="0">
                <a:latin typeface="Book Antiqua" pitchFamily="18" charset="0"/>
              </a:rPr>
              <a:t> для амплификации только конкретной последовательности среди родственных последовательностей.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914400" y="304800"/>
            <a:ext cx="7269480" cy="845161"/>
          </a:xfrm>
        </p:spPr>
        <p:txBody>
          <a:bodyPr/>
          <a:lstStyle/>
          <a:p>
            <a:r>
              <a:rPr lang="ru-RU" dirty="0">
                <a:solidFill>
                  <a:srgbClr val="FF0000"/>
                </a:solidFill>
              </a:rPr>
              <a:t>Методы ДНК-диагностики</a:t>
            </a:r>
          </a:p>
        </p:txBody>
      </p:sp>
      <p:sp>
        <p:nvSpPr>
          <p:cNvPr id="6" name="Объект 5"/>
          <p:cNvSpPr>
            <a:spLocks noGrp="1"/>
          </p:cNvSpPr>
          <p:nvPr>
            <p:ph idx="1"/>
          </p:nvPr>
        </p:nvSpPr>
        <p:spPr>
          <a:xfrm>
            <a:off x="533400" y="1219200"/>
            <a:ext cx="8035119" cy="4556053"/>
          </a:xfrm>
        </p:spPr>
        <p:txBody>
          <a:bodyPr>
            <a:normAutofit/>
          </a:bodyPr>
          <a:lstStyle/>
          <a:p>
            <a:pPr algn="just"/>
            <a:r>
              <a:rPr lang="ru-RU" sz="2000" dirty="0"/>
              <a:t>Во время диагностики цепи ДНК могут выявляться различные нарушения и для изучения каждого из них применяют различные методы исследования. Основными видами хромосомных повреждений являются делеции, дупликации, инверсии и транслокации. Для их исследования применяют цитогенетические (кариотипирование) или молекулярно-цитогенетические (флуоресцентная гибридизация in situ, сравнительная геномная гибридизация) методы. Для выявления точковых мутаций используют ПЦР с последующим ДНК-</a:t>
            </a:r>
            <a:r>
              <a:rPr lang="ru-RU" sz="2000" dirty="0" err="1"/>
              <a:t>секвенированием</a:t>
            </a:r>
            <a:r>
              <a:rPr lang="ru-RU" sz="2000" dirty="0"/>
              <a:t>.  </a:t>
            </a:r>
          </a:p>
        </p:txBody>
      </p:sp>
      <p:pic>
        <p:nvPicPr>
          <p:cNvPr id="2" name="Рисунок 1"/>
          <p:cNvPicPr>
            <a:picLocks noChangeAspect="1"/>
          </p:cNvPicPr>
          <p:nvPr/>
        </p:nvPicPr>
        <p:blipFill>
          <a:blip r:embed="rId2" cstate="print"/>
          <a:stretch>
            <a:fillRect/>
          </a:stretch>
        </p:blipFill>
        <p:spPr>
          <a:xfrm>
            <a:off x="479377" y="4093191"/>
            <a:ext cx="1905569" cy="2540759"/>
          </a:xfrm>
          <a:prstGeom prst="rect">
            <a:avLst/>
          </a:prstGeom>
        </p:spPr>
      </p:pic>
      <p:pic>
        <p:nvPicPr>
          <p:cNvPr id="1026" name="Picture 2" descr="Картинки по запросу дупликация"/>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40582" y="4217159"/>
            <a:ext cx="764786" cy="2416790"/>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p:cNvPicPr>
            <a:picLocks noChangeAspect="1"/>
          </p:cNvPicPr>
          <p:nvPr/>
        </p:nvPicPr>
        <p:blipFill rotWithShape="1">
          <a:blip r:embed="rId4" cstate="print"/>
          <a:srcRect l="73614"/>
          <a:stretch/>
        </p:blipFill>
        <p:spPr>
          <a:xfrm>
            <a:off x="4261003" y="4217159"/>
            <a:ext cx="839588" cy="2416790"/>
          </a:xfrm>
          <a:prstGeom prst="rect">
            <a:avLst/>
          </a:prstGeom>
        </p:spPr>
      </p:pic>
      <p:pic>
        <p:nvPicPr>
          <p:cNvPr id="4" name="Рисунок 3"/>
          <p:cNvPicPr>
            <a:picLocks noChangeAspect="1"/>
          </p:cNvPicPr>
          <p:nvPr/>
        </p:nvPicPr>
        <p:blipFill>
          <a:blip r:embed="rId5" cstate="print"/>
          <a:stretch>
            <a:fillRect/>
          </a:stretch>
        </p:blipFill>
        <p:spPr>
          <a:xfrm>
            <a:off x="5504314" y="4217159"/>
            <a:ext cx="2437805" cy="2416790"/>
          </a:xfrm>
          <a:prstGeom prst="rect">
            <a:avLst/>
          </a:prstGeom>
        </p:spPr>
      </p:pic>
    </p:spTree>
    <p:extLst>
      <p:ext uri="{BB962C8B-B14F-4D97-AF65-F5344CB8AC3E}">
        <p14:creationId xmlns:p14="http://schemas.microsoft.com/office/powerpoint/2010/main" val="6241416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5826" name="Rectangle 3"/>
          <p:cNvSpPr>
            <a:spLocks noGrp="1"/>
          </p:cNvSpPr>
          <p:nvPr>
            <p:ph type="body" idx="4294967295"/>
          </p:nvPr>
        </p:nvSpPr>
        <p:spPr/>
        <p:txBody>
          <a:bodyPr/>
          <a:lstStyle/>
          <a:p>
            <a:pPr eaLnBrk="1" hangingPunct="1">
              <a:lnSpc>
                <a:spcPct val="90000"/>
              </a:lnSpc>
            </a:pPr>
            <a:r>
              <a:rPr lang="ru-RU" b="1" dirty="0">
                <a:solidFill>
                  <a:srgbClr val="FF0000"/>
                </a:solidFill>
                <a:latin typeface="Book Antiqua" pitchFamily="18" charset="0"/>
              </a:rPr>
              <a:t>ПЦР с использованием горячего старта </a:t>
            </a:r>
            <a:r>
              <a:rPr lang="ru-RU" dirty="0">
                <a:latin typeface="Book Antiqua" pitchFamily="18" charset="0"/>
              </a:rPr>
              <a:t>(англ. </a:t>
            </a:r>
            <a:r>
              <a:rPr lang="ru-RU" dirty="0" err="1">
                <a:latin typeface="Book Antiqua" pitchFamily="18" charset="0"/>
              </a:rPr>
              <a:t>Hot-start</a:t>
            </a:r>
            <a:r>
              <a:rPr lang="ru-RU" dirty="0">
                <a:latin typeface="Book Antiqua" pitchFamily="18" charset="0"/>
              </a:rPr>
              <a:t> PCR) — модификация ПЦР с использованием ДНК-полимеразы, в которой полимеразная активность блокируется при комнатной температуре антителами или имитирующие антитела небольшими молекулами типа </a:t>
            </a:r>
            <a:r>
              <a:rPr lang="ru-RU" dirty="0" err="1">
                <a:latin typeface="Book Antiqua" pitchFamily="18" charset="0"/>
              </a:rPr>
              <a:t>Affibody</a:t>
            </a:r>
            <a:r>
              <a:rPr lang="ru-RU" dirty="0">
                <a:latin typeface="Book Antiqua" pitchFamily="18" charset="0"/>
              </a:rPr>
              <a:t>, то есть в момент постановки реакции до первой денатурации в ПЦР. Обычно первая денатурация проводится при 95 °C в течение 10 минут.</a:t>
            </a:r>
          </a:p>
          <a:p>
            <a:pPr eaLnBrk="1" hangingPunct="1">
              <a:lnSpc>
                <a:spcPct val="90000"/>
              </a:lnSpc>
            </a:pPr>
            <a:endParaRPr lang="ru-RU" dirty="0">
              <a:latin typeface="Book Antiqua" pitchFamily="18" charset="0"/>
            </a:endParaRPr>
          </a:p>
          <a:p>
            <a:pPr eaLnBrk="1" hangingPunct="1">
              <a:lnSpc>
                <a:spcPct val="90000"/>
              </a:lnSpc>
            </a:pPr>
            <a:endParaRPr lang="ru-RU" dirty="0">
              <a:latin typeface="Book Antiqua"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6850" name="Rectangle 3"/>
          <p:cNvSpPr>
            <a:spLocks noGrp="1"/>
          </p:cNvSpPr>
          <p:nvPr>
            <p:ph type="body" idx="4294967295"/>
          </p:nvPr>
        </p:nvSpPr>
        <p:spPr/>
        <p:txBody>
          <a:bodyPr/>
          <a:lstStyle/>
          <a:p>
            <a:pPr eaLnBrk="1" hangingPunct="1"/>
            <a:r>
              <a:rPr lang="ru-RU" b="1" dirty="0">
                <a:solidFill>
                  <a:srgbClr val="FF0000"/>
                </a:solidFill>
                <a:latin typeface="Book Antiqua" pitchFamily="18" charset="0"/>
              </a:rPr>
              <a:t>Виртуальная ПЦР (англ. </a:t>
            </a:r>
            <a:r>
              <a:rPr lang="ru-RU" b="1" dirty="0" err="1">
                <a:solidFill>
                  <a:srgbClr val="FF0000"/>
                </a:solidFill>
                <a:latin typeface="Book Antiqua" pitchFamily="18" charset="0"/>
              </a:rPr>
              <a:t>in</a:t>
            </a:r>
            <a:r>
              <a:rPr lang="ru-RU" b="1" dirty="0">
                <a:solidFill>
                  <a:srgbClr val="FF0000"/>
                </a:solidFill>
                <a:latin typeface="Book Antiqua" pitchFamily="18" charset="0"/>
              </a:rPr>
              <a:t> </a:t>
            </a:r>
            <a:r>
              <a:rPr lang="ru-RU" b="1" dirty="0" err="1">
                <a:solidFill>
                  <a:srgbClr val="FF0000"/>
                </a:solidFill>
                <a:latin typeface="Book Antiqua" pitchFamily="18" charset="0"/>
              </a:rPr>
              <a:t>silico</a:t>
            </a:r>
            <a:r>
              <a:rPr lang="ru-RU" b="1" dirty="0">
                <a:solidFill>
                  <a:srgbClr val="FF0000"/>
                </a:solidFill>
                <a:latin typeface="Book Antiqua" pitchFamily="18" charset="0"/>
              </a:rPr>
              <a:t> PCR, цифровая ПЦР, электронная ПЦР, е-ПЦР) </a:t>
            </a:r>
            <a:r>
              <a:rPr lang="ru-RU" dirty="0">
                <a:latin typeface="Book Antiqua" pitchFamily="18" charset="0"/>
              </a:rPr>
              <a:t>— математический метод компьютерного анализа теоретической полимеразной цепной реакции c использованием списка последовательностей </a:t>
            </a:r>
            <a:r>
              <a:rPr lang="ru-RU" dirty="0" err="1">
                <a:latin typeface="Book Antiqua" pitchFamily="18" charset="0"/>
              </a:rPr>
              <a:t>праймеров</a:t>
            </a:r>
            <a:r>
              <a:rPr lang="ru-RU" dirty="0">
                <a:latin typeface="Book Antiqua" pitchFamily="18" charset="0"/>
              </a:rPr>
              <a:t> (или ДНК-зондов) для предсказания потенциальной амплификации ДНК исследуемого генома, хромосомы, кольцевой ДНК или любого другого участка ДНК.</a:t>
            </a:r>
          </a:p>
          <a:p>
            <a:pPr eaLnBrk="1" hangingPunct="1"/>
            <a:endParaRPr lang="ru-RU" dirty="0">
              <a:latin typeface="Book Antiqua"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FF00"/>
                </a:solidFill>
                <a:effectLst/>
                <a:latin typeface="Lucida Sans" pitchFamily="34" charset="0"/>
              </a:rPr>
              <a:t>Применение ПЦР</a:t>
            </a:r>
          </a:p>
        </p:txBody>
      </p:sp>
      <p:sp>
        <p:nvSpPr>
          <p:cNvPr id="207874" name="Rectangle 3"/>
          <p:cNvSpPr>
            <a:spLocks noGrp="1"/>
          </p:cNvSpPr>
          <p:nvPr>
            <p:ph type="body" idx="4294967295"/>
          </p:nvPr>
        </p:nvSpPr>
        <p:spPr/>
        <p:txBody>
          <a:bodyPr/>
          <a:lstStyle/>
          <a:p>
            <a:pPr eaLnBrk="1" hangingPunct="1">
              <a:lnSpc>
                <a:spcPct val="90000"/>
              </a:lnSpc>
            </a:pPr>
            <a:r>
              <a:rPr lang="ru-RU" sz="2400" b="1" dirty="0">
                <a:solidFill>
                  <a:srgbClr val="FF0000"/>
                </a:solidFill>
                <a:latin typeface="Book Antiqua" pitchFamily="18" charset="0"/>
              </a:rPr>
              <a:t>Криминалистика</a:t>
            </a:r>
          </a:p>
          <a:p>
            <a:pPr eaLnBrk="1" hangingPunct="1">
              <a:lnSpc>
                <a:spcPct val="90000"/>
              </a:lnSpc>
            </a:pPr>
            <a:endParaRPr lang="ru-RU" sz="2000" dirty="0">
              <a:latin typeface="Book Antiqua" pitchFamily="18" charset="0"/>
            </a:endParaRPr>
          </a:p>
          <a:p>
            <a:pPr eaLnBrk="1" hangingPunct="1">
              <a:lnSpc>
                <a:spcPct val="90000"/>
              </a:lnSpc>
            </a:pPr>
            <a:r>
              <a:rPr lang="ru-RU" sz="2400" dirty="0">
                <a:latin typeface="Book Antiqua" pitchFamily="18" charset="0"/>
              </a:rPr>
              <a:t>ПЦР используют для сравнения так называемых «генетических отпечатков пальцев». Необходим образец генетического материала с места преступления — кровь, слюна, сперма, волосы и т. п. Его сравнивают с генетическим материалом подозреваемого. Достаточно совсем малого количества ДНК, теоретически — одной копии. ДНК расщепляют на фрагменты, затем </a:t>
            </a:r>
            <a:r>
              <a:rPr lang="ru-RU" sz="2400" dirty="0" err="1">
                <a:latin typeface="Book Antiqua" pitchFamily="18" charset="0"/>
              </a:rPr>
              <a:t>амплифицируют</a:t>
            </a:r>
            <a:r>
              <a:rPr lang="ru-RU" sz="2400" dirty="0">
                <a:latin typeface="Book Antiqua" pitchFamily="18" charset="0"/>
              </a:rPr>
              <a:t> с помощью ПЦР. Фрагменты разделяют с помощью электрофореза ДНК. Полученную картину расположения полос ДНК и называют генетическим отпечатком пальцев (англ. </a:t>
            </a:r>
            <a:r>
              <a:rPr lang="ru-RU" sz="2400" dirty="0" err="1">
                <a:latin typeface="Book Antiqua" pitchFamily="18" charset="0"/>
              </a:rPr>
              <a:t>genetic</a:t>
            </a:r>
            <a:r>
              <a:rPr lang="ru-RU" sz="2400" dirty="0">
                <a:latin typeface="Book Antiqua" pitchFamily="18" charset="0"/>
              </a:rPr>
              <a:t> </a:t>
            </a:r>
            <a:r>
              <a:rPr lang="ru-RU" sz="2400" dirty="0" err="1">
                <a:latin typeface="Book Antiqua" pitchFamily="18" charset="0"/>
              </a:rPr>
              <a:t>fingerprint</a:t>
            </a:r>
            <a:r>
              <a:rPr lang="ru-RU" sz="2400" dirty="0">
                <a:latin typeface="Book Antiqua" pitchFamily="18" charset="0"/>
              </a:rPr>
              <a:t>).</a:t>
            </a:r>
          </a:p>
          <a:p>
            <a:pPr eaLnBrk="1" hangingPunct="1">
              <a:lnSpc>
                <a:spcPct val="90000"/>
              </a:lnSpc>
            </a:pPr>
            <a:endParaRPr lang="ru-RU" sz="2000" dirty="0">
              <a:latin typeface="Book Antiqua"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dirty="0">
              <a:ln>
                <a:noFill/>
              </a:ln>
              <a:solidFill>
                <a:schemeClr val="tx1"/>
              </a:solidFill>
              <a:effectLst/>
              <a:latin typeface="Lucida Sans" pitchFamily="34" charset="0"/>
            </a:endParaRPr>
          </a:p>
        </p:txBody>
      </p:sp>
      <p:sp>
        <p:nvSpPr>
          <p:cNvPr id="208898" name="Rectangle 3"/>
          <p:cNvSpPr>
            <a:spLocks noGrp="1"/>
          </p:cNvSpPr>
          <p:nvPr>
            <p:ph type="body" idx="4294967295"/>
          </p:nvPr>
        </p:nvSpPr>
        <p:spPr/>
        <p:txBody>
          <a:bodyPr/>
          <a:lstStyle/>
          <a:p>
            <a:pPr eaLnBrk="1" hangingPunct="1">
              <a:lnSpc>
                <a:spcPct val="90000"/>
              </a:lnSpc>
            </a:pPr>
            <a:r>
              <a:rPr lang="ru-RU" sz="2400" dirty="0">
                <a:latin typeface="Book Antiqua" pitchFamily="18" charset="0"/>
              </a:rPr>
              <a:t>Установление отцовства</a:t>
            </a:r>
          </a:p>
          <a:p>
            <a:pPr eaLnBrk="1" hangingPunct="1">
              <a:lnSpc>
                <a:spcPct val="90000"/>
              </a:lnSpc>
            </a:pPr>
            <a:r>
              <a:rPr lang="ru-RU" sz="2400" dirty="0">
                <a:latin typeface="Book Antiqua" pitchFamily="18" charset="0"/>
              </a:rPr>
              <a:t> Медицинская диагностика</a:t>
            </a:r>
          </a:p>
          <a:p>
            <a:pPr eaLnBrk="1" hangingPunct="1"/>
            <a:r>
              <a:rPr lang="ru-RU" sz="2400" dirty="0">
                <a:latin typeface="Book Antiqua" pitchFamily="18" charset="0"/>
              </a:rPr>
              <a:t>ПЦР дает возможность существенно ускорить и облегчить диагностику наследственных и вирусных заболеваний. Нужный ген </a:t>
            </a:r>
            <a:r>
              <a:rPr lang="ru-RU" sz="2400" dirty="0" err="1">
                <a:latin typeface="Book Antiqua" pitchFamily="18" charset="0"/>
              </a:rPr>
              <a:t>амплифицируют</a:t>
            </a:r>
            <a:r>
              <a:rPr lang="ru-RU" sz="2400" dirty="0">
                <a:latin typeface="Book Antiqua" pitchFamily="18" charset="0"/>
              </a:rPr>
              <a:t> с помощью ПЦР с использованием соответствующих </a:t>
            </a:r>
            <a:r>
              <a:rPr lang="ru-RU" sz="2400" dirty="0" err="1">
                <a:latin typeface="Book Antiqua" pitchFamily="18" charset="0"/>
              </a:rPr>
              <a:t>праймеров</a:t>
            </a:r>
            <a:r>
              <a:rPr lang="ru-RU" sz="2400" dirty="0">
                <a:latin typeface="Book Antiqua" pitchFamily="18" charset="0"/>
              </a:rPr>
              <a:t>, а затем </a:t>
            </a:r>
            <a:r>
              <a:rPr lang="ru-RU" sz="2400" dirty="0" err="1">
                <a:latin typeface="Book Antiqua" pitchFamily="18" charset="0"/>
              </a:rPr>
              <a:t>секвенируют</a:t>
            </a:r>
            <a:r>
              <a:rPr lang="ru-RU" sz="2400" dirty="0">
                <a:latin typeface="Book Antiqua" pitchFamily="18" charset="0"/>
              </a:rPr>
              <a:t> для определения мутаций. Вирусные инфекции можно обнаруживать сразу после заражения, за недели или месяцы до того, как проявятся симптомы заболевания.</a:t>
            </a:r>
          </a:p>
          <a:p>
            <a:pPr eaLnBrk="1" hangingPunct="1"/>
            <a:endParaRPr lang="ru-RU" sz="2400" dirty="0">
              <a:latin typeface="Book Antiqua"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209922" name="Rectangle 3"/>
          <p:cNvSpPr>
            <a:spLocks noGrp="1"/>
          </p:cNvSpPr>
          <p:nvPr>
            <p:ph type="body" idx="4294967295"/>
          </p:nvPr>
        </p:nvSpPr>
        <p:spPr/>
        <p:txBody>
          <a:bodyPr/>
          <a:lstStyle/>
          <a:p>
            <a:pPr eaLnBrk="1" hangingPunct="1">
              <a:lnSpc>
                <a:spcPct val="90000"/>
              </a:lnSpc>
            </a:pPr>
            <a:endParaRPr lang="ru-RU" sz="2000" dirty="0">
              <a:latin typeface="Book Antiqua" pitchFamily="18" charset="0"/>
            </a:endParaRPr>
          </a:p>
          <a:p>
            <a:pPr eaLnBrk="1" hangingPunct="1">
              <a:lnSpc>
                <a:spcPct val="90000"/>
              </a:lnSpc>
            </a:pPr>
            <a:r>
              <a:rPr lang="ru-RU" sz="2400" dirty="0">
                <a:latin typeface="Book Antiqua" pitchFamily="18" charset="0"/>
              </a:rPr>
              <a:t>Иногда лекарства оказываются токсичными или аллергенными для некоторых пациентов. Причины этого — отчасти в индивидуальных различиях в восприимчивости и метаболизме лекарств и их производных. Эти различия детерминируются на генетическом уровне. Например, у одного пациента определенный </a:t>
            </a:r>
            <a:r>
              <a:rPr lang="ru-RU" sz="2400" dirty="0" err="1">
                <a:latin typeface="Book Antiqua" pitchFamily="18" charset="0"/>
              </a:rPr>
              <a:t>цитохром</a:t>
            </a:r>
            <a:r>
              <a:rPr lang="ru-RU" sz="2400" dirty="0">
                <a:latin typeface="Book Antiqua" pitchFamily="18" charset="0"/>
              </a:rPr>
              <a:t> (белок печени, отвечающий за метаболизм чужеродных веществ) может быть более активен, у другого — менее. Для того, чтобы определить, какой разновидностью </a:t>
            </a:r>
            <a:r>
              <a:rPr lang="ru-RU" sz="2400" dirty="0" err="1">
                <a:latin typeface="Book Antiqua" pitchFamily="18" charset="0"/>
              </a:rPr>
              <a:t>цитохрома</a:t>
            </a:r>
            <a:r>
              <a:rPr lang="ru-RU" sz="2400" dirty="0">
                <a:latin typeface="Book Antiqua" pitchFamily="18" charset="0"/>
              </a:rPr>
              <a:t> обладает данный пациент, предложено проводить ПЦР-анализ перед применением </a:t>
            </a:r>
            <a:r>
              <a:rPr lang="ru-RU" sz="2400" dirty="0" err="1">
                <a:latin typeface="Book Antiqua" pitchFamily="18" charset="0"/>
              </a:rPr>
              <a:t>лекарства</a:t>
            </a:r>
            <a:r>
              <a:rPr lang="ru-RU" sz="2400" dirty="0" err="1">
                <a:latin typeface="Arial" charset="0"/>
              </a:rPr>
              <a:t>.</a:t>
            </a:r>
            <a:r>
              <a:rPr lang="ru-RU" sz="2400" dirty="0" err="1">
                <a:latin typeface="Book Antiqua" pitchFamily="18" charset="0"/>
              </a:rPr>
              <a:t>Такой</a:t>
            </a:r>
            <a:r>
              <a:rPr lang="ru-RU" sz="2400" dirty="0">
                <a:latin typeface="Book Antiqua" pitchFamily="18" charset="0"/>
              </a:rPr>
              <a:t> анализ называют предварительным </a:t>
            </a:r>
            <a:r>
              <a:rPr lang="ru-RU" sz="2400" dirty="0" err="1">
                <a:latin typeface="Book Antiqua" pitchFamily="18" charset="0"/>
              </a:rPr>
              <a:t>генотипированием</a:t>
            </a:r>
            <a:r>
              <a:rPr lang="ru-RU" sz="2400" dirty="0">
                <a:latin typeface="Book Antiqua" pitchFamily="18" charset="0"/>
              </a:rPr>
              <a:t> </a:t>
            </a:r>
          </a:p>
          <a:p>
            <a:pPr eaLnBrk="1" hangingPunct="1">
              <a:lnSpc>
                <a:spcPct val="90000"/>
              </a:lnSpc>
            </a:pPr>
            <a:endParaRPr lang="ru-RU" sz="2400" dirty="0">
              <a:latin typeface="Book Antiqua"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2000"/>
            <a:ext cx="8183563" cy="4572000"/>
          </a:xfrm>
        </p:spPr>
        <p:txBody>
          <a:bodyPr>
            <a:noAutofit/>
          </a:bodyPr>
          <a:lstStyle/>
          <a:p>
            <a:pPr algn="just" eaLnBrk="1" fontAlgn="auto" hangingPunct="1">
              <a:spcAft>
                <a:spcPts val="0"/>
              </a:spcAft>
              <a:defRPr/>
            </a:pPr>
            <a:r>
              <a:rPr lang="ru-RU" sz="2800" dirty="0" err="1">
                <a:solidFill>
                  <a:srgbClr val="FF0000"/>
                </a:solidFill>
              </a:rPr>
              <a:t>Флюоресце́нтная</a:t>
            </a:r>
            <a:r>
              <a:rPr lang="ru-RU" sz="2800" dirty="0">
                <a:solidFill>
                  <a:srgbClr val="FF0000"/>
                </a:solidFill>
              </a:rPr>
              <a:t> </a:t>
            </a:r>
            <a:r>
              <a:rPr lang="ru-RU" sz="2800" dirty="0" err="1">
                <a:solidFill>
                  <a:srgbClr val="FF0000"/>
                </a:solidFill>
              </a:rPr>
              <a:t>гибридиза́ция</a:t>
            </a:r>
            <a:r>
              <a:rPr lang="ru-RU" sz="2800" dirty="0">
                <a:solidFill>
                  <a:srgbClr val="FF0000"/>
                </a:solidFill>
              </a:rPr>
              <a:t> </a:t>
            </a:r>
            <a:r>
              <a:rPr lang="ru-RU" sz="2800" i="1" dirty="0" err="1">
                <a:solidFill>
                  <a:srgbClr val="FF0000"/>
                </a:solidFill>
              </a:rPr>
              <a:t>in</a:t>
            </a:r>
            <a:r>
              <a:rPr lang="ru-RU" sz="2800" i="1" dirty="0">
                <a:solidFill>
                  <a:srgbClr val="FF0000"/>
                </a:solidFill>
              </a:rPr>
              <a:t> </a:t>
            </a:r>
            <a:r>
              <a:rPr lang="ru-RU" sz="2800" i="1" dirty="0" err="1">
                <a:solidFill>
                  <a:srgbClr val="FF0000"/>
                </a:solidFill>
              </a:rPr>
              <a:t>situ</a:t>
            </a:r>
            <a:r>
              <a:rPr lang="ru-RU" sz="2800" b="0" dirty="0">
                <a:solidFill>
                  <a:srgbClr val="FF0000"/>
                </a:solidFill>
              </a:rPr>
              <a:t>, или метод FISH (</a:t>
            </a:r>
            <a:r>
              <a:rPr lang="ru-RU" sz="2800" b="0" dirty="0">
                <a:solidFill>
                  <a:srgbClr val="FF0000"/>
                </a:solidFill>
                <a:hlinkClick r:id="rId2" tooltip="Английский язык"/>
              </a:rPr>
              <a:t>англ.</a:t>
            </a:r>
            <a:r>
              <a:rPr lang="ru-RU" sz="2800" b="0" dirty="0">
                <a:solidFill>
                  <a:srgbClr val="FF0000"/>
                </a:solidFill>
              </a:rPr>
              <a:t> </a:t>
            </a:r>
            <a:r>
              <a:rPr lang="ru-RU" sz="2800" b="0" i="1" dirty="0" err="1">
                <a:solidFill>
                  <a:srgbClr val="FF0000"/>
                </a:solidFill>
              </a:rPr>
              <a:t>Fluorescence</a:t>
            </a:r>
            <a:r>
              <a:rPr lang="ru-RU" sz="2800" b="0" dirty="0">
                <a:solidFill>
                  <a:srgbClr val="FF0000"/>
                </a:solidFill>
              </a:rPr>
              <a:t> </a:t>
            </a:r>
            <a:r>
              <a:rPr lang="ru-RU" sz="2800" b="0" dirty="0" err="1">
                <a:solidFill>
                  <a:srgbClr val="FF0000"/>
                </a:solidFill>
              </a:rPr>
              <a:t>in</a:t>
            </a:r>
            <a:r>
              <a:rPr lang="ru-RU" sz="2800" b="0" dirty="0">
                <a:solidFill>
                  <a:srgbClr val="FF0000"/>
                </a:solidFill>
              </a:rPr>
              <a:t> </a:t>
            </a:r>
            <a:r>
              <a:rPr lang="ru-RU" sz="2800" b="0" dirty="0" err="1">
                <a:solidFill>
                  <a:srgbClr val="FF0000"/>
                </a:solidFill>
              </a:rPr>
              <a:t>situ</a:t>
            </a:r>
            <a:r>
              <a:rPr lang="ru-RU" sz="2800" b="0" i="1" dirty="0" err="1">
                <a:solidFill>
                  <a:srgbClr val="FF0000"/>
                </a:solidFill>
              </a:rPr>
              <a:t>hybridization</a:t>
            </a:r>
            <a:r>
              <a:rPr lang="ru-RU" sz="2800" b="0" i="1" dirty="0">
                <a:solidFill>
                  <a:srgbClr val="FF0000"/>
                </a:solidFill>
              </a:rPr>
              <a:t> - FISH</a:t>
            </a:r>
            <a:r>
              <a:rPr lang="ru-RU" sz="2800" b="0" dirty="0">
                <a:solidFill>
                  <a:srgbClr val="FF0000"/>
                </a:solidFill>
              </a:rPr>
              <a:t>) — </a:t>
            </a:r>
            <a:r>
              <a:rPr lang="ru-RU" sz="2800" dirty="0">
                <a:solidFill>
                  <a:schemeClr val="tx1"/>
                </a:solidFill>
              </a:rPr>
              <a:t>цитогенетический метод, который применяют для </a:t>
            </a:r>
            <a:r>
              <a:rPr lang="ru-RU" sz="2800" dirty="0" err="1">
                <a:solidFill>
                  <a:schemeClr val="tx1"/>
                </a:solidFill>
              </a:rPr>
              <a:t>детекции</a:t>
            </a:r>
            <a:r>
              <a:rPr lang="ru-RU" sz="2800" dirty="0">
                <a:solidFill>
                  <a:schemeClr val="tx1"/>
                </a:solidFill>
              </a:rPr>
              <a:t> и определения положения специфической последовательности </a:t>
            </a:r>
            <a:r>
              <a:rPr lang="ru-RU" sz="2800" dirty="0">
                <a:solidFill>
                  <a:schemeClr val="tx1"/>
                </a:solidFill>
                <a:hlinkClick r:id="rId3" tooltip="ДНК"/>
              </a:rPr>
              <a:t>ДНК</a:t>
            </a:r>
            <a:r>
              <a:rPr lang="ru-RU" sz="2800" dirty="0">
                <a:solidFill>
                  <a:schemeClr val="tx1"/>
                </a:solidFill>
              </a:rPr>
              <a:t> на метафазных хромосомах или в </a:t>
            </a:r>
            <a:r>
              <a:rPr lang="ru-RU" sz="2800" dirty="0" err="1">
                <a:solidFill>
                  <a:schemeClr val="tx1"/>
                </a:solidFill>
              </a:rPr>
              <a:t>интерфазных</a:t>
            </a:r>
            <a:r>
              <a:rPr lang="ru-RU" sz="2800" dirty="0">
                <a:solidFill>
                  <a:schemeClr val="tx1"/>
                </a:solidFill>
              </a:rPr>
              <a:t> ядрах </a:t>
            </a:r>
            <a:r>
              <a:rPr lang="ru-RU" sz="2800" i="1" dirty="0" err="1">
                <a:solidFill>
                  <a:schemeClr val="tx1"/>
                </a:solidFill>
                <a:hlinkClick r:id="rId4" tooltip="In situ"/>
              </a:rPr>
              <a:t>in</a:t>
            </a:r>
            <a:r>
              <a:rPr lang="ru-RU" sz="2800" i="1" dirty="0">
                <a:solidFill>
                  <a:schemeClr val="tx1"/>
                </a:solidFill>
                <a:hlinkClick r:id="rId4" tooltip="In situ"/>
              </a:rPr>
              <a:t> </a:t>
            </a:r>
            <a:r>
              <a:rPr lang="ru-RU" sz="2800" i="1" dirty="0" err="1">
                <a:solidFill>
                  <a:schemeClr val="tx1"/>
                </a:solidFill>
                <a:hlinkClick r:id="rId4" tooltip="In situ"/>
              </a:rPr>
              <a:t>situ</a:t>
            </a:r>
            <a:r>
              <a:rPr lang="ru-RU" sz="2800" dirty="0">
                <a:solidFill>
                  <a:schemeClr val="tx1"/>
                </a:solidFill>
              </a:rPr>
              <a:t>. Кроме того, FISH используют для выявления специфических </a:t>
            </a:r>
            <a:r>
              <a:rPr lang="ru-RU" sz="2800" dirty="0" err="1">
                <a:solidFill>
                  <a:schemeClr val="tx1"/>
                </a:solidFill>
                <a:hlinkClick r:id="rId5" tooltip="МРНК"/>
              </a:rPr>
              <a:t>мРНК</a:t>
            </a:r>
            <a:r>
              <a:rPr lang="ru-RU" sz="2800" dirty="0">
                <a:solidFill>
                  <a:schemeClr val="tx1"/>
                </a:solidFill>
              </a:rPr>
              <a:t> в образце </a:t>
            </a:r>
            <a:r>
              <a:rPr lang="ru-RU" sz="2800" dirty="0">
                <a:solidFill>
                  <a:schemeClr val="tx1"/>
                </a:solidFill>
                <a:hlinkClick r:id="rId6" tooltip="Ткань (биология)"/>
              </a:rPr>
              <a:t>ткани</a:t>
            </a:r>
            <a:r>
              <a:rPr lang="ru-RU" sz="2800" dirty="0">
                <a:solidFill>
                  <a:schemeClr val="tx1"/>
                </a:solidFill>
              </a:rPr>
              <a:t>. В последнем случае метод FISH позволяет установить пространственно-временные особенности </a:t>
            </a:r>
            <a:r>
              <a:rPr lang="ru-RU" sz="2800" dirty="0">
                <a:solidFill>
                  <a:schemeClr val="tx1"/>
                </a:solidFill>
                <a:hlinkClick r:id="rId7" tooltip="Экспрессия генов"/>
              </a:rPr>
              <a:t>экспрессии генов</a:t>
            </a:r>
            <a:r>
              <a:rPr lang="ru-RU" sz="2800" dirty="0">
                <a:solidFill>
                  <a:schemeClr val="tx1"/>
                </a:solidFill>
              </a:rPr>
              <a:t> в клетках и тканях.</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721" name="Picture 2" descr="C:\Users\Анечка\Desktop\Sky_spectral_karyotype.gif"/>
          <p:cNvPicPr>
            <a:picLocks noChangeAspect="1" noChangeArrowheads="1"/>
          </p:cNvPicPr>
          <p:nvPr/>
        </p:nvPicPr>
        <p:blipFill>
          <a:blip r:embed="rId2" cstate="print"/>
          <a:srcRect/>
          <a:stretch>
            <a:fillRect/>
          </a:stretch>
        </p:blipFill>
        <p:spPr bwMode="auto">
          <a:xfrm>
            <a:off x="4800600" y="3600450"/>
            <a:ext cx="4114800" cy="3257550"/>
          </a:xfrm>
          <a:prstGeom prst="rect">
            <a:avLst/>
          </a:prstGeom>
          <a:noFill/>
          <a:ln w="9525">
            <a:noFill/>
            <a:miter lim="800000"/>
            <a:headEnd/>
            <a:tailEnd/>
          </a:ln>
        </p:spPr>
      </p:pic>
      <p:sp>
        <p:nvSpPr>
          <p:cNvPr id="2" name="Заголовок 1"/>
          <p:cNvSpPr>
            <a:spLocks noGrp="1"/>
          </p:cNvSpPr>
          <p:nvPr>
            <p:ph type="title"/>
          </p:nvPr>
        </p:nvSpPr>
        <p:spPr>
          <a:xfrm>
            <a:off x="457200" y="0"/>
            <a:ext cx="5181600" cy="5562600"/>
          </a:xfrm>
        </p:spPr>
        <p:txBody>
          <a:bodyPr>
            <a:normAutofit fontScale="90000"/>
          </a:bodyPr>
          <a:lstStyle/>
          <a:p>
            <a:pPr eaLnBrk="1" fontAlgn="auto" hangingPunct="1">
              <a:spcAft>
                <a:spcPts val="0"/>
              </a:spcAft>
              <a:defRPr/>
            </a:pPr>
            <a:r>
              <a:rPr lang="ru-RU" sz="3200" dirty="0"/>
              <a:t>Метод FISH используют в </a:t>
            </a:r>
            <a:r>
              <a:rPr lang="ru-RU" sz="3200" dirty="0" err="1">
                <a:hlinkClick r:id="rId3" tooltip="Преимплантационная генетическая диагностика"/>
              </a:rPr>
              <a:t>преимплантационной</a:t>
            </a:r>
            <a:r>
              <a:rPr lang="ru-RU" sz="3200" dirty="0"/>
              <a:t>,         </a:t>
            </a:r>
            <a:r>
              <a:rPr lang="ru-RU" sz="3200" dirty="0" err="1">
                <a:hlinkClick r:id="rId4" tooltip="Пренатальная диагностика"/>
              </a:rPr>
              <a:t>пренатальной</a:t>
            </a:r>
            <a:r>
              <a:rPr lang="ru-RU" sz="3200" dirty="0"/>
              <a:t> и постнатальной генетической диагностике, в диагностике онкологических заболеваний, в ретроспективной биологической дозиметрии.</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eaLnBrk="1" fontAlgn="auto" hangingPunct="1">
              <a:spcAft>
                <a:spcPts val="0"/>
              </a:spcAft>
              <a:defRPr/>
            </a:pPr>
            <a:r>
              <a:rPr lang="ru-RU" b="0" dirty="0"/>
              <a:t>Процедура гибридизации</a:t>
            </a:r>
            <a:br>
              <a:rPr lang="ru-RU" b="0" dirty="0"/>
            </a:br>
            <a:endParaRPr lang="ru-RU" dirty="0"/>
          </a:p>
        </p:txBody>
      </p:sp>
      <p:sp>
        <p:nvSpPr>
          <p:cNvPr id="159746" name="Прямоугольник 2"/>
          <p:cNvSpPr>
            <a:spLocks noChangeArrowheads="1"/>
          </p:cNvSpPr>
          <p:nvPr/>
        </p:nvSpPr>
        <p:spPr bwMode="auto">
          <a:xfrm>
            <a:off x="533400" y="1143000"/>
            <a:ext cx="8305800" cy="5632311"/>
          </a:xfrm>
          <a:prstGeom prst="rect">
            <a:avLst/>
          </a:prstGeom>
          <a:noFill/>
          <a:ln w="9525">
            <a:noFill/>
            <a:miter lim="800000"/>
            <a:headEnd/>
            <a:tailEnd/>
          </a:ln>
        </p:spPr>
        <p:txBody>
          <a:bodyPr>
            <a:spAutoFit/>
          </a:bodyPr>
          <a:lstStyle/>
          <a:p>
            <a:pPr algn="just"/>
            <a:r>
              <a:rPr lang="ru-RU" sz="2400" b="1" dirty="0">
                <a:latin typeface="Lucida Sans Unicode" pitchFamily="34" charset="0"/>
              </a:rPr>
              <a:t>На первом этапе происходит конструирование зондов. Размер зонда должен быть достаточно большим для того, чтобы гибридизация происходила по специфическому сайту, но и не слишком большой (не более 1 </a:t>
            </a:r>
            <a:r>
              <a:rPr lang="ru-RU" sz="2400" b="1" dirty="0" err="1">
                <a:latin typeface="Lucida Sans Unicode" pitchFamily="34" charset="0"/>
              </a:rPr>
              <a:t>тыс</a:t>
            </a:r>
            <a:r>
              <a:rPr lang="ru-RU" sz="2400" b="1" dirty="0">
                <a:latin typeface="Lucida Sans Unicode" pitchFamily="34" charset="0"/>
              </a:rPr>
              <a:t> </a:t>
            </a:r>
            <a:r>
              <a:rPr lang="ru-RU" sz="2400" b="1" dirty="0" err="1">
                <a:latin typeface="Lucida Sans Unicode" pitchFamily="34" charset="0"/>
              </a:rPr>
              <a:t>п.о</a:t>
            </a:r>
            <a:r>
              <a:rPr lang="ru-RU" sz="2400" b="1" dirty="0">
                <a:latin typeface="Lucida Sans Unicode" pitchFamily="34" charset="0"/>
              </a:rPr>
              <a:t>), чтобы не препятствовать процессу гибридизации. При выявлении специфических локусов или при окраске целых хромосом надо заблокировать гибридизацию ДНК-проб с неуникальными повторяющимися ДНК-последовательностями путём добавления в </a:t>
            </a:r>
            <a:r>
              <a:rPr lang="ru-RU" sz="2400" b="1" dirty="0" err="1">
                <a:latin typeface="Lucida Sans Unicode" pitchFamily="34" charset="0"/>
              </a:rPr>
              <a:t>гибридизационную</a:t>
            </a:r>
            <a:r>
              <a:rPr lang="ru-RU" sz="2400" b="1" dirty="0">
                <a:latin typeface="Lucida Sans Unicode" pitchFamily="34" charset="0"/>
              </a:rPr>
              <a:t> смесь немеченой ДНК повторов (например, Cot-1 DNA). Если ДНК-зонд представляет собой </a:t>
            </a:r>
            <a:r>
              <a:rPr lang="ru-RU" sz="2400" b="1" dirty="0" err="1">
                <a:latin typeface="Lucida Sans Unicode" pitchFamily="34" charset="0"/>
              </a:rPr>
              <a:t>двуцепочечную</a:t>
            </a:r>
            <a:r>
              <a:rPr lang="ru-RU" sz="2400" b="1" dirty="0">
                <a:latin typeface="Lucida Sans Unicode" pitchFamily="34" charset="0"/>
              </a:rPr>
              <a:t> ДНК, то перед гибридизацией её необходимо денатурировать</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971800"/>
            <a:ext cx="7497763" cy="1143000"/>
          </a:xfrm>
        </p:spPr>
        <p:txBody>
          <a:bodyPr>
            <a:noAutofit/>
          </a:bodyPr>
          <a:lstStyle/>
          <a:p>
            <a:pPr algn="just" eaLnBrk="1" fontAlgn="auto" hangingPunct="1">
              <a:spcAft>
                <a:spcPts val="0"/>
              </a:spcAft>
              <a:defRPr/>
            </a:pPr>
            <a:r>
              <a:rPr lang="ru-RU" sz="3200" dirty="0">
                <a:solidFill>
                  <a:schemeClr val="tx1"/>
                </a:solidFill>
              </a:rPr>
              <a:t>На следующем этапе приготавливают препараты </a:t>
            </a:r>
            <a:r>
              <a:rPr lang="ru-RU" sz="3200" dirty="0" err="1">
                <a:solidFill>
                  <a:schemeClr val="tx1"/>
                </a:solidFill>
                <a:hlinkClick r:id="rId2" tooltip="Интерфаза"/>
              </a:rPr>
              <a:t>интерфазных</a:t>
            </a:r>
            <a:r>
              <a:rPr lang="ru-RU" sz="3200" dirty="0">
                <a:solidFill>
                  <a:schemeClr val="tx1"/>
                </a:solidFill>
              </a:rPr>
              <a:t> ядер или </a:t>
            </a:r>
            <a:r>
              <a:rPr lang="ru-RU" sz="3200" dirty="0">
                <a:solidFill>
                  <a:schemeClr val="tx1"/>
                </a:solidFill>
                <a:hlinkClick r:id="rId3" tooltip="Метафаза"/>
              </a:rPr>
              <a:t>метафазных</a:t>
            </a:r>
            <a:r>
              <a:rPr lang="ru-RU" sz="3200" dirty="0">
                <a:solidFill>
                  <a:schemeClr val="tx1"/>
                </a:solidFill>
              </a:rPr>
              <a:t> хромосом. Клетки фиксируют на субстрате, как правило, на предметном стекле, затем проводят </a:t>
            </a:r>
            <a:r>
              <a:rPr lang="ru-RU" sz="3200" dirty="0">
                <a:solidFill>
                  <a:schemeClr val="tx1"/>
                </a:solidFill>
                <a:hlinkClick r:id="rId4" tooltip="Денатурация ДНК (page does not exist)"/>
              </a:rPr>
              <a:t>денатурацию ДНК</a:t>
            </a:r>
            <a:r>
              <a:rPr lang="ru-RU" sz="3200" dirty="0">
                <a:solidFill>
                  <a:schemeClr val="tx1"/>
                </a:solidFill>
              </a:rPr>
              <a:t>. Для сохранения морфологии хромосом или ядер денатурацию проводят в присутствии </a:t>
            </a:r>
            <a:r>
              <a:rPr lang="ru-RU" sz="3200" dirty="0" err="1">
                <a:solidFill>
                  <a:schemeClr val="tx1"/>
                </a:solidFill>
                <a:hlinkClick r:id="rId5" tooltip="Формамид"/>
              </a:rPr>
              <a:t>формамида</a:t>
            </a:r>
            <a:r>
              <a:rPr lang="ru-RU" sz="3200" dirty="0">
                <a:solidFill>
                  <a:schemeClr val="tx1"/>
                </a:solidFill>
              </a:rPr>
              <a:t>, что позволяет снизить температуру денатурации до 70°.</a:t>
            </a:r>
            <a:br>
              <a:rPr lang="ru-RU" sz="3200" dirty="0">
                <a:solidFill>
                  <a:schemeClr val="tx1"/>
                </a:solidFill>
              </a:rPr>
            </a:br>
            <a:endParaRPr lang="ru-RU" sz="3200"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Далее к препарату добавляют зонды и осуществляют гибридизацию около 12 часов. Затем проводят несколько стадий отмывок для удаления всех </a:t>
            </a:r>
            <a:r>
              <a:rPr lang="ru-RU" dirty="0" err="1"/>
              <a:t>негибридизовавшихся</a:t>
            </a:r>
            <a:r>
              <a:rPr lang="ru-RU" dirty="0"/>
              <a:t> зондов.</a:t>
            </a:r>
            <a:br>
              <a:rPr lang="ru-RU" dirty="0"/>
            </a:br>
            <a:r>
              <a:rPr lang="ru-RU" dirty="0"/>
              <a:t>Визуализацию связавшихся ДНК-зондов проводят при помощи флуоресцентного микроскопа. Интенсивность </a:t>
            </a:r>
            <a:r>
              <a:rPr lang="ru-RU" dirty="0" err="1"/>
              <a:t>флюоресцентного</a:t>
            </a:r>
            <a:r>
              <a:rPr lang="ru-RU" dirty="0"/>
              <a:t> сигнала зависит от многих факторов — эффективности мечения зондом, типа зонда и типа </a:t>
            </a:r>
            <a:r>
              <a:rPr lang="ru-RU" dirty="0" err="1"/>
              <a:t>флюоресцентного</a:t>
            </a:r>
            <a:r>
              <a:rPr lang="ru-RU" dirty="0"/>
              <a:t> красителя.</a:t>
            </a:r>
            <a:br>
              <a:rPr lang="ru-RU" dirty="0"/>
            </a:br>
            <a:endParaRPr lang="ru-RU" dirty="0"/>
          </a:p>
        </p:txBody>
      </p:sp>
    </p:spTree>
    <p:extLst>
      <p:ext uri="{BB962C8B-B14F-4D97-AF65-F5344CB8AC3E}">
        <p14:creationId xmlns:p14="http://schemas.microsoft.com/office/powerpoint/2010/main" val="1812862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29" name="Picture 2" descr="C:\Users\Анечка\Desktop\230px-benzopyrene_dna_adduct_1jdg.png"/>
          <p:cNvPicPr>
            <a:picLocks noChangeAspect="1" noChangeArrowheads="1"/>
          </p:cNvPicPr>
          <p:nvPr/>
        </p:nvPicPr>
        <p:blipFill>
          <a:blip r:embed="rId2" cstate="print"/>
          <a:srcRect/>
          <a:stretch>
            <a:fillRect/>
          </a:stretch>
        </p:blipFill>
        <p:spPr bwMode="auto">
          <a:xfrm>
            <a:off x="4841875" y="381000"/>
            <a:ext cx="4302125" cy="5943600"/>
          </a:xfrm>
          <a:prstGeom prst="rect">
            <a:avLst/>
          </a:prstGeom>
          <a:noFill/>
          <a:ln w="9525">
            <a:noFill/>
            <a:miter lim="800000"/>
            <a:headEnd/>
            <a:tailEnd/>
          </a:ln>
        </p:spPr>
      </p:pic>
      <p:sp>
        <p:nvSpPr>
          <p:cNvPr id="150530" name="Прямоугольник 4"/>
          <p:cNvSpPr>
            <a:spLocks noChangeArrowheads="1"/>
          </p:cNvSpPr>
          <p:nvPr/>
        </p:nvSpPr>
        <p:spPr bwMode="auto">
          <a:xfrm>
            <a:off x="1066800" y="914400"/>
            <a:ext cx="4724400" cy="4524375"/>
          </a:xfrm>
          <a:prstGeom prst="rect">
            <a:avLst/>
          </a:prstGeom>
          <a:noFill/>
          <a:ln w="9525">
            <a:noFill/>
            <a:miter lim="800000"/>
            <a:headEnd/>
            <a:tailEnd/>
          </a:ln>
        </p:spPr>
        <p:txBody>
          <a:bodyPr>
            <a:spAutoFit/>
          </a:bodyPr>
          <a:lstStyle/>
          <a:p>
            <a:r>
              <a:rPr lang="ru-RU" sz="3600" dirty="0">
                <a:latin typeface="Corbel" pitchFamily="34" charset="0"/>
              </a:rPr>
              <a:t>ДНК-диагностика объединяет несколько методов исследования, самый распространенный из них — метод </a:t>
            </a:r>
            <a:r>
              <a:rPr lang="ru-RU" sz="3600" dirty="0">
                <a:solidFill>
                  <a:srgbClr val="FF0000"/>
                </a:solidFill>
                <a:latin typeface="Corbel" pitchFamily="34" charset="0"/>
              </a:rPr>
              <a:t>ПЦР </a:t>
            </a:r>
            <a:r>
              <a:rPr lang="ru-RU" sz="3600" dirty="0">
                <a:latin typeface="Corbel" pitchFamily="34" charset="0"/>
              </a:rPr>
              <a:t>(полимеразной цепной реакции).</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Заголовок 1"/>
          <p:cNvSpPr>
            <a:spLocks noGrp="1"/>
          </p:cNvSpPr>
          <p:nvPr>
            <p:ph type="title"/>
          </p:nvPr>
        </p:nvSpPr>
        <p:spPr>
          <a:xfrm>
            <a:off x="914400" y="274638"/>
            <a:ext cx="7772400" cy="6126162"/>
          </a:xfrm>
        </p:spPr>
        <p:txBody>
          <a:bodyPr>
            <a:normAutofit/>
          </a:bodyPr>
          <a:lstStyle/>
          <a:p>
            <a:pPr algn="just" eaLnBrk="1" hangingPunct="1"/>
            <a:r>
              <a:rPr lang="ru-RU" sz="2400" dirty="0">
                <a:solidFill>
                  <a:schemeClr val="tx1"/>
                </a:solidFill>
              </a:rPr>
              <a:t>Таким образом, общий вид протокола для постановки </a:t>
            </a:r>
            <a:r>
              <a:rPr lang="ru-RU" sz="2400" b="1" dirty="0">
                <a:solidFill>
                  <a:schemeClr val="tx1"/>
                </a:solidFill>
              </a:rPr>
              <a:t>FISH</a:t>
            </a:r>
            <a:r>
              <a:rPr lang="ru-RU" sz="2400" dirty="0">
                <a:solidFill>
                  <a:schemeClr val="tx1"/>
                </a:solidFill>
              </a:rPr>
              <a:t> можно представить в следующем виде:</a:t>
            </a:r>
            <a:br>
              <a:rPr lang="ru-RU" sz="2400" dirty="0">
                <a:solidFill>
                  <a:schemeClr val="tx1"/>
                </a:solidFill>
              </a:rPr>
            </a:br>
            <a:r>
              <a:rPr lang="ru-RU" sz="2400" dirty="0">
                <a:solidFill>
                  <a:schemeClr val="tx1"/>
                </a:solidFill>
              </a:rPr>
              <a:t>1. </a:t>
            </a:r>
            <a:r>
              <a:rPr lang="ru-RU" sz="2400" dirty="0">
                <a:solidFill>
                  <a:srgbClr val="FF0000"/>
                </a:solidFill>
              </a:rPr>
              <a:t>Подготовка гистологического или цитологического препарата.</a:t>
            </a:r>
            <a:br>
              <a:rPr lang="ru-RU" sz="2400" dirty="0">
                <a:solidFill>
                  <a:srgbClr val="FF0000"/>
                </a:solidFill>
              </a:rPr>
            </a:br>
            <a:r>
              <a:rPr lang="ru-RU" sz="2400" dirty="0">
                <a:solidFill>
                  <a:schemeClr val="tx1"/>
                </a:solidFill>
              </a:rPr>
              <a:t>Подготовка гистологического препарата осуществляется по стандартной схеме: вырезка, маркировка, проводка, заливка, </a:t>
            </a:r>
            <a:r>
              <a:rPr lang="ru-RU" sz="2400" dirty="0" err="1">
                <a:solidFill>
                  <a:schemeClr val="tx1"/>
                </a:solidFill>
              </a:rPr>
              <a:t>микротомия</a:t>
            </a:r>
            <a:r>
              <a:rPr lang="ru-RU" sz="2400" dirty="0">
                <a:solidFill>
                  <a:schemeClr val="tx1"/>
                </a:solidFill>
              </a:rPr>
              <a:t>, помещение среза на предметное стекло и </a:t>
            </a:r>
            <a:r>
              <a:rPr lang="ru-RU" sz="2400" dirty="0" err="1">
                <a:solidFill>
                  <a:schemeClr val="tx1"/>
                </a:solidFill>
              </a:rPr>
              <a:t>депарафинизация</a:t>
            </a:r>
            <a:r>
              <a:rPr lang="ru-RU" sz="2400" dirty="0">
                <a:solidFill>
                  <a:schemeClr val="tx1"/>
                </a:solidFill>
              </a:rPr>
              <a:t>. При подготовке цитологического препарата используются специальные осаждающие растворы и центрифугирование, что позволяет получить концентрированную суспензию клеток.</a:t>
            </a:r>
            <a:br>
              <a:rPr lang="ru-RU" sz="2400" dirty="0">
                <a:solidFill>
                  <a:schemeClr val="tx1"/>
                </a:solidFill>
              </a:rPr>
            </a:br>
            <a:endParaRPr lang="ru-RU" sz="2400"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2. </a:t>
            </a:r>
            <a:r>
              <a:rPr lang="ru-RU" dirty="0">
                <a:solidFill>
                  <a:srgbClr val="FF0000"/>
                </a:solidFill>
              </a:rPr>
              <a:t>Предварительная обработка (если необходимо).</a:t>
            </a:r>
            <a:br>
              <a:rPr lang="ru-RU" dirty="0">
                <a:solidFill>
                  <a:srgbClr val="FF0000"/>
                </a:solidFill>
              </a:rPr>
            </a:br>
            <a:r>
              <a:rPr lang="ru-RU" dirty="0"/>
              <a:t>Препарат обрабатывается протеазами, чтобы исключить присутствие белков, которые затрудняют гибридизацию.</a:t>
            </a:r>
            <a:br>
              <a:rPr lang="ru-RU" dirty="0"/>
            </a:br>
            <a:r>
              <a:rPr lang="ru-RU" dirty="0"/>
              <a:t>3. </a:t>
            </a:r>
            <a:r>
              <a:rPr lang="ru-RU" dirty="0">
                <a:solidFill>
                  <a:srgbClr val="FF0000"/>
                </a:solidFill>
              </a:rPr>
              <a:t>Нанесение ДНК-зонда на препарат и последующая денатурация.</a:t>
            </a:r>
            <a:br>
              <a:rPr lang="ru-RU" dirty="0">
                <a:solidFill>
                  <a:srgbClr val="FF0000"/>
                </a:solidFill>
              </a:rPr>
            </a:br>
            <a:r>
              <a:rPr lang="ru-RU" dirty="0"/>
              <a:t>Для того, чтобы денатурировать зонд и ДНК образца, их обрабатывают </a:t>
            </a:r>
            <a:r>
              <a:rPr lang="ru-RU" dirty="0" err="1"/>
              <a:t>формамидом</a:t>
            </a:r>
            <a:r>
              <a:rPr lang="ru-RU" dirty="0"/>
              <a:t> и нагревают до температуры около 85-90°С.</a:t>
            </a:r>
            <a:br>
              <a:rPr lang="ru-RU" dirty="0"/>
            </a:br>
            <a:endParaRPr lang="ru-RU" dirty="0"/>
          </a:p>
        </p:txBody>
      </p:sp>
    </p:spTree>
    <p:extLst>
      <p:ext uri="{BB962C8B-B14F-4D97-AF65-F5344CB8AC3E}">
        <p14:creationId xmlns:p14="http://schemas.microsoft.com/office/powerpoint/2010/main" val="5518873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09600" y="381000"/>
            <a:ext cx="8229600" cy="4038600"/>
          </a:xfrm>
        </p:spPr>
        <p:txBody>
          <a:bodyPr>
            <a:noAutofit/>
          </a:bodyPr>
          <a:lstStyle/>
          <a:p>
            <a:pPr eaLnBrk="1" fontAlgn="auto" hangingPunct="1">
              <a:spcAft>
                <a:spcPts val="0"/>
              </a:spcAft>
              <a:buClr>
                <a:schemeClr val="tx1">
                  <a:shade val="95000"/>
                </a:schemeClr>
              </a:buClr>
              <a:buFont typeface="Wingdings 2"/>
              <a:buNone/>
              <a:defRPr/>
            </a:pPr>
            <a:r>
              <a:rPr lang="ru-RU" sz="2800" dirty="0"/>
              <a:t>3. </a:t>
            </a:r>
            <a:r>
              <a:rPr lang="ru-RU" sz="2800" dirty="0">
                <a:solidFill>
                  <a:srgbClr val="FF0000"/>
                </a:solidFill>
              </a:rPr>
              <a:t>Нанесение ДНК-зонда на препарат и последующая денатурация.</a:t>
            </a:r>
            <a:br>
              <a:rPr lang="ru-RU" sz="2800" dirty="0">
                <a:solidFill>
                  <a:srgbClr val="FF0000"/>
                </a:solidFill>
              </a:rPr>
            </a:br>
            <a:r>
              <a:rPr lang="ru-RU" sz="2800" dirty="0"/>
              <a:t>Для того, чтобы денатурировать зонд и ДНК образца, их обрабатывают </a:t>
            </a:r>
            <a:r>
              <a:rPr lang="ru-RU" sz="2800" dirty="0" err="1"/>
              <a:t>формамидом</a:t>
            </a:r>
            <a:r>
              <a:rPr lang="ru-RU" sz="2800" dirty="0"/>
              <a:t> и нагревают до температуры около 85-90°С.</a:t>
            </a:r>
          </a:p>
          <a:p>
            <a:pPr eaLnBrk="1" fontAlgn="auto" hangingPunct="1">
              <a:spcAft>
                <a:spcPts val="0"/>
              </a:spcAft>
              <a:buClr>
                <a:schemeClr val="tx1">
                  <a:shade val="95000"/>
                </a:schemeClr>
              </a:buClr>
              <a:buFont typeface="Wingdings 2"/>
              <a:buNone/>
              <a:defRPr/>
            </a:pPr>
            <a:r>
              <a:rPr lang="ru-RU" sz="2800" dirty="0"/>
              <a:t>4. </a:t>
            </a:r>
            <a:r>
              <a:rPr lang="ru-RU" sz="2800" dirty="0">
                <a:solidFill>
                  <a:srgbClr val="FF0000"/>
                </a:solidFill>
              </a:rPr>
              <a:t>Гибридизация.</a:t>
            </a:r>
            <a:br>
              <a:rPr lang="ru-RU" sz="2800" dirty="0"/>
            </a:br>
            <a:r>
              <a:rPr lang="ru-RU" sz="2800" dirty="0"/>
              <a:t>После денатурации препарат охлаждают до определенной температуры (37°С в случае клинических исследований) и инкубируют во влажной камере в течение нескольких часов (продолжительность инкубации указана в каждом конкретном протоколе). В настоящее время для денатурации и гибридизации используют автоматические </a:t>
            </a:r>
            <a:r>
              <a:rPr lang="ru-RU" sz="2800" dirty="0" err="1"/>
              <a:t>гибридайзеры</a:t>
            </a:r>
            <a:r>
              <a:rPr lang="ru-RU" sz="2800" dirty="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eaLnBrk="1" fontAlgn="auto" hangingPunct="1">
              <a:spcAft>
                <a:spcPts val="0"/>
              </a:spcAft>
              <a:buClr>
                <a:schemeClr val="tx1">
                  <a:shade val="95000"/>
                </a:schemeClr>
              </a:buClr>
              <a:buFont typeface="Wingdings 2"/>
              <a:buNone/>
              <a:defRPr/>
            </a:pPr>
            <a:r>
              <a:rPr lang="ru-RU" sz="3200" dirty="0"/>
              <a:t>5. </a:t>
            </a:r>
            <a:r>
              <a:rPr lang="ru-RU" sz="3200" dirty="0">
                <a:solidFill>
                  <a:srgbClr val="FF0000"/>
                </a:solidFill>
              </a:rPr>
              <a:t>Промывка.</a:t>
            </a:r>
            <a:br>
              <a:rPr lang="ru-RU" sz="3200" dirty="0"/>
            </a:br>
            <a:r>
              <a:rPr lang="ru-RU" sz="3200" dirty="0"/>
              <a:t>После того, как гибридизация завершена, необходимо отмыть </a:t>
            </a:r>
            <a:r>
              <a:rPr lang="ru-RU" sz="3200" dirty="0" err="1"/>
              <a:t>несвязавшиеся</a:t>
            </a:r>
            <a:r>
              <a:rPr lang="ru-RU" sz="3200" dirty="0"/>
              <a:t> зонды, которые, в противном случае, создадут фон, затрудняющий оценку результатов FISH-анализа. Для промывки обычно используют раствор, содержащий цитрат и хлорид натрия (SSC).</a:t>
            </a:r>
          </a:p>
          <a:p>
            <a:pPr eaLnBrk="1" fontAlgn="auto" hangingPunct="1">
              <a:spcAft>
                <a:spcPts val="0"/>
              </a:spcAft>
              <a:buClr>
                <a:schemeClr val="tx1">
                  <a:shade val="95000"/>
                </a:schemeClr>
              </a:buClr>
              <a:buFont typeface="Wingdings 2"/>
              <a:buNone/>
              <a:defRPr/>
            </a:pPr>
            <a:endParaRPr lang="ru-RU" sz="3200" dirty="0"/>
          </a:p>
          <a:p>
            <a:endParaRPr lang="ru-RU" sz="3200" dirty="0"/>
          </a:p>
        </p:txBody>
      </p:sp>
    </p:spTree>
    <p:extLst>
      <p:ext uri="{BB962C8B-B14F-4D97-AF65-F5344CB8AC3E}">
        <p14:creationId xmlns:p14="http://schemas.microsoft.com/office/powerpoint/2010/main" val="3063880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eaLnBrk="1" fontAlgn="auto" hangingPunct="1">
              <a:spcAft>
                <a:spcPts val="0"/>
              </a:spcAft>
              <a:buClr>
                <a:schemeClr val="tx1">
                  <a:shade val="95000"/>
                </a:schemeClr>
              </a:buClr>
              <a:buFont typeface="Wingdings 2"/>
              <a:buNone/>
              <a:defRPr/>
            </a:pPr>
            <a:r>
              <a:rPr lang="ru-RU" dirty="0"/>
              <a:t>6. </a:t>
            </a:r>
            <a:r>
              <a:rPr lang="ru-RU" dirty="0" err="1">
                <a:solidFill>
                  <a:srgbClr val="FF0000"/>
                </a:solidFill>
              </a:rPr>
              <a:t>Контр-окрашивание</a:t>
            </a:r>
            <a:r>
              <a:rPr lang="ru-RU" dirty="0">
                <a:solidFill>
                  <a:srgbClr val="FF0000"/>
                </a:solidFill>
              </a:rPr>
              <a:t>.</a:t>
            </a:r>
            <a:br>
              <a:rPr lang="ru-RU" dirty="0"/>
            </a:br>
            <a:r>
              <a:rPr lang="ru-RU" dirty="0"/>
              <a:t>При помощи флуоресцентных красителей (DAPI - 4,6-диамидин-2-фенилиндол; йодид </a:t>
            </a:r>
            <a:r>
              <a:rPr lang="ru-RU" dirty="0" err="1"/>
              <a:t>пропидия</a:t>
            </a:r>
            <a:r>
              <a:rPr lang="ru-RU" dirty="0"/>
              <a:t>) проводится окраска всей ядерной ДНК.</a:t>
            </a:r>
          </a:p>
          <a:p>
            <a:pPr eaLnBrk="1" fontAlgn="auto" hangingPunct="1">
              <a:spcAft>
                <a:spcPts val="0"/>
              </a:spcAft>
              <a:buClr>
                <a:schemeClr val="tx1">
                  <a:shade val="95000"/>
                </a:schemeClr>
              </a:buClr>
              <a:buFont typeface="Wingdings 2"/>
              <a:buNone/>
              <a:defRPr/>
            </a:pPr>
            <a:r>
              <a:rPr lang="ru-RU" dirty="0"/>
              <a:t>7. </a:t>
            </a:r>
            <a:r>
              <a:rPr lang="ru-RU" dirty="0">
                <a:solidFill>
                  <a:srgbClr val="FF0000"/>
                </a:solidFill>
              </a:rPr>
              <a:t>Анализ результатов при помощи </a:t>
            </a:r>
            <a:r>
              <a:rPr lang="ru-RU" dirty="0"/>
              <a:t>флуоресцентного микроскопа. Выполнение рутинных операций (</a:t>
            </a:r>
            <a:r>
              <a:rPr lang="ru-RU" dirty="0" err="1"/>
              <a:t>депарафинизация</a:t>
            </a:r>
            <a:r>
              <a:rPr lang="ru-RU" dirty="0"/>
              <a:t>, предварительная обработка, промывка) может быть автоматизировано.</a:t>
            </a:r>
          </a:p>
          <a:p>
            <a:endParaRPr lang="ru-RU" dirty="0"/>
          </a:p>
        </p:txBody>
      </p:sp>
    </p:spTree>
    <p:extLst>
      <p:ext uri="{BB962C8B-B14F-4D97-AF65-F5344CB8AC3E}">
        <p14:creationId xmlns:p14="http://schemas.microsoft.com/office/powerpoint/2010/main" val="18656047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Цитогенетика</a:t>
            </a:r>
          </a:p>
        </p:txBody>
      </p:sp>
      <p:pic>
        <p:nvPicPr>
          <p:cNvPr id="4" name="Заголовок 1"/>
          <p:cNvPicPr>
            <a:picLocks noGrp="1" noChangeArrowheads="1"/>
          </p:cNvPicPr>
          <p:nvPr>
            <p:ph idx="1"/>
          </p:nvPr>
        </p:nvPicPr>
        <p:blipFill>
          <a:blip r:embed="rId2" cstate="print"/>
          <a:srcRect/>
          <a:stretch>
            <a:fillRect/>
          </a:stretch>
        </p:blipFill>
        <p:spPr bwMode="auto">
          <a:xfrm>
            <a:off x="457200" y="3276600"/>
            <a:ext cx="8229600" cy="1335346"/>
          </a:xfrm>
        </p:spPr>
      </p:pic>
    </p:spTree>
    <p:extLst>
      <p:ext uri="{BB962C8B-B14F-4D97-AF65-F5344CB8AC3E}">
        <p14:creationId xmlns:p14="http://schemas.microsoft.com/office/powerpoint/2010/main" val="11014145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3"/>
          <p:cNvSpPr>
            <a:spLocks noGrp="1"/>
          </p:cNvSpPr>
          <p:nvPr>
            <p:ph type="body" idx="4294967295"/>
          </p:nvPr>
        </p:nvSpPr>
        <p:spPr/>
        <p:txBody>
          <a:bodyPr/>
          <a:lstStyle/>
          <a:p>
            <a:pPr algn="ctr" eaLnBrk="1" hangingPunct="1">
              <a:lnSpc>
                <a:spcPct val="90000"/>
              </a:lnSpc>
              <a:buFont typeface="Wingdings 2" pitchFamily="18" charset="2"/>
              <a:buNone/>
            </a:pPr>
            <a:r>
              <a:rPr lang="ru-RU" b="1" dirty="0">
                <a:solidFill>
                  <a:srgbClr val="FF0000"/>
                </a:solidFill>
                <a:latin typeface="Book Antiqua" pitchFamily="18" charset="0"/>
              </a:rPr>
              <a:t>Получение препаратов хромосом </a:t>
            </a:r>
          </a:p>
          <a:p>
            <a:pPr algn="just" eaLnBrk="1" hangingPunct="1">
              <a:lnSpc>
                <a:spcPct val="90000"/>
              </a:lnSpc>
              <a:buFont typeface="Wingdings 2" pitchFamily="18" charset="2"/>
              <a:buNone/>
            </a:pPr>
            <a:r>
              <a:rPr lang="ru-RU" dirty="0">
                <a:latin typeface="Book Antiqua" pitchFamily="18" charset="0"/>
              </a:rPr>
              <a:t>Методы получения клеточных популяций с высокой митотической активностью подразделяют на прямые и непрямые. </a:t>
            </a:r>
          </a:p>
          <a:p>
            <a:pPr algn="just" eaLnBrk="1" hangingPunct="1">
              <a:lnSpc>
                <a:spcPct val="90000"/>
              </a:lnSpc>
              <a:buFont typeface="Wingdings 2" pitchFamily="18" charset="2"/>
              <a:buNone/>
            </a:pPr>
            <a:r>
              <a:rPr lang="ru-RU" dirty="0">
                <a:latin typeface="Book Antiqua" pitchFamily="18" charset="0"/>
              </a:rPr>
              <a:t>При прямом методе для исследования берут клетки,  активно делящиеся в организме. В </a:t>
            </a:r>
            <a:r>
              <a:rPr lang="ru-RU" dirty="0" err="1">
                <a:latin typeface="Book Antiqua" pitchFamily="18" charset="0"/>
              </a:rPr>
              <a:t>онкогематологии</a:t>
            </a:r>
            <a:r>
              <a:rPr lang="ru-RU" dirty="0">
                <a:latin typeface="Book Antiqua" pitchFamily="18" charset="0"/>
              </a:rPr>
              <a:t> используют  клетки  костного  мозга  и  периферической  крови  в  том  случае,  если  в  циркулирующей  крови </a:t>
            </a:r>
          </a:p>
          <a:p>
            <a:pPr algn="just" eaLnBrk="1" hangingPunct="1">
              <a:lnSpc>
                <a:spcPct val="90000"/>
              </a:lnSpc>
              <a:buFont typeface="Wingdings 2" pitchFamily="18" charset="2"/>
              <a:buNone/>
            </a:pPr>
            <a:r>
              <a:rPr lang="ru-RU" dirty="0">
                <a:latin typeface="Book Antiqua" pitchFamily="18" charset="0"/>
              </a:rPr>
              <a:t>содержание лейкоцитов составляет 30Ч109 и содержится 30% </a:t>
            </a:r>
            <a:r>
              <a:rPr lang="ru-RU" dirty="0" err="1">
                <a:latin typeface="Book Antiqua" pitchFamily="18" charset="0"/>
              </a:rPr>
              <a:t>бластов</a:t>
            </a:r>
            <a:r>
              <a:rPr lang="ru-RU" dirty="0">
                <a:latin typeface="Book Antiqua" pitchFamily="18" charset="0"/>
              </a:rPr>
              <a:t> .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eaLnBrk="1" hangingPunct="1">
              <a:lnSpc>
                <a:spcPct val="90000"/>
              </a:lnSpc>
              <a:buNone/>
            </a:pPr>
            <a:r>
              <a:rPr lang="ru-RU" sz="2400" dirty="0">
                <a:latin typeface="Book Antiqua" pitchFamily="18" charset="0"/>
              </a:rPr>
              <a:t>В </a:t>
            </a:r>
            <a:r>
              <a:rPr lang="ru-RU" sz="2400" dirty="0" err="1">
                <a:latin typeface="Book Antiqua" pitchFamily="18" charset="0"/>
              </a:rPr>
              <a:t>пренатальной</a:t>
            </a:r>
            <a:r>
              <a:rPr lang="ru-RU" sz="2400" dirty="0">
                <a:latin typeface="Book Antiqua" pitchFamily="18" charset="0"/>
              </a:rPr>
              <a:t> диагностике наиболее часто используется хромосомный анализ клеток хориона и плаценты  </a:t>
            </a:r>
          </a:p>
          <a:p>
            <a:pPr eaLnBrk="1" hangingPunct="1">
              <a:lnSpc>
                <a:spcPct val="90000"/>
              </a:lnSpc>
              <a:buNone/>
            </a:pPr>
            <a:r>
              <a:rPr lang="ru-RU" sz="2400" dirty="0">
                <a:latin typeface="Book Antiqua" pitchFamily="18" charset="0"/>
              </a:rPr>
              <a:t>Непрямые  методы  связаны  с  предварительным  культивированием  выделенных  из  организма  клеток  в питательной  среде </a:t>
            </a:r>
            <a:r>
              <a:rPr lang="ru-RU" sz="2400" dirty="0" err="1">
                <a:latin typeface="Book Antiqua" pitchFamily="18" charset="0"/>
              </a:rPr>
              <a:t>in</a:t>
            </a:r>
            <a:r>
              <a:rPr lang="ru-RU" sz="2400" dirty="0">
                <a:latin typeface="Book Antiqua" pitchFamily="18" charset="0"/>
              </a:rPr>
              <a:t> </a:t>
            </a:r>
            <a:r>
              <a:rPr lang="ru-RU" sz="2400" dirty="0" err="1">
                <a:latin typeface="Book Antiqua" pitchFamily="18" charset="0"/>
              </a:rPr>
              <a:t>vitro</a:t>
            </a:r>
            <a:r>
              <a:rPr lang="ru-RU" sz="2400" dirty="0">
                <a:latin typeface="Book Antiqua" pitchFamily="18" charset="0"/>
              </a:rPr>
              <a:t>. Наиболее  широкое  распространение  в  клинической  практике  получил  метод анализа хромосом из лимфоцитов периферической крови. Циркулирующие в кровяном русле клетки в норме  не  пролиферируют.  В  </a:t>
            </a:r>
            <a:r>
              <a:rPr lang="ru-RU" sz="2400" dirty="0" err="1">
                <a:latin typeface="Book Antiqua" pitchFamily="18" charset="0"/>
              </a:rPr>
              <a:t>культуральных</a:t>
            </a:r>
            <a:r>
              <a:rPr lang="ru-RU" sz="2400" dirty="0">
                <a:latin typeface="Book Antiqua" pitchFamily="18" charset="0"/>
              </a:rPr>
              <a:t>  условиях  используют  </a:t>
            </a:r>
            <a:r>
              <a:rPr lang="ru-RU" sz="2400" dirty="0" err="1">
                <a:latin typeface="Book Antiqua" pitchFamily="18" charset="0"/>
              </a:rPr>
              <a:t>митогены</a:t>
            </a:r>
            <a:r>
              <a:rPr lang="ru-RU" sz="2400" dirty="0">
                <a:latin typeface="Book Antiqua" pitchFamily="18" charset="0"/>
              </a:rPr>
              <a:t>,  стимулирующие  митотическое  деление лимфоцитов. </a:t>
            </a:r>
          </a:p>
          <a:p>
            <a:pPr eaLnBrk="1" hangingPunct="1">
              <a:lnSpc>
                <a:spcPct val="90000"/>
              </a:lnSpc>
            </a:pPr>
            <a:endParaRPr lang="ru-RU" sz="3600" dirty="0">
              <a:latin typeface="Book Antiqua" pitchFamily="18" charset="0"/>
            </a:endParaRPr>
          </a:p>
          <a:p>
            <a:endParaRPr lang="ru-RU" dirty="0"/>
          </a:p>
        </p:txBody>
      </p:sp>
    </p:spTree>
    <p:extLst>
      <p:ext uri="{BB962C8B-B14F-4D97-AF65-F5344CB8AC3E}">
        <p14:creationId xmlns:p14="http://schemas.microsoft.com/office/powerpoint/2010/main" val="34443228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3"/>
          <p:cNvSpPr>
            <a:spLocks noGrp="1"/>
          </p:cNvSpPr>
          <p:nvPr>
            <p:ph type="body" idx="4294967295"/>
          </p:nvPr>
        </p:nvSpPr>
        <p:spPr>
          <a:xfrm>
            <a:off x="0" y="1600200"/>
            <a:ext cx="8229600" cy="4708525"/>
          </a:xfrm>
        </p:spPr>
        <p:txBody>
          <a:bodyPr/>
          <a:lstStyle/>
          <a:p>
            <a:pPr eaLnBrk="1" hangingPunct="1"/>
            <a:r>
              <a:rPr lang="ru-RU" sz="2400">
                <a:latin typeface="Arial" charset="0"/>
              </a:rPr>
              <a:t>Существуют макро- , полумикро-  и микрометоды культивирования лимфоцитов.Морфология хромосом сильно варьирует во время клеточного цикла и наилучшим образом визуализируется на  стадии  прометафазы  и  метафазы  митоза,  когда  хромосомы  максимально  конденсированы  и располагаются  в  одной  плоскости  в  центре  клетки  отдельно  одна  от  другой.  При  воздействии  на размножающиеся  клетки  колхицином  останавливается  митотическое  деление  на  стадии  метафазы, обеспечивая  накопление  метафазных  пластинок.</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10"/>
          <p:cNvSpPr>
            <a:spLocks noGrp="1"/>
          </p:cNvSpPr>
          <p:nvPr>
            <p:ph type="body" idx="4294967295"/>
          </p:nvPr>
        </p:nvSpPr>
        <p:spPr/>
        <p:txBody>
          <a:bodyPr/>
          <a:lstStyle/>
          <a:p>
            <a:pPr eaLnBrk="1" hangingPunct="1">
              <a:spcBef>
                <a:spcPct val="0"/>
              </a:spcBef>
              <a:buClrTx/>
              <a:buSzTx/>
              <a:buFontTx/>
              <a:buNone/>
            </a:pPr>
            <a:r>
              <a:rPr lang="ru-RU" sz="2400">
                <a:latin typeface="Arial" charset="0"/>
              </a:rPr>
              <a:t>Для  разобщения  хромосомного  набора  и  разброса хромосом на предметном стекле, на клетки воздействуют гипотоническим раствором. Для этого используют разные  по  составу  и  концентрации  солевые  растворы.  Чаще  используют 0,55% (0,07М)  раствор  хлорида калия.  Следующим  этапом  обработки  является  фиксация.  В  состав  фиксаторов  входит  ледяная  уксусная кислота  в  смеси  с  метиловым  или  этиловым  96 % спиртом  в  соотношении 1:3. Взвесь  зафиксированных клеток наносят на предметное стекло и высушивают на воздухе. </a:t>
            </a:r>
          </a:p>
          <a:p>
            <a:pPr eaLnBrk="1" hangingPunct="1"/>
            <a:endParaRPr lang="ru-RU" sz="2400">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83298" name="Rectangle 3"/>
          <p:cNvSpPr>
            <a:spLocks noGrp="1"/>
          </p:cNvSpPr>
          <p:nvPr>
            <p:ph type="body" idx="4294967295"/>
          </p:nvPr>
        </p:nvSpPr>
        <p:spPr/>
        <p:txBody>
          <a:bodyPr/>
          <a:lstStyle/>
          <a:p>
            <a:pPr eaLnBrk="1" hangingPunct="1">
              <a:lnSpc>
                <a:spcPct val="90000"/>
              </a:lnSpc>
            </a:pPr>
            <a:r>
              <a:rPr lang="ru-RU" sz="3200" dirty="0" err="1">
                <a:solidFill>
                  <a:srgbClr val="FF0000"/>
                </a:solidFill>
                <a:latin typeface="Book Antiqua" pitchFamily="18" charset="0"/>
              </a:rPr>
              <a:t>Полимера́зная</a:t>
            </a:r>
            <a:r>
              <a:rPr lang="ru-RU" sz="3200" dirty="0">
                <a:solidFill>
                  <a:srgbClr val="FF0000"/>
                </a:solidFill>
                <a:latin typeface="Book Antiqua" pitchFamily="18" charset="0"/>
              </a:rPr>
              <a:t> цепная реакция (ПЦР) </a:t>
            </a:r>
            <a:r>
              <a:rPr lang="ru-RU" sz="3200" dirty="0">
                <a:latin typeface="Book Antiqua" pitchFamily="18" charset="0"/>
              </a:rPr>
              <a:t>—метод молекулярной биологии, позволяющий добиться значительного увеличения малых концентраций определённых фрагментов нуклеиновой кислоты (ДНК) в биологическом материале (пробе).</a:t>
            </a:r>
          </a:p>
          <a:p>
            <a:pPr eaLnBrk="1" hangingPunct="1">
              <a:lnSpc>
                <a:spcPct val="90000"/>
              </a:lnSpc>
            </a:pPr>
            <a:endParaRPr lang="ru-RU" sz="3200" dirty="0">
              <a:latin typeface="Book Antiqua"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dirty="0">
                <a:ln>
                  <a:noFill/>
                </a:ln>
                <a:solidFill>
                  <a:srgbClr val="FF0000"/>
                </a:solidFill>
                <a:effectLst/>
              </a:rPr>
              <a:t>Окрашивание хромосом</a:t>
            </a:r>
          </a:p>
        </p:txBody>
      </p:sp>
      <p:sp>
        <p:nvSpPr>
          <p:cNvPr id="166914" name="Rectangle 3"/>
          <p:cNvSpPr>
            <a:spLocks noGrp="1"/>
          </p:cNvSpPr>
          <p:nvPr>
            <p:ph type="body" idx="4294967295"/>
          </p:nvPr>
        </p:nvSpPr>
        <p:spPr/>
        <p:txBody>
          <a:bodyPr/>
          <a:lstStyle/>
          <a:p>
            <a:pPr eaLnBrk="1" hangingPunct="1">
              <a:lnSpc>
                <a:spcPct val="80000"/>
              </a:lnSpc>
              <a:buFont typeface="Wingdings 2" pitchFamily="18" charset="2"/>
              <a:buNone/>
            </a:pPr>
            <a:r>
              <a:rPr lang="ru-RU" dirty="0">
                <a:latin typeface="Book Antiqua" pitchFamily="18" charset="0"/>
              </a:rPr>
              <a:t>В 70е годы прошлого века получили развитие различные методики дифференциальной окраски хромосом, что позволило увидеть продольную </a:t>
            </a:r>
            <a:r>
              <a:rPr lang="ru-RU" dirty="0" err="1">
                <a:latin typeface="Book Antiqua" pitchFamily="18" charset="0"/>
              </a:rPr>
              <a:t>исчерченность</a:t>
            </a:r>
            <a:r>
              <a:rPr lang="ru-RU" dirty="0">
                <a:latin typeface="Book Antiqua" pitchFamily="18" charset="0"/>
              </a:rPr>
              <a:t> структуры хромосом.  Хорошо выраженный образец этих «полосок» (</a:t>
            </a:r>
            <a:r>
              <a:rPr lang="ru-RU" dirty="0" err="1">
                <a:latin typeface="Book Antiqua" pitchFamily="18" charset="0"/>
              </a:rPr>
              <a:t>banding</a:t>
            </a:r>
            <a:r>
              <a:rPr lang="ru-RU" dirty="0">
                <a:latin typeface="Book Antiqua" pitchFamily="18" charset="0"/>
              </a:rPr>
              <a:t>) позволил  идентифицировать  каждую  хромосому.  Некоторые  красители  окрашивают  различные  участки  хромосом  с  вариабельной  интенсивностью  в  зависимости  от  структуры  хроматина  в данном  участке,  его  нуклеотидного  и  белкового  состава.  </a:t>
            </a:r>
          </a:p>
          <a:p>
            <a:pPr eaLnBrk="1" hangingPunct="1"/>
            <a:endParaRPr lang="ru-RU" dirty="0">
              <a:latin typeface="Book Antiqua"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latin typeface="Book Antiqua" pitchFamily="18" charset="0"/>
              </a:rPr>
              <a:t>В  результате  такого  окрашивания  получают уникальный  паттерн  чередования  темных  и  светлых  полос,  специфичный  для  каждой  хромосомы.  Этот  метод  был  применен  для  исследования  клетки  в  определенной  фазе  деления,  когда  хромосомы  конденсированы, и тогда стало возможным узнавать </a:t>
            </a:r>
            <a:r>
              <a:rPr lang="ru-RU" dirty="0" err="1">
                <a:latin typeface="Book Antiqua" pitchFamily="18" charset="0"/>
              </a:rPr>
              <a:t>делеции</a:t>
            </a:r>
            <a:r>
              <a:rPr lang="ru-RU" dirty="0">
                <a:latin typeface="Book Antiqua" pitchFamily="18" charset="0"/>
              </a:rPr>
              <a:t> и перестройки в структуре этих хромосом. </a:t>
            </a:r>
          </a:p>
          <a:p>
            <a:endParaRPr lang="ru-RU" dirty="0"/>
          </a:p>
        </p:txBody>
      </p:sp>
    </p:spTree>
    <p:extLst>
      <p:ext uri="{BB962C8B-B14F-4D97-AF65-F5344CB8AC3E}">
        <p14:creationId xmlns:p14="http://schemas.microsoft.com/office/powerpoint/2010/main" val="28770799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p:cNvSpPr>
          <p:nvPr>
            <p:ph type="body" idx="4294967295"/>
          </p:nvPr>
        </p:nvSpPr>
        <p:spPr/>
        <p:txBody>
          <a:bodyPr/>
          <a:lstStyle/>
          <a:p>
            <a:pPr eaLnBrk="1" hangingPunct="1">
              <a:lnSpc>
                <a:spcPct val="80000"/>
              </a:lnSpc>
            </a:pPr>
            <a:r>
              <a:rPr lang="ru-RU" sz="2400" dirty="0">
                <a:latin typeface="Arial" charset="0"/>
              </a:rPr>
              <a:t>В настоящее время существует несколько видов дифференциального окрашивания хромосом: </a:t>
            </a:r>
            <a:r>
              <a:rPr lang="ru-RU" sz="2400" dirty="0">
                <a:solidFill>
                  <a:srgbClr val="FF0000"/>
                </a:solidFill>
                <a:latin typeface="Arial" charset="0"/>
              </a:rPr>
              <a:t>Q, G, R, C-окраски</a:t>
            </a:r>
            <a:r>
              <a:rPr lang="ru-RU" sz="2400" dirty="0">
                <a:latin typeface="Arial" charset="0"/>
              </a:rPr>
              <a:t>.  Каждый  из  них  существует  в  нескольких  модификациях  по  техническому  выполнению.  Для обозначения вида окраски используется система трехбуквенного обозначения, включающая основной метод  окраски, вариант предварительной обработки препарата хромосом и название красителя (GTG, RHG, QFQ и т.д.). Структуры, выявляющиеся по длине хромосом в соответствии с типом окраски, называют Q, G, R, C-сегментами (</a:t>
            </a:r>
            <a:r>
              <a:rPr lang="ru-RU" sz="2400" dirty="0" err="1">
                <a:latin typeface="Arial" charset="0"/>
              </a:rPr>
              <a:t>bands</a:t>
            </a:r>
            <a:r>
              <a:rPr lang="ru-RU" sz="2400" dirty="0">
                <a:latin typeface="Arial" charset="0"/>
              </a:rPr>
              <a:t>). </a:t>
            </a:r>
          </a:p>
          <a:p>
            <a:pPr eaLnBrk="1" hangingPunct="1">
              <a:lnSpc>
                <a:spcPct val="80000"/>
              </a:lnSpc>
            </a:pPr>
            <a:r>
              <a:rPr lang="ru-RU" sz="2400" dirty="0">
                <a:latin typeface="Arial" charset="0"/>
              </a:rPr>
              <a:t>Методики, с помощью которых получают G-окраску хромосом, разнообразны</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3"/>
          <p:cNvSpPr>
            <a:spLocks noGrp="1"/>
          </p:cNvSpPr>
          <p:nvPr>
            <p:ph type="body" idx="4294967295"/>
          </p:nvPr>
        </p:nvSpPr>
        <p:spPr/>
        <p:txBody>
          <a:bodyPr/>
          <a:lstStyle/>
          <a:p>
            <a:pPr eaLnBrk="1" hangingPunct="1">
              <a:lnSpc>
                <a:spcPct val="90000"/>
              </a:lnSpc>
            </a:pPr>
            <a:r>
              <a:rPr lang="ru-RU">
                <a:latin typeface="Arial" charset="0"/>
              </a:rPr>
              <a:t>Общим для них является наличие предварительной обработки препаратов и использование тиазиновых красителей. </a:t>
            </a:r>
          </a:p>
          <a:p>
            <a:pPr eaLnBrk="1" hangingPunct="1">
              <a:lnSpc>
                <a:spcPct val="90000"/>
              </a:lnSpc>
            </a:pPr>
            <a:r>
              <a:rPr lang="ru-RU">
                <a:latin typeface="Arial" charset="0"/>
              </a:rPr>
              <a:t>По характеру постфиксационной обработки методы подразделяются на следующие группы: </a:t>
            </a:r>
          </a:p>
          <a:p>
            <a:pPr eaLnBrk="1" hangingPunct="1">
              <a:lnSpc>
                <a:spcPct val="90000"/>
              </a:lnSpc>
            </a:pPr>
            <a:r>
              <a:rPr lang="ru-RU">
                <a:latin typeface="Arial" charset="0"/>
              </a:rPr>
              <a:t>1) инкубация препаратов в буферных растворах, не содержащих ионы кальция и магния при температуре не выше +37°С;  </a:t>
            </a:r>
          </a:p>
          <a:p>
            <a:pPr eaLnBrk="1" hangingPunct="1">
              <a:lnSpc>
                <a:spcPct val="90000"/>
              </a:lnSpc>
            </a:pPr>
            <a:r>
              <a:rPr lang="ru-RU">
                <a:latin typeface="Arial" charset="0"/>
              </a:rPr>
              <a:t>2) инкубация в буферных растворах, но при высоких температурах (+60°С и выше); </a:t>
            </a:r>
          </a:p>
          <a:p>
            <a:pPr eaLnBrk="1" hangingPunct="1">
              <a:lnSpc>
                <a:spcPct val="90000"/>
              </a:lnSpc>
            </a:pPr>
            <a:endParaRPr lang="ru-RU">
              <a:latin typeface="Book Antiqua"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69986" name="Rectangle 3"/>
          <p:cNvSpPr>
            <a:spLocks noGrp="1"/>
          </p:cNvSpPr>
          <p:nvPr>
            <p:ph type="body" idx="4294967295"/>
          </p:nvPr>
        </p:nvSpPr>
        <p:spPr/>
        <p:txBody>
          <a:bodyPr/>
          <a:lstStyle/>
          <a:p>
            <a:pPr eaLnBrk="1" hangingPunct="1"/>
            <a:r>
              <a:rPr lang="ru-RU">
                <a:latin typeface="Arial" charset="0"/>
              </a:rPr>
              <a:t>3) инкубация в растворах протеолитических ферментов (трипсина, проназы, др. протеаз); </a:t>
            </a:r>
          </a:p>
          <a:p>
            <a:pPr eaLnBrk="1" hangingPunct="1"/>
            <a:r>
              <a:rPr lang="ru-RU">
                <a:latin typeface="Arial" charset="0"/>
              </a:rPr>
              <a:t>4) инкубация препаратов с депротеинизирующими веществами (мочевина, 2-меркаптоэтанол и др.); </a:t>
            </a:r>
          </a:p>
          <a:p>
            <a:pPr eaLnBrk="1" hangingPunct="1"/>
            <a:r>
              <a:rPr lang="ru-RU">
                <a:latin typeface="Arial" charset="0"/>
              </a:rPr>
              <a:t>5) комбинированное воздействие на препараты щелочью и высокой температурой при инкубации в SSC.</a:t>
            </a:r>
          </a:p>
          <a:p>
            <a:pPr eaLnBrk="1" hangingPunct="1"/>
            <a:endParaRPr lang="ru-RU">
              <a:latin typeface="Book Antiqua"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1010" name="Rectangle 3"/>
          <p:cNvSpPr>
            <a:spLocks noGrp="1"/>
          </p:cNvSpPr>
          <p:nvPr>
            <p:ph type="body" idx="4294967295"/>
          </p:nvPr>
        </p:nvSpPr>
        <p:spPr/>
        <p:txBody>
          <a:bodyPr/>
          <a:lstStyle/>
          <a:p>
            <a:pPr eaLnBrk="1" hangingPunct="1">
              <a:lnSpc>
                <a:spcPct val="80000"/>
              </a:lnSpc>
            </a:pPr>
            <a:r>
              <a:rPr lang="ru-RU" sz="3200" dirty="0">
                <a:latin typeface="Arial" charset="0"/>
              </a:rPr>
              <a:t>Наиболее  широкое  распространение  получила  методика  предварительной  обработки  трипсином .  При  использовании  красителя  по  Романовскому-</a:t>
            </a:r>
            <a:r>
              <a:rPr lang="ru-RU" sz="3200" dirty="0" err="1">
                <a:latin typeface="Arial" charset="0"/>
              </a:rPr>
              <a:t>Гимзе</a:t>
            </a:r>
            <a:r>
              <a:rPr lang="ru-RU" sz="3200" dirty="0">
                <a:latin typeface="Arial" charset="0"/>
              </a:rPr>
              <a:t> (G-</a:t>
            </a:r>
            <a:r>
              <a:rPr lang="ru-RU" sz="3200" dirty="0" err="1">
                <a:latin typeface="Arial" charset="0"/>
              </a:rPr>
              <a:t>бендинг</a:t>
            </a:r>
            <a:r>
              <a:rPr lang="ru-RU" sz="3200" dirty="0">
                <a:latin typeface="Arial" charset="0"/>
              </a:rPr>
              <a:t>),  хромосомы приобретают вид серии темных и светлых полос или </a:t>
            </a:r>
            <a:r>
              <a:rPr lang="ru-RU" sz="3200" dirty="0" err="1">
                <a:latin typeface="Arial" charset="0"/>
              </a:rPr>
              <a:t>бэндов</a:t>
            </a:r>
            <a:r>
              <a:rPr lang="ru-RU" sz="3200" dirty="0">
                <a:latin typeface="Arial" charset="0"/>
              </a:rPr>
              <a:t> (</a:t>
            </a:r>
            <a:r>
              <a:rPr lang="ru-RU" sz="3200" dirty="0" err="1">
                <a:latin typeface="Arial" charset="0"/>
              </a:rPr>
              <a:t>bands</a:t>
            </a:r>
            <a:r>
              <a:rPr lang="ru-RU" sz="3200" dirty="0">
                <a:latin typeface="Arial" charset="0"/>
              </a:rPr>
              <a:t>). Рисунок  при R-окраске  противоположен  рисунку  при G-окраске.  Интенсивность окраски  хромосом  обычно  более  слабая</a:t>
            </a:r>
            <a:endParaRPr lang="ru-RU" sz="3200" dirty="0">
              <a:latin typeface="Book Antiqua"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eaLnBrk="1" hangingPunct="1">
              <a:lnSpc>
                <a:spcPct val="80000"/>
              </a:lnSpc>
            </a:pPr>
            <a:r>
              <a:rPr lang="ru-RU" sz="3600" dirty="0">
                <a:latin typeface="Arial" charset="0"/>
              </a:rPr>
              <a:t>Ключевым  моментом  методики  является  нагревание  препаратов </a:t>
            </a:r>
          </a:p>
          <a:p>
            <a:pPr eaLnBrk="1" hangingPunct="1">
              <a:lnSpc>
                <a:spcPct val="80000"/>
              </a:lnSpc>
            </a:pPr>
            <a:r>
              <a:rPr lang="ru-RU" sz="3600" dirty="0">
                <a:latin typeface="Arial" charset="0"/>
              </a:rPr>
              <a:t>при  высокой  температуре (78-90°С).  Окрашивание  препаратов  может  производиться  красителем  Романовского-</a:t>
            </a:r>
            <a:r>
              <a:rPr lang="ru-RU" sz="3600" dirty="0" err="1">
                <a:latin typeface="Arial" charset="0"/>
              </a:rPr>
              <a:t>Гимзы</a:t>
            </a:r>
            <a:r>
              <a:rPr lang="ru-RU" sz="3600" dirty="0">
                <a:latin typeface="Arial" charset="0"/>
              </a:rPr>
              <a:t>. Анализ при этих типах окрашивания выполняется с помощью светового микроскопа. </a:t>
            </a:r>
          </a:p>
          <a:p>
            <a:pPr eaLnBrk="1" hangingPunct="1">
              <a:lnSpc>
                <a:spcPct val="80000"/>
              </a:lnSpc>
            </a:pPr>
            <a:endParaRPr lang="ru-RU" sz="3600" dirty="0">
              <a:latin typeface="Book Antiqua" pitchFamily="18" charset="0"/>
            </a:endParaRPr>
          </a:p>
          <a:p>
            <a:endParaRPr lang="ru-RU" sz="3600" dirty="0"/>
          </a:p>
        </p:txBody>
      </p:sp>
    </p:spTree>
    <p:extLst>
      <p:ext uri="{BB962C8B-B14F-4D97-AF65-F5344CB8AC3E}">
        <p14:creationId xmlns:p14="http://schemas.microsoft.com/office/powerpoint/2010/main" val="15686233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2034" name="Rectangle 3"/>
          <p:cNvSpPr>
            <a:spLocks noGrp="1"/>
          </p:cNvSpPr>
          <p:nvPr>
            <p:ph type="body" idx="4294967295"/>
          </p:nvPr>
        </p:nvSpPr>
        <p:spPr/>
        <p:txBody>
          <a:bodyPr/>
          <a:lstStyle/>
          <a:p>
            <a:pPr eaLnBrk="1" hangingPunct="1">
              <a:lnSpc>
                <a:spcPct val="90000"/>
              </a:lnSpc>
            </a:pPr>
            <a:r>
              <a:rPr lang="ru-RU" sz="3200" dirty="0">
                <a:latin typeface="Arial" charset="0"/>
              </a:rPr>
              <a:t>Q-окрашенные хромосомы анализируются с помощью люминесцентной микроскопии. </a:t>
            </a:r>
          </a:p>
          <a:p>
            <a:pPr eaLnBrk="1" hangingPunct="1">
              <a:lnSpc>
                <a:spcPct val="90000"/>
              </a:lnSpc>
            </a:pPr>
            <a:r>
              <a:rPr lang="ru-RU" sz="3200" dirty="0">
                <a:latin typeface="Arial" charset="0"/>
              </a:rPr>
              <a:t>Наиболее  часто  используются  производные  акридина:  акрихин  и  акрихин-иприт.  Реже  используют производное  </a:t>
            </a:r>
            <a:r>
              <a:rPr lang="ru-RU" sz="3200" dirty="0" err="1">
                <a:latin typeface="Arial" charset="0"/>
              </a:rPr>
              <a:t>бибензимидазола</a:t>
            </a:r>
            <a:r>
              <a:rPr lang="ru-RU" sz="3200" dirty="0">
                <a:latin typeface="Arial" charset="0"/>
              </a:rPr>
              <a:t>,  известное  под  названием </a:t>
            </a:r>
            <a:r>
              <a:rPr lang="ru-RU" sz="3200" dirty="0" err="1">
                <a:latin typeface="Arial" charset="0"/>
              </a:rPr>
              <a:t>Hoechst</a:t>
            </a:r>
            <a:r>
              <a:rPr lang="ru-RU" sz="3200" dirty="0">
                <a:latin typeface="Arial" charset="0"/>
              </a:rPr>
              <a:t> 33258.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idx="1"/>
          </p:nvPr>
        </p:nvSpPr>
        <p:spPr/>
        <p:txBody>
          <a:bodyPr/>
          <a:lstStyle/>
          <a:p>
            <a:pPr eaLnBrk="1" hangingPunct="1">
              <a:lnSpc>
                <a:spcPct val="90000"/>
              </a:lnSpc>
            </a:pPr>
            <a:r>
              <a:rPr lang="ru-RU" sz="2400" dirty="0">
                <a:latin typeface="Arial" charset="0"/>
              </a:rPr>
              <a:t>Q-окрашивание  выявляет  хромосомы  с  образованием </a:t>
            </a:r>
            <a:r>
              <a:rPr lang="ru-RU" sz="2400" dirty="0">
                <a:solidFill>
                  <a:srgbClr val="FF0000"/>
                </a:solidFill>
                <a:latin typeface="Arial" charset="0"/>
              </a:rPr>
              <a:t>Q-</a:t>
            </a:r>
            <a:r>
              <a:rPr lang="ru-RU" sz="2400" dirty="0" err="1">
                <a:solidFill>
                  <a:srgbClr val="FF0000"/>
                </a:solidFill>
                <a:latin typeface="Arial" charset="0"/>
              </a:rPr>
              <a:t>исчерченности</a:t>
            </a:r>
            <a:r>
              <a:rPr lang="ru-RU" sz="2400" dirty="0">
                <a:solidFill>
                  <a:srgbClr val="FF0000"/>
                </a:solidFill>
                <a:latin typeface="Arial" charset="0"/>
              </a:rPr>
              <a:t> (Q-</a:t>
            </a:r>
            <a:r>
              <a:rPr lang="ru-RU" sz="2400" dirty="0" err="1">
                <a:solidFill>
                  <a:srgbClr val="FF0000"/>
                </a:solidFill>
                <a:latin typeface="Arial" charset="0"/>
              </a:rPr>
              <a:t>бендинг</a:t>
            </a:r>
            <a:r>
              <a:rPr lang="ru-RU" sz="2400" dirty="0">
                <a:solidFill>
                  <a:srgbClr val="FF0000"/>
                </a:solidFill>
                <a:latin typeface="Arial" charset="0"/>
              </a:rPr>
              <a:t>)  </a:t>
            </a:r>
            <a:r>
              <a:rPr lang="ru-RU" sz="2400" dirty="0">
                <a:latin typeface="Arial" charset="0"/>
              </a:rPr>
              <a:t>поперечными  флуоресцентными  полосами,  что  позволяет  идентифицировать  хромосомы.  При  такой  окраске  анализ проводят с использованием флуоресцентного микроскопа. В  отличие  от  других  методов  дифференциальной  окраски  при  С-окраске  в  каждой  хромосоме  человека краситель воспринимают только </a:t>
            </a:r>
            <a:r>
              <a:rPr lang="ru-RU" sz="2400" dirty="0" err="1">
                <a:latin typeface="Arial" charset="0"/>
              </a:rPr>
              <a:t>центромерные</a:t>
            </a:r>
            <a:r>
              <a:rPr lang="ru-RU" sz="2400" dirty="0">
                <a:latin typeface="Arial" charset="0"/>
              </a:rPr>
              <a:t> и </a:t>
            </a:r>
            <a:r>
              <a:rPr lang="ru-RU" sz="2400" dirty="0" err="1">
                <a:latin typeface="Arial" charset="0"/>
              </a:rPr>
              <a:t>околоцентромерный</a:t>
            </a:r>
            <a:r>
              <a:rPr lang="ru-RU" sz="2400" dirty="0">
                <a:latin typeface="Arial" charset="0"/>
              </a:rPr>
              <a:t> участки во всех хромосомах, а также длинное плечо Y-хромосомы.</a:t>
            </a:r>
          </a:p>
          <a:p>
            <a:pPr eaLnBrk="1" hangingPunct="1">
              <a:lnSpc>
                <a:spcPct val="90000"/>
              </a:lnSpc>
            </a:pPr>
            <a:endParaRPr lang="ru-RU" sz="2400" dirty="0">
              <a:latin typeface="Book Antiqua" pitchFamily="18" charset="0"/>
            </a:endParaRPr>
          </a:p>
          <a:p>
            <a:endParaRPr lang="ru-RU" sz="2400" dirty="0"/>
          </a:p>
        </p:txBody>
      </p:sp>
    </p:spTree>
    <p:extLst>
      <p:ext uri="{BB962C8B-B14F-4D97-AF65-F5344CB8AC3E}">
        <p14:creationId xmlns:p14="http://schemas.microsoft.com/office/powerpoint/2010/main" val="40725926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sz="3700" dirty="0">
                <a:ln>
                  <a:noFill/>
                </a:ln>
                <a:solidFill>
                  <a:srgbClr val="FFFF00"/>
                </a:solidFill>
                <a:effectLst/>
              </a:rPr>
              <a:t>Цитогенетическая номенклатура</a:t>
            </a:r>
          </a:p>
        </p:txBody>
      </p:sp>
      <p:sp>
        <p:nvSpPr>
          <p:cNvPr id="173058" name="Rectangle 3"/>
          <p:cNvSpPr>
            <a:spLocks noGrp="1"/>
          </p:cNvSpPr>
          <p:nvPr>
            <p:ph type="body" idx="4294967295"/>
          </p:nvPr>
        </p:nvSpPr>
        <p:spPr/>
        <p:txBody>
          <a:bodyPr/>
          <a:lstStyle/>
          <a:p>
            <a:pPr eaLnBrk="1" hangingPunct="1"/>
            <a:r>
              <a:rPr lang="ru-RU" sz="2400" dirty="0">
                <a:latin typeface="Book Antiqua" pitchFamily="18" charset="0"/>
              </a:rPr>
              <a:t>На Парижской конференции по номенклатуре обозначений в цитогенетике человека была разработана и в настоящее время вошла в практику цитогенетического анализа система нумерации сегментов и районов при дифференциальной окраске хромосом и обозначения хромосомных изменений (</a:t>
            </a:r>
            <a:r>
              <a:rPr lang="ru-RU" sz="2400" dirty="0" err="1">
                <a:latin typeface="Book Antiqua" pitchFamily="18" charset="0"/>
              </a:rPr>
              <a:t>Paris</a:t>
            </a:r>
            <a:r>
              <a:rPr lang="ru-RU" sz="2400" dirty="0">
                <a:latin typeface="Book Antiqua" pitchFamily="18" charset="0"/>
              </a:rPr>
              <a:t> </a:t>
            </a:r>
            <a:r>
              <a:rPr lang="ru-RU" sz="2400" dirty="0" err="1">
                <a:latin typeface="Book Antiqua" pitchFamily="18" charset="0"/>
              </a:rPr>
              <a:t>Conference</a:t>
            </a:r>
            <a:r>
              <a:rPr lang="ru-RU" sz="2400" dirty="0">
                <a:latin typeface="Book Antiqua" pitchFamily="18" charset="0"/>
              </a:rPr>
              <a:t>, 1971). Этот документ содержит рекомендации по описанию линейной дифференцировки структуры хромосом по единой форме.  Каждая  хромосома  рассматривается  как  непрерывная  совокупность  сегментов,  независимо  от интенсивности  их  окраски.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dirty="0">
                <a:latin typeface="Book Antiqua" pitchFamily="18" charset="0"/>
              </a:rPr>
              <a:t>Помимо амплификации ДНК, ПЦР позволяет производить множество других манипуляций с нуклеиновыми кислотами (введение мутаций, сращивание фрагментов ДНК) и широко используется в биологической и медицинской практике, например, для диагностики заболеваний (наследственных, инфекционных), для установления отцовства, для клонирования генов, выделения новых генов.</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38971887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4082" name="Rectangle 3"/>
          <p:cNvSpPr>
            <a:spLocks noGrp="1"/>
          </p:cNvSpPr>
          <p:nvPr>
            <p:ph type="body" idx="4294967295"/>
          </p:nvPr>
        </p:nvSpPr>
        <p:spPr/>
        <p:txBody>
          <a:bodyPr/>
          <a:lstStyle/>
          <a:p>
            <a:pPr eaLnBrk="1" hangingPunct="1">
              <a:lnSpc>
                <a:spcPct val="80000"/>
              </a:lnSpc>
              <a:buFont typeface="Wingdings 2" pitchFamily="18" charset="2"/>
              <a:buNone/>
            </a:pPr>
            <a:r>
              <a:rPr lang="ru-RU" sz="2400" dirty="0">
                <a:latin typeface="Book Antiqua" pitchFamily="18" charset="0"/>
              </a:rPr>
              <a:t>Хромосомные  плечи  обозначаются  латинскими  буквами p (короткое  плечо) и q(длинное  плечо),  подразделяются  на  районы  и  сегменты.  Районы  и  сегменты  нумеруются  арабскими цифрами, от </a:t>
            </a:r>
            <a:r>
              <a:rPr lang="ru-RU" sz="2400" dirty="0" err="1">
                <a:latin typeface="Book Antiqua" pitchFamily="18" charset="0"/>
              </a:rPr>
              <a:t>центромеры</a:t>
            </a:r>
            <a:r>
              <a:rPr lang="ru-RU" sz="2400" dirty="0">
                <a:latin typeface="Book Antiqua" pitchFamily="18" charset="0"/>
              </a:rPr>
              <a:t> к </a:t>
            </a:r>
            <a:r>
              <a:rPr lang="ru-RU" sz="2400" dirty="0" err="1">
                <a:latin typeface="Book Antiqua" pitchFamily="18" charset="0"/>
              </a:rPr>
              <a:t>теломере</a:t>
            </a:r>
            <a:r>
              <a:rPr lang="ru-RU" sz="2400" dirty="0">
                <a:latin typeface="Book Antiqua" pitchFamily="18" charset="0"/>
              </a:rPr>
              <a:t>, отдельно для каждого плеча. Рисунок  каждой  пары  хромосом  является  специфичным  для  нее.  Размеры  сегментов  неодинаковые.  В мелких  хромосомах  рисунок  образуется  меньшим  числом  сегментов,  в  крупных  хромосомах  их  много. Общее  количество окрашенных  и  неокрашенных  сегментов  в  нормальном хромосомном  наборе  человека средней  степени  конденсации  метафазных  хромосом,  в  соответствии  с  Парижской  номенклатурой, примерно 350. В </a:t>
            </a:r>
            <a:r>
              <a:rPr lang="ru-RU" sz="2400" dirty="0" err="1">
                <a:latin typeface="Book Antiqua" pitchFamily="18" charset="0"/>
              </a:rPr>
              <a:t>прометафазных</a:t>
            </a:r>
            <a:r>
              <a:rPr lang="ru-RU" sz="2400" dirty="0">
                <a:latin typeface="Book Antiqua" pitchFamily="18" charset="0"/>
              </a:rPr>
              <a:t> и </a:t>
            </a:r>
            <a:r>
              <a:rPr lang="ru-RU" sz="2400" dirty="0" err="1">
                <a:latin typeface="Book Antiqua" pitchFamily="18" charset="0"/>
              </a:rPr>
              <a:t>профазных</a:t>
            </a:r>
            <a:r>
              <a:rPr lang="ru-RU" sz="2400" dirty="0">
                <a:latin typeface="Book Antiqua" pitchFamily="18" charset="0"/>
              </a:rPr>
              <a:t> хромосомах их число увеличивается до 1000 и более. </a:t>
            </a:r>
          </a:p>
          <a:p>
            <a:pPr eaLnBrk="1" hangingPunct="1"/>
            <a:endParaRPr lang="ru-RU" sz="2400" dirty="0">
              <a:latin typeface="Book Antiqua"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5106" name="Rectangle 3"/>
          <p:cNvSpPr>
            <a:spLocks noGrp="1"/>
          </p:cNvSpPr>
          <p:nvPr>
            <p:ph type="body" idx="4294967295"/>
          </p:nvPr>
        </p:nvSpPr>
        <p:spPr/>
        <p:txBody>
          <a:bodyPr/>
          <a:lstStyle/>
          <a:p>
            <a:pPr eaLnBrk="1" hangingPunct="1">
              <a:lnSpc>
                <a:spcPct val="80000"/>
              </a:lnSpc>
              <a:buFont typeface="Wingdings 2" pitchFamily="18" charset="2"/>
              <a:buNone/>
            </a:pPr>
            <a:r>
              <a:rPr lang="ru-RU" sz="3200" dirty="0">
                <a:solidFill>
                  <a:srgbClr val="FFFF00"/>
                </a:solidFill>
                <a:latin typeface="Book Antiqua" pitchFamily="18" charset="0"/>
              </a:rPr>
              <a:t>Цитогенетический  анализ </a:t>
            </a:r>
            <a:r>
              <a:rPr lang="ru-RU" sz="3200" dirty="0">
                <a:latin typeface="Book Antiqua" pitchFamily="18" charset="0"/>
              </a:rPr>
              <a:t>– это  анализ  хромосом  с  помощью  микроскопа.  Цели  хромосомного  анализа могут  быть  различны.  В  медицинской  цитогенетике  главная  задача  анализа – определить,  нормален  ли кариотип  пациента,  или  нет,  и  в  чем  состоят  отклонения.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r>
              <a:rPr lang="ru-RU" sz="2400" dirty="0">
                <a:latin typeface="Book Antiqua" pitchFamily="18" charset="0"/>
              </a:rPr>
              <a:t>Совокупность  морфологических  особенностей  полного хромосомного набора, свойственного клеткам данного вида, обозначается термином «кариотип». Специфичность  кариотипа  каждого  вида  определяется  общим  числом  хромосом,  их  размером  и  формой. </a:t>
            </a:r>
            <a:r>
              <a:rPr lang="ru-RU" sz="2400" dirty="0" err="1">
                <a:latin typeface="Book Antiqua" pitchFamily="18" charset="0"/>
              </a:rPr>
              <a:t>Кариотипированием</a:t>
            </a:r>
            <a:r>
              <a:rPr lang="ru-RU" sz="2400" dirty="0">
                <a:latin typeface="Book Antiqua" pitchFamily="18" charset="0"/>
              </a:rPr>
              <a:t>  называют  исследование  количества  и  строения  хромосом.  В  процессе  анализа первоначально  определяют,  соответствует  ли  число  хромосом  в  клетках  нормальному.  Затем  хромосомы идентифицируются согласно существующей последней номенклатуре, и их структура характеризуется как нормальная, или аберрантная.</a:t>
            </a:r>
          </a:p>
          <a:p>
            <a:endParaRPr lang="ru-RU" sz="2400" dirty="0"/>
          </a:p>
        </p:txBody>
      </p:sp>
    </p:spTree>
    <p:extLst>
      <p:ext uri="{BB962C8B-B14F-4D97-AF65-F5344CB8AC3E}">
        <p14:creationId xmlns:p14="http://schemas.microsoft.com/office/powerpoint/2010/main" val="13468055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6130" name="Rectangle 3"/>
          <p:cNvSpPr>
            <a:spLocks noGrp="1"/>
          </p:cNvSpPr>
          <p:nvPr>
            <p:ph type="body" idx="4294967295"/>
          </p:nvPr>
        </p:nvSpPr>
        <p:spPr/>
        <p:txBody>
          <a:bodyPr/>
          <a:lstStyle/>
          <a:p>
            <a:pPr eaLnBrk="1" hangingPunct="1">
              <a:lnSpc>
                <a:spcPct val="80000"/>
              </a:lnSpc>
              <a:buFont typeface="Wingdings 2" pitchFamily="18" charset="2"/>
              <a:buNone/>
            </a:pPr>
            <a:r>
              <a:rPr lang="ru-RU" b="1" dirty="0">
                <a:solidFill>
                  <a:srgbClr val="FFFF00"/>
                </a:solidFill>
                <a:latin typeface="Book Antiqua" pitchFamily="18" charset="0"/>
              </a:rPr>
              <a:t>G-окраска препаратов с использованием трипсина (</a:t>
            </a:r>
            <a:r>
              <a:rPr lang="ru-RU" b="1" dirty="0" err="1">
                <a:solidFill>
                  <a:srgbClr val="FFFF00"/>
                </a:solidFill>
                <a:latin typeface="Book Antiqua" pitchFamily="18" charset="0"/>
              </a:rPr>
              <a:t>Seabright</a:t>
            </a:r>
            <a:r>
              <a:rPr lang="ru-RU" b="1" dirty="0">
                <a:solidFill>
                  <a:srgbClr val="FFFF00"/>
                </a:solidFill>
                <a:latin typeface="Book Antiqua" pitchFamily="18" charset="0"/>
              </a:rPr>
              <a:t> M.,1971</a:t>
            </a:r>
            <a:r>
              <a:rPr lang="ru-RU" dirty="0">
                <a:solidFill>
                  <a:srgbClr val="FFFF00"/>
                </a:solidFill>
                <a:latin typeface="Book Antiqua" pitchFamily="18" charset="0"/>
              </a:rPr>
              <a:t>) </a:t>
            </a:r>
          </a:p>
          <a:p>
            <a:pPr eaLnBrk="1" hangingPunct="1">
              <a:lnSpc>
                <a:spcPct val="80000"/>
              </a:lnSpc>
              <a:buFont typeface="Wingdings 2" pitchFamily="18" charset="2"/>
              <a:buNone/>
            </a:pPr>
            <a:r>
              <a:rPr lang="ru-RU" dirty="0">
                <a:latin typeface="Book Antiqua" pitchFamily="18" charset="0"/>
              </a:rPr>
              <a:t>Перед окрашиванием стекла с препаратами помещают в термостат на ночь при t 600C. </a:t>
            </a:r>
          </a:p>
          <a:p>
            <a:pPr eaLnBrk="1" hangingPunct="1">
              <a:lnSpc>
                <a:spcPct val="80000"/>
              </a:lnSpc>
              <a:buFont typeface="Wingdings 2" pitchFamily="18" charset="2"/>
              <a:buNone/>
            </a:pPr>
            <a:r>
              <a:rPr lang="ru-RU" dirty="0">
                <a:latin typeface="Book Antiqua" pitchFamily="18" charset="0"/>
              </a:rPr>
              <a:t>Использованные реагенты: </a:t>
            </a:r>
          </a:p>
          <a:p>
            <a:pPr eaLnBrk="1" hangingPunct="1">
              <a:lnSpc>
                <a:spcPct val="80000"/>
              </a:lnSpc>
              <a:buFont typeface="Wingdings 2" pitchFamily="18" charset="2"/>
              <a:buNone/>
            </a:pPr>
            <a:r>
              <a:rPr lang="ru-RU" dirty="0">
                <a:latin typeface="Book Antiqua" pitchFamily="18" charset="0"/>
              </a:rPr>
              <a:t>−  раствор трипсина: 10 </a:t>
            </a:r>
            <a:r>
              <a:rPr lang="ru-RU" dirty="0" err="1">
                <a:latin typeface="Book Antiqua" pitchFamily="18" charset="0"/>
              </a:rPr>
              <a:t>mg</a:t>
            </a:r>
            <a:r>
              <a:rPr lang="ru-RU" dirty="0">
                <a:latin typeface="Book Antiqua" pitchFamily="18" charset="0"/>
              </a:rPr>
              <a:t> кристаллического трипсина растворяют в 100 мл фосфатного буфера. </a:t>
            </a:r>
          </a:p>
          <a:p>
            <a:pPr eaLnBrk="1" hangingPunct="1">
              <a:lnSpc>
                <a:spcPct val="80000"/>
              </a:lnSpc>
              <a:buFont typeface="Wingdings 2" pitchFamily="18" charset="2"/>
              <a:buNone/>
            </a:pPr>
            <a:r>
              <a:rPr lang="ru-RU" dirty="0">
                <a:latin typeface="Book Antiqua" pitchFamily="18" charset="0"/>
              </a:rPr>
              <a:t>−  раствор красителя: на 40 мл фосфатного буфера берется 7,5 мл красителя по Романовскому – </a:t>
            </a:r>
            <a:r>
              <a:rPr lang="ru-RU" dirty="0" err="1">
                <a:latin typeface="Book Antiqua" pitchFamily="18" charset="0"/>
              </a:rPr>
              <a:t>Гимзе</a:t>
            </a:r>
            <a:r>
              <a:rPr lang="ru-RU" dirty="0">
                <a:latin typeface="Book Antiqua" pitchFamily="18" charset="0"/>
              </a:rPr>
              <a:t> и 1,2 мл метанола. </a:t>
            </a:r>
          </a:p>
          <a:p>
            <a:pPr eaLnBrk="1" hangingPunct="1">
              <a:lnSpc>
                <a:spcPct val="80000"/>
              </a:lnSpc>
              <a:buFont typeface="Wingdings 2" pitchFamily="18" charset="2"/>
              <a:buNone/>
            </a:pPr>
            <a:r>
              <a:rPr lang="ru-RU" dirty="0">
                <a:latin typeface="Book Antiqua" pitchFamily="18" charset="0"/>
              </a:rPr>
              <a:t>−  метанол. </a:t>
            </a:r>
          </a:p>
          <a:p>
            <a:pPr eaLnBrk="1" hangingPunct="1">
              <a:lnSpc>
                <a:spcPct val="80000"/>
              </a:lnSpc>
            </a:pPr>
            <a:endParaRPr lang="ru-RU" dirty="0">
              <a:latin typeface="Book Antiqua" pitchFamily="18" charset="0"/>
            </a:endParaRPr>
          </a:p>
          <a:p>
            <a:pPr eaLnBrk="1" hangingPunct="1">
              <a:lnSpc>
                <a:spcPct val="90000"/>
              </a:lnSpc>
            </a:pPr>
            <a:endParaRPr lang="ru-RU" dirty="0">
              <a:latin typeface="Book Antiqua"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r>
              <a:rPr lang="ru-RU" dirty="0">
                <a:solidFill>
                  <a:srgbClr val="FF0000"/>
                </a:solidFill>
                <a:latin typeface="Book Antiqua" pitchFamily="18" charset="0"/>
              </a:rPr>
              <a:t>Окрашивание</a:t>
            </a:r>
            <a:r>
              <a:rPr lang="ru-RU" dirty="0">
                <a:latin typeface="Book Antiqua" pitchFamily="18" charset="0"/>
              </a:rPr>
              <a:t>: раствор трипсина подогревают до 370C (температура должна быть постоянная). В стаканчик с трипсином опускается стекло на 10-12 сек. Затем ополаскивается в стаканчике с метанолом и переносится в раствор  красителем.  Время  окрашивания  подбирается эмпирически,  начиная  с 6 сек.  По  истечении  этого времени проводят контроль окрашивания под микроскопом при увеличении 40х, не смывая краситель со стекла. </a:t>
            </a:r>
            <a:endParaRPr lang="ru-RU" dirty="0"/>
          </a:p>
        </p:txBody>
      </p:sp>
    </p:spTree>
    <p:extLst>
      <p:ext uri="{BB962C8B-B14F-4D97-AF65-F5344CB8AC3E}">
        <p14:creationId xmlns:p14="http://schemas.microsoft.com/office/powerpoint/2010/main" val="3084912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latin typeface="Book Antiqua" pitchFamily="18" charset="0"/>
              </a:rPr>
              <a:t>Если хромосомы бледно окрашены, увеличивают время окраски под контролем микроскопа. Если в хромосомах  отсутствуют  </a:t>
            </a:r>
            <a:r>
              <a:rPr lang="ru-RU" dirty="0" err="1">
                <a:latin typeface="Book Antiqua" pitchFamily="18" charset="0"/>
              </a:rPr>
              <a:t>бенды</a:t>
            </a:r>
            <a:r>
              <a:rPr lang="ru-RU" dirty="0">
                <a:latin typeface="Book Antiqua" pitchFamily="18" charset="0"/>
              </a:rPr>
              <a:t>,  это  значит,  что  время  воздействия  трипсина  недостаточно,  его  следует увеличить при проведении процедуры со следующим стеклом. После достижения хорошего окрашивания препарат моют под проточной водой </a:t>
            </a:r>
          </a:p>
          <a:p>
            <a:endParaRPr lang="ru-RU" dirty="0"/>
          </a:p>
          <a:p>
            <a:endParaRPr lang="ru-RU" dirty="0"/>
          </a:p>
        </p:txBody>
      </p:sp>
    </p:spTree>
    <p:extLst>
      <p:ext uri="{BB962C8B-B14F-4D97-AF65-F5344CB8AC3E}">
        <p14:creationId xmlns:p14="http://schemas.microsoft.com/office/powerpoint/2010/main" val="12891518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7154" name="Rectangle 3"/>
          <p:cNvSpPr>
            <a:spLocks noGrp="1"/>
          </p:cNvSpPr>
          <p:nvPr>
            <p:ph type="body" idx="4294967295"/>
          </p:nvPr>
        </p:nvSpPr>
        <p:spPr/>
        <p:txBody>
          <a:bodyPr/>
          <a:lstStyle/>
          <a:p>
            <a:pPr eaLnBrk="1" hangingPunct="1">
              <a:lnSpc>
                <a:spcPct val="90000"/>
              </a:lnSpc>
            </a:pPr>
            <a:r>
              <a:rPr lang="ru-RU" b="1" dirty="0">
                <a:solidFill>
                  <a:srgbClr val="FF0000"/>
                </a:solidFill>
                <a:latin typeface="Arial" charset="0"/>
              </a:rPr>
              <a:t>G-окраска препаратов с использованием стандартного солевого раствора, или SSC (</a:t>
            </a:r>
            <a:r>
              <a:rPr lang="ru-RU" b="1" dirty="0" err="1">
                <a:solidFill>
                  <a:srgbClr val="FF0000"/>
                </a:solidFill>
                <a:latin typeface="Arial" charset="0"/>
              </a:rPr>
              <a:t>Sumner</a:t>
            </a:r>
            <a:r>
              <a:rPr lang="ru-RU" b="1" dirty="0">
                <a:solidFill>
                  <a:srgbClr val="FF0000"/>
                </a:solidFill>
                <a:latin typeface="Arial" charset="0"/>
              </a:rPr>
              <a:t> A </a:t>
            </a:r>
            <a:r>
              <a:rPr lang="ru-RU" b="1" dirty="0" err="1">
                <a:solidFill>
                  <a:srgbClr val="FF0000"/>
                </a:solidFill>
                <a:latin typeface="Arial" charset="0"/>
              </a:rPr>
              <a:t>et</a:t>
            </a:r>
            <a:r>
              <a:rPr lang="ru-RU" b="1" dirty="0">
                <a:solidFill>
                  <a:srgbClr val="FF0000"/>
                </a:solidFill>
                <a:latin typeface="Arial" charset="0"/>
              </a:rPr>
              <a:t> </a:t>
            </a:r>
            <a:r>
              <a:rPr lang="ru-RU" b="1" dirty="0" err="1">
                <a:solidFill>
                  <a:srgbClr val="FF0000"/>
                </a:solidFill>
                <a:latin typeface="Arial" charset="0"/>
              </a:rPr>
              <a:t>al</a:t>
            </a:r>
            <a:r>
              <a:rPr lang="ru-RU" b="1" dirty="0">
                <a:solidFill>
                  <a:srgbClr val="FF0000"/>
                </a:solidFill>
                <a:latin typeface="Arial" charset="0"/>
              </a:rPr>
              <a:t>., 1971) </a:t>
            </a:r>
          </a:p>
          <a:p>
            <a:pPr eaLnBrk="1" hangingPunct="1">
              <a:lnSpc>
                <a:spcPct val="90000"/>
              </a:lnSpc>
            </a:pPr>
            <a:r>
              <a:rPr lang="ru-RU" dirty="0">
                <a:latin typeface="Arial" charset="0"/>
              </a:rPr>
              <a:t>Стекла помещают в емкость с 0,2 N HCL на 1 час при комнатной температуре. Каждое стекло промывают в трех  порциях  дистиллированной  воды.  Подсушивают  стекла,  ставя  на  ребро  на  фильтровальной  бумаге.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sz="2400" dirty="0">
                <a:latin typeface="Arial" charset="0"/>
              </a:rPr>
              <a:t>Каждое стекло проводят через подогретый до 600С 5%раствор </a:t>
            </a:r>
            <a:r>
              <a:rPr lang="ru-RU" sz="2400" dirty="0" err="1">
                <a:latin typeface="Arial" charset="0"/>
              </a:rPr>
              <a:t>Ва</a:t>
            </a:r>
            <a:r>
              <a:rPr lang="ru-RU" sz="2400" dirty="0">
                <a:latin typeface="Arial" charset="0"/>
              </a:rPr>
              <a:t> (ОН)2 в течение 10 сек. Стекла промывают в 0,1 N HCL и 3-х порциях дистиллированной воды, подсушивают. Помещают стекла в буферный раствор 2SSC  и  ставят  их  в  термостат  или  водяную  баню  при t650C  на 2 часа.  Вынимают  стекла  из  буферного раствора  и  подсушивают (на  ребре)  на  фильтровальной  бумаге.  Окрашивают  раствором  красителя  по Романовскому –</a:t>
            </a:r>
            <a:r>
              <a:rPr lang="ru-RU" sz="2400" dirty="0" err="1">
                <a:latin typeface="Arial" charset="0"/>
              </a:rPr>
              <a:t>Гимзе</a:t>
            </a:r>
            <a:r>
              <a:rPr lang="ru-RU" sz="2400" dirty="0">
                <a:latin typeface="Arial" charset="0"/>
              </a:rPr>
              <a:t>, приготовленном на фосфатном буфере из расчета 40 мл буфера и 3-7 мл красителя. </a:t>
            </a:r>
          </a:p>
          <a:p>
            <a:pPr eaLnBrk="1" hangingPunct="1">
              <a:lnSpc>
                <a:spcPct val="90000"/>
              </a:lnSpc>
            </a:pPr>
            <a:endParaRPr lang="ru-RU" sz="2400" dirty="0">
              <a:latin typeface="Book Antiqua" pitchFamily="18" charset="0"/>
            </a:endParaRPr>
          </a:p>
          <a:p>
            <a:endParaRPr lang="ru-RU" sz="2400" dirty="0"/>
          </a:p>
        </p:txBody>
      </p:sp>
    </p:spTree>
    <p:extLst>
      <p:ext uri="{BB962C8B-B14F-4D97-AF65-F5344CB8AC3E}">
        <p14:creationId xmlns:p14="http://schemas.microsoft.com/office/powerpoint/2010/main" val="1989086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8178" name="Rectangle 3"/>
          <p:cNvSpPr>
            <a:spLocks noGrp="1"/>
          </p:cNvSpPr>
          <p:nvPr>
            <p:ph type="body" idx="4294967295"/>
          </p:nvPr>
        </p:nvSpPr>
        <p:spPr/>
        <p:txBody>
          <a:bodyPr/>
          <a:lstStyle/>
          <a:p>
            <a:pPr eaLnBrk="1" hangingPunct="1"/>
            <a:r>
              <a:rPr lang="ru-RU" sz="2400">
                <a:latin typeface="Arial" charset="0"/>
              </a:rPr>
              <a:t>Окрашивание  производят  несколько  минут  под  контролем  микроскопа.  Время  окрашивания  подбирают, начиная с 1 мин. После окрашивания центромерные области должны быть интенсивно окрашены. После получения такой картины, препараты промывают водопроводной водой. </a:t>
            </a:r>
          </a:p>
          <a:p>
            <a:pPr eaLnBrk="1" hangingPunct="1"/>
            <a:r>
              <a:rPr lang="ru-RU" sz="2400" b="1">
                <a:solidFill>
                  <a:srgbClr val="FF0000"/>
                </a:solidFill>
                <a:latin typeface="Arial" charset="0"/>
              </a:rPr>
              <a:t>G-окраска без предварительной обработки препаратов (Селезнев Ю.В. 1972) </a:t>
            </a:r>
          </a:p>
          <a:p>
            <a:pPr eaLnBrk="1" hangingPunct="1"/>
            <a:r>
              <a:rPr lang="ru-RU" sz="2400">
                <a:latin typeface="Arial" charset="0"/>
              </a:rPr>
              <a:t>Препараты  окрашивают  раствором  азур-эозина  по  Романовскому – Гимзе  на  фосфатном  буфере  с  рН 6,8. Концентрация раствора и время окраски подбирается эмпирически. </a:t>
            </a:r>
          </a:p>
          <a:p>
            <a:pPr eaLnBrk="1" hangingPunct="1"/>
            <a:endParaRPr lang="ru-RU" sz="2400">
              <a:latin typeface="Book Antiqua"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79202" name="Rectangle 3"/>
          <p:cNvSpPr>
            <a:spLocks noGrp="1"/>
          </p:cNvSpPr>
          <p:nvPr>
            <p:ph type="body" idx="4294967295"/>
          </p:nvPr>
        </p:nvSpPr>
        <p:spPr/>
        <p:txBody>
          <a:bodyPr/>
          <a:lstStyle/>
          <a:p>
            <a:pPr eaLnBrk="1" hangingPunct="1">
              <a:lnSpc>
                <a:spcPct val="90000"/>
              </a:lnSpc>
            </a:pPr>
            <a:r>
              <a:rPr lang="ru-RU" b="1" dirty="0">
                <a:solidFill>
                  <a:srgbClr val="FF0000"/>
                </a:solidFill>
                <a:latin typeface="Arial" charset="0"/>
              </a:rPr>
              <a:t>G-окраска препаратов с использованием стандартного солевого раствора, или SSC (</a:t>
            </a:r>
            <a:r>
              <a:rPr lang="ru-RU" b="1" dirty="0" err="1">
                <a:solidFill>
                  <a:srgbClr val="FF0000"/>
                </a:solidFill>
                <a:latin typeface="Arial" charset="0"/>
              </a:rPr>
              <a:t>Sumner</a:t>
            </a:r>
            <a:r>
              <a:rPr lang="ru-RU" b="1" dirty="0">
                <a:solidFill>
                  <a:srgbClr val="FF0000"/>
                </a:solidFill>
                <a:latin typeface="Arial" charset="0"/>
              </a:rPr>
              <a:t> A </a:t>
            </a:r>
            <a:r>
              <a:rPr lang="ru-RU" b="1" dirty="0" err="1">
                <a:solidFill>
                  <a:srgbClr val="FF0000"/>
                </a:solidFill>
                <a:latin typeface="Arial" charset="0"/>
              </a:rPr>
              <a:t>et</a:t>
            </a:r>
            <a:r>
              <a:rPr lang="ru-RU" b="1" dirty="0">
                <a:solidFill>
                  <a:srgbClr val="FF0000"/>
                </a:solidFill>
                <a:latin typeface="Arial" charset="0"/>
              </a:rPr>
              <a:t> </a:t>
            </a:r>
            <a:r>
              <a:rPr lang="ru-RU" b="1" dirty="0" err="1">
                <a:solidFill>
                  <a:srgbClr val="FF0000"/>
                </a:solidFill>
                <a:latin typeface="Arial" charset="0"/>
              </a:rPr>
              <a:t>al</a:t>
            </a:r>
            <a:r>
              <a:rPr lang="ru-RU" b="1" dirty="0">
                <a:solidFill>
                  <a:srgbClr val="FF0000"/>
                </a:solidFill>
                <a:latin typeface="Arial" charset="0"/>
              </a:rPr>
              <a:t>., 1971) </a:t>
            </a:r>
          </a:p>
          <a:p>
            <a:pPr eaLnBrk="1" hangingPunct="1">
              <a:lnSpc>
                <a:spcPct val="90000"/>
              </a:lnSpc>
            </a:pPr>
            <a:r>
              <a:rPr lang="ru-RU" dirty="0">
                <a:latin typeface="Arial" charset="0"/>
              </a:rPr>
              <a:t>Стекла помещают в емкость с 0,2 N HCL на 1 час при комнатной температуре. Каждое стекло промывают в трех  порциях  дистиллированной  воды.  Подсушивают  стекла,  ставя  на  ребро  на  фильтровальной  бумаге.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r>
              <a:rPr lang="ru-RU">
                <a:ln>
                  <a:noFill/>
                </a:ln>
                <a:solidFill>
                  <a:schemeClr val="tx1"/>
                </a:solidFill>
                <a:effectLst/>
                <a:latin typeface="Lucida Sans" pitchFamily="34" charset="0"/>
              </a:rPr>
              <a:t>История возникновения</a:t>
            </a:r>
          </a:p>
        </p:txBody>
      </p:sp>
      <p:sp>
        <p:nvSpPr>
          <p:cNvPr id="184322" name="Rectangle 3"/>
          <p:cNvSpPr>
            <a:spLocks noGrp="1"/>
          </p:cNvSpPr>
          <p:nvPr>
            <p:ph type="body" idx="4294967295"/>
          </p:nvPr>
        </p:nvSpPr>
        <p:spPr/>
        <p:txBody>
          <a:bodyPr/>
          <a:lstStyle/>
          <a:p>
            <a:pPr eaLnBrk="1" hangingPunct="1">
              <a:lnSpc>
                <a:spcPct val="90000"/>
              </a:lnSpc>
            </a:pPr>
            <a:r>
              <a:rPr lang="ru-RU" sz="2000" dirty="0">
                <a:latin typeface="Book Antiqua" pitchFamily="18" charset="0"/>
              </a:rPr>
              <a:t>В начале 1970-х годов норвежский учёный </a:t>
            </a:r>
            <a:r>
              <a:rPr lang="ru-RU" sz="2000" dirty="0" err="1">
                <a:latin typeface="Book Antiqua" pitchFamily="18" charset="0"/>
              </a:rPr>
              <a:t>Хьелль</a:t>
            </a:r>
            <a:r>
              <a:rPr lang="ru-RU" sz="2000" dirty="0">
                <a:latin typeface="Book Antiqua" pitchFamily="18" charset="0"/>
              </a:rPr>
              <a:t> </a:t>
            </a:r>
            <a:r>
              <a:rPr lang="ru-RU" sz="2000" dirty="0" err="1">
                <a:latin typeface="Book Antiqua" pitchFamily="18" charset="0"/>
              </a:rPr>
              <a:t>Клеппе</a:t>
            </a:r>
            <a:r>
              <a:rPr lang="ru-RU" sz="2000" dirty="0">
                <a:latin typeface="Book Antiqua" pitchFamily="18" charset="0"/>
              </a:rPr>
              <a:t> из лаборатории нобелевского лауреата </a:t>
            </a:r>
            <a:r>
              <a:rPr lang="ru-RU" sz="2000" dirty="0" err="1">
                <a:latin typeface="Book Antiqua" pitchFamily="18" charset="0"/>
              </a:rPr>
              <a:t>Хара</a:t>
            </a:r>
            <a:r>
              <a:rPr lang="ru-RU" sz="2000" dirty="0">
                <a:latin typeface="Book Antiqua" pitchFamily="18" charset="0"/>
              </a:rPr>
              <a:t> </a:t>
            </a:r>
            <a:r>
              <a:rPr lang="ru-RU" sz="2000" dirty="0" err="1">
                <a:latin typeface="Book Antiqua" pitchFamily="18" charset="0"/>
              </a:rPr>
              <a:t>Гобинды</a:t>
            </a:r>
            <a:r>
              <a:rPr lang="ru-RU" sz="2000" dirty="0">
                <a:latin typeface="Book Antiqua" pitchFamily="18" charset="0"/>
              </a:rPr>
              <a:t> </a:t>
            </a:r>
            <a:r>
              <a:rPr lang="ru-RU" sz="2000" dirty="0" err="1">
                <a:latin typeface="Book Antiqua" pitchFamily="18" charset="0"/>
              </a:rPr>
              <a:t>Хораны</a:t>
            </a:r>
            <a:r>
              <a:rPr lang="ru-RU" sz="2000" dirty="0">
                <a:latin typeface="Book Antiqua" pitchFamily="18" charset="0"/>
              </a:rPr>
              <a:t> предложил способ амплификации ДНК с помощью пары коротких </a:t>
            </a:r>
            <a:r>
              <a:rPr lang="ru-RU" sz="2000" dirty="0" err="1">
                <a:latin typeface="Book Antiqua" pitchFamily="18" charset="0"/>
              </a:rPr>
              <a:t>одноцепочечных</a:t>
            </a:r>
            <a:r>
              <a:rPr lang="ru-RU" sz="2000" dirty="0">
                <a:latin typeface="Book Antiqua" pitchFamily="18" charset="0"/>
              </a:rPr>
              <a:t> молекул ДНК — синтетических </a:t>
            </a:r>
            <a:r>
              <a:rPr lang="ru-RU" sz="2000" dirty="0" err="1">
                <a:latin typeface="Book Antiqua" pitchFamily="18" charset="0"/>
              </a:rPr>
              <a:t>праймеров</a:t>
            </a:r>
            <a:r>
              <a:rPr lang="ru-RU" sz="2000" dirty="0">
                <a:latin typeface="Book Antiqua" pitchFamily="18" charset="0"/>
              </a:rPr>
              <a:t>. Однако в то время эта идея осталась нереализованной. Полимеразная цепная реакция (ПЦР) была изобретена в 1983 году американским биохимиком </a:t>
            </a:r>
            <a:r>
              <a:rPr lang="ru-RU" sz="2000" dirty="0" err="1">
                <a:latin typeface="Book Antiqua" pitchFamily="18" charset="0"/>
              </a:rPr>
              <a:t>Кэри</a:t>
            </a:r>
            <a:r>
              <a:rPr lang="ru-RU" sz="2000" dirty="0">
                <a:latin typeface="Book Antiqua" pitchFamily="18" charset="0"/>
              </a:rPr>
              <a:t> </a:t>
            </a:r>
            <a:r>
              <a:rPr lang="ru-RU" sz="2000" dirty="0" err="1">
                <a:latin typeface="Book Antiqua" pitchFamily="18" charset="0"/>
              </a:rPr>
              <a:t>Муллисом</a:t>
            </a:r>
            <a:r>
              <a:rPr lang="ru-RU" sz="2000" dirty="0">
                <a:latin typeface="Book Antiqua" pitchFamily="18" charset="0"/>
              </a:rPr>
              <a:t>. Его целью было создание метода, который бы позволил </a:t>
            </a:r>
            <a:r>
              <a:rPr lang="ru-RU" sz="2000" dirty="0" err="1">
                <a:latin typeface="Book Antiqua" pitchFamily="18" charset="0"/>
              </a:rPr>
              <a:t>амплифицировать</a:t>
            </a:r>
            <a:r>
              <a:rPr lang="ru-RU" sz="2000" dirty="0">
                <a:latin typeface="Book Antiqua" pitchFamily="18" charset="0"/>
              </a:rPr>
              <a:t> ДНК в ходе многократных последовательных удвоений исходной молекулы ДНК с помощью фермента ДНК-полимеразы. Первая публикация по методу ПЦР появилась в ноябре 1985 года в журнале </a:t>
            </a:r>
            <a:r>
              <a:rPr lang="ru-RU" sz="2000" dirty="0" err="1">
                <a:latin typeface="Book Antiqua" pitchFamily="18" charset="0"/>
              </a:rPr>
              <a:t>Science</a:t>
            </a:r>
            <a:r>
              <a:rPr lang="ru-RU" sz="2000" dirty="0">
                <a:latin typeface="Book Antiqua" pitchFamily="18" charset="0"/>
              </a:rPr>
              <a:t>. Через 8 лет после этого за изобретение метода ПЦР К. </a:t>
            </a:r>
            <a:r>
              <a:rPr lang="ru-RU" sz="2000" dirty="0" err="1">
                <a:latin typeface="Book Antiqua" pitchFamily="18" charset="0"/>
              </a:rPr>
              <a:t>Муллис</a:t>
            </a:r>
            <a:r>
              <a:rPr lang="ru-RU" sz="2000" dirty="0">
                <a:latin typeface="Book Antiqua" pitchFamily="18" charset="0"/>
              </a:rPr>
              <a:t> получил Нобелевскую премию.</a:t>
            </a:r>
          </a:p>
          <a:p>
            <a:pPr eaLnBrk="1" hangingPunct="1">
              <a:lnSpc>
                <a:spcPct val="90000"/>
              </a:lnSpc>
            </a:pPr>
            <a:endParaRPr lang="ru-RU" sz="2000" dirty="0">
              <a:latin typeface="Book Antiqua"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Объект 4"/>
          <p:cNvSpPr>
            <a:spLocks noGrp="1"/>
          </p:cNvSpPr>
          <p:nvPr>
            <p:ph idx="1"/>
          </p:nvPr>
        </p:nvSpPr>
        <p:spPr/>
        <p:txBody>
          <a:bodyPr/>
          <a:lstStyle/>
          <a:p>
            <a:pPr eaLnBrk="1" hangingPunct="1">
              <a:lnSpc>
                <a:spcPct val="90000"/>
              </a:lnSpc>
            </a:pPr>
            <a:r>
              <a:rPr lang="ru-RU" sz="2400" dirty="0">
                <a:latin typeface="Arial" charset="0"/>
              </a:rPr>
              <a:t>Каждое стекло проводят через подогретый до 600С 5%раствор </a:t>
            </a:r>
            <a:r>
              <a:rPr lang="ru-RU" sz="2400" dirty="0" err="1">
                <a:latin typeface="Arial" charset="0"/>
              </a:rPr>
              <a:t>Ва</a:t>
            </a:r>
            <a:r>
              <a:rPr lang="ru-RU" sz="2400" dirty="0">
                <a:latin typeface="Arial" charset="0"/>
              </a:rPr>
              <a:t> (ОН)2 в течение 10 сек. Стекла промывают в 0,1 N HCL и 3-х порциях дистиллированной воды, подсушивают. Помещают стекла в буферный раствор 2SSC  и  ставят  их  в  термостат  или  водяную  баню  при t650C  на 2 часа.  Вынимают  стекла  из  буферного раствора  и  подсушивают (на  ребре)  на  фильтровальной  бумаге.  Окрашивают  раствором  красителя  по Романовскому –</a:t>
            </a:r>
            <a:r>
              <a:rPr lang="ru-RU" sz="2400" dirty="0" err="1">
                <a:latin typeface="Arial" charset="0"/>
              </a:rPr>
              <a:t>Гимзе</a:t>
            </a:r>
            <a:r>
              <a:rPr lang="ru-RU" sz="2400" dirty="0">
                <a:latin typeface="Arial" charset="0"/>
              </a:rPr>
              <a:t>, приготовленном на фосфатном буфере из расчета 40 мл буфера и 3-7 мл красителя. </a:t>
            </a:r>
          </a:p>
          <a:p>
            <a:pPr eaLnBrk="1" hangingPunct="1">
              <a:lnSpc>
                <a:spcPct val="90000"/>
              </a:lnSpc>
            </a:pPr>
            <a:endParaRPr lang="ru-RU" dirty="0">
              <a:latin typeface="Book Antiqua" pitchFamily="18" charset="0"/>
            </a:endParaRPr>
          </a:p>
          <a:p>
            <a:endParaRPr lang="ru-RU" dirty="0"/>
          </a:p>
        </p:txBody>
      </p:sp>
    </p:spTree>
    <p:extLst>
      <p:ext uri="{BB962C8B-B14F-4D97-AF65-F5344CB8AC3E}">
        <p14:creationId xmlns:p14="http://schemas.microsoft.com/office/powerpoint/2010/main" val="17766362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p:cNvSpPr>
          <p:nvPr>
            <p:ph type="title" idx="4294967295"/>
          </p:nvPr>
        </p:nvSpPr>
        <p:spPr bwMode="auto"/>
        <p:txBody>
          <a:bodyPr wrap="square" lIns="91440" tIns="45720" rIns="91440" bIns="45720" numCol="1" anchorCtr="0" compatLnSpc="1">
            <a:prstTxWarp prst="textNoShape">
              <a:avLst/>
            </a:prstTxWarp>
            <a:normAutofit fontScale="90000"/>
          </a:bodyPr>
          <a:lstStyle/>
          <a:p>
            <a:pPr eaLnBrk="1" hangingPunct="1">
              <a:defRPr/>
            </a:pPr>
            <a:r>
              <a:rPr lang="en-US" sz="3700" u="sng" dirty="0">
                <a:ln>
                  <a:noFill/>
                </a:ln>
                <a:solidFill>
                  <a:srgbClr val="FFFF00"/>
                </a:solidFill>
                <a:effectLst/>
              </a:rPr>
              <a:t>Q-</a:t>
            </a:r>
            <a:r>
              <a:rPr lang="ru-RU" sz="3700" u="sng" dirty="0">
                <a:ln>
                  <a:noFill/>
                </a:ln>
                <a:solidFill>
                  <a:srgbClr val="FFFF00"/>
                </a:solidFill>
                <a:effectLst/>
                <a:latin typeface="Lucida Sans" pitchFamily="34" charset="0"/>
              </a:rPr>
              <a:t>метод</a:t>
            </a:r>
            <a:br>
              <a:rPr lang="ru-RU" sz="3700" u="sng" dirty="0">
                <a:ln>
                  <a:noFill/>
                </a:ln>
                <a:solidFill>
                  <a:srgbClr val="FFFF00"/>
                </a:solidFill>
                <a:effectLst/>
                <a:latin typeface="Lucida Sans" pitchFamily="34" charset="0"/>
              </a:rPr>
            </a:br>
            <a:endParaRPr lang="ru-RU" sz="3700" u="sng" dirty="0">
              <a:ln>
                <a:noFill/>
              </a:ln>
              <a:solidFill>
                <a:srgbClr val="FFFF00"/>
              </a:solidFill>
              <a:effectLst/>
              <a:latin typeface="Lucida Sans" pitchFamily="34" charset="0"/>
            </a:endParaRPr>
          </a:p>
        </p:txBody>
      </p:sp>
      <p:sp>
        <p:nvSpPr>
          <p:cNvPr id="180226" name="Rectangle 3"/>
          <p:cNvSpPr>
            <a:spLocks noGrp="1"/>
          </p:cNvSpPr>
          <p:nvPr>
            <p:ph type="body" idx="4294967295"/>
          </p:nvPr>
        </p:nvSpPr>
        <p:spPr/>
        <p:txBody>
          <a:bodyPr/>
          <a:lstStyle/>
          <a:p>
            <a:pPr eaLnBrk="1" hangingPunct="1"/>
            <a:r>
              <a:rPr lang="ru-RU" sz="2400" b="1" dirty="0">
                <a:solidFill>
                  <a:srgbClr val="FFFF00"/>
                </a:solidFill>
                <a:latin typeface="Arial" charset="0"/>
              </a:rPr>
              <a:t>Окраска препаратов акрихин-ипритом (QFQ) </a:t>
            </a:r>
          </a:p>
          <a:p>
            <a:pPr eaLnBrk="1" hangingPunct="1"/>
            <a:r>
              <a:rPr lang="ru-RU" sz="2400" dirty="0">
                <a:latin typeface="Arial" charset="0"/>
              </a:rPr>
              <a:t>Промыть стекло в дистиллированной воде, затем в буфере Мак-</a:t>
            </a:r>
            <a:r>
              <a:rPr lang="ru-RU" sz="2400" dirty="0" err="1">
                <a:latin typeface="Arial" charset="0"/>
              </a:rPr>
              <a:t>Ильвейна</a:t>
            </a:r>
            <a:r>
              <a:rPr lang="ru-RU" sz="2400" dirty="0">
                <a:latin typeface="Arial" charset="0"/>
              </a:rPr>
              <a:t>. Опустить стекло в стаканчик с красителем акрихин-ипритом на 10-20 минут. Промыть стекло в буфере Мак-</a:t>
            </a:r>
            <a:r>
              <a:rPr lang="ru-RU" sz="2400" dirty="0" err="1">
                <a:latin typeface="Arial" charset="0"/>
              </a:rPr>
              <a:t>Ильвейна</a:t>
            </a:r>
            <a:r>
              <a:rPr lang="ru-RU" sz="2400" dirty="0">
                <a:latin typeface="Arial" charset="0"/>
              </a:rPr>
              <a:t>. Заключить стекло в смесь  </a:t>
            </a:r>
            <a:r>
              <a:rPr lang="ru-RU" sz="2400" dirty="0" err="1">
                <a:latin typeface="Arial" charset="0"/>
              </a:rPr>
              <a:t>лицерин</a:t>
            </a:r>
            <a:r>
              <a:rPr lang="ru-RU" sz="2400" dirty="0">
                <a:latin typeface="Arial" charset="0"/>
              </a:rPr>
              <a:t>-вода (1:1). После  окрашивания  хромосомы  имеют  </a:t>
            </a:r>
            <a:r>
              <a:rPr lang="ru-RU" sz="2400" dirty="0" err="1">
                <a:latin typeface="Arial" charset="0"/>
              </a:rPr>
              <a:t>диференцированность</a:t>
            </a:r>
            <a:r>
              <a:rPr lang="ru-RU" sz="2400" dirty="0">
                <a:latin typeface="Arial" charset="0"/>
              </a:rPr>
              <a:t>  по  длине, аналогичной G-</a:t>
            </a:r>
            <a:r>
              <a:rPr lang="ru-RU" sz="2400" dirty="0" err="1">
                <a:latin typeface="Arial" charset="0"/>
              </a:rPr>
              <a:t>бендированию,Y</a:t>
            </a:r>
            <a:r>
              <a:rPr lang="ru-RU" sz="2400" dirty="0">
                <a:latin typeface="Arial" charset="0"/>
              </a:rPr>
              <a:t>-хромосома, спутники </a:t>
            </a:r>
            <a:r>
              <a:rPr lang="ru-RU" sz="2400" dirty="0" err="1">
                <a:latin typeface="Arial" charset="0"/>
              </a:rPr>
              <a:t>акроцентрических</a:t>
            </a:r>
            <a:r>
              <a:rPr lang="ru-RU" sz="2400" dirty="0">
                <a:latin typeface="Arial" charset="0"/>
              </a:rPr>
              <a:t> хромосом, </a:t>
            </a:r>
            <a:r>
              <a:rPr lang="ru-RU" sz="2400" dirty="0" err="1">
                <a:latin typeface="Arial" charset="0"/>
              </a:rPr>
              <a:t>центромерные</a:t>
            </a:r>
            <a:r>
              <a:rPr lang="ru-RU" sz="2400" dirty="0">
                <a:latin typeface="Arial" charset="0"/>
              </a:rPr>
              <a:t> районы 3 и 4 хромосом имеют сверх яркое (бриллиантовое)  </a:t>
            </a:r>
          </a:p>
          <a:p>
            <a:pPr eaLnBrk="1" hangingPunct="1"/>
            <a:endParaRPr lang="ru-RU" sz="2400" dirty="0">
              <a:latin typeface="Book Antiqua"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81250" name="Rectangle 3"/>
          <p:cNvSpPr>
            <a:spLocks noGrp="1"/>
          </p:cNvSpPr>
          <p:nvPr>
            <p:ph type="body" idx="4294967295"/>
          </p:nvPr>
        </p:nvSpPr>
        <p:spPr/>
        <p:txBody>
          <a:bodyPr/>
          <a:lstStyle/>
          <a:p>
            <a:pPr eaLnBrk="1" hangingPunct="1"/>
            <a:r>
              <a:rPr lang="ru-RU" sz="2400" b="1" dirty="0">
                <a:solidFill>
                  <a:srgbClr val="FFFF00"/>
                </a:solidFill>
                <a:latin typeface="Arial" charset="0"/>
              </a:rPr>
              <a:t>Окраска препаратов </a:t>
            </a:r>
            <a:r>
              <a:rPr lang="ru-RU" sz="2400" b="1" dirty="0" err="1">
                <a:solidFill>
                  <a:srgbClr val="FFFF00"/>
                </a:solidFill>
                <a:latin typeface="Arial" charset="0"/>
              </a:rPr>
              <a:t>флюорохромом</a:t>
            </a:r>
            <a:r>
              <a:rPr lang="ru-RU" sz="2400" b="1" dirty="0">
                <a:solidFill>
                  <a:srgbClr val="FFFF00"/>
                </a:solidFill>
                <a:latin typeface="Arial" charset="0"/>
              </a:rPr>
              <a:t> </a:t>
            </a:r>
            <a:r>
              <a:rPr lang="ru-RU" sz="2400" b="1" dirty="0" err="1">
                <a:solidFill>
                  <a:srgbClr val="FFFF00"/>
                </a:solidFill>
                <a:latin typeface="Arial" charset="0"/>
              </a:rPr>
              <a:t>Hoechst</a:t>
            </a:r>
            <a:r>
              <a:rPr lang="ru-RU" sz="2400" b="1" dirty="0">
                <a:solidFill>
                  <a:srgbClr val="FFFF00"/>
                </a:solidFill>
                <a:latin typeface="Arial" charset="0"/>
              </a:rPr>
              <a:t> 33258 (</a:t>
            </a:r>
            <a:r>
              <a:rPr lang="ru-RU" sz="2400" b="1" dirty="0" err="1">
                <a:solidFill>
                  <a:srgbClr val="FFFF00"/>
                </a:solidFill>
                <a:latin typeface="Arial" charset="0"/>
              </a:rPr>
              <a:t>Hilwig</a:t>
            </a:r>
            <a:r>
              <a:rPr lang="ru-RU" sz="2400" b="1" dirty="0">
                <a:solidFill>
                  <a:srgbClr val="FFFF00"/>
                </a:solidFill>
                <a:latin typeface="Arial" charset="0"/>
              </a:rPr>
              <a:t> I., </a:t>
            </a:r>
            <a:r>
              <a:rPr lang="ru-RU" sz="2400" b="1" dirty="0" err="1">
                <a:solidFill>
                  <a:srgbClr val="FFFF00"/>
                </a:solidFill>
                <a:latin typeface="Arial" charset="0"/>
              </a:rPr>
              <a:t>Gropp</a:t>
            </a:r>
            <a:r>
              <a:rPr lang="ru-RU" sz="2400" b="1" dirty="0">
                <a:solidFill>
                  <a:srgbClr val="FFFF00"/>
                </a:solidFill>
                <a:latin typeface="Arial" charset="0"/>
              </a:rPr>
              <a:t> A., 1972) </a:t>
            </a:r>
          </a:p>
          <a:p>
            <a:pPr eaLnBrk="1" hangingPunct="1"/>
            <a:r>
              <a:rPr lang="ru-RU" dirty="0">
                <a:latin typeface="Arial" charset="0"/>
              </a:rPr>
              <a:t>Краситель готовят на сбалансированном растворе </a:t>
            </a:r>
            <a:r>
              <a:rPr lang="ru-RU" dirty="0" err="1">
                <a:latin typeface="Arial" charset="0"/>
              </a:rPr>
              <a:t>Хенкса</a:t>
            </a:r>
            <a:r>
              <a:rPr lang="ru-RU" dirty="0">
                <a:latin typeface="Arial" charset="0"/>
              </a:rPr>
              <a:t> с концентрацией </a:t>
            </a:r>
            <a:r>
              <a:rPr lang="ru-RU" dirty="0" err="1">
                <a:latin typeface="Arial" charset="0"/>
              </a:rPr>
              <a:t>флюорохрома</a:t>
            </a:r>
            <a:r>
              <a:rPr lang="ru-RU" dirty="0">
                <a:latin typeface="Arial" charset="0"/>
              </a:rPr>
              <a:t> 0,05 мкг/мл. Время окрашивания – 10 мин.  Препарат  промывают  в  воде  и  заключают  в  уксуснокислый  буфер  с  рН 5,5. Для получения более четкой </a:t>
            </a:r>
            <a:r>
              <a:rPr lang="ru-RU" dirty="0" err="1">
                <a:latin typeface="Arial" charset="0"/>
              </a:rPr>
              <a:t>дифференцированности</a:t>
            </a:r>
            <a:r>
              <a:rPr lang="ru-RU" dirty="0">
                <a:latin typeface="Arial" charset="0"/>
              </a:rPr>
              <a:t> окрашенные препараты следует выдерживать в темноте в течение 3-7 дней. </a:t>
            </a:r>
          </a:p>
          <a:p>
            <a:pPr eaLnBrk="1" hangingPunct="1"/>
            <a:endParaRPr lang="ru-RU" dirty="0">
              <a:latin typeface="Book Antiqua"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p:cNvSpPr>
          <p:nvPr>
            <p:ph type="title" idx="4294967295"/>
          </p:nvPr>
        </p:nvSpPr>
        <p:spPr bwMode="auto"/>
        <p:txBody>
          <a:bodyPr wrap="square" lIns="91440" tIns="45720" rIns="91440" bIns="45720" numCol="1" anchorCtr="0" compatLnSpc="1">
            <a:prstTxWarp prst="textNoShape">
              <a:avLst/>
            </a:prstTxWarp>
          </a:bodyPr>
          <a:lstStyle/>
          <a:p>
            <a:pPr eaLnBrk="1" hangingPunct="1">
              <a:defRPr/>
            </a:pPr>
            <a:endParaRPr lang="ru-RU">
              <a:ln>
                <a:noFill/>
              </a:ln>
              <a:solidFill>
                <a:schemeClr val="tx1"/>
              </a:solidFill>
              <a:effectLst/>
              <a:latin typeface="Lucida Sans" pitchFamily="34" charset="0"/>
            </a:endParaRPr>
          </a:p>
        </p:txBody>
      </p:sp>
      <p:sp>
        <p:nvSpPr>
          <p:cNvPr id="182274" name="Rectangle 3"/>
          <p:cNvSpPr>
            <a:spLocks noGrp="1"/>
          </p:cNvSpPr>
          <p:nvPr>
            <p:ph type="body" idx="4294967295"/>
          </p:nvPr>
        </p:nvSpPr>
        <p:spPr/>
        <p:txBody>
          <a:bodyPr/>
          <a:lstStyle/>
          <a:p>
            <a:pPr algn="ctr" eaLnBrk="1" hangingPunct="1">
              <a:buFont typeface="Wingdings 2" pitchFamily="18" charset="2"/>
              <a:buNone/>
            </a:pPr>
            <a:r>
              <a:rPr lang="ru-RU" sz="2200" b="1" u="sng" dirty="0">
                <a:solidFill>
                  <a:srgbClr val="FFFF00"/>
                </a:solidFill>
                <a:latin typeface="Book Antiqua" pitchFamily="18" charset="0"/>
              </a:rPr>
              <a:t>R-окраска с использованием термической обработки и красителя Романовского-</a:t>
            </a:r>
            <a:r>
              <a:rPr lang="ru-RU" sz="2200" b="1" u="sng" dirty="0" err="1">
                <a:solidFill>
                  <a:srgbClr val="FFFF00"/>
                </a:solidFill>
                <a:latin typeface="Book Antiqua" pitchFamily="18" charset="0"/>
              </a:rPr>
              <a:t>Гимзы</a:t>
            </a:r>
            <a:r>
              <a:rPr lang="ru-RU" sz="2200" b="1" u="sng" dirty="0">
                <a:solidFill>
                  <a:srgbClr val="FFFF00"/>
                </a:solidFill>
                <a:latin typeface="Book Antiqua" pitchFamily="18" charset="0"/>
              </a:rPr>
              <a:t> (</a:t>
            </a:r>
            <a:r>
              <a:rPr lang="ru-RU" sz="2200" b="1" u="sng" dirty="0" err="1">
                <a:solidFill>
                  <a:srgbClr val="FFFF00"/>
                </a:solidFill>
                <a:latin typeface="Book Antiqua" pitchFamily="18" charset="0"/>
              </a:rPr>
              <a:t>Dutrillaux</a:t>
            </a:r>
            <a:r>
              <a:rPr lang="ru-RU" sz="2200" b="1" u="sng" dirty="0">
                <a:solidFill>
                  <a:srgbClr val="FFFF00"/>
                </a:solidFill>
                <a:latin typeface="Book Antiqua" pitchFamily="18" charset="0"/>
              </a:rPr>
              <a:t> B., 1973; </a:t>
            </a:r>
            <a:r>
              <a:rPr lang="ru-RU" sz="2200" b="1" u="sng" dirty="0" err="1">
                <a:solidFill>
                  <a:srgbClr val="FFFF00"/>
                </a:solidFill>
                <a:latin typeface="Book Antiqua" pitchFamily="18" charset="0"/>
              </a:rPr>
              <a:t>Dutrillaux</a:t>
            </a:r>
            <a:r>
              <a:rPr lang="ru-RU" sz="2200" b="1" u="sng" dirty="0">
                <a:solidFill>
                  <a:srgbClr val="FFFF00"/>
                </a:solidFill>
                <a:latin typeface="Book Antiqua" pitchFamily="18" charset="0"/>
              </a:rPr>
              <a:t> B., </a:t>
            </a:r>
            <a:r>
              <a:rPr lang="ru-RU" sz="2200" b="1" u="sng" dirty="0" err="1">
                <a:solidFill>
                  <a:srgbClr val="FFFF00"/>
                </a:solidFill>
                <a:latin typeface="Book Antiqua" pitchFamily="18" charset="0"/>
              </a:rPr>
              <a:t>Covic</a:t>
            </a:r>
            <a:r>
              <a:rPr lang="ru-RU" sz="2200" b="1" u="sng" dirty="0">
                <a:solidFill>
                  <a:srgbClr val="FFFF00"/>
                </a:solidFill>
                <a:latin typeface="Book Antiqua" pitchFamily="18" charset="0"/>
              </a:rPr>
              <a:t> </a:t>
            </a:r>
            <a:r>
              <a:rPr lang="ru-RU" sz="2200" b="1" u="sng" dirty="0" err="1">
                <a:solidFill>
                  <a:srgbClr val="FFFF00"/>
                </a:solidFill>
                <a:latin typeface="Book Antiqua" pitchFamily="18" charset="0"/>
              </a:rPr>
              <a:t>M.,m</a:t>
            </a:r>
            <a:r>
              <a:rPr lang="ru-RU" sz="2200" b="1" u="sng" dirty="0">
                <a:solidFill>
                  <a:srgbClr val="FFFF00"/>
                </a:solidFill>
                <a:latin typeface="Book Antiqua" pitchFamily="18" charset="0"/>
              </a:rPr>
              <a:t> 1974) </a:t>
            </a:r>
          </a:p>
          <a:p>
            <a:pPr eaLnBrk="1" hangingPunct="1">
              <a:buFont typeface="Wingdings 2" pitchFamily="18" charset="2"/>
              <a:buNone/>
            </a:pPr>
            <a:r>
              <a:rPr lang="ru-RU" sz="2400" dirty="0">
                <a:latin typeface="Book Antiqua" pitchFamily="18" charset="0"/>
              </a:rPr>
              <a:t>Препараты инкубируют при температуре + 87°в растворе Эрла (рН 6,5). Время инкубации варьирует от 1,2-2 ч  для  односуточных  препаратов  до 10 мин  для  препаратов  месячной  давности.  Окраску  производят </a:t>
            </a:r>
          </a:p>
          <a:p>
            <a:pPr eaLnBrk="1" hangingPunct="1">
              <a:buFont typeface="Wingdings 2" pitchFamily="18" charset="2"/>
              <a:buNone/>
            </a:pPr>
            <a:r>
              <a:rPr lang="ru-RU" sz="2400" dirty="0">
                <a:latin typeface="Book Antiqua" pitchFamily="18" charset="0"/>
              </a:rPr>
              <a:t>раствором Романовского-</a:t>
            </a:r>
            <a:r>
              <a:rPr lang="ru-RU" sz="2400" dirty="0" err="1">
                <a:latin typeface="Book Antiqua" pitchFamily="18" charset="0"/>
              </a:rPr>
              <a:t>Гимзы</a:t>
            </a:r>
            <a:r>
              <a:rPr lang="ru-RU" sz="2400" dirty="0">
                <a:latin typeface="Book Antiqua" pitchFamily="18" charset="0"/>
              </a:rPr>
              <a:t> на фосфатном буфере с рН 6,7.Время и концентрация раствора подбирается эмпирически.</a:t>
            </a:r>
          </a:p>
          <a:p>
            <a:pPr eaLnBrk="1" hangingPunct="1"/>
            <a:endParaRPr lang="ru-RU" sz="2400" dirty="0">
              <a:latin typeface="Book Antiqua"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45" name="Picture 2" descr="C:\Users\Анечка\Desktop\1326312079_3-1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685800" y="274638"/>
            <a:ext cx="8248650" cy="5135562"/>
          </a:xfrm>
        </p:spPr>
        <p:txBody>
          <a:bodyPr vert="horz" wrap="square" lIns="91440" tIns="45720" rIns="91440" bIns="45720" numCol="1" anchorCtr="0" compatLnSpc="1">
            <a:prstTxWarp prst="textNoShape">
              <a:avLst/>
            </a:prstTxWarp>
          </a:bodyPr>
          <a:lstStyle/>
          <a:p>
            <a:pPr algn="ctr" eaLnBrk="1" hangingPunct="1"/>
            <a:r>
              <a:rPr lang="ru-RU" sz="10000" b="1">
                <a:solidFill>
                  <a:srgbClr val="4B2203"/>
                </a:solidFill>
                <a:effectLst>
                  <a:outerShdw blurRad="38100" dist="38100" dir="2700000" algn="tl">
                    <a:srgbClr val="C0C0C0"/>
                  </a:outerShdw>
                </a:effectLst>
                <a:latin typeface="Arial" charset="0"/>
                <a:sym typeface="Wingdings" pitchFamily="2" charset="2"/>
              </a:rPr>
              <a:t>Спасибо за внимание</a:t>
            </a:r>
            <a:r>
              <a:rPr lang="ru-RU" sz="10000" b="1">
                <a:solidFill>
                  <a:srgbClr val="4B2203"/>
                </a:solidFill>
                <a:effectLst>
                  <a:outerShdw blurRad="38100" dist="38100" dir="2700000" algn="tl">
                    <a:srgbClr val="C0C0C0"/>
                  </a:outerShdw>
                </a:effectLst>
                <a:sym typeface="Wingdings" pitchFamily="2" charset="2"/>
              </a:rPr>
              <a:t></a:t>
            </a:r>
            <a:endParaRPr lang="ru-RU" sz="10000" b="1">
              <a:solidFill>
                <a:srgbClr val="4B2203"/>
              </a:solidFill>
              <a:effectLst>
                <a:outerShdw blurRad="38100" dist="38100" dir="2700000" algn="tl">
                  <a:srgbClr val="C0C0C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3238" y="530225"/>
            <a:ext cx="8107362" cy="5565775"/>
          </a:xfrm>
        </p:spPr>
        <p:txBody>
          <a:bodyPr>
            <a:normAutofit/>
          </a:bodyPr>
          <a:lstStyle/>
          <a:p>
            <a:pPr marL="265176" indent="-265176" algn="ctr" eaLnBrk="1" fontAlgn="auto" hangingPunct="1">
              <a:spcAft>
                <a:spcPts val="0"/>
              </a:spcAft>
              <a:buFont typeface="Wingdings 2"/>
              <a:buNone/>
              <a:defRPr/>
            </a:pPr>
            <a:r>
              <a:rPr lang="ru-RU" sz="4000" b="1" i="1" dirty="0"/>
              <a:t>Материал для сдачи </a:t>
            </a:r>
            <a:r>
              <a:rPr lang="ru-RU" sz="4000" b="1" i="1" dirty="0" err="1"/>
              <a:t>ПЦР-анализа</a:t>
            </a:r>
            <a:endParaRPr lang="en-US" sz="4000" b="1" i="1" dirty="0"/>
          </a:p>
          <a:p>
            <a:pPr marL="265176" indent="-265176" algn="ctr" eaLnBrk="1" fontAlgn="auto" hangingPunct="1">
              <a:spcAft>
                <a:spcPts val="0"/>
              </a:spcAft>
              <a:buFont typeface="Wingdings 2"/>
              <a:buNone/>
              <a:defRPr/>
            </a:pPr>
            <a:endParaRPr lang="ru-RU" sz="4000" b="1" i="1" dirty="0"/>
          </a:p>
          <a:p>
            <a:pPr marL="0" indent="0" eaLnBrk="1" fontAlgn="auto" hangingPunct="1">
              <a:spcAft>
                <a:spcPts val="0"/>
              </a:spcAft>
              <a:buNone/>
              <a:defRPr/>
            </a:pPr>
            <a:r>
              <a:rPr lang="ru-RU" sz="3400" dirty="0"/>
              <a:t>Материалом для проведения </a:t>
            </a:r>
            <a:r>
              <a:rPr lang="ru-RU" sz="3400" dirty="0" err="1"/>
              <a:t>ПЦР-диагностики</a:t>
            </a:r>
            <a:r>
              <a:rPr lang="ru-RU" sz="3400" dirty="0"/>
              <a:t> может служить:</a:t>
            </a:r>
          </a:p>
          <a:p>
            <a:pPr marL="265176" indent="-265176" eaLnBrk="1" fontAlgn="auto" hangingPunct="1">
              <a:spcAft>
                <a:spcPts val="0"/>
              </a:spcAft>
              <a:buFont typeface="Wingdings 2"/>
              <a:buChar char=""/>
              <a:defRPr/>
            </a:pPr>
            <a:r>
              <a:rPr lang="ru-RU" sz="3400" dirty="0"/>
              <a:t>соскоб эпителиальных клеток (соскоб из уретры у мужчин и у женщин, соскоб из цервикального канала)</a:t>
            </a:r>
          </a:p>
          <a:p>
            <a:pPr marL="265176" indent="-265176" eaLnBrk="1" fontAlgn="auto" hangingPunct="1">
              <a:spcAft>
                <a:spcPts val="0"/>
              </a:spcAft>
              <a:buFont typeface="Wingdings 2"/>
              <a:buChar char=""/>
              <a:defRPr/>
            </a:pPr>
            <a:r>
              <a:rPr lang="ru-RU" sz="3400" dirty="0"/>
              <a:t>кровь, плазма, сыворотка крови</a:t>
            </a:r>
          </a:p>
          <a:p>
            <a:pPr marL="265176" indent="-265176" eaLnBrk="1" fontAlgn="auto" hangingPunct="1">
              <a:spcAft>
                <a:spcPts val="0"/>
              </a:spcAft>
              <a:buFont typeface="Wingdings 2"/>
              <a:buChar char=""/>
              <a:defRPr/>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300</TotalTime>
  <Words>4508</Words>
  <Application>Microsoft Office PowerPoint</Application>
  <PresentationFormat>Экран (4:3)</PresentationFormat>
  <Paragraphs>171</Paragraphs>
  <Slides>84</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84</vt:i4>
      </vt:variant>
    </vt:vector>
  </HeadingPairs>
  <TitlesOfParts>
    <vt:vector size="94" baseType="lpstr">
      <vt:lpstr>Arial</vt:lpstr>
      <vt:lpstr>Book Antiqua</vt:lpstr>
      <vt:lpstr>Corbel</vt:lpstr>
      <vt:lpstr>Lucida Sans</vt:lpstr>
      <vt:lpstr>Lucida Sans Unicode</vt:lpstr>
      <vt:lpstr>Times New Roman</vt:lpstr>
      <vt:lpstr>Wingdings</vt:lpstr>
      <vt:lpstr>Wingdings 2</vt:lpstr>
      <vt:lpstr>Wingdings 3</vt:lpstr>
      <vt:lpstr>Апекс</vt:lpstr>
      <vt:lpstr>Молекулярные основы и методы генодиагностики наследственных заболеваний</vt:lpstr>
      <vt:lpstr>Презентация PowerPoint</vt:lpstr>
      <vt:lpstr>Типы ДНК-диагностики</vt:lpstr>
      <vt:lpstr>Методы ДНК-диагностики</vt:lpstr>
      <vt:lpstr>Презентация PowerPoint</vt:lpstr>
      <vt:lpstr>Презентация PowerPoint</vt:lpstr>
      <vt:lpstr>Презентация PowerPoint</vt:lpstr>
      <vt:lpstr>История возникновения</vt:lpstr>
      <vt:lpstr>Презентация PowerPoint</vt:lpstr>
      <vt:lpstr>Презентация PowerPoint</vt:lpstr>
      <vt:lpstr>Как правильно подготовиться к ПЦР-анализу (ДНК-диагностике) </vt:lpstr>
      <vt:lpstr>Презентация PowerPoint</vt:lpstr>
      <vt:lpstr>Проведение ПЦР</vt:lpstr>
      <vt:lpstr>Презентация PowerPoint</vt:lpstr>
      <vt:lpstr>Компоненты реакции</vt:lpstr>
      <vt:lpstr>Презентация PowerPoint</vt:lpstr>
      <vt:lpstr>Презентация PowerPoint</vt:lpstr>
      <vt:lpstr>Презентация PowerPoint</vt:lpstr>
      <vt:lpstr>Праймеры</vt:lpstr>
      <vt:lpstr>Презентация PowerPoint</vt:lpstr>
      <vt:lpstr>Презентация PowerPoint</vt:lpstr>
      <vt:lpstr>Презентация PowerPoint</vt:lpstr>
      <vt:lpstr>Презентация PowerPoint</vt:lpstr>
      <vt:lpstr>Презентация PowerPoint</vt:lpstr>
      <vt:lpstr>Ход реакции</vt:lpstr>
      <vt:lpstr>Отжиг</vt:lpstr>
      <vt:lpstr>Презентация PowerPoint</vt:lpstr>
      <vt:lpstr>Элонгация</vt:lpstr>
      <vt:lpstr>Презентация PowerPoint</vt:lpstr>
      <vt:lpstr>Разновидности ПЦР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Применение ПЦР</vt:lpstr>
      <vt:lpstr>Презентация PowerPoint</vt:lpstr>
      <vt:lpstr>Презентация PowerPoint</vt:lpstr>
      <vt:lpstr>Флюоресце́нтная гибридиза́ция in situ, или метод FISH (англ. Fluorescence in situhybridization - FISH) — цитогенетический метод, который применяют для детекции и определения положения специфической последовательности ДНК на метафазных хромосомах или в интерфазных ядрах in situ. Кроме того, FISH используют для выявления специфических мРНК в образце ткани. В последнем случае метод FISH позволяет установить пространственно-временные особенности экспрессии генов в клетках и тканях.</vt:lpstr>
      <vt:lpstr>Метод FISH используют в преимплантационной,         пренатальной и постнатальной генетической диагностике, в диагностике онкологических заболеваний, в ретроспективной биологической дозиметрии.</vt:lpstr>
      <vt:lpstr>Процедура гибридизации </vt:lpstr>
      <vt:lpstr>На следующем этапе приготавливают препараты интерфазных ядер или метафазных хромосом. Клетки фиксируют на субстрате, как правило, на предметном стекле, затем проводят денатурацию ДНК. Для сохранения морфологии хромосом или ядер денатурацию проводят в присутствии формамида, что позволяет снизить температуру денатурации до 70°. </vt:lpstr>
      <vt:lpstr>Презентация PowerPoint</vt:lpstr>
      <vt:lpstr>Таким образом, общий вид протокола для постановки FISH можно представить в следующем виде: 1. Подготовка гистологического или цитологического препарата. Подготовка гистологического препарата осуществляется по стандартной схеме: вырезка, маркировка, проводка, заливка, микротомия, помещение среза на предметное стекло и депарафинизация. При подготовке цитологического препарата используются специальные осаждающие растворы и центрифугирование, что позволяет получить концентрированную суспензию клеток. </vt:lpstr>
      <vt:lpstr>Презентация PowerPoint</vt:lpstr>
      <vt:lpstr>Презентация PowerPoint</vt:lpstr>
      <vt:lpstr>Презентация PowerPoint</vt:lpstr>
      <vt:lpstr>Презентация PowerPoint</vt:lpstr>
      <vt:lpstr>Цитогенетика</vt:lpstr>
      <vt:lpstr>Презентация PowerPoint</vt:lpstr>
      <vt:lpstr>Презентация PowerPoint</vt:lpstr>
      <vt:lpstr>Презентация PowerPoint</vt:lpstr>
      <vt:lpstr>Презентация PowerPoint</vt:lpstr>
      <vt:lpstr>Окрашивание хромосом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Цитогенетическая номенклатура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Q-метод </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ДНК-диагностика наследственных заболеваний</dc:title>
  <dc:creator>Анечка</dc:creator>
  <cp:lastModifiedBy>Антон</cp:lastModifiedBy>
  <cp:revision>32</cp:revision>
  <dcterms:created xsi:type="dcterms:W3CDTF">2013-04-02T13:58:50Z</dcterms:created>
  <dcterms:modified xsi:type="dcterms:W3CDTF">2020-10-22T07:37:54Z</dcterms:modified>
</cp:coreProperties>
</file>