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91" r:id="rId33"/>
    <p:sldId id="289" r:id="rId34"/>
    <p:sldId id="286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8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949AC2-EE01-46AF-8C1A-1E9C01E7C70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488560-38DF-416C-B15F-BCF22DF0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Молекулярно-генетические методы	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258" name="Picture 2" descr="416px-Dna-SNP_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412875"/>
            <a:ext cx="5653087" cy="5213350"/>
          </a:xfrm>
          <a:prstGeom prst="rect">
            <a:avLst/>
          </a:prstGeom>
          <a:noFill/>
        </p:spPr>
      </p:pic>
      <p:sp>
        <p:nvSpPr>
          <p:cNvPr id="992259" name="Text Box 3"/>
          <p:cNvSpPr txBox="1">
            <a:spLocks noChangeArrowheads="1"/>
          </p:cNvSpPr>
          <p:nvPr/>
        </p:nvSpPr>
        <p:spPr bwMode="auto">
          <a:xfrm>
            <a:off x="250825" y="3933825"/>
            <a:ext cx="2309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3300"/>
                </a:solidFill>
              </a:rPr>
              <a:t>МУТАЦИЯ </a:t>
            </a:r>
          </a:p>
        </p:txBody>
      </p:sp>
      <p:sp>
        <p:nvSpPr>
          <p:cNvPr id="992260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5951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Естественные Вариации Генома</a:t>
            </a:r>
          </a:p>
        </p:txBody>
      </p:sp>
      <p:sp>
        <p:nvSpPr>
          <p:cNvPr id="992261" name="Text Box 5"/>
          <p:cNvSpPr txBox="1">
            <a:spLocks noChangeArrowheads="1"/>
          </p:cNvSpPr>
          <p:nvPr/>
        </p:nvSpPr>
        <p:spPr bwMode="auto">
          <a:xfrm>
            <a:off x="4572000" y="3429000"/>
            <a:ext cx="424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ПОЛИМОРФИЗМ </a:t>
            </a:r>
          </a:p>
        </p:txBody>
      </p:sp>
      <p:sp>
        <p:nvSpPr>
          <p:cNvPr id="992262" name="Line 6"/>
          <p:cNvSpPr>
            <a:spLocks noChangeShapeType="1"/>
          </p:cNvSpPr>
          <p:nvPr/>
        </p:nvSpPr>
        <p:spPr bwMode="auto">
          <a:xfrm>
            <a:off x="323850" y="3429000"/>
            <a:ext cx="2663825" cy="14398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92263" name="Line 7"/>
          <p:cNvSpPr>
            <a:spLocks noChangeShapeType="1"/>
          </p:cNvSpPr>
          <p:nvPr/>
        </p:nvSpPr>
        <p:spPr bwMode="auto">
          <a:xfrm flipH="1">
            <a:off x="539750" y="3716338"/>
            <a:ext cx="1800225" cy="10080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9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9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9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9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92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92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92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92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59" grpId="0" build="allAtOnce"/>
      <p:bldP spid="992261" grpId="0"/>
      <p:bldP spid="992262" grpId="0" animBg="1"/>
      <p:bldP spid="9922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981075"/>
            <a:ext cx="8424863" cy="1800225"/>
          </a:xfrm>
          <a:solidFill>
            <a:srgbClr val="FFFF00"/>
          </a:solidFill>
          <a:ln/>
        </p:spPr>
        <p:txBody>
          <a:bodyPr>
            <a:normAutofit fontScale="90000"/>
          </a:bodyPr>
          <a:lstStyle/>
          <a:p>
            <a:r>
              <a:rPr lang="ru-RU" sz="4000" b="1">
                <a:solidFill>
                  <a:srgbClr val="0000FF"/>
                </a:solidFill>
              </a:rPr>
              <a:t>Гены кодируют последовательность аминокислот в белках</a:t>
            </a:r>
          </a:p>
        </p:txBody>
      </p:sp>
      <p:pic>
        <p:nvPicPr>
          <p:cNvPr id="6901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57666" y="3203679"/>
            <a:ext cx="3866667" cy="1666667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5" name="Picture 7" descr="Hb-animation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4321175" cy="4967287"/>
          </a:xfrm>
          <a:prstGeom prst="rect">
            <a:avLst/>
          </a:prstGeom>
          <a:noFill/>
        </p:spPr>
      </p:pic>
      <p:sp>
        <p:nvSpPr>
          <p:cNvPr id="1210371" name="Text Box 3"/>
          <p:cNvSpPr txBox="1">
            <a:spLocks noChangeArrowheads="1"/>
          </p:cNvSpPr>
          <p:nvPr/>
        </p:nvSpPr>
        <p:spPr bwMode="auto">
          <a:xfrm>
            <a:off x="0" y="0"/>
            <a:ext cx="67849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SNP – </a:t>
            </a:r>
            <a:r>
              <a:rPr lang="ru-RU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молекулярные</a:t>
            </a:r>
          </a:p>
          <a:p>
            <a:r>
              <a:rPr lang="ru-RU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свойства белка</a:t>
            </a:r>
          </a:p>
        </p:txBody>
      </p:sp>
      <p:pic>
        <p:nvPicPr>
          <p:cNvPr id="1210372" name="Picture 4" descr="Prostate specific antigen complexed with an activating antibody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30688"/>
            <a:ext cx="4103688" cy="2365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10378" name="Picture 10" descr="TNF-alpha with an inhibi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57338"/>
            <a:ext cx="4103688" cy="2365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322263" y="1916113"/>
            <a:ext cx="8642350" cy="4483100"/>
          </a:xfrm>
          <a:prstGeom prst="rect">
            <a:avLst/>
          </a:prstGeom>
          <a:solidFill>
            <a:srgbClr val="FFFF00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4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SNP</a:t>
            </a:r>
            <a:r>
              <a:rPr lang="ru-RU" sz="4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приводят к появлению белковых продуктов с незначительно измененными физико-химическими</a:t>
            </a:r>
            <a:r>
              <a:rPr lang="ru-RU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свойствами </a:t>
            </a:r>
          </a:p>
        </p:txBody>
      </p:sp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0" y="0"/>
            <a:ext cx="67849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SNP – </a:t>
            </a:r>
            <a:r>
              <a:rPr lang="ru-RU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молекулярные</a:t>
            </a:r>
          </a:p>
          <a:p>
            <a:r>
              <a:rPr lang="ru-RU" sz="4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свойства белка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/>
          </p:cNvSpPr>
          <p:nvPr/>
        </p:nvSpPr>
        <p:spPr bwMode="auto">
          <a:xfrm>
            <a:off x="250825" y="692150"/>
            <a:ext cx="864235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Конформация -</a:t>
            </a:r>
            <a:r>
              <a:rPr lang="ru-RU" sz="36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 3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D -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формы молекул, которые могут динамически изменяться в пространстве.</a:t>
            </a:r>
            <a:r>
              <a:rPr lang="ru-RU"/>
              <a:t> </a:t>
            </a:r>
            <a:endParaRPr lang="ru-RU" sz="3600" b="1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Аффинность -</a:t>
            </a:r>
            <a:r>
              <a:rPr lang="ru-RU" sz="3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термодинамическая характеристика, количественно описывающая силу взаимодействия антигена и антитела или лиганда и рецептора.</a:t>
            </a:r>
            <a:r>
              <a:rPr lang="ru-RU"/>
              <a:t> 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с субстратом -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 величина, характеризующая прочность связи между ферментом и субстратом (насыщение химической реакции, обусловленная соотношением между концентрацией субстрата и скоростью реакции)</a:t>
            </a:r>
            <a:r>
              <a:rPr lang="ru-RU"/>
              <a:t> </a:t>
            </a:r>
            <a:endParaRPr lang="ru-RU" sz="3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Температурный оптимум активности фермента</a:t>
            </a: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Время «жизни» молекулы</a:t>
            </a: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Посттрансляционная модификация –</a:t>
            </a:r>
            <a:r>
              <a:rPr lang="ru-RU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достройка белковой молекулы углеводными, липидными и пр. молекулярными компонентами.</a:t>
            </a:r>
            <a:r>
              <a:rPr lang="ru-RU"/>
              <a:t> </a:t>
            </a:r>
          </a:p>
          <a:p>
            <a:pPr marL="179388" lvl="1"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 b="1">
                <a:solidFill>
                  <a:srgbClr val="FF0000"/>
                </a:solidFill>
              </a:rPr>
              <a:t>Избыточный синтез белка </a:t>
            </a:r>
            <a:r>
              <a:rPr lang="ru-RU" sz="2400" b="1"/>
              <a:t>– </a:t>
            </a:r>
            <a:r>
              <a:rPr lang="ru-RU" b="1"/>
              <a:t>нарушение регуляции</a:t>
            </a:r>
          </a:p>
        </p:txBody>
      </p:sp>
      <p:sp>
        <p:nvSpPr>
          <p:cNvPr id="940035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68183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SNP –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молекулярные свойства белка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0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40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0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0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4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4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4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24175"/>
            <a:ext cx="3600450" cy="37449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8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41438"/>
            <a:ext cx="7423150" cy="981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81988" name="Text Box 4"/>
          <p:cNvSpPr txBox="1">
            <a:spLocks noChangeArrowheads="1"/>
          </p:cNvSpPr>
          <p:nvPr/>
        </p:nvSpPr>
        <p:spPr bwMode="auto">
          <a:xfrm>
            <a:off x="0" y="2420938"/>
            <a:ext cx="379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Нормальный белок</a:t>
            </a:r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2171700" y="90805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МУТАЦИЯ!!!-моногенное заболевание!!!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5076825" y="2420938"/>
            <a:ext cx="331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Полиморфизм</a:t>
            </a: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611188" y="0"/>
            <a:ext cx="5684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это представить?</a:t>
            </a:r>
          </a:p>
        </p:txBody>
      </p:sp>
      <p:pic>
        <p:nvPicPr>
          <p:cNvPr id="6819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924175"/>
            <a:ext cx="2808288" cy="3743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8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6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6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68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/>
      <p:bldP spid="681989" grpId="0"/>
      <p:bldP spid="6819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 descr="2455204856_fefb1899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997200"/>
            <a:ext cx="3671887" cy="3706813"/>
          </a:xfrm>
          <a:prstGeom prst="rect">
            <a:avLst/>
          </a:prstGeom>
          <a:noFill/>
        </p:spPr>
      </p:pic>
      <p:sp>
        <p:nvSpPr>
          <p:cNvPr id="683011" name="Text Box 3"/>
          <p:cNvSpPr txBox="1">
            <a:spLocks noChangeArrowheads="1"/>
          </p:cNvSpPr>
          <p:nvPr/>
        </p:nvSpPr>
        <p:spPr bwMode="auto">
          <a:xfrm>
            <a:off x="1187450" y="2492375"/>
            <a:ext cx="1547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Норма</a:t>
            </a:r>
          </a:p>
        </p:txBody>
      </p:sp>
      <p:sp>
        <p:nvSpPr>
          <p:cNvPr id="683012" name="Text Box 4"/>
          <p:cNvSpPr txBox="1">
            <a:spLocks noChangeArrowheads="1"/>
          </p:cNvSpPr>
          <p:nvPr/>
        </p:nvSpPr>
        <p:spPr bwMode="auto">
          <a:xfrm>
            <a:off x="2171700" y="90805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МУТАЦИЯ!!!-моногенное заболевание!!!</a:t>
            </a:r>
          </a:p>
        </p:txBody>
      </p:sp>
      <p:sp>
        <p:nvSpPr>
          <p:cNvPr id="683013" name="Text Box 5"/>
          <p:cNvSpPr txBox="1">
            <a:spLocks noChangeArrowheads="1"/>
          </p:cNvSpPr>
          <p:nvPr/>
        </p:nvSpPr>
        <p:spPr bwMode="auto">
          <a:xfrm>
            <a:off x="5076825" y="2492375"/>
            <a:ext cx="3311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Полиморфизм</a:t>
            </a:r>
          </a:p>
        </p:txBody>
      </p:sp>
      <p:pic>
        <p:nvPicPr>
          <p:cNvPr id="683014" name="Picture 6" descr="2455204856_fefb1899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997200"/>
            <a:ext cx="2520950" cy="3706813"/>
          </a:xfrm>
          <a:prstGeom prst="rect">
            <a:avLst/>
          </a:prstGeom>
          <a:noFill/>
        </p:spPr>
      </p:pic>
      <p:pic>
        <p:nvPicPr>
          <p:cNvPr id="683015" name="Picture 7" descr="2455204856_fefb1899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8513" y="1328738"/>
            <a:ext cx="5383212" cy="1196975"/>
          </a:xfrm>
          <a:prstGeom prst="rect">
            <a:avLst/>
          </a:prstGeom>
          <a:noFill/>
        </p:spPr>
      </p:pic>
      <p:sp>
        <p:nvSpPr>
          <p:cNvPr id="683016" name="Text Box 8"/>
          <p:cNvSpPr txBox="1">
            <a:spLocks noChangeArrowheads="1"/>
          </p:cNvSpPr>
          <p:nvPr/>
        </p:nvSpPr>
        <p:spPr bwMode="auto">
          <a:xfrm>
            <a:off x="323850" y="160338"/>
            <a:ext cx="65135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это представить</a:t>
            </a:r>
            <a:r>
              <a:rPr lang="ru-RU" sz="24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(по другому)?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1" grpId="0"/>
      <p:bldP spid="683012" grpId="0"/>
      <p:bldP spid="6830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/>
          <a:srcRect l="12675" t="15750" r="30408" b="27438"/>
          <a:stretch>
            <a:fillRect/>
          </a:stretch>
        </p:blipFill>
        <p:spPr bwMode="auto">
          <a:xfrm>
            <a:off x="250825" y="906463"/>
            <a:ext cx="69119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2"/>
          <a:srcRect l="77731" t="38997" r="789" b="7173"/>
          <a:stretch>
            <a:fillRect/>
          </a:stretch>
        </p:blipFill>
        <p:spPr bwMode="auto">
          <a:xfrm>
            <a:off x="7235825" y="3429000"/>
            <a:ext cx="17303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1258888" y="0"/>
            <a:ext cx="4537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/>
              <a:t>Как это увидеть?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0"/>
                                        <p:tgtEl>
                                          <p:spTgt spid="4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2" name="Picture 4" descr="1178729789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3240087" cy="3125788"/>
          </a:xfrm>
          <a:prstGeom prst="rect">
            <a:avLst/>
          </a:prstGeom>
          <a:noFill/>
          <a:ln w="412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539654" name="Picture 6" descr="ldh"/>
          <p:cNvPicPr>
            <a:picLocks noChangeAspect="1" noChangeArrowheads="1"/>
          </p:cNvPicPr>
          <p:nvPr/>
        </p:nvPicPr>
        <p:blipFill>
          <a:blip r:embed="rId3">
            <a:lum bright="30000" contrast="48000"/>
          </a:blip>
          <a:srcRect l="558" t="2383" r="2153" b="8955"/>
          <a:stretch>
            <a:fillRect/>
          </a:stretch>
        </p:blipFill>
        <p:spPr bwMode="auto">
          <a:xfrm>
            <a:off x="755650" y="4797425"/>
            <a:ext cx="2160588" cy="191135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9656" name="Picture 8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719138" cy="679450"/>
          </a:xfrm>
          <a:prstGeom prst="rect">
            <a:avLst/>
          </a:prstGeom>
          <a:noFill/>
        </p:spPr>
      </p:pic>
      <p:pic>
        <p:nvPicPr>
          <p:cNvPr id="539658" name="Picture 10" descr="194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981075"/>
            <a:ext cx="3240087" cy="3149600"/>
          </a:xfrm>
          <a:prstGeom prst="rect">
            <a:avLst/>
          </a:prstGeom>
          <a:noFill/>
          <a:ln w="41275">
            <a:solidFill>
              <a:srgbClr val="800000"/>
            </a:solidFill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08400" y="4797425"/>
            <a:ext cx="4535488" cy="1944688"/>
            <a:chOff x="2336" y="2931"/>
            <a:chExt cx="2857" cy="1225"/>
          </a:xfrm>
        </p:grpSpPr>
        <p:pic>
          <p:nvPicPr>
            <p:cNvPr id="539655" name="Picture 7" descr="v11a85f3"/>
            <p:cNvPicPr>
              <a:picLocks noChangeAspect="1" noChangeArrowheads="1"/>
            </p:cNvPicPr>
            <p:nvPr/>
          </p:nvPicPr>
          <p:blipFill>
            <a:blip r:embed="rId6">
              <a:lum bright="-6000" contrast="42000"/>
            </a:blip>
            <a:srcRect/>
            <a:stretch>
              <a:fillRect/>
            </a:stretch>
          </p:blipFill>
          <p:spPr bwMode="auto">
            <a:xfrm>
              <a:off x="2336" y="3158"/>
              <a:ext cx="2856" cy="998"/>
            </a:xfrm>
            <a:prstGeom prst="rect">
              <a:avLst/>
            </a:prstGeom>
            <a:noFill/>
            <a:ln w="412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2336" y="2931"/>
              <a:ext cx="2857" cy="22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  <a:ln w="666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   Сетчатка     Мышцы          Мозг        Сердце</a:t>
              </a:r>
            </a:p>
          </p:txBody>
        </p:sp>
      </p:grpSp>
      <p:sp>
        <p:nvSpPr>
          <p:cNvPr id="539665" name="Text Box 17"/>
          <p:cNvSpPr txBox="1">
            <a:spLocks noChangeArrowheads="1"/>
          </p:cNvSpPr>
          <p:nvPr/>
        </p:nvSpPr>
        <p:spPr bwMode="auto">
          <a:xfrm>
            <a:off x="1187450" y="188913"/>
            <a:ext cx="139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/>
              <a:t>Цвет глаз</a:t>
            </a:r>
          </a:p>
        </p:txBody>
      </p:sp>
      <p:sp>
        <p:nvSpPr>
          <p:cNvPr id="539666" name="Text Box 18"/>
          <p:cNvSpPr txBox="1">
            <a:spLocks noChangeArrowheads="1"/>
          </p:cNvSpPr>
          <p:nvPr/>
        </p:nvSpPr>
        <p:spPr bwMode="auto">
          <a:xfrm>
            <a:off x="4787900" y="188913"/>
            <a:ext cx="1970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/>
              <a:t>Группы крови</a:t>
            </a:r>
          </a:p>
        </p:txBody>
      </p:sp>
      <p:sp>
        <p:nvSpPr>
          <p:cNvPr id="539668" name="Text Box 20"/>
          <p:cNvSpPr txBox="1">
            <a:spLocks noChangeArrowheads="1"/>
          </p:cNvSpPr>
          <p:nvPr/>
        </p:nvSpPr>
        <p:spPr bwMode="auto">
          <a:xfrm>
            <a:off x="1476375" y="4292600"/>
            <a:ext cx="480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/>
              <a:t>Изоферменты лактатдегидрогеназы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3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53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53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3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65" grpId="0"/>
      <p:bldP spid="539666" grpId="0"/>
      <p:bldP spid="5396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ChangeArrowheads="1"/>
          </p:cNvSpPr>
          <p:nvPr/>
        </p:nvSpPr>
        <p:spPr bwMode="auto">
          <a:xfrm>
            <a:off x="323850" y="1484313"/>
            <a:ext cx="3925888" cy="577850"/>
          </a:xfrm>
          <a:prstGeom prst="rect">
            <a:avLst/>
          </a:prstGeom>
          <a:noFill/>
          <a:ln w="889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600" b="1">
                <a:effectLst>
                  <a:outerShdw blurRad="38100" dist="38100" dir="2700000" algn="tl">
                    <a:srgbClr val="C0C0C0"/>
                  </a:outerShdw>
                </a:effectLst>
              </a:rPr>
              <a:t>Моногенные болезни</a:t>
            </a:r>
          </a:p>
        </p:txBody>
      </p:sp>
      <p:sp>
        <p:nvSpPr>
          <p:cNvPr id="1213443" name="Text Box 3"/>
          <p:cNvSpPr txBox="1">
            <a:spLocks noChangeArrowheads="1"/>
          </p:cNvSpPr>
          <p:nvPr/>
        </p:nvSpPr>
        <p:spPr bwMode="auto">
          <a:xfrm>
            <a:off x="611188" y="6021388"/>
            <a:ext cx="2841625" cy="4667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latin typeface="Garamond" pitchFamily="18" charset="0"/>
              </a:rPr>
              <a:t>Наследственность</a:t>
            </a:r>
          </a:p>
        </p:txBody>
      </p:sp>
      <p:sp>
        <p:nvSpPr>
          <p:cNvPr id="1213444" name="Text Box 4"/>
          <p:cNvSpPr txBox="1">
            <a:spLocks noChangeArrowheads="1"/>
          </p:cNvSpPr>
          <p:nvPr/>
        </p:nvSpPr>
        <p:spPr bwMode="auto">
          <a:xfrm>
            <a:off x="4932363" y="6021388"/>
            <a:ext cx="3349625" cy="4667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latin typeface="Garamond" pitchFamily="18" charset="0"/>
              </a:rPr>
              <a:t>Окружающая среда</a:t>
            </a:r>
          </a:p>
        </p:txBody>
      </p:sp>
      <p:sp>
        <p:nvSpPr>
          <p:cNvPr id="1213445" name="Text Box 5"/>
          <p:cNvSpPr txBox="1">
            <a:spLocks noChangeArrowheads="1"/>
          </p:cNvSpPr>
          <p:nvPr/>
        </p:nvSpPr>
        <p:spPr bwMode="auto">
          <a:xfrm>
            <a:off x="468313" y="188913"/>
            <a:ext cx="6426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900" b="1">
                <a:effectLst>
                  <a:outerShdw blurRad="38100" dist="38100" dir="2700000" algn="tl">
                    <a:srgbClr val="C0C0C0"/>
                  </a:outerShdw>
                </a:effectLst>
              </a:rPr>
              <a:t>Геномика и болезни цивилизации</a:t>
            </a:r>
          </a:p>
        </p:txBody>
      </p:sp>
      <p:sp>
        <p:nvSpPr>
          <p:cNvPr id="1213446" name="Rectangle 6"/>
          <p:cNvSpPr>
            <a:spLocks noChangeArrowheads="1"/>
          </p:cNvSpPr>
          <p:nvPr/>
        </p:nvSpPr>
        <p:spPr bwMode="auto">
          <a:xfrm>
            <a:off x="4572000" y="1484313"/>
            <a:ext cx="4248150" cy="2922587"/>
          </a:xfrm>
          <a:prstGeom prst="rect">
            <a:avLst/>
          </a:prstGeom>
          <a:noFill/>
          <a:ln w="889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200" b="1">
                <a:solidFill>
                  <a:srgbClr val="0000FF"/>
                </a:solidFill>
              </a:rPr>
              <a:t>Сахарный диабет</a:t>
            </a:r>
            <a:r>
              <a:rPr lang="ru-RU" sz="2200" b="1"/>
              <a:t> , подагра , </a:t>
            </a:r>
            <a:r>
              <a:rPr lang="ru-RU" sz="2200" b="1">
                <a:solidFill>
                  <a:srgbClr val="0000FF"/>
                </a:solidFill>
              </a:rPr>
              <a:t>гипертоническая болезнь</a:t>
            </a:r>
            <a:r>
              <a:rPr lang="ru-RU" sz="2200" b="1"/>
              <a:t> , ИБС, </a:t>
            </a:r>
            <a:r>
              <a:rPr lang="ru-RU" sz="2200" b="1">
                <a:solidFill>
                  <a:srgbClr val="0000FF"/>
                </a:solidFill>
              </a:rPr>
              <a:t>тромбофилии,</a:t>
            </a:r>
            <a:r>
              <a:rPr lang="ru-RU" sz="2200" b="1"/>
              <a:t> язвенная болезнь, </a:t>
            </a:r>
            <a:r>
              <a:rPr lang="ru-RU" sz="2200" b="1">
                <a:solidFill>
                  <a:srgbClr val="0000FF"/>
                </a:solidFill>
              </a:rPr>
              <a:t>астма</a:t>
            </a:r>
            <a:r>
              <a:rPr lang="ru-RU" sz="2200" b="1"/>
              <a:t> и онкопатология , </a:t>
            </a:r>
            <a:r>
              <a:rPr lang="ru-RU" sz="2200" b="1">
                <a:solidFill>
                  <a:srgbClr val="0000FF"/>
                </a:solidFill>
              </a:rPr>
              <a:t>нейродегенеративные заболевания</a:t>
            </a:r>
            <a:r>
              <a:rPr lang="ru-RU" sz="2200" b="1"/>
              <a:t>, проблемы репродуктивного здоровья</a:t>
            </a:r>
            <a:r>
              <a:rPr lang="ru-R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sz="2600" b="1"/>
              <a:t> </a:t>
            </a:r>
          </a:p>
        </p:txBody>
      </p:sp>
      <p:sp>
        <p:nvSpPr>
          <p:cNvPr id="1213447" name="AutoShape 7"/>
          <p:cNvSpPr>
            <a:spLocks noChangeArrowheads="1"/>
          </p:cNvSpPr>
          <p:nvPr/>
        </p:nvSpPr>
        <p:spPr bwMode="auto">
          <a:xfrm>
            <a:off x="684213" y="2349500"/>
            <a:ext cx="2663825" cy="3384550"/>
          </a:xfrm>
          <a:prstGeom prst="upArrow">
            <a:avLst>
              <a:gd name="adj1" fmla="val 50000"/>
              <a:gd name="adj2" fmla="val 31764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13448" name="AutoShape 8"/>
          <p:cNvSpPr>
            <a:spLocks noChangeArrowheads="1"/>
          </p:cNvSpPr>
          <p:nvPr/>
        </p:nvSpPr>
        <p:spPr bwMode="auto">
          <a:xfrm>
            <a:off x="5940425" y="4724400"/>
            <a:ext cx="1511300" cy="11525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13449" name="AutoShape 9"/>
          <p:cNvSpPr>
            <a:spLocks noChangeArrowheads="1"/>
          </p:cNvSpPr>
          <p:nvPr/>
        </p:nvSpPr>
        <p:spPr bwMode="auto">
          <a:xfrm rot="3913022">
            <a:off x="3845719" y="4179094"/>
            <a:ext cx="288925" cy="2376487"/>
          </a:xfrm>
          <a:prstGeom prst="upArrow">
            <a:avLst>
              <a:gd name="adj1" fmla="val 50000"/>
              <a:gd name="adj2" fmla="val 20563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1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21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1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1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1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3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3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3442" grpId="0" animBg="1"/>
      <p:bldP spid="1213443" grpId="0" animBg="1"/>
      <p:bldP spid="1213444" grpId="0" animBg="1"/>
      <p:bldP spid="1213446" grpId="0" animBg="1"/>
      <p:bldP spid="1213447" grpId="0" animBg="1"/>
      <p:bldP spid="1213448" grpId="0" animBg="1"/>
      <p:bldP spid="12134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2" name="Rectangle 4"/>
          <p:cNvSpPr>
            <a:spLocks noChangeArrowheads="1"/>
          </p:cNvSpPr>
          <p:nvPr/>
        </p:nvSpPr>
        <p:spPr bwMode="auto">
          <a:xfrm>
            <a:off x="3924300" y="2205038"/>
            <a:ext cx="4968875" cy="44259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CC0099"/>
                </a:solidFill>
              </a:rPr>
              <a:t>Геном</a:t>
            </a:r>
            <a:r>
              <a:rPr lang="ru-RU" sz="2800" b="1"/>
              <a:t> – полный набор генов, содержащий весь объем информации, необходимой  для развития организма, </a:t>
            </a:r>
            <a:r>
              <a:rPr lang="ru-RU" sz="2800" b="1">
                <a:solidFill>
                  <a:schemeClr val="accent2"/>
                </a:solidFill>
              </a:rPr>
              <a:t>его существования в определенных условиях среды</a:t>
            </a:r>
            <a:r>
              <a:rPr lang="ru-RU" sz="2800" b="1"/>
              <a:t> и передачи всех наследственных свойств в ряду поколений.</a:t>
            </a:r>
          </a:p>
        </p:txBody>
      </p:sp>
      <p:pic>
        <p:nvPicPr>
          <p:cNvPr id="939013" name="Picture 5" descr="ADN_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2205038"/>
            <a:ext cx="3487737" cy="4464050"/>
          </a:xfrm>
          <a:prstGeom prst="rect">
            <a:avLst/>
          </a:prstGeom>
          <a:noFill/>
        </p:spPr>
      </p:pic>
      <p:sp>
        <p:nvSpPr>
          <p:cNvPr id="939014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35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ОБЪЕКТ ИССЛЕДОВАНИЯ: ГЕНОМ</a:t>
            </a:r>
          </a:p>
        </p:txBody>
      </p:sp>
      <p:sp>
        <p:nvSpPr>
          <p:cNvPr id="939016" name="Rectangle 8"/>
          <p:cNvSpPr>
            <a:spLocks noChangeArrowheads="1"/>
          </p:cNvSpPr>
          <p:nvPr/>
        </p:nvSpPr>
        <p:spPr bwMode="auto">
          <a:xfrm>
            <a:off x="395288" y="38100"/>
            <a:ext cx="5888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chemeClr val="accent2"/>
                </a:solidFill>
              </a:rPr>
              <a:t>Молекулярная медицина</a:t>
            </a:r>
          </a:p>
        </p:txBody>
      </p:sp>
      <p:sp>
        <p:nvSpPr>
          <p:cNvPr id="939017" name="Rectangle 9"/>
          <p:cNvSpPr>
            <a:spLocks noChangeArrowheads="1"/>
          </p:cNvSpPr>
          <p:nvPr/>
        </p:nvSpPr>
        <p:spPr bwMode="auto">
          <a:xfrm>
            <a:off x="-468313" y="404813"/>
            <a:ext cx="9612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6000">
                <a:latin typeface="Tahoma" pitchFamily="34" charset="0"/>
              </a:rPr>
              <a:t> </a:t>
            </a:r>
            <a:endParaRPr lang="ru-RU" sz="2000" b="1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939018" name="Rectangle 10"/>
          <p:cNvSpPr>
            <a:spLocks noChangeArrowheads="1"/>
          </p:cNvSpPr>
          <p:nvPr/>
        </p:nvSpPr>
        <p:spPr bwMode="auto">
          <a:xfrm>
            <a:off x="250825" y="836613"/>
            <a:ext cx="8640763" cy="784225"/>
          </a:xfrm>
          <a:prstGeom prst="rect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100" b="1">
                <a:solidFill>
                  <a:schemeClr val="accent2"/>
                </a:solidFill>
              </a:rPr>
              <a:t>Своевременное выявление </a:t>
            </a:r>
            <a:r>
              <a:rPr lang="ru-RU" sz="2100" b="1">
                <a:solidFill>
                  <a:srgbClr val="FF3300"/>
                </a:solidFill>
              </a:rPr>
              <a:t>предрасположенности</a:t>
            </a:r>
          </a:p>
          <a:p>
            <a:pPr algn="ctr"/>
            <a:r>
              <a:rPr lang="ru-RU" sz="2100" b="1">
                <a:solidFill>
                  <a:schemeClr val="accent2"/>
                </a:solidFill>
              </a:rPr>
              <a:t> к возникновению патологии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9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2"/>
          <p:cNvSpPr>
            <a:spLocks noChangeArrowheads="1"/>
          </p:cNvSpPr>
          <p:nvPr/>
        </p:nvSpPr>
        <p:spPr bwMode="auto">
          <a:xfrm>
            <a:off x="179388" y="1289050"/>
            <a:ext cx="8785225" cy="15922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Индивидуальный подход</a:t>
            </a: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ru-RU" sz="32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4" charset="0"/>
              </a:rPr>
              <a:t>к человеку на основе его генетической уникальности</a:t>
            </a: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позволяет предсказывать:</a:t>
            </a:r>
            <a:endParaRPr lang="ru-RU" sz="32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1214467" name="Picture 3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008062" cy="950912"/>
          </a:xfrm>
          <a:prstGeom prst="rect">
            <a:avLst/>
          </a:prstGeom>
          <a:noFill/>
        </p:spPr>
      </p:pic>
      <p:sp>
        <p:nvSpPr>
          <p:cNvPr id="1214468" name="Rectangle 4"/>
          <p:cNvSpPr>
            <a:spLocks noChangeArrowheads="1"/>
          </p:cNvSpPr>
          <p:nvPr/>
        </p:nvSpPr>
        <p:spPr bwMode="auto">
          <a:xfrm>
            <a:off x="1403350" y="44450"/>
            <a:ext cx="51847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6000" b="1">
                <a:latin typeface="Tahoma" pitchFamily="34" charset="0"/>
              </a:rPr>
              <a:t>ГЕНОМИКА</a:t>
            </a:r>
            <a:endParaRPr lang="ru-RU" sz="6000" b="1">
              <a:solidFill>
                <a:srgbClr val="000099"/>
              </a:solidFill>
              <a:latin typeface="Verdana" pitchFamily="34" charset="0"/>
            </a:endParaRPr>
          </a:p>
        </p:txBody>
      </p:sp>
      <p:sp>
        <p:nvSpPr>
          <p:cNvPr id="1214469" name="Rectangle 5"/>
          <p:cNvSpPr>
            <a:spLocks noChangeArrowheads="1"/>
          </p:cNvSpPr>
          <p:nvPr/>
        </p:nvSpPr>
        <p:spPr bwMode="auto">
          <a:xfrm>
            <a:off x="4787900" y="3068638"/>
            <a:ext cx="4068763" cy="3546475"/>
          </a:xfrm>
          <a:prstGeom prst="rect">
            <a:avLst/>
          </a:prstGeom>
          <a:solidFill>
            <a:schemeClr val="tx2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развитие патологиии  и проводить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устранение</a:t>
            </a:r>
            <a:r>
              <a:rPr lang="ru-RU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опасных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факторов окружающей среды</a:t>
            </a:r>
            <a:r>
              <a:rPr lang="ru-RU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до возникновения болезни</a:t>
            </a:r>
          </a:p>
        </p:txBody>
      </p:sp>
      <p:sp>
        <p:nvSpPr>
          <p:cNvPr id="1214470" name="Rectangle 6"/>
          <p:cNvSpPr>
            <a:spLocks noChangeArrowheads="1"/>
          </p:cNvSpPr>
          <p:nvPr/>
        </p:nvSpPr>
        <p:spPr bwMode="auto">
          <a:xfrm>
            <a:off x="179388" y="3933825"/>
            <a:ext cx="4392612" cy="15335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FF00"/>
                </a:solidFill>
                <a:latin typeface="Tahoma" pitchFamily="34" charset="0"/>
              </a:rPr>
              <a:t>о</a:t>
            </a:r>
            <a:r>
              <a:rPr lang="en-US" sz="2800" b="1">
                <a:solidFill>
                  <a:srgbClr val="00FF00"/>
                </a:solidFill>
                <a:latin typeface="Tahoma" pitchFamily="34" charset="0"/>
              </a:rPr>
              <a:t>собенности строения и жизнедеятельности организма</a:t>
            </a:r>
            <a:r>
              <a:rPr lang="en-US" sz="3600" b="1">
                <a:latin typeface="Tahoma" pitchFamily="34" charset="0"/>
              </a:rPr>
              <a:t> </a:t>
            </a:r>
            <a:endParaRPr lang="ru-RU" sz="3600" b="1">
              <a:solidFill>
                <a:schemeClr val="accent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1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1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8" grpId="0"/>
      <p:bldP spid="1214469" grpId="0" animBg="1"/>
      <p:bldP spid="12144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ChangeArrowheads="1"/>
          </p:cNvSpPr>
          <p:nvPr/>
        </p:nvSpPr>
        <p:spPr bwMode="auto">
          <a:xfrm>
            <a:off x="179388" y="1412875"/>
            <a:ext cx="8785225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ru-RU" sz="5800" b="1">
                <a:solidFill>
                  <a:srgbClr val="CC0099"/>
                </a:solidFill>
              </a:rPr>
              <a:t>Болезнь – любое патофизиологическое состояние, увеличивающее вероятность смерти.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ChangeArrowheads="1"/>
          </p:cNvSpPr>
          <p:nvPr/>
        </p:nvSpPr>
        <p:spPr bwMode="auto">
          <a:xfrm>
            <a:off x="431800" y="1412875"/>
            <a:ext cx="82804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 </a:t>
            </a: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тепень </a:t>
            </a:r>
            <a:r>
              <a:rPr lang="ru-RU" sz="3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взаимосвязи</a:t>
            </a:r>
            <a:r>
              <a:rPr lang="ru-RU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 между наличием </a:t>
            </a:r>
            <a:r>
              <a:rPr lang="ru-RU" sz="3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генетического фактора и риском развития заболевания. </a:t>
            </a:r>
          </a:p>
          <a:p>
            <a:pPr>
              <a:buFontTx/>
              <a:buBlip>
                <a:blip r:embed="rId2"/>
              </a:buBlip>
            </a:pPr>
            <a:endParaRPr lang="ru-RU" sz="31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Величина </a:t>
            </a:r>
            <a:r>
              <a:rPr lang="en-US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OR</a:t>
            </a:r>
            <a:r>
              <a:rPr lang="ru-RU" sz="3100" b="1">
                <a:effectLst>
                  <a:outerShdw blurRad="38100" dist="38100" dir="2700000" algn="tl">
                    <a:srgbClr val="C0C0C0"/>
                  </a:outerShdw>
                </a:effectLst>
              </a:rPr>
              <a:t> указывает, </a:t>
            </a:r>
            <a:r>
              <a:rPr lang="ru-RU" sz="3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 сколько раз риск данного заболевания выше у носителей данного генетического фактора, чем у лиц, не имеющих данного генетического фактора.</a:t>
            </a:r>
          </a:p>
          <a:p>
            <a:endParaRPr lang="en-US" sz="31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85091" name="Rectangle 3"/>
          <p:cNvSpPr>
            <a:spLocks noChangeArrowheads="1"/>
          </p:cNvSpPr>
          <p:nvPr/>
        </p:nvSpPr>
        <p:spPr bwMode="auto">
          <a:xfrm>
            <a:off x="539750" y="188913"/>
            <a:ext cx="5329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Относительный риск (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OR)</a:t>
            </a: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и ГЕНОМИКА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85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85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85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85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5041900" cy="1655762"/>
          </a:xfrm>
          <a:solidFill>
            <a:schemeClr val="tx1"/>
          </a:solidFill>
          <a:ln w="254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Критерии выбора клинически значимых полиморфизмов</a:t>
            </a:r>
            <a:r>
              <a:rPr lang="ru-RU" sz="4000"/>
              <a:t> </a:t>
            </a:r>
          </a:p>
        </p:txBody>
      </p:sp>
      <p:sp>
        <p:nvSpPr>
          <p:cNvPr id="978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989138"/>
            <a:ext cx="8642350" cy="4572000"/>
          </a:xfrm>
          <a:noFill/>
          <a:ln w="50800"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Белок, кодируемый геном участвует в патогенетическом пути развития заболевания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Полиморфный аллель изменяет структуру и</a:t>
            </a:r>
            <a:r>
              <a:rPr lang="en-US" sz="3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ru-RU" sz="3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или функциональную активность белка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Достоверные ассоциации заболевания с данным генетическим вариантом показаны несколькими независимыми группами исследователей (+ метаанализ)</a:t>
            </a:r>
          </a:p>
        </p:txBody>
      </p:sp>
      <p:pic>
        <p:nvPicPr>
          <p:cNvPr id="978948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296988" cy="1223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7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7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7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2"/>
          <a:srcRect l="928" t="4985" r="11211" b="2155"/>
          <a:stretch>
            <a:fillRect/>
          </a:stretch>
        </p:blipFill>
        <p:spPr bwMode="auto">
          <a:xfrm>
            <a:off x="971550" y="1052513"/>
            <a:ext cx="7058025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44464">
            <a:off x="1042988" y="5805488"/>
            <a:ext cx="9366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351868">
            <a:off x="3708400" y="4365625"/>
            <a:ext cx="11366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535337">
            <a:off x="5867400" y="4941888"/>
            <a:ext cx="11366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5558" name="Text Box 6"/>
          <p:cNvSpPr txBox="1">
            <a:spLocks noChangeArrowheads="1"/>
          </p:cNvSpPr>
          <p:nvPr/>
        </p:nvSpPr>
        <p:spPr bwMode="auto">
          <a:xfrm>
            <a:off x="1239838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35559" name="Text Box 7"/>
          <p:cNvSpPr txBox="1">
            <a:spLocks noChangeArrowheads="1"/>
          </p:cNvSpPr>
          <p:nvPr/>
        </p:nvSpPr>
        <p:spPr bwMode="auto">
          <a:xfrm>
            <a:off x="0" y="188913"/>
            <a:ext cx="68103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каждого двойной «комплект» генов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35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35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35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1258888" y="4365625"/>
            <a:ext cx="7056437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</a:rPr>
              <a:t>CCGAAATTTTTCGTCCAGCATACGTACCA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CCGAAATTTTTCGT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US" sz="2400" b="1">
                <a:latin typeface="Times New Roman" pitchFamily="18" charset="0"/>
              </a:rPr>
              <a:t>CAGCATACGTACCA</a:t>
            </a:r>
            <a:endParaRPr lang="ru-RU" sz="2400" b="1">
              <a:latin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</a:rPr>
              <a:t>CCGAAATTTTTCGT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T</a:t>
            </a:r>
            <a:r>
              <a:rPr lang="en-US" sz="2400" b="1">
                <a:latin typeface="Times New Roman" pitchFamily="18" charset="0"/>
              </a:rPr>
              <a:t>CAGCATACGTACCA</a:t>
            </a:r>
            <a:endParaRPr lang="ru-RU" sz="2400" b="1">
              <a:latin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</a:rPr>
              <a:t>CCGAAATTTTTCGT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G</a:t>
            </a:r>
            <a:r>
              <a:rPr lang="en-US" sz="2400" b="1">
                <a:latin typeface="Times New Roman" pitchFamily="18" charset="0"/>
              </a:rPr>
              <a:t>CAGCATACGTACCA</a:t>
            </a:r>
            <a:endParaRPr lang="ru-RU" sz="2400" b="1">
              <a:latin typeface="Times New Roman" pitchFamily="18" charset="0"/>
            </a:endParaRPr>
          </a:p>
          <a:p>
            <a:pPr algn="ctr"/>
            <a:endParaRPr lang="ru-RU" b="1"/>
          </a:p>
        </p:txBody>
      </p:sp>
      <p:sp>
        <p:nvSpPr>
          <p:cNvPr id="393219" name="Line 3"/>
          <p:cNvSpPr>
            <a:spLocks noChangeShapeType="1"/>
          </p:cNvSpPr>
          <p:nvPr/>
        </p:nvSpPr>
        <p:spPr bwMode="auto">
          <a:xfrm>
            <a:off x="4498975" y="4438650"/>
            <a:ext cx="215900" cy="28733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4570413" y="4870450"/>
            <a:ext cx="323850" cy="151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3225" name="Rectangle 9"/>
          <p:cNvSpPr>
            <a:spLocks noChangeArrowheads="1"/>
          </p:cNvSpPr>
          <p:nvPr/>
        </p:nvSpPr>
        <p:spPr bwMode="auto">
          <a:xfrm>
            <a:off x="323850" y="188913"/>
            <a:ext cx="8496300" cy="1803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АЛЛЕЛЬ (от греч. allelon - друг друга, взаимно) - различные формы одного и того же гена, расположенные в одинаковых локусах (участках) гомологичных (парных) хромосом, контролирующие один и тот же белок. Все гены любых клеток, за исключением генов, расположенных в половых хромосомах, представлено двумя аллелями, один из которых унаследован от отца, а другой - от матери.</a:t>
            </a:r>
          </a:p>
        </p:txBody>
      </p:sp>
      <p:pic>
        <p:nvPicPr>
          <p:cNvPr id="393226" name="Picture 10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395288" y="2173288"/>
            <a:ext cx="3897312" cy="2511425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393228" name="Picture 12" descr="SNPpie"/>
          <p:cNvPicPr>
            <a:picLocks noChangeAspect="1" noChangeArrowheads="1"/>
          </p:cNvPicPr>
          <p:nvPr/>
        </p:nvPicPr>
        <p:blipFill>
          <a:blip r:embed="rId3">
            <a:lum contrast="90000"/>
          </a:blip>
          <a:srcRect/>
          <a:stretch>
            <a:fillRect/>
          </a:stretch>
        </p:blipFill>
        <p:spPr bwMode="auto">
          <a:xfrm>
            <a:off x="5076825" y="2173288"/>
            <a:ext cx="3527425" cy="2511425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3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93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93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93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9" grpId="0" animBg="1"/>
      <p:bldP spid="3932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3" y="333374"/>
            <a:ext cx="7429552" cy="1381113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Полиморфизм генов и предрасположенность к </a:t>
            </a:r>
            <a:b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мультифакторным</a:t>
            </a:r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заболеваниям: принципы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7338" y="1844675"/>
            <a:ext cx="8569325" cy="4751388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srgbClr val="0066FF"/>
                </a:solidFill>
              </a:rPr>
              <a:t>Распространенность </a:t>
            </a:r>
            <a:r>
              <a:rPr lang="en-US" sz="2400" b="1" dirty="0">
                <a:solidFill>
                  <a:srgbClr val="0066FF"/>
                </a:solidFill>
              </a:rPr>
              <a:t>SNP </a:t>
            </a:r>
            <a:r>
              <a:rPr lang="ru-RU" sz="2400" b="1" dirty="0">
                <a:solidFill>
                  <a:srgbClr val="0066FF"/>
                </a:solidFill>
              </a:rPr>
              <a:t>зависит от географии и этнической принадлежности.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 dirty="0"/>
              <a:t>SNP</a:t>
            </a:r>
            <a:r>
              <a:rPr lang="ru-RU" sz="2400" b="1" dirty="0"/>
              <a:t> – либо предрасполагают, либо препятствуют проявлению и развитию заболевания.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srgbClr val="0066FF"/>
                </a:solidFill>
              </a:rPr>
              <a:t>Гены аллельные варианты которых содержат </a:t>
            </a:r>
            <a:r>
              <a:rPr lang="en-US" sz="2400" b="1" dirty="0">
                <a:solidFill>
                  <a:srgbClr val="0066FF"/>
                </a:solidFill>
              </a:rPr>
              <a:t>SNP </a:t>
            </a:r>
            <a:r>
              <a:rPr lang="ru-RU" sz="2400" b="1" dirty="0">
                <a:solidFill>
                  <a:srgbClr val="0066FF"/>
                </a:solidFill>
              </a:rPr>
              <a:t>и при наличии определенных условий (диета, экология, вредные привычки, образ жизни, лекарства) предрасполагают к определенным </a:t>
            </a:r>
            <a:r>
              <a:rPr lang="ru-RU" sz="2400" b="1" dirty="0" err="1">
                <a:solidFill>
                  <a:srgbClr val="0066FF"/>
                </a:solidFill>
              </a:rPr>
              <a:t>мультифакторным</a:t>
            </a:r>
            <a:r>
              <a:rPr lang="ru-RU" sz="2400" b="1" dirty="0">
                <a:solidFill>
                  <a:srgbClr val="0066FF"/>
                </a:solidFill>
              </a:rPr>
              <a:t> заболеваниям – гены предрасположенности.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/>
              <a:t>Сочетание аллельных вариантов генов с </a:t>
            </a:r>
            <a:r>
              <a:rPr lang="en-US" sz="2400" b="1" dirty="0"/>
              <a:t>SNP</a:t>
            </a:r>
            <a:r>
              <a:rPr lang="ru-RU" sz="2400" b="1" dirty="0"/>
              <a:t>, вовлеченных в развитие конкретной патологии – «генные сети».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гомозигот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риск развития заболевания выше, чем у гетерозигот.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v"/>
            </a:pPr>
            <a:endParaRPr lang="ru-RU" sz="2400" b="1" dirty="0"/>
          </a:p>
          <a:p>
            <a:pPr>
              <a:lnSpc>
                <a:spcPct val="80000"/>
              </a:lnSpc>
              <a:buFontTx/>
              <a:buNone/>
            </a:pPr>
            <a:endParaRPr lang="ru-RU" sz="2400" b="1" dirty="0">
              <a:solidFill>
                <a:srgbClr val="0066FF"/>
              </a:solidFill>
            </a:endParaRPr>
          </a:p>
        </p:txBody>
      </p:sp>
      <p:pic>
        <p:nvPicPr>
          <p:cNvPr id="430084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008062" cy="950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30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30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714356"/>
          </a:xfrm>
        </p:spPr>
        <p:txBody>
          <a:bodyPr/>
          <a:lstStyle/>
          <a:p>
            <a:r>
              <a:rPr lang="ru-RU" dirty="0"/>
              <a:t>Профили обследования </a:t>
            </a:r>
            <a:r>
              <a:rPr lang="en-US" dirty="0"/>
              <a:t>SNP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785794"/>
            <a:ext cx="7467600" cy="685792"/>
          </a:xfrm>
        </p:spPr>
        <p:txBody>
          <a:bodyPr/>
          <a:lstStyle/>
          <a:p>
            <a:r>
              <a:rPr lang="ru-RU" dirty="0"/>
              <a:t>Системы свёртывания крови и фибринолиза</a:t>
            </a:r>
            <a:endParaRPr lang="en-US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285860"/>
          <a:ext cx="8143931" cy="8125112"/>
        </p:xfrm>
        <a:graphic>
          <a:graphicData uri="http://schemas.openxmlformats.org/drawingml/2006/table">
            <a:tbl>
              <a:tblPr/>
              <a:tblGrid>
                <a:gridCol w="4823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Лейденcкая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мутация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коагуляционный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фактор V)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F5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Arg506Gln (LEIDEN)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протромбина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(коагуляционный фактор II)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 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20210 G/A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1 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метилентетрагидрофолатредуктазы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MTHFR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Ala222Val (C677T)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2</a:t>
                      </a:r>
                      <a:b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метилентетрагидрофолатредуктазы 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MTHFR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Glu429Ala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1298 A&gt;C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редуктазы метионинсинтазы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MTRR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Ile22Met (66 a-g)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метионинсинтазы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MTR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Asp919Gly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коагуляционного фактора F VII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F7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Arg353Gln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промотора гена коагуляционного фактора FVII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F7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-323 ins 10 bp (аллель А2)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интегрина, бета-3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(т</a:t>
                      </a:r>
                      <a:r>
                        <a:rPr lang="ru-RU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ромбоцитарный рецептор фибриногена)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ITGB3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Leu33Pro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Мутация-1 интегрина альфа-2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</a:t>
                      </a:r>
                      <a:r>
                        <a:rPr lang="ru-RU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(тромбоцитарный рецептор коллагена)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ITGA2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С807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тромбоцитарного гликопротеина 1b, </a:t>
                      </a: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-субъединицы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GP1BA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Thr145Met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АДФ-рецептора тромбоцитов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P2RY12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H1/H2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фибриногена, бета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FGB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-455G-A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ингибитора активатора плазминогена SERPINE (PAI) 1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SERPINE (PAI) 1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-675 5G/4G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эндотелина 1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EDN1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Lys198Asn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Р - селектина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SELP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Thr715Pro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1 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E-</a:t>
                      </a: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селектина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SELE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Ser128Arg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2 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E-</a:t>
                      </a: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селектина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SELE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Leu554Phe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1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Янус-киназы 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JAK2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Val617Phe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1 коагуляционного фактора III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TF (F3)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A-603G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2 коагуляционного фактора III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TF (F3)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C-1322T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3 коагуляционного фактора III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TF (F3)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G-1442C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4 коагуляционного фактора III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TF (F3)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C-1812T</a:t>
                      </a:r>
                    </a:p>
                  </a:txBody>
                  <a:tcPr marL="7384" marR="7384" marT="7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7467600" cy="857256"/>
          </a:xfrm>
        </p:spPr>
        <p:txBody>
          <a:bodyPr/>
          <a:lstStyle/>
          <a:p>
            <a:r>
              <a:rPr lang="ru-RU" b="1" dirty="0"/>
              <a:t>Сердечно-сосудистые заболевания - гипертензия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2000240"/>
          <a:ext cx="8286808" cy="3348990"/>
        </p:xfrm>
        <a:graphic>
          <a:graphicData uri="http://schemas.openxmlformats.org/drawingml/2006/table">
            <a:tbl>
              <a:tblPr/>
              <a:tblGrid>
                <a:gridCol w="5214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Инсерция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/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делеция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Alu-элемента  в гене 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ангиотензин-превращающего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фермента  </a:t>
                      </a:r>
                      <a:b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*Постановка по отдельной методике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Alu Ins/Del I&gt;D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ангиотензиногена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Thr174Met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ангиотензиногена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Met235Thr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рецептора 1-го типа ангиотензиногена-2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AGTR1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A1166C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1 синтазы окиси азота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NOS3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C786T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АМФ-дезаминазы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AMPD1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Gln12Ter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ru-RU" dirty="0"/>
              <a:t>Профили обследования </a:t>
            </a:r>
            <a:r>
              <a:rPr lang="en-US" dirty="0"/>
              <a:t>SNP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928670"/>
            <a:ext cx="7467600" cy="75723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Сердечно-сосудистые заболевания – нарушения липидного обмена</a:t>
            </a:r>
            <a:r>
              <a:rPr lang="ru-RU" dirty="0"/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dirty="0"/>
              <a:t>Профили обследования </a:t>
            </a:r>
            <a:r>
              <a:rPr lang="en-US" dirty="0"/>
              <a:t>SNP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1928802"/>
          <a:ext cx="8215370" cy="3733800"/>
        </p:xfrm>
        <a:graphic>
          <a:graphicData uri="http://schemas.openxmlformats.org/drawingml/2006/table">
            <a:tbl>
              <a:tblPr/>
              <a:tblGrid>
                <a:gridCol w="450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липопротеиновой липазы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LPL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S447X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аполипопротеина 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APOE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Leu28Pro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параоксоназы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PON1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Gln192Arg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аполипопротеина С3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APOC3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C3238G         (аллель SstI или S2)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- 1 печеночной липазы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LIPC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-250 G&gt;A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- 2 печеночной липазы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LIPC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C-514T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рецептора к глюкагону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GCCR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A1220G          Asn363Ser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4 С-реактивного белка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CRP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A-717G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179388" y="212725"/>
            <a:ext cx="6505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200" b="1"/>
              <a:t>Организация генома: состав</a:t>
            </a:r>
            <a:r>
              <a:rPr lang="ru-RU" sz="2200"/>
              <a:t> </a:t>
            </a:r>
            <a:r>
              <a:rPr lang="ru-RU" sz="2200" b="1"/>
              <a:t>и</a:t>
            </a:r>
            <a:r>
              <a:rPr lang="ru-RU" sz="2200"/>
              <a:t> </a:t>
            </a:r>
            <a:r>
              <a:rPr lang="ru-RU" sz="2200" b="1"/>
              <a:t>структура ДНК</a:t>
            </a:r>
          </a:p>
        </p:txBody>
      </p:sp>
      <p:pic>
        <p:nvPicPr>
          <p:cNvPr id="689155" name="Picture 3"/>
          <p:cNvPicPr>
            <a:picLocks noChangeAspect="1" noChangeArrowheads="1"/>
          </p:cNvPicPr>
          <p:nvPr/>
        </p:nvPicPr>
        <p:blipFill>
          <a:blip r:embed="rId2"/>
          <a:srcRect l="58046" t="6161" r="5022" b="5185"/>
          <a:stretch>
            <a:fillRect/>
          </a:stretch>
        </p:blipFill>
        <p:spPr bwMode="auto">
          <a:xfrm>
            <a:off x="2914650" y="1052513"/>
            <a:ext cx="3313113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 l="52675" t="57343" r="8064" b="4416"/>
          <a:stretch>
            <a:fillRect/>
          </a:stretch>
        </p:blipFill>
        <p:spPr bwMode="auto">
          <a:xfrm>
            <a:off x="468313" y="1844675"/>
            <a:ext cx="2051050" cy="1738313"/>
          </a:xfrm>
          <a:prstGeom prst="rect">
            <a:avLst/>
          </a:prstGeom>
          <a:noFill/>
          <a:ln w="127000">
            <a:solidFill>
              <a:srgbClr val="FFCC00"/>
            </a:solidFill>
            <a:miter lim="800000"/>
            <a:headEnd/>
            <a:tailEnd/>
          </a:ln>
          <a:effectLst/>
        </p:spPr>
      </p:pic>
      <p:pic>
        <p:nvPicPr>
          <p:cNvPr id="689157" name="Picture 5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 l="7622" t="55771" r="50793" b="4416"/>
          <a:stretch>
            <a:fillRect/>
          </a:stretch>
        </p:blipFill>
        <p:spPr bwMode="auto">
          <a:xfrm>
            <a:off x="250825" y="4508500"/>
            <a:ext cx="2233613" cy="1858963"/>
          </a:xfrm>
          <a:prstGeom prst="rect">
            <a:avLst/>
          </a:prstGeom>
          <a:noFill/>
          <a:ln w="127000">
            <a:solidFill>
              <a:srgbClr val="3399FF"/>
            </a:solidFill>
            <a:miter lim="800000"/>
            <a:headEnd/>
            <a:tailEnd/>
          </a:ln>
          <a:effectLst/>
        </p:spPr>
      </p:pic>
      <p:pic>
        <p:nvPicPr>
          <p:cNvPr id="689158" name="Picture 6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 l="51527" t="7970" b="50879"/>
          <a:stretch>
            <a:fillRect/>
          </a:stretch>
        </p:blipFill>
        <p:spPr bwMode="auto">
          <a:xfrm>
            <a:off x="6443663" y="4221163"/>
            <a:ext cx="2376487" cy="1754187"/>
          </a:xfrm>
          <a:prstGeom prst="rect">
            <a:avLst/>
          </a:prstGeom>
          <a:noFill/>
          <a:ln w="127000">
            <a:solidFill>
              <a:srgbClr val="6666FF"/>
            </a:solidFill>
            <a:miter lim="800000"/>
            <a:headEnd/>
            <a:tailEnd/>
          </a:ln>
          <a:effectLst/>
        </p:spPr>
      </p:pic>
      <p:pic>
        <p:nvPicPr>
          <p:cNvPr id="689159" name="Picture 7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 l="7622" t="6441" r="49432" b="52199"/>
          <a:stretch>
            <a:fillRect/>
          </a:stretch>
        </p:blipFill>
        <p:spPr bwMode="auto">
          <a:xfrm>
            <a:off x="6588125" y="1196975"/>
            <a:ext cx="2305050" cy="1931988"/>
          </a:xfrm>
          <a:prstGeom prst="rect">
            <a:avLst/>
          </a:prstGeom>
          <a:noFill/>
          <a:ln w="127000">
            <a:solidFill>
              <a:srgbClr val="FF6600"/>
            </a:solidFill>
            <a:miter lim="800000"/>
            <a:headEnd/>
            <a:tailEnd/>
          </a:ln>
          <a:effectLst/>
        </p:spPr>
      </p:pic>
      <p:sp>
        <p:nvSpPr>
          <p:cNvPr id="689160" name="AutoShape 8"/>
          <p:cNvSpPr>
            <a:spLocks noChangeArrowheads="1"/>
          </p:cNvSpPr>
          <p:nvPr/>
        </p:nvSpPr>
        <p:spPr bwMode="auto">
          <a:xfrm>
            <a:off x="2484438" y="1700213"/>
            <a:ext cx="1366837" cy="341312"/>
          </a:xfrm>
          <a:prstGeom prst="rightArrow">
            <a:avLst>
              <a:gd name="adj1" fmla="val 50000"/>
              <a:gd name="adj2" fmla="val 100116"/>
            </a:avLst>
          </a:prstGeom>
          <a:solidFill>
            <a:srgbClr val="FFCC00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9161" name="AutoShape 9"/>
          <p:cNvSpPr>
            <a:spLocks noChangeArrowheads="1"/>
          </p:cNvSpPr>
          <p:nvPr/>
        </p:nvSpPr>
        <p:spPr bwMode="auto">
          <a:xfrm>
            <a:off x="2195513" y="4437063"/>
            <a:ext cx="1655762" cy="341312"/>
          </a:xfrm>
          <a:prstGeom prst="rightArrow">
            <a:avLst>
              <a:gd name="adj1" fmla="val 50000"/>
              <a:gd name="adj2" fmla="val 121279"/>
            </a:avLst>
          </a:prstGeom>
          <a:solidFill>
            <a:srgbClr val="3399FF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9162" name="AutoShape 10"/>
          <p:cNvSpPr>
            <a:spLocks noChangeArrowheads="1"/>
          </p:cNvSpPr>
          <p:nvPr/>
        </p:nvSpPr>
        <p:spPr bwMode="auto">
          <a:xfrm rot="10800000">
            <a:off x="5292725" y="1628775"/>
            <a:ext cx="1366838" cy="341313"/>
          </a:xfrm>
          <a:prstGeom prst="rightArrow">
            <a:avLst>
              <a:gd name="adj1" fmla="val 50000"/>
              <a:gd name="adj2" fmla="val 100116"/>
            </a:avLst>
          </a:prstGeom>
          <a:solidFill>
            <a:srgbClr val="FF6600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9163" name="AutoShape 11"/>
          <p:cNvSpPr>
            <a:spLocks noChangeArrowheads="1"/>
          </p:cNvSpPr>
          <p:nvPr/>
        </p:nvSpPr>
        <p:spPr bwMode="auto">
          <a:xfrm rot="10800000">
            <a:off x="5292725" y="4365625"/>
            <a:ext cx="1655763" cy="341313"/>
          </a:xfrm>
          <a:prstGeom prst="rightArrow">
            <a:avLst>
              <a:gd name="adj1" fmla="val 50000"/>
              <a:gd name="adj2" fmla="val 121279"/>
            </a:avLst>
          </a:prstGeom>
          <a:solidFill>
            <a:srgbClr val="6666FF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8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8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8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60" grpId="0" animBg="1"/>
      <p:bldP spid="689161" grpId="0" animBg="1"/>
      <p:bldP spid="689162" grpId="0" animBg="1"/>
      <p:bldP spid="6891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428736"/>
            <a:ext cx="7467600" cy="828668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Индивидуальное лекарство – подбор дозы </a:t>
            </a:r>
            <a:r>
              <a:rPr lang="ru-RU" b="1" dirty="0" err="1"/>
              <a:t>варфарина</a:t>
            </a:r>
            <a:r>
              <a:rPr lang="ru-RU" b="1" dirty="0"/>
              <a:t> (антикоагулянтов ряда кумарина)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25"/>
          </a:xfrm>
        </p:spPr>
        <p:txBody>
          <a:bodyPr/>
          <a:lstStyle/>
          <a:p>
            <a:r>
              <a:rPr lang="ru-RU" dirty="0"/>
              <a:t>Профили обследования </a:t>
            </a:r>
            <a:r>
              <a:rPr lang="en-US" dirty="0"/>
              <a:t>SNP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2214554"/>
          <a:ext cx="8215370" cy="4070985"/>
        </p:xfrm>
        <a:graphic>
          <a:graphicData uri="http://schemas.openxmlformats.org/drawingml/2006/table">
            <a:tbl>
              <a:tblPr/>
              <a:tblGrid>
                <a:gridCol w="5207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Чувствительность к варфарину-1 Аллель СYP2C9*2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CYP2C9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Arg144Cys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Чувствительность к варфарину-2 Аллель СYP2C9*3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CYP2C9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Ile359Leu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Мутация – 1 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эпоксидредуктазы</a:t>
                      </a:r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      витамина К  </a:t>
                      </a:r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(чувствительность к варфарину</a:t>
                      </a: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)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VKORC1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C1173T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– 2 эпоксидредуктазы витамина К</a:t>
                      </a:r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  (резистентность к варфарину)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VKORC1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G3730A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Мутация - 3 эпоксидредуктазы витамина 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VKORC1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G3673A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i="1" u="sng" dirty="0" err="1">
                <a:solidFill>
                  <a:srgbClr val="006666"/>
                </a:solidFill>
              </a:rPr>
              <a:t>Полимеразная</a:t>
            </a:r>
            <a:r>
              <a:rPr lang="ru-RU" b="1" i="1" u="sng" dirty="0">
                <a:solidFill>
                  <a:srgbClr val="006666"/>
                </a:solidFill>
              </a:rPr>
              <a:t> цепная реакция</a:t>
            </a:r>
            <a:r>
              <a:rPr lang="ru-RU" dirty="0">
                <a:solidFill>
                  <a:srgbClr val="006666"/>
                </a:solidFill>
              </a:rPr>
              <a:t> </a:t>
            </a:r>
            <a:r>
              <a:rPr lang="ru-RU" b="1" i="1" u="sng" dirty="0">
                <a:solidFill>
                  <a:srgbClr val="006666"/>
                </a:solidFill>
              </a:rPr>
              <a:t>(ПЦР)</a:t>
            </a:r>
            <a:r>
              <a:rPr lang="ru-RU" dirty="0">
                <a:solidFill>
                  <a:srgbClr val="006666"/>
                </a:solidFill>
              </a:rPr>
              <a:t> -</a:t>
            </a:r>
            <a:r>
              <a:rPr lang="ru-RU" dirty="0"/>
              <a:t>метод  молекулярной диагностики, применяемый в клинической практике для обнаружения специфической НК возбудителя в исследуемом материале.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.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600" b="1"/>
              <a:t>Полимеразная цепная реакция</a:t>
            </a:r>
          </a:p>
        </p:txBody>
      </p:sp>
      <p:sp>
        <p:nvSpPr>
          <p:cNvPr id="71683" name="Прямоуг.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11725"/>
          </a:xfrm>
        </p:spPr>
        <p:txBody>
          <a:bodyPr/>
          <a:lstStyle/>
          <a:p>
            <a:pPr eaLnBrk="1" hangingPunct="1"/>
            <a:r>
              <a:rPr lang="ru-RU" sz="2000" b="1"/>
              <a:t>ПЦР сопряженная с обратной транскрипцией</a:t>
            </a:r>
          </a:p>
          <a:p>
            <a:pPr eaLnBrk="1" hangingPunct="1"/>
            <a:r>
              <a:rPr lang="ru-RU" sz="2000" b="1"/>
              <a:t>Гнездовая ПЦР</a:t>
            </a:r>
          </a:p>
          <a:p>
            <a:pPr eaLnBrk="1" hangingPunct="1"/>
            <a:r>
              <a:rPr lang="ru-RU" sz="2000" b="1"/>
              <a:t>ПЦР </a:t>
            </a:r>
            <a:r>
              <a:rPr lang="en-US" sz="2000" b="1">
                <a:cs typeface="Times New Roman" pitchFamily="18" charset="0"/>
              </a:rPr>
              <a:t>in situ</a:t>
            </a:r>
            <a:r>
              <a:rPr lang="ru-RU" sz="2000" b="1"/>
              <a:t> </a:t>
            </a:r>
          </a:p>
          <a:p>
            <a:pPr eaLnBrk="1" hangingPunct="1"/>
            <a:r>
              <a:rPr lang="ru-RU" sz="2000" b="1"/>
              <a:t>Количественная ПЦР</a:t>
            </a:r>
          </a:p>
          <a:p>
            <a:pPr eaLnBrk="1" hangingPunct="1"/>
            <a:r>
              <a:rPr lang="ru-RU" sz="2000" b="1"/>
              <a:t>Мультипраймерная ПЦР</a:t>
            </a:r>
          </a:p>
          <a:p>
            <a:pPr eaLnBrk="1" hangingPunct="1"/>
            <a:r>
              <a:rPr lang="ru-RU" sz="2000"/>
              <a:t>Ассиметричная ПЦР</a:t>
            </a:r>
          </a:p>
          <a:p>
            <a:pPr eaLnBrk="1" hangingPunct="1"/>
            <a:r>
              <a:rPr lang="ru-RU" sz="2000"/>
              <a:t>ПЦР с «горячим стартом»</a:t>
            </a:r>
          </a:p>
          <a:p>
            <a:pPr eaLnBrk="1" hangingPunct="1"/>
            <a:r>
              <a:rPr lang="ru-RU" sz="2000"/>
              <a:t>Амплификация больших фрагментов ДНК с высокой точностью</a:t>
            </a:r>
          </a:p>
          <a:p>
            <a:pPr eaLnBrk="1" hangingPunct="1"/>
            <a:r>
              <a:rPr lang="ru-RU" sz="2000"/>
              <a:t>Аллель-специфическая ПЦР</a:t>
            </a:r>
          </a:p>
          <a:p>
            <a:pPr eaLnBrk="1" hangingPunct="1"/>
            <a:r>
              <a:rPr lang="ru-RU" sz="2000"/>
              <a:t>ПЦР, чувствительная к метилированию матрицы</a:t>
            </a:r>
          </a:p>
          <a:p>
            <a:pPr eaLnBrk="1" hangingPunct="1"/>
            <a:r>
              <a:rPr lang="ru-RU" sz="2000"/>
              <a:t>Иммуно-ПЦР </a:t>
            </a:r>
          </a:p>
          <a:p>
            <a:pPr eaLnBrk="1" hangingPunct="1"/>
            <a:endParaRPr lang="ru-RU" sz="2000"/>
          </a:p>
          <a:p>
            <a:pPr eaLnBrk="1" hangingPunct="1"/>
            <a:endParaRPr lang="ru-RU" sz="2000"/>
          </a:p>
          <a:p>
            <a:pPr eaLnBrk="1" hangingPunct="1"/>
            <a:endParaRPr lang="ru-RU"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 метода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 Метод основан на многократном избирательном копировании определённого участка НК при помощи ферментов  в искусственных условиях (</a:t>
            </a:r>
            <a:r>
              <a:rPr lang="en-US" dirty="0"/>
              <a:t>in vitro</a:t>
            </a:r>
            <a:r>
              <a:rPr lang="ru-RU" dirty="0"/>
              <a:t>).</a:t>
            </a:r>
            <a:r>
              <a:rPr lang="ru-RU" dirty="0">
                <a:solidFill>
                  <a:srgbClr val="FFFF66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dirty="0"/>
              <a:t>Методика ПЦР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7467600" cy="15716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Выделение ДНК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Амплификация ДНК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/>
              <a:t>Детекция</a:t>
            </a:r>
            <a:r>
              <a:rPr lang="ru-RU" dirty="0"/>
              <a:t> ДНК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3200" b="1" i="1" dirty="0">
                <a:solidFill>
                  <a:srgbClr val="006666"/>
                </a:solidFill>
              </a:rPr>
              <a:t>-</a:t>
            </a:r>
            <a:r>
              <a:rPr lang="ru-RU" sz="3200" b="1" i="1" dirty="0">
                <a:solidFill>
                  <a:srgbClr val="006666"/>
                </a:solidFill>
              </a:rPr>
              <a:t> </a:t>
            </a:r>
            <a:r>
              <a:rPr lang="ru-RU" sz="3200" b="1" i="1" dirty="0" err="1">
                <a:solidFill>
                  <a:srgbClr val="006666"/>
                </a:solidFill>
              </a:rPr>
              <a:t>Преаналитический</a:t>
            </a:r>
            <a:r>
              <a:rPr lang="ru-RU" sz="3200" b="1" i="1" dirty="0">
                <a:solidFill>
                  <a:srgbClr val="006666"/>
                </a:solidFill>
              </a:rPr>
              <a:t> этап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</a:t>
            </a:r>
            <a:r>
              <a:rPr lang="en-US" dirty="0"/>
              <a:t>    </a:t>
            </a:r>
            <a:r>
              <a:rPr lang="ru-RU" dirty="0"/>
              <a:t>сбор, хранение, транспортировка</a:t>
            </a:r>
          </a:p>
          <a:p>
            <a:pPr>
              <a:lnSpc>
                <a:spcPct val="90000"/>
              </a:lnSpc>
              <a:buNone/>
            </a:pPr>
            <a:r>
              <a:rPr lang="ru-RU" sz="3200" b="1" i="1" dirty="0">
                <a:solidFill>
                  <a:srgbClr val="006666"/>
                </a:solidFill>
              </a:rPr>
              <a:t>-  Выделение НК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</a:t>
            </a:r>
            <a:r>
              <a:rPr lang="en-US" dirty="0"/>
              <a:t>    </a:t>
            </a:r>
            <a:r>
              <a:rPr lang="ru-RU" dirty="0" err="1"/>
              <a:t>экспресс-методы</a:t>
            </a:r>
            <a:r>
              <a:rPr lang="ru-RU" dirty="0"/>
              <a:t>, универсальные методы</a:t>
            </a:r>
          </a:p>
          <a:p>
            <a:pPr>
              <a:lnSpc>
                <a:spcPct val="90000"/>
              </a:lnSpc>
              <a:buNone/>
            </a:pPr>
            <a:r>
              <a:rPr lang="ru-RU" i="1" dirty="0">
                <a:solidFill>
                  <a:srgbClr val="006666"/>
                </a:solidFill>
              </a:rPr>
              <a:t>- </a:t>
            </a:r>
            <a:r>
              <a:rPr lang="ru-RU" sz="3200" b="1" i="1" dirty="0">
                <a:solidFill>
                  <a:srgbClr val="006666"/>
                </a:solidFill>
              </a:rPr>
              <a:t>Сборка </a:t>
            </a:r>
            <a:r>
              <a:rPr lang="ru-RU" sz="3200" b="1" i="1" dirty="0" err="1">
                <a:solidFill>
                  <a:srgbClr val="006666"/>
                </a:solidFill>
              </a:rPr>
              <a:t>амплификационной</a:t>
            </a:r>
            <a:r>
              <a:rPr lang="ru-RU" sz="3200" b="1" i="1" dirty="0">
                <a:solidFill>
                  <a:srgbClr val="006666"/>
                </a:solidFill>
              </a:rPr>
              <a:t> смеси</a:t>
            </a:r>
          </a:p>
          <a:p>
            <a:pPr>
              <a:lnSpc>
                <a:spcPct val="90000"/>
              </a:lnSpc>
              <a:buNone/>
            </a:pPr>
            <a:r>
              <a:rPr lang="ru-RU" sz="3200" b="1" i="1" dirty="0">
                <a:solidFill>
                  <a:srgbClr val="006666"/>
                </a:solidFill>
              </a:rPr>
              <a:t>-  Амплификация</a:t>
            </a:r>
            <a:r>
              <a:rPr lang="ru-RU" b="1" i="1" dirty="0">
                <a:solidFill>
                  <a:srgbClr val="006666"/>
                </a:solidFill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       денатурация, отжиг, элонгация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3200" b="1" i="1" dirty="0" err="1">
                <a:solidFill>
                  <a:srgbClr val="006666"/>
                </a:solidFill>
              </a:rPr>
              <a:t>Детекция</a:t>
            </a:r>
            <a:r>
              <a:rPr lang="ru-RU" sz="3200" b="1" i="1" dirty="0">
                <a:solidFill>
                  <a:srgbClr val="006666"/>
                </a:solidFill>
              </a:rPr>
              <a:t> </a:t>
            </a:r>
            <a:r>
              <a:rPr lang="ru-RU" b="1" i="1" dirty="0">
                <a:solidFill>
                  <a:srgbClr val="006666"/>
                </a:solidFill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       электрофорез, конечная точка, </a:t>
            </a:r>
            <a:r>
              <a:rPr lang="en-US" dirty="0"/>
              <a:t>real-time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Преаналитический</a:t>
            </a:r>
            <a:r>
              <a:rPr lang="ru-RU" dirty="0"/>
              <a:t> этап в </a:t>
            </a:r>
            <a:r>
              <a:rPr lang="ru-RU" dirty="0" err="1"/>
              <a:t>пцр</a:t>
            </a:r>
            <a:r>
              <a:rPr lang="ru-RU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33400" indent="-533400" algn="ctr">
              <a:lnSpc>
                <a:spcPct val="90000"/>
              </a:lnSpc>
              <a:buNone/>
            </a:pPr>
            <a:r>
              <a:rPr lang="ru-RU" sz="2800" b="1" u="sng" dirty="0"/>
              <a:t>Цели</a:t>
            </a:r>
            <a:endParaRPr lang="ru-RU" dirty="0"/>
          </a:p>
          <a:p>
            <a:pPr marL="533400" indent="-533400">
              <a:lnSpc>
                <a:spcPct val="90000"/>
              </a:lnSpc>
              <a:buClr>
                <a:srgbClr val="006666"/>
              </a:buClr>
              <a:buFont typeface="Wingdings" pitchFamily="2" charset="2"/>
              <a:buChar char="§"/>
            </a:pPr>
            <a:r>
              <a:rPr lang="ru-RU" dirty="0"/>
              <a:t>Правильное определение информативного для ПЦР вида биологического материала.</a:t>
            </a:r>
            <a:endParaRPr lang="en-US" dirty="0"/>
          </a:p>
          <a:p>
            <a:pPr marL="533400" indent="-533400">
              <a:lnSpc>
                <a:spcPct val="90000"/>
              </a:lnSpc>
              <a:buNone/>
            </a:pPr>
            <a:endParaRPr lang="en-US" dirty="0"/>
          </a:p>
          <a:p>
            <a:pPr marL="533400" indent="-533400">
              <a:lnSpc>
                <a:spcPct val="90000"/>
              </a:lnSpc>
              <a:buClr>
                <a:srgbClr val="006666"/>
              </a:buClr>
              <a:buFont typeface="Wingdings" pitchFamily="2" charset="2"/>
              <a:buChar char="§"/>
            </a:pPr>
            <a:r>
              <a:rPr lang="ru-RU" dirty="0"/>
              <a:t>Сохранение ДНК возбудителя в материале до момента доставки в лабораторию. </a:t>
            </a:r>
          </a:p>
          <a:p>
            <a:pPr marL="533400" indent="-533400">
              <a:lnSpc>
                <a:spcPct val="90000"/>
              </a:lnSpc>
              <a:buNone/>
            </a:pPr>
            <a:endParaRPr lang="ru-RU" dirty="0"/>
          </a:p>
          <a:p>
            <a:pPr marL="533400" indent="-533400">
              <a:lnSpc>
                <a:spcPct val="90000"/>
              </a:lnSpc>
              <a:buClr>
                <a:srgbClr val="006666"/>
              </a:buClr>
              <a:buFont typeface="Wingdings" pitchFamily="2" charset="2"/>
              <a:buChar char="§"/>
            </a:pPr>
            <a:r>
              <a:rPr lang="ru-RU" dirty="0"/>
              <a:t>Препятствие попаданию в материал ингибиторов </a:t>
            </a:r>
            <a:r>
              <a:rPr lang="ru-RU" dirty="0" err="1"/>
              <a:t>ПЦР-реакции</a:t>
            </a:r>
            <a:r>
              <a:rPr lang="ru-RU" dirty="0"/>
              <a:t>.</a:t>
            </a:r>
            <a:endParaRPr lang="en-US" dirty="0"/>
          </a:p>
          <a:p>
            <a:pPr marL="533400" indent="-533400">
              <a:lnSpc>
                <a:spcPct val="90000"/>
              </a:lnSpc>
              <a:buNone/>
            </a:pPr>
            <a:endParaRPr lang="ru-RU" dirty="0"/>
          </a:p>
          <a:p>
            <a:pPr marL="533400" indent="-533400">
              <a:lnSpc>
                <a:spcPct val="90000"/>
              </a:lnSpc>
              <a:buClr>
                <a:srgbClr val="006666"/>
              </a:buClr>
              <a:buFont typeface="Wingdings" pitchFamily="2" charset="2"/>
              <a:buChar char="§"/>
            </a:pPr>
            <a:r>
              <a:rPr lang="ru-RU" dirty="0"/>
              <a:t>Предварительная очистка материала для облегчения выделения из него ДНК возбудителя.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	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/>
              <a:t>соскоб эпителиальных клеток</a:t>
            </a:r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/>
              <a:t>моча</a:t>
            </a:r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/>
              <a:t>секрет простаты</a:t>
            </a:r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 err="1"/>
              <a:t>эякулят</a:t>
            </a:r>
            <a:endParaRPr lang="ru-RU" dirty="0"/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/>
              <a:t>цельная венозная кровь</a:t>
            </a:r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/>
              <a:t>мокрота</a:t>
            </a:r>
          </a:p>
          <a:p>
            <a:pPr marL="552450" indent="-552450">
              <a:buClr>
                <a:srgbClr val="006666"/>
              </a:buClr>
              <a:buFont typeface="Wingdings" pitchFamily="2" charset="2"/>
              <a:buChar char="ü"/>
            </a:pPr>
            <a:r>
              <a:rPr lang="ru-RU" dirty="0" err="1"/>
              <a:t>спино-мозговая</a:t>
            </a:r>
            <a:r>
              <a:rPr lang="ru-RU" dirty="0"/>
              <a:t> жидкость, выпоты, слюна и проч.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Все, что содержит ДНК!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Безымянный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500034" y="214290"/>
            <a:ext cx="8286808" cy="6215106"/>
          </a:xfrm>
          <a:solidFill>
            <a:srgbClr val="CCFFFF"/>
          </a:solidFill>
          <a:ln w="38100">
            <a:solidFill>
              <a:srgbClr val="006666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Ингибиторы </a:t>
            </a:r>
            <a:r>
              <a:rPr lang="ru-RU" dirty="0" err="1"/>
              <a:t>пцр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Гепарин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Соли тяжелых металлов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Слизь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Кровь (гемоглобин)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Некоторые лекарственные формы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Мочевая кислота и ее соединения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2" name="Picture 2"/>
          <p:cNvPicPr>
            <a:picLocks noChangeAspect="1" noChangeArrowheads="1"/>
          </p:cNvPicPr>
          <p:nvPr/>
        </p:nvPicPr>
        <p:blipFill>
          <a:blip r:embed="rId2"/>
          <a:srcRect l="18341" t="13715" r="53712" b="10251"/>
          <a:stretch>
            <a:fillRect/>
          </a:stretch>
        </p:blipFill>
        <p:spPr bwMode="auto">
          <a:xfrm>
            <a:off x="395288" y="981075"/>
            <a:ext cx="4176712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2643" name="Picture 3"/>
          <p:cNvPicPr>
            <a:picLocks noChangeAspect="1" noChangeArrowheads="1"/>
          </p:cNvPicPr>
          <p:nvPr/>
        </p:nvPicPr>
        <p:blipFill>
          <a:blip r:embed="rId3"/>
          <a:srcRect t="82698" r="2197"/>
          <a:stretch>
            <a:fillRect/>
          </a:stretch>
        </p:blipFill>
        <p:spPr bwMode="auto">
          <a:xfrm>
            <a:off x="4932363" y="5661025"/>
            <a:ext cx="38163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107950" y="260350"/>
            <a:ext cx="69119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100" b="1"/>
              <a:t>Организация генома: ДНК – хроматин - хромосома</a:t>
            </a:r>
          </a:p>
        </p:txBody>
      </p:sp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3"/>
          <a:srcRect t="64891" r="2197" b="17302"/>
          <a:stretch>
            <a:fillRect/>
          </a:stretch>
        </p:blipFill>
        <p:spPr bwMode="auto">
          <a:xfrm>
            <a:off x="4932363" y="4652963"/>
            <a:ext cx="38163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2646" name="Picture 6"/>
          <p:cNvPicPr>
            <a:picLocks noChangeAspect="1" noChangeArrowheads="1"/>
          </p:cNvPicPr>
          <p:nvPr/>
        </p:nvPicPr>
        <p:blipFill>
          <a:blip r:embed="rId3"/>
          <a:srcRect t="48346" r="2197" b="35109"/>
          <a:stretch>
            <a:fillRect/>
          </a:stretch>
        </p:blipFill>
        <p:spPr bwMode="auto">
          <a:xfrm>
            <a:off x="4932363" y="3716338"/>
            <a:ext cx="3816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2647" name="Picture 7"/>
          <p:cNvPicPr>
            <a:picLocks noChangeAspect="1" noChangeArrowheads="1"/>
          </p:cNvPicPr>
          <p:nvPr/>
        </p:nvPicPr>
        <p:blipFill>
          <a:blip r:embed="rId3"/>
          <a:srcRect t="30539" r="325" b="51654"/>
          <a:stretch>
            <a:fillRect/>
          </a:stretch>
        </p:blipFill>
        <p:spPr bwMode="auto">
          <a:xfrm>
            <a:off x="4932363" y="2708275"/>
            <a:ext cx="38893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2648" name="Picture 8"/>
          <p:cNvPicPr>
            <a:picLocks noChangeAspect="1" noChangeArrowheads="1"/>
          </p:cNvPicPr>
          <p:nvPr/>
        </p:nvPicPr>
        <p:blipFill>
          <a:blip r:embed="rId3"/>
          <a:srcRect t="15283" r="327" b="68199"/>
          <a:stretch>
            <a:fillRect/>
          </a:stretch>
        </p:blipFill>
        <p:spPr bwMode="auto">
          <a:xfrm>
            <a:off x="4932363" y="1773238"/>
            <a:ext cx="38893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2649" name="Picture 9"/>
          <p:cNvPicPr>
            <a:picLocks noChangeAspect="1" noChangeArrowheads="1"/>
          </p:cNvPicPr>
          <p:nvPr/>
        </p:nvPicPr>
        <p:blipFill>
          <a:blip r:embed="rId3"/>
          <a:srcRect r="325" b="84717"/>
          <a:stretch>
            <a:fillRect/>
          </a:stretch>
        </p:blipFill>
        <p:spPr bwMode="auto">
          <a:xfrm>
            <a:off x="4932363" y="908050"/>
            <a:ext cx="3889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5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5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Выделение </a:t>
            </a:r>
            <a:r>
              <a:rPr lang="ru-RU" dirty="0" err="1"/>
              <a:t>днк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</a:rPr>
              <a:t>Экспресс- методы (термический)</a:t>
            </a:r>
          </a:p>
          <a:p>
            <a:pPr>
              <a:buFont typeface="Arial" pitchFamily="34" charset="0"/>
              <a:buNone/>
            </a:pPr>
            <a:endParaRPr lang="ru-RU" sz="2400" dirty="0">
              <a:solidFill>
                <a:srgbClr val="993300"/>
              </a:solidFill>
              <a:latin typeface="Arial" pitchFamily="34" charset="0"/>
            </a:endParaRPr>
          </a:p>
        </p:txBody>
      </p:sp>
      <p:pic>
        <p:nvPicPr>
          <p:cNvPr id="5" name="Рисунок 4" descr="7_im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643188"/>
            <a:ext cx="228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Равно 5"/>
          <p:cNvSpPr/>
          <p:nvPr/>
        </p:nvSpPr>
        <p:spPr>
          <a:xfrm>
            <a:off x="3500438" y="3357563"/>
            <a:ext cx="1214437" cy="1357312"/>
          </a:xfrm>
          <a:prstGeom prst="mathEqua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5" descr="2719cro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714625"/>
            <a:ext cx="2214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Сорбентный</a:t>
            </a:r>
            <a:r>
              <a:rPr lang="ru-RU" dirty="0"/>
              <a:t> метод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ru-RU" dirty="0">
                <a:latin typeface="Arial" pitchFamily="34" charset="0"/>
              </a:rPr>
              <a:t>Классический </a:t>
            </a:r>
            <a:r>
              <a:rPr lang="ru-RU" dirty="0" err="1">
                <a:latin typeface="Arial" pitchFamily="34" charset="0"/>
              </a:rPr>
              <a:t>сорбентный</a:t>
            </a:r>
            <a:r>
              <a:rPr lang="ru-RU" dirty="0">
                <a:latin typeface="Arial" pitchFamily="34" charset="0"/>
              </a:rPr>
              <a:t> метод</a:t>
            </a:r>
          </a:p>
          <a:p>
            <a:pPr>
              <a:buFont typeface="Arial" pitchFamily="34" charset="0"/>
              <a:buNone/>
            </a:pPr>
            <a:r>
              <a:rPr lang="ru-RU" dirty="0">
                <a:latin typeface="Arial" pitchFamily="34" charset="0"/>
              </a:rPr>
              <a:t>  </a:t>
            </a:r>
            <a:r>
              <a:rPr lang="ru-RU" u="sng" dirty="0">
                <a:solidFill>
                  <a:srgbClr val="006666"/>
                </a:solidFill>
                <a:latin typeface="Arial" pitchFamily="34" charset="0"/>
              </a:rPr>
              <a:t>Преимущества:</a:t>
            </a:r>
            <a:r>
              <a:rPr lang="ru-RU" dirty="0">
                <a:solidFill>
                  <a:srgbClr val="006666"/>
                </a:solidFill>
                <a:latin typeface="Arial" pitchFamily="34" charset="0"/>
              </a:rPr>
              <a:t> - чистота выделенной НК</a:t>
            </a:r>
          </a:p>
          <a:p>
            <a:pPr>
              <a:buFont typeface="Arial" pitchFamily="34" charset="0"/>
              <a:buNone/>
            </a:pPr>
            <a:r>
              <a:rPr lang="ru-RU" dirty="0">
                <a:solidFill>
                  <a:srgbClr val="006666"/>
                </a:solidFill>
                <a:latin typeface="Arial" pitchFamily="34" charset="0"/>
              </a:rPr>
              <a:t>                              - универсальность </a:t>
            </a:r>
            <a:endParaRPr lang="en-US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>
                <a:solidFill>
                  <a:srgbClr val="006666"/>
                </a:solidFill>
                <a:latin typeface="Arial" pitchFamily="34" charset="0"/>
              </a:rPr>
              <a:t>                                </a:t>
            </a:r>
            <a:r>
              <a:rPr lang="ru-RU" dirty="0">
                <a:solidFill>
                  <a:srgbClr val="006666"/>
                </a:solidFill>
                <a:latin typeface="Arial" pitchFamily="34" charset="0"/>
              </a:rPr>
              <a:t>использования</a:t>
            </a:r>
            <a:endParaRPr lang="en-US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buFont typeface="Arial" pitchFamily="34" charset="0"/>
              <a:buNone/>
            </a:pPr>
            <a:endParaRPr lang="ru-RU" dirty="0">
              <a:latin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ru-RU" dirty="0">
                <a:latin typeface="Arial" pitchFamily="34" charset="0"/>
              </a:rPr>
              <a:t>  </a:t>
            </a:r>
            <a:r>
              <a:rPr lang="ru-RU" u="sng" dirty="0">
                <a:solidFill>
                  <a:srgbClr val="993300"/>
                </a:solidFill>
                <a:latin typeface="Arial" pitchFamily="34" charset="0"/>
              </a:rPr>
              <a:t>Недостатки:</a:t>
            </a:r>
            <a:r>
              <a:rPr lang="ru-RU" dirty="0">
                <a:solidFill>
                  <a:srgbClr val="993300"/>
                </a:solidFill>
                <a:latin typeface="Arial" pitchFamily="34" charset="0"/>
              </a:rPr>
              <a:t>       - длительность</a:t>
            </a:r>
          </a:p>
          <a:p>
            <a:pPr>
              <a:buFont typeface="Arial" pitchFamily="34" charset="0"/>
              <a:buNone/>
            </a:pPr>
            <a:r>
              <a:rPr lang="ru-RU" dirty="0">
                <a:solidFill>
                  <a:srgbClr val="993300"/>
                </a:solidFill>
                <a:latin typeface="Arial" pitchFamily="34" charset="0"/>
              </a:rPr>
              <a:t>                             - трудоемкость</a:t>
            </a:r>
          </a:p>
          <a:p>
            <a:endParaRPr lang="ru-RU" dirty="0"/>
          </a:p>
        </p:txBody>
      </p:sp>
      <p:pic>
        <p:nvPicPr>
          <p:cNvPr id="4" name="Рисунок 3" descr="проба НК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857760"/>
            <a:ext cx="26479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image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928802"/>
            <a:ext cx="7591911" cy="3000396"/>
          </a:xfrm>
          <a:ln w="57150">
            <a:solidFill>
              <a:srgbClr val="006666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Амплификация </a:t>
            </a:r>
          </a:p>
        </p:txBody>
      </p:sp>
      <p:pic>
        <p:nvPicPr>
          <p:cNvPr id="45058" name="Picture 2" descr="http://www.sytechno.com/sites/default/files/339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762500" cy="4267200"/>
          </a:xfrm>
          <a:prstGeom prst="rect">
            <a:avLst/>
          </a:prstGeom>
          <a:noFill/>
        </p:spPr>
      </p:pic>
      <p:pic>
        <p:nvPicPr>
          <p:cNvPr id="45060" name="Picture 4" descr="http://www.helicon.ru/upload/iblock/84e/84eb9a47faf0071010f6e8e02636d99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2857500" cy="3752851"/>
          </a:xfrm>
          <a:prstGeom prst="rect">
            <a:avLst/>
          </a:prstGeom>
          <a:noFill/>
        </p:spPr>
      </p:pic>
      <p:pic>
        <p:nvPicPr>
          <p:cNvPr id="45062" name="Picture 6" descr="http://www.mari-med.ru/sites/default/files/styles/cat-large/public/images/spectru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786322"/>
            <a:ext cx="2857500" cy="2219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Детекция</a:t>
            </a:r>
            <a:r>
              <a:rPr lang="ru-RU" dirty="0"/>
              <a:t> методом электрофореза</a:t>
            </a:r>
          </a:p>
        </p:txBody>
      </p:sp>
      <p:pic>
        <p:nvPicPr>
          <p:cNvPr id="4" name="Picture 6" descr="130709-3-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2236787"/>
            <a:ext cx="6667500" cy="3600450"/>
          </a:xfrm>
          <a:ln w="38100">
            <a:solidFill>
              <a:srgbClr val="006666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6666"/>
                </a:solidFill>
                <a:latin typeface="Arial" pitchFamily="34" charset="0"/>
              </a:rPr>
              <a:t>Детекция</a:t>
            </a:r>
            <a:r>
              <a:rPr lang="ru-RU" dirty="0">
                <a:solidFill>
                  <a:srgbClr val="006666"/>
                </a:solidFill>
                <a:latin typeface="Arial" pitchFamily="34" charset="0"/>
              </a:rPr>
              <a:t> по конечной точке</a:t>
            </a:r>
            <a:endParaRPr lang="ru-RU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contrast="18000"/>
          </a:blip>
          <a:srcRect/>
          <a:stretch>
            <a:fillRect/>
          </a:stretch>
        </p:blipFill>
        <p:spPr>
          <a:xfrm>
            <a:off x="2162175" y="1428736"/>
            <a:ext cx="6981825" cy="4343400"/>
          </a:xfrm>
        </p:spPr>
      </p:pic>
      <p:pic>
        <p:nvPicPr>
          <p:cNvPr id="5" name="Рисунок 3" descr="4467bi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428875"/>
            <a:ext cx="1857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6666"/>
                </a:solidFill>
              </a:rPr>
              <a:t>Результаты ПЦР на образцах с одинаковым количеством ДНК</a:t>
            </a:r>
            <a:endParaRPr lang="ru-RU" dirty="0"/>
          </a:p>
        </p:txBody>
      </p:sp>
      <p:pic>
        <p:nvPicPr>
          <p:cNvPr id="4" name="Picture 8" descr="Кривые разной высоты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contrast="6000"/>
          </a:blip>
          <a:srcRect/>
          <a:stretch>
            <a:fillRect/>
          </a:stretch>
        </p:blipFill>
        <p:spPr>
          <a:xfrm>
            <a:off x="428596" y="1357298"/>
            <a:ext cx="7467600" cy="3200400"/>
          </a:xfrm>
          <a:noFill/>
        </p:spPr>
      </p:pic>
      <p:pic>
        <p:nvPicPr>
          <p:cNvPr id="5" name="Рисунок 3" descr="produc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714884"/>
            <a:ext cx="1143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http://www.genengnews.com/media/images/product/07_BioRad_CFX96DeepWe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929066"/>
            <a:ext cx="2786082" cy="2786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3900486" cy="4873752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ru-RU" sz="2400" dirty="0"/>
              <a:t>   </a:t>
            </a:r>
            <a:r>
              <a:rPr lang="ru-RU" sz="2400" b="1" i="1" u="sng" dirty="0">
                <a:solidFill>
                  <a:srgbClr val="006666"/>
                </a:solidFill>
              </a:rPr>
              <a:t>Отрицательный ответ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sz="2400" dirty="0"/>
              <a:t>НК возбудителя не обнаружено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sz="2400" dirty="0"/>
              <a:t>Концентрация НК ниже 1000 ДНК-копий/мл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sz="2400" dirty="0"/>
              <a:t>Неправильно выбран материал для исследования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>
                <a:solidFill>
                  <a:srgbClr val="006666"/>
                </a:solidFill>
              </a:rPr>
              <a:t>Интерпретация результатов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0" y="1714488"/>
            <a:ext cx="4240213" cy="4329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Положительный ответ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Присутствие  НК возбудителя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Присутствие фрагментов НК возбудителя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6666"/>
                </a:solidFill>
                <a:latin typeface="Arial" pitchFamily="34" charset="0"/>
              </a:rPr>
              <a:t>Преимущества </a:t>
            </a:r>
            <a:r>
              <a:rPr lang="ru-RU" b="1" dirty="0" err="1">
                <a:solidFill>
                  <a:srgbClr val="006666"/>
                </a:solidFill>
                <a:latin typeface="Arial" pitchFamily="34" charset="0"/>
              </a:rPr>
              <a:t>ПЦР-метода</a:t>
            </a:r>
            <a:endParaRPr lang="ru-RU" b="1" dirty="0"/>
          </a:p>
        </p:txBody>
      </p:sp>
      <p:sp>
        <p:nvSpPr>
          <p:cNvPr id="4" name="Rectangle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Blip>
                <a:blip r:embed="rId2"/>
              </a:buBlip>
            </a:pPr>
            <a:r>
              <a:rPr lang="ru-RU" sz="2000" dirty="0"/>
              <a:t> </a:t>
            </a:r>
            <a:r>
              <a:rPr lang="ru-RU" sz="2000" dirty="0">
                <a:solidFill>
                  <a:srgbClr val="006666"/>
                </a:solidFill>
              </a:rPr>
              <a:t> </a:t>
            </a:r>
            <a:r>
              <a:rPr lang="ru-RU" sz="2400" b="1" i="1" dirty="0">
                <a:solidFill>
                  <a:srgbClr val="006666"/>
                </a:solidFill>
                <a:latin typeface="Arial" pitchFamily="34" charset="0"/>
              </a:rPr>
              <a:t>Прямое определение наличия возбудителей.</a:t>
            </a:r>
          </a:p>
          <a:p>
            <a:pPr>
              <a:lnSpc>
                <a:spcPct val="80000"/>
              </a:lnSpc>
              <a:buFont typeface="Arial" pitchFamily="34" charset="0"/>
              <a:buBlip>
                <a:blip r:embed="rId2"/>
              </a:buBlip>
            </a:pPr>
            <a:endParaRPr lang="ru-RU" sz="2400" b="1" i="1" dirty="0">
              <a:latin typeface="Arial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Blip>
                <a:blip r:embed="rId2"/>
              </a:buBlip>
            </a:pPr>
            <a:r>
              <a:rPr lang="ru-RU" sz="2400" b="1" i="1" dirty="0">
                <a:latin typeface="Arial" pitchFamily="34" charset="0"/>
              </a:rPr>
              <a:t> </a:t>
            </a:r>
            <a:r>
              <a:rPr lang="ru-RU" sz="2400" b="1" i="1" dirty="0">
                <a:solidFill>
                  <a:srgbClr val="006666"/>
                </a:solidFill>
                <a:latin typeface="Arial" pitchFamily="34" charset="0"/>
              </a:rPr>
              <a:t> Высокая специфичность.</a:t>
            </a:r>
          </a:p>
          <a:p>
            <a:pPr>
              <a:lnSpc>
                <a:spcPct val="80000"/>
              </a:lnSpc>
              <a:buFont typeface="Arial" pitchFamily="34" charset="0"/>
              <a:buBlip>
                <a:blip r:embed="rId2"/>
              </a:buBlip>
            </a:pPr>
            <a:endParaRPr lang="ru-RU" sz="2400" b="1" i="1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Blip>
                <a:blip r:embed="rId2"/>
              </a:buBlip>
            </a:pPr>
            <a:r>
              <a:rPr lang="ru-RU" sz="2400" b="1" i="1" dirty="0">
                <a:solidFill>
                  <a:srgbClr val="006666"/>
                </a:solidFill>
                <a:latin typeface="Arial" pitchFamily="34" charset="0"/>
              </a:rPr>
              <a:t>  Высокая чувствительность.</a:t>
            </a:r>
          </a:p>
          <a:p>
            <a:pPr>
              <a:lnSpc>
                <a:spcPct val="80000"/>
              </a:lnSpc>
              <a:buFont typeface="Arial" pitchFamily="34" charset="0"/>
              <a:buBlip>
                <a:blip r:embed="rId2"/>
              </a:buBlip>
            </a:pPr>
            <a:endParaRPr lang="ru-RU" sz="2400" b="1" i="1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Blip>
                <a:blip r:embed="rId2"/>
              </a:buBlip>
            </a:pPr>
            <a:r>
              <a:rPr lang="ru-RU" sz="2400" b="1" i="1" dirty="0">
                <a:solidFill>
                  <a:srgbClr val="006666"/>
                </a:solidFill>
                <a:latin typeface="Arial" pitchFamily="34" charset="0"/>
              </a:rPr>
              <a:t>  Универсальность процедуры выявления различных возбудителей.</a:t>
            </a:r>
          </a:p>
          <a:p>
            <a:pPr>
              <a:lnSpc>
                <a:spcPct val="80000"/>
              </a:lnSpc>
              <a:buFont typeface="Arial" pitchFamily="34" charset="0"/>
              <a:buBlip>
                <a:blip r:embed="rId2"/>
              </a:buBlip>
            </a:pPr>
            <a:endParaRPr lang="ru-RU" sz="2400" b="1" i="1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Blip>
                <a:blip r:embed="rId2"/>
              </a:buBlip>
            </a:pPr>
            <a:r>
              <a:rPr lang="ru-RU" sz="2400" b="1" i="1" dirty="0">
                <a:solidFill>
                  <a:srgbClr val="006666"/>
                </a:solidFill>
                <a:latin typeface="Arial" pitchFamily="34" charset="0"/>
              </a:rPr>
              <a:t>  Высокая скорость получения результата анализа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ru-RU" sz="2400" b="1" i="1" dirty="0">
              <a:solidFill>
                <a:srgbClr val="006666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ru-RU" sz="2400" b="1" i="1" dirty="0">
              <a:solidFill>
                <a:srgbClr val="006666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f_1853239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28603"/>
            <a:ext cx="3643338" cy="465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14612" y="5286388"/>
            <a:ext cx="55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Спасибо за внимание!</a:t>
            </a: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29601" cy="82708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Нормальный кариотип человека</a:t>
            </a:r>
          </a:p>
        </p:txBody>
      </p:sp>
      <p:pic>
        <p:nvPicPr>
          <p:cNvPr id="990211" name="Picture 3" descr="G-banding"/>
          <p:cNvPicPr>
            <a:picLocks noChangeAspect="1" noChangeArrowheads="1"/>
          </p:cNvPicPr>
          <p:nvPr/>
        </p:nvPicPr>
        <p:blipFill>
          <a:blip r:embed="rId2">
            <a:lum bright="-6000" contrast="-12000"/>
          </a:blip>
          <a:srcRect/>
          <a:stretch>
            <a:fillRect/>
          </a:stretch>
        </p:blipFill>
        <p:spPr bwMode="auto">
          <a:xfrm>
            <a:off x="395288" y="981075"/>
            <a:ext cx="590550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0212" name="Text Box 4"/>
          <p:cNvSpPr txBox="1">
            <a:spLocks noChangeArrowheads="1"/>
          </p:cNvSpPr>
          <p:nvPr/>
        </p:nvSpPr>
        <p:spPr bwMode="auto">
          <a:xfrm>
            <a:off x="6510338" y="1341438"/>
            <a:ext cx="3511550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ь"/>
            </a:pPr>
            <a:r>
              <a:rPr lang="ru-RU" sz="2800" b="1">
                <a:latin typeface="Garamond" pitchFamily="18" charset="0"/>
              </a:rPr>
              <a:t>46, ХХ (жен.)</a:t>
            </a:r>
          </a:p>
          <a:p>
            <a:r>
              <a:rPr lang="ru-RU" sz="2800" b="1">
                <a:latin typeface="Garamond" pitchFamily="18" charset="0"/>
              </a:rPr>
              <a:t>         или</a:t>
            </a:r>
          </a:p>
          <a:p>
            <a:r>
              <a:rPr lang="ru-RU" sz="2800" b="1">
                <a:latin typeface="Garamond" pitchFamily="18" charset="0"/>
              </a:rPr>
              <a:t>    46, ХУ (муж.)</a:t>
            </a:r>
          </a:p>
          <a:p>
            <a:endParaRPr lang="ru-RU" sz="2800" b="1">
              <a:latin typeface="Garamond" pitchFamily="18" charset="0"/>
            </a:endParaRPr>
          </a:p>
          <a:p>
            <a:pPr>
              <a:buFont typeface="Wingdings" pitchFamily="2" charset="2"/>
              <a:buChar char="ь"/>
            </a:pPr>
            <a:r>
              <a:rPr lang="ru-RU" sz="2800" b="1">
                <a:latin typeface="Garamond" pitchFamily="18" charset="0"/>
              </a:rPr>
              <a:t> 22 пары 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          аутосом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 2 половые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    хромосомы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Гаплоидный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    набор (</a:t>
            </a:r>
            <a:r>
              <a:rPr lang="en-US" sz="2800" b="1">
                <a:latin typeface="Garamond" pitchFamily="18" charset="0"/>
              </a:rPr>
              <a:t>n)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Диплоидный </a:t>
            </a:r>
          </a:p>
          <a:p>
            <a:pPr>
              <a:buFont typeface="Wingdings" pitchFamily="2" charset="2"/>
              <a:buNone/>
            </a:pPr>
            <a:r>
              <a:rPr lang="ru-RU" sz="2800" b="1">
                <a:latin typeface="Garamond" pitchFamily="18" charset="0"/>
              </a:rPr>
              <a:t>    набор </a:t>
            </a:r>
            <a:r>
              <a:rPr lang="en-US" sz="2800" b="1">
                <a:latin typeface="Garamond" pitchFamily="18" charset="0"/>
              </a:rPr>
              <a:t>(2n)</a:t>
            </a:r>
            <a:endParaRPr lang="ru-RU" sz="2800" b="1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6" name="Picture 4" descr="22311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089400" cy="511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3797" name="Picture 5" descr="22311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484313"/>
            <a:ext cx="4089400" cy="511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3798" name="Rectangle 6"/>
          <p:cNvSpPr>
            <a:spLocks noChangeArrowheads="1"/>
          </p:cNvSpPr>
          <p:nvPr/>
        </p:nvSpPr>
        <p:spPr bwMode="auto">
          <a:xfrm>
            <a:off x="250825" y="333375"/>
            <a:ext cx="81375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6000" b="1">
                <a:latin typeface="Tahoma" pitchFamily="34" charset="0"/>
              </a:rPr>
              <a:t>ГЕНОМИКА</a:t>
            </a:r>
            <a:br>
              <a:rPr lang="ru-RU" sz="6000" b="1">
                <a:latin typeface="Tahoma" pitchFamily="34" charset="0"/>
              </a:rPr>
            </a:br>
            <a:r>
              <a:rPr lang="ru-RU" sz="2800" b="1">
                <a:solidFill>
                  <a:srgbClr val="FF0000"/>
                </a:solidFill>
                <a:latin typeface="Tahoma" pitchFamily="34" charset="0"/>
              </a:rPr>
              <a:t>инструмент молекулярной медицины</a:t>
            </a:r>
            <a:endParaRPr lang="ru-RU" sz="28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73800" name="Rectangle 8"/>
          <p:cNvSpPr>
            <a:spLocks noChangeArrowheads="1"/>
          </p:cNvSpPr>
          <p:nvPr/>
        </p:nvSpPr>
        <p:spPr bwMode="auto">
          <a:xfrm>
            <a:off x="196850" y="1628775"/>
            <a:ext cx="8748713" cy="468947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chemeClr val="accent2"/>
                </a:solidFill>
              </a:rPr>
              <a:t>наука, изучающая и «читающая» молекулярную структуру геномов живых организмов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67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67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67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8" grpId="0"/>
      <p:bldP spid="6738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322263" y="1412875"/>
            <a:ext cx="8497887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400" b="1"/>
              <a:t>	</a:t>
            </a:r>
            <a:r>
              <a:rPr lang="ru-RU" sz="2600" b="1"/>
              <a:t>Проект «Геном человека» 1990-2003 г  («двойная спираль» открыта в 1953 г.!)</a:t>
            </a:r>
          </a:p>
          <a:p>
            <a:pPr marL="342900" indent="-342900"/>
            <a:endParaRPr lang="ru-RU" sz="2600" b="1"/>
          </a:p>
          <a:p>
            <a:pPr marL="342900" indent="-342900"/>
            <a:r>
              <a:rPr lang="ru-RU" sz="2600" b="1">
                <a:solidFill>
                  <a:srgbClr val="0000FF"/>
                </a:solidFill>
              </a:rPr>
              <a:t>	</a:t>
            </a:r>
            <a:r>
              <a:rPr lang="ru-RU" sz="2600" b="1">
                <a:solidFill>
                  <a:schemeClr val="accent2"/>
                </a:solidFill>
              </a:rPr>
              <a:t>Идентификация  3 миллиардов нуклеотидов!!!</a:t>
            </a:r>
          </a:p>
          <a:p>
            <a:pPr marL="342900" indent="-342900"/>
            <a:r>
              <a:rPr lang="ru-RU" sz="2600" b="1">
                <a:solidFill>
                  <a:schemeClr val="accent2"/>
                </a:solidFill>
              </a:rPr>
              <a:t>	Прочтены гены многих наследственных моногенных заболеваний </a:t>
            </a:r>
          </a:p>
          <a:p>
            <a:pPr marL="342900" indent="-342900"/>
            <a:r>
              <a:rPr lang="ru-RU" sz="1000" b="1"/>
              <a:t> </a:t>
            </a:r>
          </a:p>
          <a:p>
            <a:pPr marL="342900" indent="-342900"/>
            <a:r>
              <a:rPr lang="ru-RU" sz="2600" b="1">
                <a:solidFill>
                  <a:srgbClr val="FF0000"/>
                </a:solidFill>
              </a:rPr>
              <a:t>	Обнаружены </a:t>
            </a:r>
            <a:r>
              <a:rPr lang="ru-RU" sz="3200" b="1" u="sng">
                <a:solidFill>
                  <a:srgbClr val="FF0000"/>
                </a:solidFill>
              </a:rPr>
              <a:t>естественные</a:t>
            </a:r>
            <a:r>
              <a:rPr lang="ru-RU" sz="2600" b="1" u="sng">
                <a:solidFill>
                  <a:srgbClr val="FF0000"/>
                </a:solidFill>
              </a:rPr>
              <a:t> </a:t>
            </a:r>
            <a:r>
              <a:rPr lang="ru-RU" sz="2600" b="1">
                <a:solidFill>
                  <a:srgbClr val="FF0000"/>
                </a:solidFill>
              </a:rPr>
              <a:t>вариации генома –</a:t>
            </a:r>
          </a:p>
          <a:p>
            <a:pPr marL="342900" indent="-342900"/>
            <a:r>
              <a:rPr lang="ru-RU" sz="2600" b="1">
                <a:solidFill>
                  <a:srgbClr val="FF0000"/>
                </a:solidFill>
              </a:rPr>
              <a:t>	однонуклеотидные замены –</a:t>
            </a:r>
          </a:p>
          <a:p>
            <a:pPr marL="342900" indent="-342900"/>
            <a:r>
              <a:rPr lang="ru-RU" sz="2600" b="1">
                <a:solidFill>
                  <a:srgbClr val="FF0000"/>
                </a:solidFill>
              </a:rPr>
              <a:t>    </a:t>
            </a:r>
            <a:r>
              <a:rPr lang="ru-RU" sz="3200" b="1" u="sng">
                <a:solidFill>
                  <a:srgbClr val="FF0000"/>
                </a:solidFill>
              </a:rPr>
              <a:t>полиморфизмы</a:t>
            </a:r>
            <a:r>
              <a:rPr lang="ru-RU" sz="2600" b="1" u="sng">
                <a:solidFill>
                  <a:srgbClr val="FF0000"/>
                </a:solidFill>
              </a:rPr>
              <a:t> </a:t>
            </a:r>
            <a:r>
              <a:rPr lang="ru-RU" sz="2600" b="1">
                <a:solidFill>
                  <a:srgbClr val="FF0000"/>
                </a:solidFill>
              </a:rPr>
              <a:t> единичных нуклеотидов –</a:t>
            </a:r>
          </a:p>
          <a:p>
            <a:pPr marL="342900" indent="-342900"/>
            <a:r>
              <a:rPr lang="ru-RU" sz="2600" b="1">
                <a:solidFill>
                  <a:srgbClr val="FF0000"/>
                </a:solidFill>
              </a:rPr>
              <a:t>    </a:t>
            </a:r>
            <a:r>
              <a:rPr lang="en-US" sz="3600" b="1">
                <a:solidFill>
                  <a:srgbClr val="FF0000"/>
                </a:solidFill>
              </a:rPr>
              <a:t>SNP</a:t>
            </a:r>
            <a:endParaRPr lang="ru-RU" sz="3600" b="1">
              <a:solidFill>
                <a:srgbClr val="FF0000"/>
              </a:solidFill>
            </a:endParaRPr>
          </a:p>
          <a:p>
            <a:pPr marL="342900" indent="-342900"/>
            <a:r>
              <a:rPr lang="ru-RU" sz="2600" b="1">
                <a:solidFill>
                  <a:srgbClr val="FF0000"/>
                </a:solidFill>
              </a:rPr>
              <a:t>	Создание карты </a:t>
            </a:r>
            <a:r>
              <a:rPr lang="en-US" sz="2600" b="1">
                <a:solidFill>
                  <a:srgbClr val="FF0000"/>
                </a:solidFill>
              </a:rPr>
              <a:t>SNP</a:t>
            </a:r>
            <a:r>
              <a:rPr lang="ru-RU" sz="2600" b="1">
                <a:solidFill>
                  <a:srgbClr val="FF0000"/>
                </a:solidFill>
              </a:rPr>
              <a:t> -  до 600 000 вариаций</a:t>
            </a:r>
          </a:p>
        </p:txBody>
      </p:sp>
      <p:sp>
        <p:nvSpPr>
          <p:cNvPr id="936963" name="Rectangle 3"/>
          <p:cNvSpPr>
            <a:spLocks noChangeArrowheads="1"/>
          </p:cNvSpPr>
          <p:nvPr/>
        </p:nvSpPr>
        <p:spPr bwMode="auto">
          <a:xfrm>
            <a:off x="250825" y="0"/>
            <a:ext cx="88931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/>
              <a:t>Основа геномики –</a:t>
            </a:r>
          </a:p>
          <a:p>
            <a:endParaRPr lang="ru-RU" sz="1000" b="1"/>
          </a:p>
          <a:p>
            <a:r>
              <a:rPr lang="ru-RU" sz="3200" b="1"/>
              <a:t> расшифровка генома человека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36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6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6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36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6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3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3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69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3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3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3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40"/>
                            </p:stCondLst>
                            <p:childTnLst>
                              <p:par>
                                <p:cTn id="3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93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80"/>
                            </p:stCondLst>
                            <p:childTnLst>
                              <p:par>
                                <p:cTn id="4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3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3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3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6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416px-Dna-SNP_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25538"/>
            <a:ext cx="4176712" cy="5399087"/>
          </a:xfrm>
          <a:prstGeom prst="rect">
            <a:avLst/>
          </a:prstGeom>
          <a:noFill/>
        </p:spPr>
      </p:pic>
      <p:sp>
        <p:nvSpPr>
          <p:cNvPr id="678915" name="Text Box 3"/>
          <p:cNvSpPr txBox="1">
            <a:spLocks noChangeArrowheads="1"/>
          </p:cNvSpPr>
          <p:nvPr/>
        </p:nvSpPr>
        <p:spPr bwMode="auto">
          <a:xfrm>
            <a:off x="2195513" y="3284538"/>
            <a:ext cx="25574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3300"/>
                </a:solidFill>
              </a:rPr>
              <a:t>МУТАЦИЯ? </a:t>
            </a:r>
          </a:p>
        </p:txBody>
      </p:sp>
      <p:sp>
        <p:nvSpPr>
          <p:cNvPr id="67891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60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Естественные Вариации Генома???</a:t>
            </a:r>
          </a:p>
        </p:txBody>
      </p:sp>
      <p:sp>
        <p:nvSpPr>
          <p:cNvPr id="678918" name="Rectangle 6"/>
          <p:cNvSpPr>
            <a:spLocks noChangeArrowheads="1"/>
          </p:cNvSpPr>
          <p:nvPr/>
        </p:nvSpPr>
        <p:spPr bwMode="auto">
          <a:xfrm>
            <a:off x="4572000" y="987425"/>
            <a:ext cx="4356100" cy="5638800"/>
          </a:xfrm>
          <a:prstGeom prst="rect">
            <a:avLst/>
          </a:prstGeom>
          <a:noFill/>
          <a:ln w="508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sz="2400" b="1">
                <a:solidFill>
                  <a:srgbClr val="000099"/>
                </a:solidFill>
              </a:rPr>
              <a:t>  </a:t>
            </a:r>
            <a:r>
              <a:rPr lang="ru-RU" sz="2100" b="1">
                <a:solidFill>
                  <a:srgbClr val="000099"/>
                </a:solidFill>
              </a:rPr>
              <a:t>Моногенные болезни</a:t>
            </a:r>
            <a:r>
              <a:rPr lang="ru-RU" sz="2100" b="1"/>
              <a:t> чаще всего вызваны мутацией одного гена – однонуклеотидными заменами.</a:t>
            </a:r>
          </a:p>
          <a:p>
            <a:pPr>
              <a:buFontTx/>
              <a:buChar char="•"/>
            </a:pPr>
            <a:endParaRPr lang="ru-RU" sz="2100" b="1"/>
          </a:p>
          <a:p>
            <a:pPr>
              <a:buFontTx/>
              <a:buChar char="•"/>
            </a:pPr>
            <a:r>
              <a:rPr lang="ru-RU" sz="2100" b="1"/>
              <a:t>  Для этих болезней характерно менделевское наследование - аутосомно-доминантное, аутосомно-рецессивное и Х-сцепленное.</a:t>
            </a:r>
          </a:p>
          <a:p>
            <a:pPr>
              <a:buFontTx/>
              <a:buChar char="•"/>
            </a:pPr>
            <a:endParaRPr lang="ru-RU" sz="2100" b="1"/>
          </a:p>
          <a:p>
            <a:pPr>
              <a:buFontTx/>
              <a:buChar char="•"/>
            </a:pPr>
            <a:r>
              <a:rPr lang="ru-RU" sz="2100" b="1"/>
              <a:t>  </a:t>
            </a:r>
            <a:r>
              <a:rPr lang="ru-RU" sz="21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Муковисцидоз,          Фенилкетонурия,   Спинальные амиотрофии, Нейросиндромальная тугоухость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67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67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7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7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ChangeArrowheads="1"/>
          </p:cNvSpPr>
          <p:nvPr/>
        </p:nvSpPr>
        <p:spPr bwMode="auto">
          <a:xfrm>
            <a:off x="179388" y="1519238"/>
            <a:ext cx="878522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600" b="1">
                <a:solidFill>
                  <a:srgbClr val="FF3300"/>
                </a:solidFill>
              </a:rPr>
              <a:t>Мутация</a:t>
            </a:r>
            <a:r>
              <a:rPr lang="ru-RU" sz="2600" b="1">
                <a:solidFill>
                  <a:schemeClr val="bg1"/>
                </a:solidFill>
              </a:rPr>
              <a:t> </a:t>
            </a:r>
            <a:r>
              <a:rPr lang="ru-RU" sz="2600" b="1"/>
              <a:t>–</a:t>
            </a:r>
            <a:r>
              <a:rPr lang="ru-RU" sz="2600"/>
              <a:t> </a:t>
            </a:r>
            <a:r>
              <a:rPr lang="ru-RU" sz="2600" b="1"/>
              <a:t>это изменение в последовательности нуклеотидов ДНК, встречающиеся в популяции с частотой менее 1% и приводящие к состоянию несовместимому с жизнью, либо ведущему к неэффективному функционированию генома (моногенные болезни).</a:t>
            </a:r>
          </a:p>
          <a:p>
            <a:endParaRPr lang="ru-RU" sz="2600" b="1"/>
          </a:p>
          <a:p>
            <a:r>
              <a:rPr lang="ru-RU" sz="2600" b="1">
                <a:solidFill>
                  <a:srgbClr val="FF3300"/>
                </a:solidFill>
              </a:rPr>
              <a:t>Полиморфизм</a:t>
            </a:r>
            <a:r>
              <a:rPr lang="ru-RU" sz="2600" b="1">
                <a:solidFill>
                  <a:schemeClr val="bg1"/>
                </a:solidFill>
              </a:rPr>
              <a:t> </a:t>
            </a:r>
            <a:r>
              <a:rPr lang="ru-RU" sz="2600" b="1"/>
              <a:t>– это «мутации», встречающиеся в популяции с частотой 2% и выше и проявляющиеся в фенотипе не столь очевидно,</a:t>
            </a:r>
            <a:r>
              <a:rPr lang="en-US" sz="2600" b="1"/>
              <a:t> </a:t>
            </a:r>
            <a:r>
              <a:rPr lang="ru-RU" sz="2600" b="1"/>
              <a:t>и </a:t>
            </a:r>
            <a:r>
              <a:rPr lang="ru-RU" sz="2600" b="1">
                <a:solidFill>
                  <a:srgbClr val="000000"/>
                </a:solidFill>
              </a:rPr>
              <a:t>не приводящие к заметным нарушениям функции гена.</a:t>
            </a:r>
            <a:r>
              <a:rPr lang="ru-RU" sz="2600" b="1"/>
              <a:t> </a:t>
            </a:r>
          </a:p>
        </p:txBody>
      </p:sp>
      <p:sp>
        <p:nvSpPr>
          <p:cNvPr id="679939" name="Text Box 3"/>
          <p:cNvSpPr txBox="1">
            <a:spLocks noChangeArrowheads="1"/>
          </p:cNvSpPr>
          <p:nvPr/>
        </p:nvSpPr>
        <p:spPr bwMode="auto">
          <a:xfrm>
            <a:off x="107950" y="188913"/>
            <a:ext cx="76342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Мутации и естественные вариации</a:t>
            </a:r>
          </a:p>
          <a:p>
            <a:endParaRPr lang="ru-RU" sz="8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3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генома - полиморфизмы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582</TotalTime>
  <Words>1386</Words>
  <Application>Microsoft Office PowerPoint</Application>
  <PresentationFormat>Экран (4:3)</PresentationFormat>
  <Paragraphs>333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0" baseType="lpstr">
      <vt:lpstr>Arial</vt:lpstr>
      <vt:lpstr>Arial Narrow</vt:lpstr>
      <vt:lpstr>Calibri</vt:lpstr>
      <vt:lpstr>Century Schoolbook</vt:lpstr>
      <vt:lpstr>Garamond</vt:lpstr>
      <vt:lpstr>Tahoma</vt:lpstr>
      <vt:lpstr>Times New Roman</vt:lpstr>
      <vt:lpstr>Verdana</vt:lpstr>
      <vt:lpstr>Wingdings</vt:lpstr>
      <vt:lpstr>Wingdings 2</vt:lpstr>
      <vt:lpstr>Эркер</vt:lpstr>
      <vt:lpstr>Молекулярно-генетические методы </vt:lpstr>
      <vt:lpstr>Презентация PowerPoint</vt:lpstr>
      <vt:lpstr>Презентация PowerPoint</vt:lpstr>
      <vt:lpstr>Презентация PowerPoint</vt:lpstr>
      <vt:lpstr>Нормальный кариотип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Гены кодируют последовательность аминокислот в белках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выбора клинически значимых полиморфизмов </vt:lpstr>
      <vt:lpstr>Презентация PowerPoint</vt:lpstr>
      <vt:lpstr>Презентация PowerPoint</vt:lpstr>
      <vt:lpstr>Полиморфизм генов и предрасположенность к  мультифакторным заболеваниям: принципы</vt:lpstr>
      <vt:lpstr>Профили обследования SNP</vt:lpstr>
      <vt:lpstr>Профили обследования SNP</vt:lpstr>
      <vt:lpstr>Профили обследования SNP</vt:lpstr>
      <vt:lpstr>Профили обследования SNP</vt:lpstr>
      <vt:lpstr>Презентация PowerPoint</vt:lpstr>
      <vt:lpstr>Полимеразная цепная реакция</vt:lpstr>
      <vt:lpstr>Принцип метода</vt:lpstr>
      <vt:lpstr>Методика ПЦР</vt:lpstr>
      <vt:lpstr>Презентация PowerPoint</vt:lpstr>
      <vt:lpstr>Преаналитический этап в пцр </vt:lpstr>
      <vt:lpstr>Материал </vt:lpstr>
      <vt:lpstr>Презентация PowerPoint</vt:lpstr>
      <vt:lpstr>Ингибиторы пцр</vt:lpstr>
      <vt:lpstr>Выделение днк</vt:lpstr>
      <vt:lpstr>Сорбентный метод</vt:lpstr>
      <vt:lpstr>Презентация PowerPoint</vt:lpstr>
      <vt:lpstr>Амплификация </vt:lpstr>
      <vt:lpstr>Детекция методом электрофореза</vt:lpstr>
      <vt:lpstr>Детекция по конечной точке</vt:lpstr>
      <vt:lpstr>Результаты ПЦР на образцах с одинаковым количеством ДНК</vt:lpstr>
      <vt:lpstr>Интерпретация результатов</vt:lpstr>
      <vt:lpstr>Преимущества ПЦР-метода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Молекулярно-генетические методы</dc:title>
  <dc:creator>Фаниль</dc:creator>
  <cp:lastModifiedBy>Антон</cp:lastModifiedBy>
  <cp:revision>21</cp:revision>
  <dcterms:created xsi:type="dcterms:W3CDTF">2013-10-22T02:31:39Z</dcterms:created>
  <dcterms:modified xsi:type="dcterms:W3CDTF">2020-10-22T07:36:00Z</dcterms:modified>
</cp:coreProperties>
</file>