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3139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1E3EBA-26FB-4342-A3D0-84DB82F38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F15CC-979F-4BE4-9B46-553DEB60F13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E7DCB-3B95-4217-BE56-CC3A0FB1970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57815-EF06-42C8-A680-46D464D268E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63DEE6-59AC-4C1D-948F-633D1808E19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B04DD-945E-4946-A2FD-21039ED7FF1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C0C21-5EB2-40EF-8CBB-6062F0D515D9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C0C21-5EB2-40EF-8CBB-6062F0D515D9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C0C21-5EB2-40EF-8CBB-6062F0D515D9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E3689-6C74-4144-B10C-52235761F92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F6DB1-8F73-402E-892F-5A356EE1929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76579-7FAE-4D6B-81CA-B1E2E6F12713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0A724E-D8A4-4EF0-8433-A82BFCC232D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41311-0E49-4463-86D2-5B65A22AFB4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2E369-56E8-4CEC-9C9D-5A8B2143666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0FB0E-7467-49D3-944D-090877B0DFB1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C2681-FB43-42F7-902A-3C8BFD403E3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E586-15CD-437E-B12E-691F7D3EE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9DD2-8DDB-4AB8-9740-0279B522B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0C08-B063-4520-BA5D-F61482501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C501D-20BC-49C5-BBAC-2234A9E99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85903-E2B9-47DC-968A-2A2056110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7025-F05D-4B96-9BE1-E736AE5DD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87B10-6129-485E-909E-C9415087B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67B32-0EDD-4C10-BA1C-3822AAF3A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E591-9E10-48FB-8882-5F0B604F3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8807-C628-4171-A066-273EDA0A0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7F59-4A52-45D9-86AC-F9CB76FAC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659D02-C297-475F-998B-58F91BA14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ru-RU" sz="4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br>
              <a:rPr lang="ru-RU" sz="4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«Генетика популяций»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00" y="4357694"/>
            <a:ext cx="7072362" cy="16312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ru-RU" dirty="0">
                <a:solidFill>
                  <a:srgbClr val="0000FF"/>
                </a:solidFill>
              </a:rPr>
              <a:t>Задачи:</a:t>
            </a:r>
          </a:p>
          <a:p>
            <a:pPr marL="457200" indent="-457200" eaLnBrk="1" hangingPunct="1">
              <a:buFont typeface="Courier New" pitchFamily="49" charset="0"/>
              <a:buChar char="o"/>
            </a:pPr>
            <a:r>
              <a:rPr lang="ru-RU" dirty="0">
                <a:solidFill>
                  <a:srgbClr val="0000FF"/>
                </a:solidFill>
              </a:rPr>
              <a:t>Изучить генетические основы структуры и эволюции популяций. </a:t>
            </a:r>
          </a:p>
          <a:p>
            <a:pPr marL="457200" indent="-457200" eaLnBrk="1" hangingPunct="1">
              <a:buFont typeface="Courier New" pitchFamily="49" charset="0"/>
              <a:buChar char="o"/>
            </a:pPr>
            <a:r>
              <a:rPr lang="ru-RU" dirty="0">
                <a:solidFill>
                  <a:srgbClr val="0000FF"/>
                </a:solidFill>
              </a:rPr>
              <a:t>Научиться решать задачи, связанные с генофондом популяций.</a:t>
            </a:r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357688" y="642938"/>
            <a:ext cx="4503737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800" dirty="0"/>
              <a:t>Пользуясь этими формулами, можно рассчитать частоты аллелей и генотипов в конкретной </a:t>
            </a:r>
            <a:r>
              <a:rPr lang="ru-RU" sz="1800" dirty="0" err="1"/>
              <a:t>панмиктической</a:t>
            </a:r>
            <a:r>
              <a:rPr lang="ru-RU" sz="1800" dirty="0"/>
              <a:t> популяции.</a:t>
            </a:r>
          </a:p>
          <a:p>
            <a:pPr>
              <a:defRPr/>
            </a:pPr>
            <a:r>
              <a:rPr lang="ru-RU" sz="1800" dirty="0"/>
              <a:t>Однако действие этого закона выполняется при соблюдении следующих условий:</a:t>
            </a:r>
          </a:p>
          <a:p>
            <a:pPr>
              <a:defRPr/>
            </a:pPr>
            <a:endParaRPr lang="ru-RU" sz="18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800" dirty="0">
                <a:solidFill>
                  <a:srgbClr val="0000FF"/>
                </a:solidFill>
              </a:rPr>
              <a:t>Неограниченно большая численность популяции, обеспечивающая свободное скрещивание особей друг с другом;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800" dirty="0">
                <a:solidFill>
                  <a:srgbClr val="0000FF"/>
                </a:solidFill>
              </a:rPr>
              <a:t>Все генотипы одинаково жизнеспособны, плодовиты и не подвергаются отбору;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800" dirty="0">
                <a:solidFill>
                  <a:srgbClr val="0000FF"/>
                </a:solidFill>
              </a:rPr>
              <a:t>Прямые и обратные мутации возникают с одинаковой частотой или настолько редко, что ими можно пренебречь;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800" dirty="0">
                <a:solidFill>
                  <a:srgbClr val="0000FF"/>
                </a:solidFill>
              </a:rPr>
              <a:t>Отток или приток новых генотипов в популяцию отсутствует.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842963"/>
            <a:ext cx="399097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140200" y="1119188"/>
            <a:ext cx="48593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 реально существующих популяциях выполнение этих условий невозможно, поэтому закон справедлив только для идеальной популяции.</a:t>
            </a:r>
          </a:p>
          <a:p>
            <a:endParaRPr lang="ru-RU" sz="1800"/>
          </a:p>
          <a:p>
            <a:r>
              <a:rPr lang="ru-RU" sz="1800"/>
              <a:t>Несмотря на это, закон Харди-Вайнберга является основой для анализа некоторых генетических явлений, происходящих в природных популяциях.</a:t>
            </a:r>
          </a:p>
          <a:p>
            <a:endParaRPr lang="ru-RU" sz="1800"/>
          </a:p>
          <a:p>
            <a:r>
              <a:rPr lang="ru-RU" sz="1800"/>
              <a:t>Например, если известно, что </a:t>
            </a:r>
            <a:r>
              <a:rPr lang="ru-RU" sz="1800">
                <a:solidFill>
                  <a:srgbClr val="0000FF"/>
                </a:solidFill>
              </a:rPr>
              <a:t>фенилкетонурия</a:t>
            </a:r>
            <a:r>
              <a:rPr lang="ru-RU" sz="1800"/>
              <a:t> встречается с частотой 1:10000 и наследуется по аутосомно-рецессивному типу, можно посчитать частоту встречаемости гетерозигот и гомозигот по доминантному признаку.</a:t>
            </a:r>
          </a:p>
        </p:txBody>
      </p:sp>
      <p:pic>
        <p:nvPicPr>
          <p:cNvPr id="12292" name="Picture 8" descr="фенилкетонур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060575"/>
            <a:ext cx="3775075" cy="2520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140200" y="1482725"/>
            <a:ext cx="4859338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1800"/>
              <a:t>Больные </a:t>
            </a:r>
            <a:r>
              <a:rPr lang="ru-RU" sz="1800">
                <a:solidFill>
                  <a:srgbClr val="0000FF"/>
                </a:solidFill>
              </a:rPr>
              <a:t>фенилкетонурией</a:t>
            </a:r>
            <a:r>
              <a:rPr lang="ru-RU" sz="1800"/>
              <a:t> имеют генотип</a:t>
            </a:r>
          </a:p>
          <a:p>
            <a:pPr>
              <a:spcBef>
                <a:spcPct val="30000"/>
              </a:spcBef>
            </a:pPr>
            <a:r>
              <a:rPr lang="en-US" sz="1800" b="1" i="1">
                <a:solidFill>
                  <a:srgbClr val="FF3300"/>
                </a:solidFill>
              </a:rPr>
              <a:t>q</a:t>
            </a:r>
            <a:r>
              <a:rPr lang="ru-RU" sz="1800" b="1" i="1" baseline="30000">
                <a:solidFill>
                  <a:srgbClr val="FF3300"/>
                </a:solidFill>
              </a:rPr>
              <a:t>2</a:t>
            </a:r>
            <a:r>
              <a:rPr lang="ru-RU" sz="1800" b="1" i="1">
                <a:solidFill>
                  <a:srgbClr val="FF3300"/>
                </a:solidFill>
              </a:rPr>
              <a:t>(аа)</a:t>
            </a:r>
            <a:r>
              <a:rPr lang="ru-RU" sz="1800"/>
              <a:t> = 0,0001.</a:t>
            </a:r>
          </a:p>
          <a:p>
            <a:pPr>
              <a:spcBef>
                <a:spcPct val="30000"/>
              </a:spcBef>
            </a:pPr>
            <a:r>
              <a:rPr lang="ru-RU" sz="1800"/>
              <a:t>Отсюда </a:t>
            </a:r>
            <a:r>
              <a:rPr lang="en-US" sz="1800" b="1" i="1">
                <a:solidFill>
                  <a:srgbClr val="FF3300"/>
                </a:solidFill>
              </a:rPr>
              <a:t>q</a:t>
            </a:r>
            <a:r>
              <a:rPr lang="ru-RU" sz="1800"/>
              <a:t> = 0,01.</a:t>
            </a:r>
          </a:p>
          <a:p>
            <a:pPr>
              <a:spcBef>
                <a:spcPct val="30000"/>
              </a:spcBef>
            </a:pPr>
            <a:r>
              <a:rPr lang="en-US" sz="1800" b="1" i="1">
                <a:solidFill>
                  <a:srgbClr val="FF3300"/>
                </a:solidFill>
              </a:rPr>
              <a:t>p</a:t>
            </a:r>
            <a:r>
              <a:rPr lang="ru-RU" sz="1800"/>
              <a:t> = 1 </a:t>
            </a:r>
            <a:r>
              <a:rPr lang="ru-RU" sz="1800" b="1"/>
              <a:t>—</a:t>
            </a:r>
            <a:r>
              <a:rPr lang="ru-RU" sz="1800"/>
              <a:t> 0,01 = 0,99.</a:t>
            </a:r>
          </a:p>
          <a:p>
            <a:pPr>
              <a:spcBef>
                <a:spcPct val="30000"/>
              </a:spcBef>
            </a:pPr>
            <a:r>
              <a:rPr lang="ru-RU" sz="1800"/>
              <a:t>Частота встречаемости гетерозигот равна </a:t>
            </a:r>
            <a:r>
              <a:rPr lang="ru-RU" sz="1800" b="1" i="1">
                <a:solidFill>
                  <a:srgbClr val="FF3300"/>
                </a:solidFill>
              </a:rPr>
              <a:t>2</a:t>
            </a:r>
            <a:r>
              <a:rPr lang="en-US" sz="1800" b="1" i="1">
                <a:solidFill>
                  <a:srgbClr val="FF3300"/>
                </a:solidFill>
              </a:rPr>
              <a:t>pq</a:t>
            </a:r>
            <a:r>
              <a:rPr lang="ru-RU" sz="1800"/>
              <a:t>, равна</a:t>
            </a:r>
          </a:p>
          <a:p>
            <a:pPr algn="ctr">
              <a:spcBef>
                <a:spcPct val="30000"/>
              </a:spcBef>
            </a:pPr>
            <a:r>
              <a:rPr lang="ru-RU" sz="1800"/>
              <a:t>2 х 0,99 х 0,01 ≈ 0,02 или ≈ 2%.</a:t>
            </a:r>
          </a:p>
          <a:p>
            <a:pPr>
              <a:spcBef>
                <a:spcPct val="30000"/>
              </a:spcBef>
            </a:pPr>
            <a:r>
              <a:rPr lang="ru-RU" sz="1800"/>
              <a:t>Частота встречаемости гомозигот по доминантному и рецессивному признакам:</a:t>
            </a:r>
          </a:p>
          <a:p>
            <a:pPr algn="ctr">
              <a:spcBef>
                <a:spcPct val="30000"/>
              </a:spcBef>
            </a:pPr>
            <a:r>
              <a:rPr lang="ru-RU" sz="1800" b="1" i="1">
                <a:solidFill>
                  <a:srgbClr val="FF3300"/>
                </a:solidFill>
              </a:rPr>
              <a:t>АА</a:t>
            </a:r>
            <a:r>
              <a:rPr lang="ru-RU" sz="1800"/>
              <a:t> = </a:t>
            </a:r>
            <a:r>
              <a:rPr lang="en-US" sz="1800" b="1" i="1">
                <a:solidFill>
                  <a:srgbClr val="FF3300"/>
                </a:solidFill>
              </a:rPr>
              <a:t>p</a:t>
            </a:r>
            <a:r>
              <a:rPr lang="ru-RU" sz="1800" b="1" i="1" baseline="30000">
                <a:solidFill>
                  <a:srgbClr val="FF3300"/>
                </a:solidFill>
              </a:rPr>
              <a:t>2</a:t>
            </a:r>
            <a:r>
              <a:rPr lang="ru-RU" sz="1800"/>
              <a:t> = 0,99</a:t>
            </a:r>
            <a:r>
              <a:rPr lang="en-US" sz="1800" baseline="30000"/>
              <a:t>2</a:t>
            </a:r>
            <a:r>
              <a:rPr lang="ru-RU" sz="1800"/>
              <a:t> = 0,9801 ≈  98%,</a:t>
            </a:r>
          </a:p>
          <a:p>
            <a:pPr algn="ctr">
              <a:spcBef>
                <a:spcPct val="30000"/>
              </a:spcBef>
            </a:pPr>
            <a:r>
              <a:rPr lang="ru-RU" sz="1800" b="1" i="1">
                <a:solidFill>
                  <a:srgbClr val="FF3300"/>
                </a:solidFill>
              </a:rPr>
              <a:t>аа</a:t>
            </a:r>
            <a:r>
              <a:rPr lang="ru-RU" sz="1800"/>
              <a:t> = </a:t>
            </a:r>
            <a:r>
              <a:rPr lang="en-US" sz="1800" b="1" i="1">
                <a:solidFill>
                  <a:srgbClr val="FF3300"/>
                </a:solidFill>
              </a:rPr>
              <a:t>q</a:t>
            </a:r>
            <a:r>
              <a:rPr lang="ru-RU" sz="1800" b="1" i="1" baseline="30000">
                <a:solidFill>
                  <a:srgbClr val="FF3300"/>
                </a:solidFill>
              </a:rPr>
              <a:t>2</a:t>
            </a:r>
            <a:r>
              <a:rPr lang="ru-RU" sz="1800"/>
              <a:t> = 0,01</a:t>
            </a:r>
            <a:r>
              <a:rPr lang="ru-RU" sz="1800" baseline="30000"/>
              <a:t>2</a:t>
            </a:r>
            <a:r>
              <a:rPr lang="ru-RU" sz="1800"/>
              <a:t>  = 0,0001 = 0,01%.</a:t>
            </a:r>
          </a:p>
        </p:txBody>
      </p:sp>
      <p:pic>
        <p:nvPicPr>
          <p:cNvPr id="13316" name="Picture 8" descr="фенилкетонур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060575"/>
            <a:ext cx="3775075" cy="2520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0" y="725488"/>
            <a:ext cx="43592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>
                <a:solidFill>
                  <a:srgbClr val="0000FF"/>
                </a:solidFill>
              </a:rPr>
              <a:t>Факторы, изменяющие генетическую структуру популяции:</a:t>
            </a:r>
          </a:p>
          <a:p>
            <a:endParaRPr lang="ru-RU" sz="1800">
              <a:solidFill>
                <a:srgbClr val="0000FF"/>
              </a:solidFill>
            </a:endParaRPr>
          </a:p>
          <a:p>
            <a:r>
              <a:rPr lang="ru-RU" sz="1800"/>
              <a:t>Изменение равновесия генотипов и аллелей в панмиктической популяции происходит под влиянием постоянно действующих факторов, к которым относятся: </a:t>
            </a:r>
          </a:p>
          <a:p>
            <a:r>
              <a:rPr lang="ru-RU" sz="1800"/>
              <a:t>1. Мутационный процесс; </a:t>
            </a:r>
          </a:p>
          <a:p>
            <a:r>
              <a:rPr lang="ru-RU" sz="1800"/>
              <a:t>2. Популяционные волны; </a:t>
            </a:r>
          </a:p>
          <a:p>
            <a:r>
              <a:rPr lang="ru-RU" sz="1800"/>
              <a:t>3. Изоляция;</a:t>
            </a:r>
          </a:p>
          <a:p>
            <a:r>
              <a:rPr lang="ru-RU" sz="1800"/>
              <a:t>4. Естественный отбор;</a:t>
            </a:r>
          </a:p>
          <a:p>
            <a:r>
              <a:rPr lang="ru-RU" sz="1800"/>
              <a:t>5. Дрейф генов и другие.</a:t>
            </a:r>
          </a:p>
          <a:p>
            <a:endParaRPr lang="ru-RU" sz="1800"/>
          </a:p>
          <a:p>
            <a:r>
              <a:rPr lang="ru-RU" sz="1800"/>
              <a:t>Именно благодаря этим явлениям возникает </a:t>
            </a:r>
            <a:r>
              <a:rPr lang="ru-RU" sz="1800">
                <a:solidFill>
                  <a:srgbClr val="FF3300"/>
                </a:solidFill>
              </a:rPr>
              <a:t>элементарное эволюционное явление</a:t>
            </a:r>
            <a:r>
              <a:rPr lang="ru-RU" sz="1800">
                <a:solidFill>
                  <a:srgbClr val="0000FF"/>
                </a:solidFill>
              </a:rPr>
              <a:t> — изменение генетического состава популяции, являющееся начальным этапом процесса видообразования. 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842963"/>
            <a:ext cx="399097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859338" y="1995488"/>
            <a:ext cx="39941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Задача:</a:t>
            </a:r>
          </a:p>
          <a:p>
            <a:endParaRPr lang="ru-RU" sz="1800"/>
          </a:p>
          <a:p>
            <a:r>
              <a:rPr lang="ru-RU" sz="1800"/>
              <a:t>Ген в популяции имеет две аллельные формы и доля рецессивного аллеля </a:t>
            </a:r>
            <a:r>
              <a:rPr lang="ru-RU" sz="1800" b="1" i="1">
                <a:solidFill>
                  <a:srgbClr val="FF3300"/>
                </a:solidFill>
              </a:rPr>
              <a:t>а</a:t>
            </a:r>
            <a:r>
              <a:rPr lang="ru-RU" sz="1800"/>
              <a:t> составляет ¾ (или 75%).</a:t>
            </a:r>
          </a:p>
          <a:p>
            <a:endParaRPr lang="ru-RU" sz="1800"/>
          </a:p>
          <a:p>
            <a:r>
              <a:rPr lang="ru-RU" sz="1800"/>
              <a:t>Какова частота встречаемости каждого генотипа в данной популяции?</a:t>
            </a:r>
            <a:endParaRPr lang="ru-RU" sz="1800">
              <a:solidFill>
                <a:srgbClr val="0000FF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1714500"/>
            <a:ext cx="419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804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/>
              <a:t>Популяция:</a:t>
            </a:r>
          </a:p>
          <a:p>
            <a:pPr>
              <a:defRPr/>
            </a:pPr>
            <a:r>
              <a:rPr lang="ru-RU" sz="1600" i="1" dirty="0">
                <a:solidFill>
                  <a:srgbClr val="FF0000"/>
                </a:solidFill>
              </a:rPr>
              <a:t>Популяция</a:t>
            </a:r>
            <a:r>
              <a:rPr lang="ru-RU" sz="1600" dirty="0">
                <a:solidFill>
                  <a:srgbClr val="FF0000"/>
                </a:solidFill>
              </a:rPr>
              <a:t> — это совокупность особей одного вида, длительное время обитающих на определенной территории, свободно скрещивающихся друг с другом, имеющих общее происхождение, определенную генетическую структуру и в той или иной степени изолированных от других таких совокупностей особей данного вида. </a:t>
            </a:r>
          </a:p>
          <a:p>
            <a:pPr>
              <a:defRPr/>
            </a:pPr>
            <a:r>
              <a:rPr lang="ru-RU" sz="1600" dirty="0"/>
              <a:t>Генофонд популяции:</a:t>
            </a:r>
          </a:p>
          <a:p>
            <a:pPr>
              <a:defRPr/>
            </a:pPr>
            <a:r>
              <a:rPr lang="ru-RU" sz="1600" i="1" dirty="0">
                <a:solidFill>
                  <a:srgbClr val="FF0000"/>
                </a:solidFill>
              </a:rPr>
              <a:t>Генофондом</a:t>
            </a:r>
            <a:r>
              <a:rPr lang="ru-RU" sz="1600" dirty="0">
                <a:solidFill>
                  <a:srgbClr val="FF0000"/>
                </a:solidFill>
              </a:rPr>
              <a:t> популяции называют совокупность генотипов всех особей популяции.</a:t>
            </a:r>
          </a:p>
          <a:p>
            <a:pPr>
              <a:defRPr/>
            </a:pPr>
            <a:r>
              <a:rPr lang="ru-RU" sz="1600" dirty="0"/>
              <a:t>Элементарный эволюционный материал:</a:t>
            </a:r>
          </a:p>
          <a:p>
            <a:pPr>
              <a:defRPr/>
            </a:pPr>
            <a:r>
              <a:rPr lang="ru-RU" sz="1600" dirty="0">
                <a:solidFill>
                  <a:srgbClr val="FF0000"/>
                </a:solidFill>
              </a:rPr>
              <a:t>Мутации.</a:t>
            </a:r>
          </a:p>
          <a:p>
            <a:pPr>
              <a:defRPr/>
            </a:pPr>
            <a:r>
              <a:rPr lang="ru-RU" sz="1600" dirty="0"/>
              <a:t>Элементарная эволюционная единица:</a:t>
            </a:r>
          </a:p>
          <a:p>
            <a:pPr>
              <a:defRPr/>
            </a:pPr>
            <a:r>
              <a:rPr lang="ru-RU" sz="1600" i="1" dirty="0">
                <a:solidFill>
                  <a:srgbClr val="FF0000"/>
                </a:solidFill>
              </a:rPr>
              <a:t>Популяция.</a:t>
            </a:r>
          </a:p>
          <a:p>
            <a:pPr>
              <a:defRPr/>
            </a:pPr>
            <a:r>
              <a:rPr lang="ru-RU" sz="1600" dirty="0"/>
              <a:t>Элементарное эволюционное явление:</a:t>
            </a:r>
          </a:p>
          <a:p>
            <a:pPr>
              <a:defRPr/>
            </a:pPr>
            <a:r>
              <a:rPr lang="ru-RU" sz="1600" i="1" dirty="0">
                <a:solidFill>
                  <a:srgbClr val="FF0000"/>
                </a:solidFill>
              </a:rPr>
              <a:t>Изменение генофонда популяции.</a:t>
            </a:r>
          </a:p>
          <a:p>
            <a:pPr>
              <a:defRPr/>
            </a:pPr>
            <a:r>
              <a:rPr lang="ru-RU" sz="1600" dirty="0"/>
              <a:t>Генетическая структура популяции:</a:t>
            </a:r>
          </a:p>
          <a:p>
            <a:pPr>
              <a:defRPr/>
            </a:pPr>
            <a:r>
              <a:rPr lang="ru-RU" sz="1600" i="1" dirty="0">
                <a:solidFill>
                  <a:srgbClr val="FF0000"/>
                </a:solidFill>
              </a:rPr>
              <a:t>Под генетической структурой популяции понимают соотношение в ней различных генотипов и аллелей. </a:t>
            </a:r>
          </a:p>
          <a:p>
            <a:pPr>
              <a:defRPr/>
            </a:pPr>
            <a:r>
              <a:rPr lang="ru-RU" sz="1600" dirty="0"/>
              <a:t>Идеальная популяция:</a:t>
            </a:r>
          </a:p>
          <a:p>
            <a:pPr>
              <a:defRPr/>
            </a:pPr>
            <a:r>
              <a:rPr lang="ru-RU" sz="1600" dirty="0">
                <a:solidFill>
                  <a:srgbClr val="FF0000"/>
                </a:solidFill>
              </a:rPr>
              <a:t>Популяция, в которой выполняются 4 условия: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dirty="0">
                <a:solidFill>
                  <a:srgbClr val="FF0000"/>
                </a:solidFill>
              </a:rPr>
              <a:t>Неограниченно большая численность популяции, обеспечивающая свободное скрещивание особей друг с другом;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dirty="0">
                <a:solidFill>
                  <a:srgbClr val="FF0000"/>
                </a:solidFill>
              </a:rPr>
              <a:t>Нет мутаций, или прямые и обратные мутации возникают с одинаковой частотой или настолько редко, что ими можно пренебречь;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dirty="0">
                <a:solidFill>
                  <a:srgbClr val="FF0000"/>
                </a:solidFill>
              </a:rPr>
              <a:t>Нет миграций, или отток или приток новых генотипов в популяцию отсутствует.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dirty="0">
                <a:solidFill>
                  <a:srgbClr val="FF0000"/>
                </a:solidFill>
              </a:rPr>
              <a:t>Нет отбора;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Подведем итоги: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7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7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27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7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27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27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27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277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80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Почему популяция – открытая структура, а вид – закрытая?</a:t>
            </a:r>
          </a:p>
          <a:p>
            <a:r>
              <a:rPr lang="ru-RU" sz="1600" i="1">
                <a:solidFill>
                  <a:srgbClr val="FF0000"/>
                </a:solidFill>
              </a:rPr>
              <a:t>Скрещивание между особями разных популяций возможно, между особями разных видов - нет</a:t>
            </a:r>
            <a:r>
              <a:rPr lang="ru-RU" sz="1600">
                <a:solidFill>
                  <a:srgbClr val="FF0000"/>
                </a:solidFill>
              </a:rPr>
              <a:t>. </a:t>
            </a:r>
          </a:p>
          <a:p>
            <a:r>
              <a:rPr lang="ru-RU" sz="1600"/>
              <a:t>Почему закон Харди-Вайнберга не применим для гороха?</a:t>
            </a:r>
          </a:p>
          <a:p>
            <a:r>
              <a:rPr lang="ru-RU" sz="1600" i="1">
                <a:solidFill>
                  <a:srgbClr val="FF0000"/>
                </a:solidFill>
              </a:rPr>
              <a:t>Горох – самоопылитель. В популяциях самоопыляющихся растений наблюдается процесс гомозиготизации, или разложения на линии с различными генотипами.</a:t>
            </a:r>
          </a:p>
          <a:p>
            <a:r>
              <a:rPr lang="ru-RU" sz="1600"/>
              <a:t>Какая популяция называется панмиктической?</a:t>
            </a:r>
          </a:p>
          <a:p>
            <a:r>
              <a:rPr lang="ru-RU" sz="1600" i="1">
                <a:solidFill>
                  <a:srgbClr val="FF0000"/>
                </a:solidFill>
              </a:rPr>
              <a:t>Популяция, в которой обеспечивается равновероятная встречаемость гамет при свободном скрещивании (панмиксия).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Подведем итоги: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85750" y="571500"/>
            <a:ext cx="85677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/>
              <a:t>Задача:</a:t>
            </a:r>
          </a:p>
          <a:p>
            <a:r>
              <a:rPr lang="ru-RU" sz="1800" dirty="0"/>
              <a:t>На острове </a:t>
            </a:r>
            <a:r>
              <a:rPr lang="ru-RU" sz="1800" dirty="0" err="1"/>
              <a:t>Умнак</a:t>
            </a:r>
            <a:r>
              <a:rPr lang="ru-RU" sz="1800" dirty="0"/>
              <a:t> в 1824 г. добыто </a:t>
            </a:r>
            <a:r>
              <a:rPr lang="ru-RU" sz="1800" dirty="0" err="1"/>
              <a:t>чернобурых</a:t>
            </a:r>
            <a:r>
              <a:rPr lang="ru-RU" sz="1800" dirty="0"/>
              <a:t> – 40 лисиц (ВВ), сиводушек – 95 (В</a:t>
            </a:r>
            <a:r>
              <a:rPr lang="en-US" sz="1800" dirty="0"/>
              <a:t>b</a:t>
            </a:r>
            <a:r>
              <a:rPr lang="ru-RU" sz="1800" dirty="0"/>
              <a:t>), красных лисиц 51 (</a:t>
            </a:r>
            <a:r>
              <a:rPr lang="en-US" sz="1800" dirty="0"/>
              <a:t>bb</a:t>
            </a:r>
            <a:r>
              <a:rPr lang="ru-RU" sz="1800" dirty="0"/>
              <a:t>). Определите частоты генотипов, частоты аллелей, сравните наблюдаемые соотношения с теоретическими.</a:t>
            </a:r>
          </a:p>
          <a:p>
            <a:endParaRPr lang="ru-RU" sz="1800" dirty="0">
              <a:solidFill>
                <a:srgbClr val="0000FF"/>
              </a:solidFill>
            </a:endParaRPr>
          </a:p>
          <a:p>
            <a:r>
              <a:rPr lang="ru-RU" sz="1800" dirty="0">
                <a:solidFill>
                  <a:srgbClr val="0000FF"/>
                </a:solidFill>
              </a:rPr>
              <a:t>Разделим численность особей с каждым генотипом на общую численность и получим следующие частоты генотипов:</a:t>
            </a:r>
          </a:p>
          <a:p>
            <a:r>
              <a:rPr lang="ru-RU" sz="1800" i="1" dirty="0">
                <a:solidFill>
                  <a:srgbClr val="FF0000"/>
                </a:solidFill>
              </a:rPr>
              <a:t>ВВ: 40/186 = 0,215;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: 95/186 = 0,511; </a:t>
            </a:r>
            <a:r>
              <a:rPr lang="en-US" sz="1800" i="1" dirty="0">
                <a:solidFill>
                  <a:srgbClr val="FF0000"/>
                </a:solidFill>
              </a:rPr>
              <a:t>bb</a:t>
            </a:r>
            <a:r>
              <a:rPr lang="ru-RU" sz="1800" i="1" dirty="0">
                <a:solidFill>
                  <a:srgbClr val="FF0000"/>
                </a:solidFill>
              </a:rPr>
              <a:t>: 51/186 = 0,274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endParaRPr lang="ru-RU" sz="1800" dirty="0">
              <a:solidFill>
                <a:srgbClr val="0000FF"/>
              </a:solidFill>
            </a:endParaRPr>
          </a:p>
          <a:p>
            <a:r>
              <a:rPr lang="ru-RU" sz="1800" dirty="0">
                <a:solidFill>
                  <a:srgbClr val="0000FF"/>
                </a:solidFill>
              </a:rPr>
              <a:t>Определим частоты аллелей. Поскольку каждая особь имела два аллеля (одинаковых или разных), то общее число аллелей равно удвоенному числу особей в выборке:</a:t>
            </a:r>
          </a:p>
          <a:p>
            <a:r>
              <a:rPr lang="ru-RU" sz="1800" i="1" dirty="0" err="1">
                <a:solidFill>
                  <a:srgbClr val="FF0000"/>
                </a:solidFill>
              </a:rPr>
              <a:t>р</a:t>
            </a:r>
            <a:r>
              <a:rPr lang="ru-RU" sz="1800" i="1" dirty="0">
                <a:solidFill>
                  <a:srgbClr val="FF0000"/>
                </a:solidFill>
              </a:rPr>
              <a:t>(В) = (2ВВ +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)/2(ВВ +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 </a:t>
            </a:r>
            <a:r>
              <a:rPr lang="en-US" sz="1800" i="1" dirty="0">
                <a:solidFill>
                  <a:srgbClr val="FF0000"/>
                </a:solidFill>
              </a:rPr>
              <a:t>+</a:t>
            </a:r>
            <a:r>
              <a:rPr lang="ru-RU" sz="1800" i="1" dirty="0">
                <a:solidFill>
                  <a:srgbClr val="FF0000"/>
                </a:solidFill>
              </a:rPr>
              <a:t> </a:t>
            </a:r>
            <a:r>
              <a:rPr lang="en-US" sz="1800" i="1" dirty="0">
                <a:solidFill>
                  <a:srgbClr val="FF0000"/>
                </a:solidFill>
              </a:rPr>
              <a:t>bb</a:t>
            </a:r>
            <a:r>
              <a:rPr lang="ru-RU" sz="1800" i="1" dirty="0">
                <a:solidFill>
                  <a:srgbClr val="FF0000"/>
                </a:solidFill>
              </a:rPr>
              <a:t>) = (2 </a:t>
            </a:r>
            <a:r>
              <a:rPr lang="ru-RU" sz="1800" i="1" dirty="0" err="1">
                <a:solidFill>
                  <a:srgbClr val="FF0000"/>
                </a:solidFill>
              </a:rPr>
              <a:t>х</a:t>
            </a:r>
            <a:r>
              <a:rPr lang="ru-RU" sz="1800" i="1" dirty="0">
                <a:solidFill>
                  <a:srgbClr val="FF0000"/>
                </a:solidFill>
              </a:rPr>
              <a:t> 40 + 95)/2(40 + 95 + 51) = 0,470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g</a:t>
            </a:r>
            <a:r>
              <a:rPr lang="ru-RU" sz="1800" i="1" dirty="0">
                <a:solidFill>
                  <a:srgbClr val="FF0000"/>
                </a:solidFill>
              </a:rPr>
              <a:t> = 1 - </a:t>
            </a:r>
            <a:r>
              <a:rPr lang="en-US" sz="1800" i="1" dirty="0">
                <a:solidFill>
                  <a:srgbClr val="FF0000"/>
                </a:solidFill>
              </a:rPr>
              <a:t>p = 0</a:t>
            </a:r>
            <a:r>
              <a:rPr lang="ru-RU" sz="1800" i="1" dirty="0">
                <a:solidFill>
                  <a:srgbClr val="FF0000"/>
                </a:solidFill>
              </a:rPr>
              <a:t>,</a:t>
            </a:r>
            <a:r>
              <a:rPr lang="en-US" sz="1800" i="1" dirty="0">
                <a:solidFill>
                  <a:srgbClr val="FF0000"/>
                </a:solidFill>
              </a:rPr>
              <a:t>530</a:t>
            </a:r>
            <a:r>
              <a:rPr lang="ru-RU" sz="1800" i="1" dirty="0">
                <a:solidFill>
                  <a:srgbClr val="FF0000"/>
                </a:solidFill>
              </a:rPr>
              <a:t>.</a:t>
            </a:r>
          </a:p>
          <a:p>
            <a:endParaRPr lang="ru-RU" sz="1800" i="1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0000FF"/>
                </a:solidFill>
              </a:rPr>
              <a:t>Ожидаемое соотношение генотипов должно быть:</a:t>
            </a:r>
          </a:p>
          <a:p>
            <a:r>
              <a:rPr lang="ru-RU" sz="1800" dirty="0">
                <a:solidFill>
                  <a:srgbClr val="0000FF"/>
                </a:solidFill>
              </a:rPr>
              <a:t> </a:t>
            </a:r>
            <a:r>
              <a:rPr lang="ru-RU" sz="1800" i="1" dirty="0">
                <a:solidFill>
                  <a:srgbClr val="FF0000"/>
                </a:solidFill>
              </a:rPr>
              <a:t>ВВ = 0,470</a:t>
            </a:r>
            <a:r>
              <a:rPr lang="ru-RU" sz="1800" i="1" baseline="30000" dirty="0">
                <a:solidFill>
                  <a:srgbClr val="FF0000"/>
                </a:solidFill>
              </a:rPr>
              <a:t>2</a:t>
            </a:r>
            <a:r>
              <a:rPr lang="ru-RU" sz="1800" i="1" dirty="0">
                <a:solidFill>
                  <a:srgbClr val="FF0000"/>
                </a:solidFill>
              </a:rPr>
              <a:t> = 0,221;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 = 2 </a:t>
            </a:r>
            <a:r>
              <a:rPr lang="ru-RU" sz="1800" i="1" dirty="0" err="1">
                <a:solidFill>
                  <a:srgbClr val="FF0000"/>
                </a:solidFill>
              </a:rPr>
              <a:t>х</a:t>
            </a:r>
            <a:r>
              <a:rPr lang="ru-RU" sz="1800" i="1" dirty="0">
                <a:solidFill>
                  <a:srgbClr val="FF0000"/>
                </a:solidFill>
              </a:rPr>
              <a:t> 0,470 </a:t>
            </a:r>
            <a:r>
              <a:rPr lang="ru-RU" sz="1800" i="1" dirty="0" err="1">
                <a:solidFill>
                  <a:srgbClr val="FF0000"/>
                </a:solidFill>
              </a:rPr>
              <a:t>х</a:t>
            </a:r>
            <a:r>
              <a:rPr lang="ru-RU" sz="1800" i="1" dirty="0">
                <a:solidFill>
                  <a:srgbClr val="FF0000"/>
                </a:solidFill>
              </a:rPr>
              <a:t> 0,530 = 0,498 и </a:t>
            </a:r>
            <a:r>
              <a:rPr lang="en-US" sz="1800" i="1" dirty="0">
                <a:solidFill>
                  <a:srgbClr val="FF0000"/>
                </a:solidFill>
              </a:rPr>
              <a:t>bb</a:t>
            </a:r>
            <a:r>
              <a:rPr lang="ru-RU" sz="1800" i="1" dirty="0">
                <a:solidFill>
                  <a:srgbClr val="FF0000"/>
                </a:solidFill>
              </a:rPr>
              <a:t> = 0,530</a:t>
            </a:r>
            <a:r>
              <a:rPr lang="ru-RU" sz="1800" i="1" baseline="30000" dirty="0">
                <a:solidFill>
                  <a:srgbClr val="FF0000"/>
                </a:solidFill>
              </a:rPr>
              <a:t>2</a:t>
            </a:r>
            <a:r>
              <a:rPr lang="ru-RU" sz="1800" i="1" dirty="0">
                <a:solidFill>
                  <a:srgbClr val="FF0000"/>
                </a:solidFill>
              </a:rPr>
              <a:t> = 0,281.</a:t>
            </a:r>
          </a:p>
          <a:p>
            <a:r>
              <a:rPr lang="ru-RU" sz="1800" dirty="0">
                <a:solidFill>
                  <a:srgbClr val="0000FF"/>
                </a:solidFill>
              </a:rPr>
              <a:t>Если мы умножим эти значения на число особей в выборке, мы получим, что при состоянии равновесия в популяции должны быть 0,221 </a:t>
            </a:r>
            <a:r>
              <a:rPr lang="ru-RU" sz="1800" dirty="0" err="1">
                <a:solidFill>
                  <a:srgbClr val="0000FF"/>
                </a:solidFill>
              </a:rPr>
              <a:t>х</a:t>
            </a:r>
            <a:r>
              <a:rPr lang="ru-RU" sz="1800" dirty="0">
                <a:solidFill>
                  <a:srgbClr val="0000FF"/>
                </a:solidFill>
              </a:rPr>
              <a:t> 186 = 41 черных, 0,498 </a:t>
            </a:r>
            <a:r>
              <a:rPr lang="ru-RU" sz="1800" dirty="0" err="1">
                <a:solidFill>
                  <a:srgbClr val="0000FF"/>
                </a:solidFill>
              </a:rPr>
              <a:t>х</a:t>
            </a:r>
            <a:r>
              <a:rPr lang="ru-RU" sz="1800" dirty="0">
                <a:solidFill>
                  <a:srgbClr val="0000FF"/>
                </a:solidFill>
              </a:rPr>
              <a:t> 186 = 93 сиводушек и 0,281 </a:t>
            </a:r>
            <a:r>
              <a:rPr lang="ru-RU" sz="1800" dirty="0" err="1">
                <a:solidFill>
                  <a:srgbClr val="0000FF"/>
                </a:solidFill>
              </a:rPr>
              <a:t>х</a:t>
            </a:r>
            <a:r>
              <a:rPr lang="ru-RU" sz="1800" dirty="0">
                <a:solidFill>
                  <a:srgbClr val="0000FF"/>
                </a:solidFill>
              </a:rPr>
              <a:t> 186 = 52 красных лисицы. 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85750" y="571500"/>
            <a:ext cx="856773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/>
              <a:t>Задача:</a:t>
            </a:r>
          </a:p>
          <a:p>
            <a:r>
              <a:rPr lang="ru-RU" sz="1800" dirty="0"/>
              <a:t>На полуострове </a:t>
            </a:r>
            <a:r>
              <a:rPr lang="ru-RU" sz="1800" dirty="0" err="1"/>
              <a:t>Нушагак</a:t>
            </a:r>
            <a:r>
              <a:rPr lang="ru-RU" sz="1800" dirty="0"/>
              <a:t> в 1824 г. добыто </a:t>
            </a:r>
            <a:r>
              <a:rPr lang="ru-RU" sz="1800" dirty="0" err="1"/>
              <a:t>чернобурых</a:t>
            </a:r>
            <a:r>
              <a:rPr lang="ru-RU" sz="1800" dirty="0"/>
              <a:t> – 1 лисиц (ВВ), сиводушек – 7 (В</a:t>
            </a:r>
            <a:r>
              <a:rPr lang="en-US" sz="1800" dirty="0"/>
              <a:t>b</a:t>
            </a:r>
            <a:r>
              <a:rPr lang="ru-RU" sz="1800" dirty="0"/>
              <a:t>), красных лисиц 121 (</a:t>
            </a:r>
            <a:r>
              <a:rPr lang="en-US" sz="1800" dirty="0"/>
              <a:t>bb</a:t>
            </a:r>
            <a:r>
              <a:rPr lang="ru-RU" sz="1800" dirty="0"/>
              <a:t>). Определите частоты генотипов, частоты аллелей, сравните наблюдаемые соотношения с теоретическими.</a:t>
            </a:r>
          </a:p>
          <a:p>
            <a:endParaRPr lang="ru-RU" sz="1800" dirty="0">
              <a:solidFill>
                <a:srgbClr val="0000FF"/>
              </a:solidFill>
            </a:endParaRPr>
          </a:p>
          <a:p>
            <a:r>
              <a:rPr lang="ru-RU" sz="1800" dirty="0">
                <a:solidFill>
                  <a:srgbClr val="0000FF"/>
                </a:solidFill>
              </a:rPr>
              <a:t>Разделим численность особей с каждым генотипом на общую численность (129) и получим следующие частоты генотипов:</a:t>
            </a:r>
          </a:p>
          <a:p>
            <a:r>
              <a:rPr lang="ru-RU" sz="1800" i="1" dirty="0">
                <a:solidFill>
                  <a:srgbClr val="FF0000"/>
                </a:solidFill>
              </a:rPr>
              <a:t>ВВ: 1/129 = 0,0078;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: 7/129 = 0,054; </a:t>
            </a:r>
            <a:r>
              <a:rPr lang="en-US" sz="1800" i="1" dirty="0">
                <a:solidFill>
                  <a:srgbClr val="FF0000"/>
                </a:solidFill>
              </a:rPr>
              <a:t>bb</a:t>
            </a:r>
            <a:r>
              <a:rPr lang="ru-RU" sz="1800" i="1" dirty="0">
                <a:solidFill>
                  <a:srgbClr val="FF0000"/>
                </a:solidFill>
              </a:rPr>
              <a:t>: 121/129 = 0,938 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endParaRPr lang="ru-RU" sz="1800" dirty="0">
              <a:solidFill>
                <a:srgbClr val="0000FF"/>
              </a:solidFill>
            </a:endParaRPr>
          </a:p>
          <a:p>
            <a:r>
              <a:rPr lang="ru-RU" sz="1800" dirty="0">
                <a:solidFill>
                  <a:srgbClr val="0000FF"/>
                </a:solidFill>
              </a:rPr>
              <a:t>Определим частоты аллелей. Поскольку каждая особь имела два аллеля (одинаковых или разных), то общее число аллелей равно удвоенному числу особей в выборке:</a:t>
            </a:r>
          </a:p>
          <a:p>
            <a:r>
              <a:rPr lang="ru-RU" sz="1800" i="1" dirty="0" err="1">
                <a:solidFill>
                  <a:srgbClr val="FF0000"/>
                </a:solidFill>
              </a:rPr>
              <a:t>р</a:t>
            </a:r>
            <a:r>
              <a:rPr lang="ru-RU" sz="1800" i="1" dirty="0">
                <a:solidFill>
                  <a:srgbClr val="FF0000"/>
                </a:solidFill>
              </a:rPr>
              <a:t>(В) = (2ВВ +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)/2(ВВ +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 </a:t>
            </a:r>
            <a:r>
              <a:rPr lang="en-US" sz="1800" i="1" dirty="0">
                <a:solidFill>
                  <a:srgbClr val="FF0000"/>
                </a:solidFill>
              </a:rPr>
              <a:t>+</a:t>
            </a:r>
            <a:r>
              <a:rPr lang="ru-RU" sz="1800" i="1" dirty="0">
                <a:solidFill>
                  <a:srgbClr val="FF0000"/>
                </a:solidFill>
              </a:rPr>
              <a:t> </a:t>
            </a:r>
            <a:r>
              <a:rPr lang="en-US" sz="1800" i="1" dirty="0">
                <a:solidFill>
                  <a:srgbClr val="FF0000"/>
                </a:solidFill>
              </a:rPr>
              <a:t>bb</a:t>
            </a:r>
            <a:r>
              <a:rPr lang="ru-RU" sz="1800" i="1" dirty="0">
                <a:solidFill>
                  <a:srgbClr val="FF0000"/>
                </a:solidFill>
              </a:rPr>
              <a:t>) = (2 </a:t>
            </a:r>
            <a:r>
              <a:rPr lang="ru-RU" sz="1800" i="1" dirty="0" err="1">
                <a:solidFill>
                  <a:srgbClr val="FF0000"/>
                </a:solidFill>
              </a:rPr>
              <a:t>х</a:t>
            </a:r>
            <a:r>
              <a:rPr lang="ru-RU" sz="1800" i="1" dirty="0">
                <a:solidFill>
                  <a:srgbClr val="FF0000"/>
                </a:solidFill>
              </a:rPr>
              <a:t> 1 + 7)/2(1 + 7 + 121) = 0,0349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g</a:t>
            </a:r>
            <a:r>
              <a:rPr lang="ru-RU" sz="1800" i="1" dirty="0">
                <a:solidFill>
                  <a:srgbClr val="FF0000"/>
                </a:solidFill>
              </a:rPr>
              <a:t> = 1- </a:t>
            </a:r>
            <a:r>
              <a:rPr lang="en-US" sz="1800" i="1" dirty="0">
                <a:solidFill>
                  <a:srgbClr val="FF0000"/>
                </a:solidFill>
              </a:rPr>
              <a:t>p = 0</a:t>
            </a:r>
            <a:r>
              <a:rPr lang="ru-RU" sz="1800" i="1" dirty="0">
                <a:solidFill>
                  <a:srgbClr val="FF0000"/>
                </a:solidFill>
              </a:rPr>
              <a:t>,9651.</a:t>
            </a:r>
          </a:p>
          <a:p>
            <a:endParaRPr lang="ru-RU" sz="1800" i="1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0000FF"/>
                </a:solidFill>
              </a:rPr>
              <a:t>Ожидаемое соотношение генотипов должно быть:</a:t>
            </a:r>
          </a:p>
          <a:p>
            <a:r>
              <a:rPr lang="ru-RU" sz="1800" dirty="0">
                <a:solidFill>
                  <a:srgbClr val="0000FF"/>
                </a:solidFill>
              </a:rPr>
              <a:t> </a:t>
            </a:r>
            <a:r>
              <a:rPr lang="ru-RU" sz="1800" i="1" dirty="0">
                <a:solidFill>
                  <a:srgbClr val="FF0000"/>
                </a:solidFill>
              </a:rPr>
              <a:t>ВВ = 0,0349</a:t>
            </a:r>
            <a:r>
              <a:rPr lang="ru-RU" sz="1800" i="1" baseline="30000" dirty="0">
                <a:solidFill>
                  <a:srgbClr val="FF0000"/>
                </a:solidFill>
              </a:rPr>
              <a:t>2</a:t>
            </a:r>
            <a:r>
              <a:rPr lang="ru-RU" sz="1800" i="1" dirty="0">
                <a:solidFill>
                  <a:srgbClr val="FF0000"/>
                </a:solidFill>
              </a:rPr>
              <a:t> = 0,0012;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 = 2 </a:t>
            </a:r>
            <a:r>
              <a:rPr lang="ru-RU" sz="1800" i="1" dirty="0" err="1">
                <a:solidFill>
                  <a:srgbClr val="FF0000"/>
                </a:solidFill>
              </a:rPr>
              <a:t>х</a:t>
            </a:r>
            <a:r>
              <a:rPr lang="ru-RU" sz="1800" i="1" dirty="0">
                <a:solidFill>
                  <a:srgbClr val="FF0000"/>
                </a:solidFill>
              </a:rPr>
              <a:t> 0,0349 </a:t>
            </a:r>
            <a:r>
              <a:rPr lang="ru-RU" sz="1800" i="1" dirty="0" err="1">
                <a:solidFill>
                  <a:srgbClr val="FF0000"/>
                </a:solidFill>
              </a:rPr>
              <a:t>х</a:t>
            </a:r>
            <a:r>
              <a:rPr lang="ru-RU" sz="1800" i="1" dirty="0">
                <a:solidFill>
                  <a:srgbClr val="FF0000"/>
                </a:solidFill>
              </a:rPr>
              <a:t> 0,9651 = 0,0674 и </a:t>
            </a:r>
            <a:r>
              <a:rPr lang="en-US" sz="1800" i="1" dirty="0">
                <a:solidFill>
                  <a:srgbClr val="FF0000"/>
                </a:solidFill>
              </a:rPr>
              <a:t>bb</a:t>
            </a:r>
            <a:r>
              <a:rPr lang="ru-RU" sz="1800" i="1" dirty="0">
                <a:solidFill>
                  <a:srgbClr val="FF0000"/>
                </a:solidFill>
              </a:rPr>
              <a:t> = 0,9651</a:t>
            </a:r>
            <a:r>
              <a:rPr lang="ru-RU" sz="1800" i="1" baseline="30000" dirty="0">
                <a:solidFill>
                  <a:srgbClr val="FF0000"/>
                </a:solidFill>
              </a:rPr>
              <a:t>2</a:t>
            </a:r>
            <a:r>
              <a:rPr lang="ru-RU" sz="1800" i="1" dirty="0">
                <a:solidFill>
                  <a:srgbClr val="FF0000"/>
                </a:solidFill>
              </a:rPr>
              <a:t> = 0,9314.</a:t>
            </a:r>
          </a:p>
          <a:p>
            <a:r>
              <a:rPr lang="ru-RU" sz="1800" dirty="0">
                <a:solidFill>
                  <a:srgbClr val="0000FF"/>
                </a:solidFill>
              </a:rPr>
              <a:t>Если мы умножим эти значения на число особей в выборке, мы получим, что при состоянии равновесия в популяции должны быть 0,0012 </a:t>
            </a:r>
            <a:r>
              <a:rPr lang="ru-RU" sz="1800" dirty="0" err="1">
                <a:solidFill>
                  <a:srgbClr val="0000FF"/>
                </a:solidFill>
              </a:rPr>
              <a:t>х</a:t>
            </a:r>
            <a:r>
              <a:rPr lang="ru-RU" sz="1800" dirty="0">
                <a:solidFill>
                  <a:srgbClr val="0000FF"/>
                </a:solidFill>
              </a:rPr>
              <a:t> 129 = 0,15 черных; 0,0674 </a:t>
            </a:r>
            <a:r>
              <a:rPr lang="ru-RU" sz="1800" dirty="0" err="1">
                <a:solidFill>
                  <a:srgbClr val="0000FF"/>
                </a:solidFill>
              </a:rPr>
              <a:t>х</a:t>
            </a:r>
            <a:r>
              <a:rPr lang="ru-RU" sz="1800" dirty="0">
                <a:solidFill>
                  <a:srgbClr val="0000FF"/>
                </a:solidFill>
              </a:rPr>
              <a:t> 129 = 9 сиводушек и 0,9314 </a:t>
            </a:r>
            <a:r>
              <a:rPr lang="ru-RU" sz="1800" dirty="0" err="1">
                <a:solidFill>
                  <a:srgbClr val="0000FF"/>
                </a:solidFill>
              </a:rPr>
              <a:t>х</a:t>
            </a:r>
            <a:r>
              <a:rPr lang="ru-RU" sz="1800" dirty="0">
                <a:solidFill>
                  <a:srgbClr val="0000FF"/>
                </a:solidFill>
              </a:rPr>
              <a:t> 129 = 120 красных лисицы. 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85750" y="571500"/>
            <a:ext cx="856773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/>
              <a:t>Задача:</a:t>
            </a:r>
          </a:p>
          <a:p>
            <a:r>
              <a:rPr lang="ru-RU" sz="1800" dirty="0"/>
              <a:t>На острове </a:t>
            </a:r>
            <a:r>
              <a:rPr lang="ru-RU" sz="1800" dirty="0" err="1"/>
              <a:t>Умнак</a:t>
            </a:r>
            <a:r>
              <a:rPr lang="ru-RU" sz="1800" dirty="0"/>
              <a:t> в 1824 г. жили 40 </a:t>
            </a:r>
            <a:r>
              <a:rPr lang="ru-RU" sz="1800" dirty="0" err="1"/>
              <a:t>чернобурых</a:t>
            </a:r>
            <a:r>
              <a:rPr lang="ru-RU" sz="1800" dirty="0"/>
              <a:t> лисиц (ВВ), 95 сиводушек (В</a:t>
            </a:r>
            <a:r>
              <a:rPr lang="en-US" sz="1800" dirty="0"/>
              <a:t>b</a:t>
            </a:r>
            <a:r>
              <a:rPr lang="ru-RU" sz="1800" dirty="0"/>
              <a:t>), 51 красная лисица (</a:t>
            </a:r>
            <a:r>
              <a:rPr lang="en-US" sz="1800" dirty="0"/>
              <a:t>bb</a:t>
            </a:r>
            <a:r>
              <a:rPr lang="ru-RU" sz="1800" dirty="0"/>
              <a:t>). Предположим, что в результате эпидемии погибли красные лисицы. Определите частоты генотипов и частоты аллелей в оставшихся лисиц  в этом и следующем поколении лисиц.</a:t>
            </a:r>
          </a:p>
          <a:p>
            <a:endParaRPr lang="ru-RU" sz="1800" dirty="0">
              <a:solidFill>
                <a:srgbClr val="0000FF"/>
              </a:solidFill>
            </a:endParaRPr>
          </a:p>
          <a:p>
            <a:r>
              <a:rPr lang="ru-RU" sz="1800" dirty="0">
                <a:solidFill>
                  <a:srgbClr val="0000FF"/>
                </a:solidFill>
              </a:rPr>
              <a:t>Разделим численность особей с каждым генотипом на общую численность и получим следующие частоты генотипов:</a:t>
            </a:r>
          </a:p>
          <a:p>
            <a:r>
              <a:rPr lang="ru-RU" sz="1800" i="1" dirty="0">
                <a:solidFill>
                  <a:srgbClr val="FF0000"/>
                </a:solidFill>
              </a:rPr>
              <a:t>ВВ: 40/135 = 0,2963;</a:t>
            </a:r>
          </a:p>
          <a:p>
            <a:r>
              <a:rPr lang="ru-RU" sz="1800" i="1" dirty="0">
                <a:solidFill>
                  <a:srgbClr val="FF0000"/>
                </a:solidFill>
              </a:rPr>
              <a:t>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: 95/135 = 0,7037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endParaRPr lang="ru-RU" sz="1800" dirty="0">
              <a:solidFill>
                <a:srgbClr val="0000FF"/>
              </a:solidFill>
            </a:endParaRPr>
          </a:p>
          <a:p>
            <a:r>
              <a:rPr lang="ru-RU" sz="1800" dirty="0">
                <a:solidFill>
                  <a:srgbClr val="0000FF"/>
                </a:solidFill>
              </a:rPr>
              <a:t>Определим частоты аллелей. Поскольку каждая особь имела два аллеля (одинаковых или разных), то общее число аллелей равно удвоенному числу особей в выборке:</a:t>
            </a:r>
          </a:p>
          <a:p>
            <a:r>
              <a:rPr lang="ru-RU" sz="1800" i="1" dirty="0" err="1">
                <a:solidFill>
                  <a:srgbClr val="FF0000"/>
                </a:solidFill>
              </a:rPr>
              <a:t>р</a:t>
            </a:r>
            <a:r>
              <a:rPr lang="ru-RU" sz="1800" i="1" dirty="0">
                <a:solidFill>
                  <a:srgbClr val="FF0000"/>
                </a:solidFill>
              </a:rPr>
              <a:t>(В) = (2ВВ +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)/2(ВВ + 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) = (2 </a:t>
            </a:r>
            <a:r>
              <a:rPr lang="ru-RU" sz="1800" i="1" dirty="0" err="1">
                <a:solidFill>
                  <a:srgbClr val="FF0000"/>
                </a:solidFill>
              </a:rPr>
              <a:t>х</a:t>
            </a:r>
            <a:r>
              <a:rPr lang="ru-RU" sz="1800" i="1" dirty="0">
                <a:solidFill>
                  <a:srgbClr val="FF0000"/>
                </a:solidFill>
              </a:rPr>
              <a:t> 40 + 95)/2(40 + 95) = 0,648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g</a:t>
            </a:r>
            <a:r>
              <a:rPr lang="ru-RU" sz="1800" i="1" dirty="0">
                <a:solidFill>
                  <a:srgbClr val="FF0000"/>
                </a:solidFill>
              </a:rPr>
              <a:t> = 1 - </a:t>
            </a:r>
            <a:r>
              <a:rPr lang="en-US" sz="1800" i="1" dirty="0">
                <a:solidFill>
                  <a:srgbClr val="FF0000"/>
                </a:solidFill>
              </a:rPr>
              <a:t>p = 0</a:t>
            </a:r>
            <a:r>
              <a:rPr lang="ru-RU" sz="1800" i="1" dirty="0">
                <a:solidFill>
                  <a:srgbClr val="FF0000"/>
                </a:solidFill>
              </a:rPr>
              <a:t>,352.</a:t>
            </a:r>
          </a:p>
          <a:p>
            <a:endParaRPr lang="ru-RU" sz="1800" i="1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0000FF"/>
                </a:solidFill>
              </a:rPr>
              <a:t>В следующем поколении соотношение генотипов должно быть:</a:t>
            </a:r>
          </a:p>
          <a:p>
            <a:r>
              <a:rPr lang="ru-RU" sz="1800" i="1" dirty="0">
                <a:solidFill>
                  <a:srgbClr val="FF0000"/>
                </a:solidFill>
              </a:rPr>
              <a:t>ВВ = 0,648</a:t>
            </a:r>
            <a:r>
              <a:rPr lang="ru-RU" sz="1800" i="1" baseline="30000" dirty="0">
                <a:solidFill>
                  <a:srgbClr val="FF0000"/>
                </a:solidFill>
              </a:rPr>
              <a:t>2</a:t>
            </a:r>
            <a:r>
              <a:rPr lang="ru-RU" sz="1800" i="1" dirty="0">
                <a:solidFill>
                  <a:srgbClr val="FF0000"/>
                </a:solidFill>
              </a:rPr>
              <a:t> = 0,42;</a:t>
            </a:r>
          </a:p>
          <a:p>
            <a:r>
              <a:rPr lang="ru-RU" sz="1800" i="1" dirty="0">
                <a:solidFill>
                  <a:srgbClr val="FF0000"/>
                </a:solidFill>
              </a:rPr>
              <a:t>В</a:t>
            </a:r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ru-RU" sz="1800" i="1" dirty="0">
                <a:solidFill>
                  <a:srgbClr val="FF0000"/>
                </a:solidFill>
              </a:rPr>
              <a:t> = 2 </a:t>
            </a:r>
            <a:r>
              <a:rPr lang="ru-RU" sz="1800" i="1" dirty="0" err="1">
                <a:solidFill>
                  <a:srgbClr val="FF0000"/>
                </a:solidFill>
              </a:rPr>
              <a:t>х</a:t>
            </a:r>
            <a:r>
              <a:rPr lang="ru-RU" sz="1800" i="1" dirty="0">
                <a:solidFill>
                  <a:srgbClr val="FF0000"/>
                </a:solidFill>
              </a:rPr>
              <a:t> 0,648 </a:t>
            </a:r>
            <a:r>
              <a:rPr lang="ru-RU" sz="1800" i="1" dirty="0" err="1">
                <a:solidFill>
                  <a:srgbClr val="FF0000"/>
                </a:solidFill>
              </a:rPr>
              <a:t>х</a:t>
            </a:r>
            <a:r>
              <a:rPr lang="ru-RU" sz="1800" i="1" dirty="0">
                <a:solidFill>
                  <a:srgbClr val="FF0000"/>
                </a:solidFill>
              </a:rPr>
              <a:t> 0,352 = 0,456;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bb</a:t>
            </a:r>
            <a:r>
              <a:rPr lang="ru-RU" sz="1800" i="1" dirty="0">
                <a:solidFill>
                  <a:srgbClr val="FF0000"/>
                </a:solidFill>
              </a:rPr>
              <a:t> = 0,352</a:t>
            </a:r>
            <a:r>
              <a:rPr lang="ru-RU" sz="1800" i="1" baseline="30000" dirty="0">
                <a:solidFill>
                  <a:srgbClr val="FF0000"/>
                </a:solidFill>
              </a:rPr>
              <a:t>2</a:t>
            </a:r>
            <a:r>
              <a:rPr lang="ru-RU" sz="1800" i="1" dirty="0">
                <a:solidFill>
                  <a:srgbClr val="FF0000"/>
                </a:solidFill>
              </a:rPr>
              <a:t> = 0,124.</a:t>
            </a:r>
          </a:p>
          <a:p>
            <a:r>
              <a:rPr lang="ru-RU" sz="1800" dirty="0">
                <a:solidFill>
                  <a:srgbClr val="0000FF"/>
                </a:solidFill>
              </a:rPr>
              <a:t>Установится новое равновесное состояние популяции. 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427538" y="1454150"/>
            <a:ext cx="432117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i="1">
                <a:solidFill>
                  <a:srgbClr val="0000FF"/>
                </a:solidFill>
              </a:rPr>
              <a:t>Популяция</a:t>
            </a:r>
            <a:r>
              <a:rPr lang="ru-RU" sz="1800">
                <a:solidFill>
                  <a:srgbClr val="0000FF"/>
                </a:solidFill>
              </a:rPr>
              <a:t> — это совокупность особей одного вида, длительное время обитающих на определенной территории, свободно скрещивающихся друг с другом, имеющих общее происхождение, определенную генетическую структуру и в той или иной степени изолированных от других таких совокупностей особей данного вида. </a:t>
            </a:r>
          </a:p>
          <a:p>
            <a:pPr>
              <a:spcBef>
                <a:spcPct val="50000"/>
              </a:spcBef>
            </a:pPr>
            <a:r>
              <a:rPr lang="ru-RU" sz="1800"/>
              <a:t>Популяция не только единица вида, форма его существования, но и единица эволюции.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765175"/>
            <a:ext cx="36766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dirty="0">
                <a:solidFill>
                  <a:srgbClr val="FF3300"/>
                </a:solidFill>
              </a:rPr>
              <a:t>Характеристика популяции </a:t>
            </a:r>
          </a:p>
        </p:txBody>
      </p:sp>
    </p:spTree>
  </p:cSld>
  <p:clrMapOvr>
    <a:masterClrMapping/>
  </p:clrMapOvr>
  <p:transition spd="slow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4357688" y="1471613"/>
            <a:ext cx="4392612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i="1">
                <a:solidFill>
                  <a:srgbClr val="0000FF"/>
                </a:solidFill>
              </a:rPr>
              <a:t>Элементарный эволюционный материал</a:t>
            </a:r>
            <a:r>
              <a:rPr lang="ru-RU" sz="1800"/>
              <a:t> – мутации (?). </a:t>
            </a:r>
          </a:p>
          <a:p>
            <a:pPr>
              <a:spcBef>
                <a:spcPct val="50000"/>
              </a:spcBef>
            </a:pPr>
            <a:r>
              <a:rPr lang="ru-RU" sz="1800" i="1">
                <a:solidFill>
                  <a:srgbClr val="0000FF"/>
                </a:solidFill>
              </a:rPr>
              <a:t>Элементарная эволюционная единица</a:t>
            </a:r>
            <a:r>
              <a:rPr lang="ru-RU" sz="1800"/>
              <a:t> – популяция. (По Ламарку? По Дарвину?)</a:t>
            </a:r>
          </a:p>
          <a:p>
            <a:endParaRPr lang="ru-RU" sz="1800"/>
          </a:p>
          <a:p>
            <a:r>
              <a:rPr lang="ru-RU" sz="1800"/>
              <a:t>В основе микроэволюционных процессов, завершающихся видообразованием, лежат генетические преобразования в популяциях.</a:t>
            </a:r>
          </a:p>
          <a:p>
            <a:r>
              <a:rPr lang="ru-RU" sz="1800"/>
              <a:t>Изучением генетической структуры и динамики популяций занимается особый раздел генетики — </a:t>
            </a:r>
            <a:r>
              <a:rPr lang="ru-RU" sz="1800" i="1">
                <a:solidFill>
                  <a:srgbClr val="FF3300"/>
                </a:solidFill>
              </a:rPr>
              <a:t>популяционная генетика</a:t>
            </a:r>
            <a:r>
              <a:rPr lang="ru-RU" sz="18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solidFill>
                  <a:srgbClr val="FF3300"/>
                </a:solidFill>
              </a:rPr>
              <a:t>Характеристика популяции</a:t>
            </a:r>
          </a:p>
        </p:txBody>
      </p:sp>
      <p:pic>
        <p:nvPicPr>
          <p:cNvPr id="41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765175"/>
            <a:ext cx="36766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394200" y="922338"/>
            <a:ext cx="4392613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 генетической точки зрения, </a:t>
            </a:r>
            <a:r>
              <a:rPr lang="ru-RU" sz="1800" i="1">
                <a:solidFill>
                  <a:srgbClr val="0000FF"/>
                </a:solidFill>
              </a:rPr>
              <a:t>популяция является открытой системой</a:t>
            </a:r>
            <a:r>
              <a:rPr lang="ru-RU" sz="1800"/>
              <a:t>, а </a:t>
            </a:r>
            <a:r>
              <a:rPr lang="ru-RU" sz="1800" i="1">
                <a:solidFill>
                  <a:srgbClr val="FF3300"/>
                </a:solidFill>
              </a:rPr>
              <a:t>вид — закрытой</a:t>
            </a:r>
            <a:r>
              <a:rPr lang="ru-RU" sz="1800"/>
              <a:t>. В общей форме процесс видообразования сводится к преобразованию генетически открытой системы в генетически закрытую.</a:t>
            </a:r>
          </a:p>
          <a:p>
            <a:r>
              <a:rPr lang="ru-RU" sz="1800"/>
              <a:t>Каждая популяция имеет определенный </a:t>
            </a:r>
            <a:r>
              <a:rPr lang="ru-RU" sz="1800" i="1">
                <a:solidFill>
                  <a:srgbClr val="FF3300"/>
                </a:solidFill>
              </a:rPr>
              <a:t>генофонд</a:t>
            </a:r>
            <a:r>
              <a:rPr lang="ru-RU" sz="1800"/>
              <a:t> и </a:t>
            </a:r>
            <a:r>
              <a:rPr lang="ru-RU" sz="1800" i="1">
                <a:solidFill>
                  <a:srgbClr val="FF3300"/>
                </a:solidFill>
              </a:rPr>
              <a:t>генетическую структуру</a:t>
            </a:r>
            <a:r>
              <a:rPr lang="ru-RU" sz="1800"/>
              <a:t>. </a:t>
            </a:r>
          </a:p>
          <a:p>
            <a:endParaRPr lang="ru-RU" sz="1800" i="1">
              <a:solidFill>
                <a:srgbClr val="0000FF"/>
              </a:solidFill>
            </a:endParaRPr>
          </a:p>
          <a:p>
            <a:r>
              <a:rPr lang="ru-RU" sz="1800" i="1">
                <a:solidFill>
                  <a:srgbClr val="0000FF"/>
                </a:solidFill>
              </a:rPr>
              <a:t>Генофондом</a:t>
            </a:r>
            <a:r>
              <a:rPr lang="ru-RU" sz="1800">
                <a:solidFill>
                  <a:srgbClr val="0000FF"/>
                </a:solidFill>
              </a:rPr>
              <a:t> популяции называют совокупность генотипов всех особей популяции.</a:t>
            </a:r>
          </a:p>
          <a:p>
            <a:endParaRPr lang="ru-RU" sz="1800">
              <a:solidFill>
                <a:srgbClr val="0000FF"/>
              </a:solidFill>
            </a:endParaRPr>
          </a:p>
          <a:p>
            <a:r>
              <a:rPr lang="ru-RU" sz="1800">
                <a:solidFill>
                  <a:srgbClr val="0000FF"/>
                </a:solidFill>
              </a:rPr>
              <a:t>Под </a:t>
            </a:r>
            <a:r>
              <a:rPr lang="ru-RU" sz="1800" i="1">
                <a:solidFill>
                  <a:srgbClr val="0000FF"/>
                </a:solidFill>
              </a:rPr>
              <a:t>генетической структурой</a:t>
            </a:r>
            <a:r>
              <a:rPr lang="ru-RU" sz="1800">
                <a:solidFill>
                  <a:srgbClr val="0000FF"/>
                </a:solidFill>
              </a:rPr>
              <a:t> популяции понимают соотношение в ней различных генотипов и аллелей.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solidFill>
                  <a:srgbClr val="FF3300"/>
                </a:solidFill>
              </a:rPr>
              <a:t>Характеристика популяции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765175"/>
            <a:ext cx="36766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4663" y="993775"/>
            <a:ext cx="4535487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Одними из основных понятий популяционной генетики являются частота генотипа и частота аллеля. Под </a:t>
            </a:r>
            <a:r>
              <a:rPr lang="ru-RU" sz="1800" i="1">
                <a:solidFill>
                  <a:srgbClr val="0000FF"/>
                </a:solidFill>
              </a:rPr>
              <a:t>частотой генотипа</a:t>
            </a:r>
            <a:r>
              <a:rPr lang="ru-RU" sz="1800">
                <a:solidFill>
                  <a:srgbClr val="0000FF"/>
                </a:solidFill>
              </a:rPr>
              <a:t> (</a:t>
            </a:r>
            <a:r>
              <a:rPr lang="ru-RU" sz="1800" i="1">
                <a:solidFill>
                  <a:srgbClr val="0000FF"/>
                </a:solidFill>
              </a:rPr>
              <a:t>или аллеля</a:t>
            </a:r>
            <a:r>
              <a:rPr lang="ru-RU" sz="1800">
                <a:solidFill>
                  <a:srgbClr val="0000FF"/>
                </a:solidFill>
              </a:rPr>
              <a:t>)</a:t>
            </a:r>
            <a:r>
              <a:rPr lang="ru-RU" sz="1800"/>
              <a:t> понимают его долю, отнесенную к общему количеству генотипов (или аллелей) в популяции.</a:t>
            </a:r>
          </a:p>
          <a:p>
            <a:endParaRPr lang="ru-RU" sz="1800"/>
          </a:p>
          <a:p>
            <a:r>
              <a:rPr lang="ru-RU" sz="1800"/>
              <a:t>Частота генотипа, или аллеля, выражается либо в процентах, либо в долях единицы.</a:t>
            </a:r>
          </a:p>
          <a:p>
            <a:endParaRPr lang="ru-RU" sz="1800"/>
          </a:p>
          <a:p>
            <a:r>
              <a:rPr lang="ru-RU" sz="1800"/>
              <a:t>Так, если ген имеет две аллельные формы и доля рецессивного аллеля </a:t>
            </a:r>
            <a:r>
              <a:rPr lang="ru-RU" sz="1800" b="1" i="1">
                <a:solidFill>
                  <a:srgbClr val="FF3300"/>
                </a:solidFill>
              </a:rPr>
              <a:t>а</a:t>
            </a:r>
            <a:r>
              <a:rPr lang="ru-RU" sz="1800"/>
              <a:t> составляет ¾ (или 75%), то доля доминантного аллеля </a:t>
            </a:r>
            <a:r>
              <a:rPr lang="ru-RU" sz="1800" b="1" i="1">
                <a:solidFill>
                  <a:srgbClr val="FF3300"/>
                </a:solidFill>
              </a:rPr>
              <a:t>А</a:t>
            </a:r>
            <a:r>
              <a:rPr lang="ru-RU" sz="1800"/>
              <a:t> будет равна ¼ (или 25%) общего числа аллелей данного гена в популяции.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solidFill>
                  <a:srgbClr val="FF3300"/>
                </a:solidFill>
              </a:rPr>
              <a:t>Характеристика популяции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765175"/>
            <a:ext cx="36766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solidFill>
                  <a:srgbClr val="FF3300"/>
                </a:solidFill>
              </a:rPr>
              <a:t>Характеристика популяции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779838" y="1262063"/>
            <a:ext cx="50403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Популяции самоопыляющихся и перекрестноопыляющихся растений существенно отличаются друг от друга.</a:t>
            </a:r>
          </a:p>
          <a:p>
            <a:endParaRPr lang="ru-RU" sz="1800">
              <a:solidFill>
                <a:srgbClr val="0000FF"/>
              </a:solidFill>
            </a:endParaRPr>
          </a:p>
          <a:p>
            <a:r>
              <a:rPr lang="ru-RU" sz="1800"/>
              <a:t>Впервые исследование генетической структуры популяции было предпринято В.Иоганнсеном в 1903 г. В качестве объектов исследования были выбраны популяции самоопыляющихся растений.</a:t>
            </a:r>
            <a:endParaRPr lang="en-US" sz="1800"/>
          </a:p>
          <a:p>
            <a:endParaRPr lang="en-US" sz="1800"/>
          </a:p>
          <a:p>
            <a:r>
              <a:rPr lang="ru-RU" sz="1800"/>
              <a:t>Исследуя в течение нескольких поколений массу семян у фасоли, он обнаружил, что у самоопылителей популяция состоит из генотипически разнородных групп, так называемых </a:t>
            </a:r>
            <a:r>
              <a:rPr lang="ru-RU" sz="1800" i="1">
                <a:solidFill>
                  <a:srgbClr val="0000FF"/>
                </a:solidFill>
              </a:rPr>
              <a:t>чистых линий</a:t>
            </a:r>
            <a:r>
              <a:rPr lang="ru-RU" sz="1800">
                <a:solidFill>
                  <a:srgbClr val="0000FF"/>
                </a:solidFill>
              </a:rPr>
              <a:t>,</a:t>
            </a:r>
            <a:r>
              <a:rPr lang="ru-RU" sz="1800"/>
              <a:t> представленных гомозиготными особями.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08050"/>
            <a:ext cx="3309938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solidFill>
                  <a:srgbClr val="FF3300"/>
                </a:solidFill>
              </a:rPr>
              <a:t>Характеристика популяции</a:t>
            </a: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08050"/>
            <a:ext cx="3309938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924300" y="1387475"/>
            <a:ext cx="48958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Причем из поколения в поколение в такой популяции сохраняется равное соотношение гомозиготных доминантных и гомозиготных рецессивных генотипов.</a:t>
            </a:r>
          </a:p>
          <a:p>
            <a:endParaRPr lang="ru-RU" sz="1800"/>
          </a:p>
          <a:p>
            <a:r>
              <a:rPr lang="ru-RU" sz="1800"/>
              <a:t>Их частота в каждом поколении увеличивается, в то время как частота гетерозиготных генотипов будет уменьшаться.</a:t>
            </a:r>
          </a:p>
          <a:p>
            <a:endParaRPr lang="ru-RU" sz="1800"/>
          </a:p>
          <a:p>
            <a:r>
              <a:rPr lang="ru-RU" sz="1800">
                <a:solidFill>
                  <a:srgbClr val="0000FF"/>
                </a:solidFill>
              </a:rPr>
              <a:t>Таким образом, в популяциях самоопыляющихся растений наблюдается процесс гомозиготизации, или разложения на линии с различными генотипами.</a:t>
            </a:r>
          </a:p>
        </p:txBody>
      </p:sp>
    </p:spTree>
  </p:cSld>
  <p:clrMapOvr>
    <a:masterClrMapping/>
  </p:clrMapOvr>
  <p:transition spd="slow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580063" y="654050"/>
            <a:ext cx="331311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Большинство растений и животных в популяциях размножаются половым путем при свободном скрещивании, обеспечивающем равновероятную встречаемость гамет. Равновероятную встречаемость гамет при свободном скрещивании называют </a:t>
            </a:r>
            <a:r>
              <a:rPr lang="ru-RU" sz="1800" i="1">
                <a:solidFill>
                  <a:srgbClr val="0000FF"/>
                </a:solidFill>
              </a:rPr>
              <a:t>панмиксией</a:t>
            </a:r>
            <a:r>
              <a:rPr lang="ru-RU" sz="1800"/>
              <a:t>, а такую популяцию — </a:t>
            </a:r>
            <a:r>
              <a:rPr lang="ru-RU" sz="1800" i="1">
                <a:solidFill>
                  <a:srgbClr val="0000FF"/>
                </a:solidFill>
              </a:rPr>
              <a:t>панмиктической</a:t>
            </a:r>
            <a:r>
              <a:rPr lang="ru-RU" sz="1800"/>
              <a:t>. </a:t>
            </a:r>
          </a:p>
        </p:txBody>
      </p:sp>
      <p:pic>
        <p:nvPicPr>
          <p:cNvPr id="922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20713"/>
            <a:ext cx="49688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250825" y="5229225"/>
            <a:ext cx="8642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rgbClr val="0000FF"/>
                </a:solidFill>
              </a:rPr>
              <a:t>В 1908 г. английский математик Г.Харди и немецкий врач Н.Вайнберг</a:t>
            </a:r>
            <a:r>
              <a:rPr lang="ru-RU" sz="1800"/>
              <a:t> независимо друг от друга сформулировали закон, которому подчиняется распределение гомозигот и гетерозигот в панмиктической популяции, и выразили его в виде алгебраической формулы.</a:t>
            </a:r>
          </a:p>
        </p:txBody>
      </p:sp>
    </p:spTree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03350" y="11588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Закон Харди-Вайнберга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435600" y="476250"/>
            <a:ext cx="33845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i="1">
                <a:solidFill>
                  <a:srgbClr val="0000FF"/>
                </a:solidFill>
              </a:rPr>
              <a:t>Частоту встречаемости гамет</a:t>
            </a:r>
            <a:r>
              <a:rPr lang="ru-RU" sz="1800"/>
              <a:t> с доминантным аллелем </a:t>
            </a:r>
            <a:r>
              <a:rPr lang="ru-RU" sz="1800" b="1" i="1">
                <a:solidFill>
                  <a:srgbClr val="FF3300"/>
                </a:solidFill>
              </a:rPr>
              <a:t>А</a:t>
            </a:r>
            <a:r>
              <a:rPr lang="ru-RU" sz="1800"/>
              <a:t> обозначают </a:t>
            </a:r>
            <a:r>
              <a:rPr lang="en-US" sz="1800" b="1" i="1">
                <a:solidFill>
                  <a:srgbClr val="FF3300"/>
                </a:solidFill>
              </a:rPr>
              <a:t>p</a:t>
            </a:r>
            <a:r>
              <a:rPr lang="ru-RU" sz="1800" i="1"/>
              <a:t>,</a:t>
            </a:r>
            <a:r>
              <a:rPr lang="ru-RU" sz="1800"/>
              <a:t> а частоту встречаемости гамет с рецессивным аллелем </a:t>
            </a:r>
            <a:r>
              <a:rPr lang="ru-RU" sz="1800" b="1" i="1">
                <a:solidFill>
                  <a:srgbClr val="FF3300"/>
                </a:solidFill>
              </a:rPr>
              <a:t>а</a:t>
            </a:r>
            <a:r>
              <a:rPr lang="ru-RU" sz="1800" b="1" i="1"/>
              <a:t> — </a:t>
            </a:r>
            <a:r>
              <a:rPr lang="en-US" sz="1800" b="1" i="1">
                <a:solidFill>
                  <a:srgbClr val="FF3300"/>
                </a:solidFill>
              </a:rPr>
              <a:t>q</a:t>
            </a:r>
            <a:r>
              <a:rPr lang="ru-RU" sz="1800" i="1"/>
              <a:t>.</a:t>
            </a:r>
            <a:r>
              <a:rPr lang="ru-RU" sz="1800"/>
              <a:t> Частоты этих аллелей в популяции выражаются формулой</a:t>
            </a:r>
            <a:endParaRPr lang="en-US" sz="1800"/>
          </a:p>
          <a:p>
            <a:r>
              <a:rPr lang="en-US" sz="1800" b="1" i="1">
                <a:solidFill>
                  <a:srgbClr val="FF3300"/>
                </a:solidFill>
              </a:rPr>
              <a:t>p</a:t>
            </a:r>
            <a:r>
              <a:rPr lang="ru-RU" sz="1800" b="1" i="1">
                <a:solidFill>
                  <a:srgbClr val="FF3300"/>
                </a:solidFill>
              </a:rPr>
              <a:t> +</a:t>
            </a:r>
            <a:r>
              <a:rPr lang="ru-RU" sz="1800" i="1">
                <a:solidFill>
                  <a:srgbClr val="FF3300"/>
                </a:solidFill>
              </a:rPr>
              <a:t> </a:t>
            </a:r>
            <a:r>
              <a:rPr lang="en-US" sz="1800" b="1" i="1">
                <a:solidFill>
                  <a:srgbClr val="FF3300"/>
                </a:solidFill>
              </a:rPr>
              <a:t>q</a:t>
            </a:r>
            <a:r>
              <a:rPr lang="ru-RU" sz="1800" b="1" i="1">
                <a:solidFill>
                  <a:srgbClr val="FF3300"/>
                </a:solidFill>
              </a:rPr>
              <a:t> = 1</a:t>
            </a:r>
            <a:r>
              <a:rPr lang="ru-RU" sz="1800"/>
              <a:t> (или 100%). </a:t>
            </a:r>
          </a:p>
          <a:p>
            <a:r>
              <a:rPr lang="ru-RU" sz="1800"/>
              <a:t>Поскольку в панмиктической популяции встречаемость гамет равновероятна, можно определить и частоты генотипов.</a:t>
            </a:r>
          </a:p>
        </p:txBody>
      </p:sp>
      <p:pic>
        <p:nvPicPr>
          <p:cNvPr id="1024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20713"/>
            <a:ext cx="49688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250825" y="5157788"/>
            <a:ext cx="88931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Харди и Вайнберг, суммируя данные о частоте генотипов, образующихся в результате равновероятной встречаемости гамет, вывели формулу частоты генотипов в панмиктической популяции:</a:t>
            </a:r>
          </a:p>
          <a:p>
            <a:pPr algn="ctr"/>
            <a:r>
              <a:rPr lang="ru-RU" sz="1800" b="1" i="1">
                <a:solidFill>
                  <a:srgbClr val="FF3300"/>
                </a:solidFill>
              </a:rPr>
              <a:t>АА + 2Аа + аа = 1</a:t>
            </a:r>
          </a:p>
          <a:p>
            <a:pPr algn="ctr"/>
            <a:r>
              <a:rPr lang="en-US" sz="1800" b="1" i="1">
                <a:solidFill>
                  <a:srgbClr val="FF3300"/>
                </a:solidFill>
              </a:rPr>
              <a:t>P</a:t>
            </a:r>
            <a:r>
              <a:rPr lang="en-US" sz="1800" b="1" i="1" baseline="30000">
                <a:solidFill>
                  <a:srgbClr val="FF3300"/>
                </a:solidFill>
              </a:rPr>
              <a:t>2</a:t>
            </a:r>
            <a:r>
              <a:rPr lang="en-US" sz="1800" b="1" i="1">
                <a:solidFill>
                  <a:srgbClr val="FF3300"/>
                </a:solidFill>
              </a:rPr>
              <a:t> + 2pq + q</a:t>
            </a:r>
            <a:r>
              <a:rPr lang="en-US" sz="1800" b="1" i="1" baseline="30000">
                <a:solidFill>
                  <a:srgbClr val="FF3300"/>
                </a:solidFill>
              </a:rPr>
              <a:t>2</a:t>
            </a:r>
            <a:r>
              <a:rPr lang="en-US" sz="1800" b="1" i="1">
                <a:solidFill>
                  <a:srgbClr val="FF3300"/>
                </a:solidFill>
              </a:rPr>
              <a:t> = 1</a:t>
            </a:r>
            <a:endParaRPr lang="ru-RU" sz="1800"/>
          </a:p>
        </p:txBody>
      </p:sp>
    </p:spTree>
  </p:cSld>
  <p:clrMapOvr>
    <a:masterClrMapping/>
  </p:clrMapOvr>
  <p:transition spd="slow">
    <p:split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1795</Words>
  <Application>Microsoft Office PowerPoint</Application>
  <PresentationFormat>Экран (4:3)</PresentationFormat>
  <Paragraphs>176</Paragraphs>
  <Slides>19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Тема Office</vt:lpstr>
      <vt:lpstr>Тема: «Генетика популяций»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PTL#1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«Генетика популяций»</dc:title>
  <dc:creator>Pimenov AV</dc:creator>
  <cp:lastModifiedBy>Антон</cp:lastModifiedBy>
  <cp:revision>59</cp:revision>
  <dcterms:created xsi:type="dcterms:W3CDTF">2004-07-18T07:33:00Z</dcterms:created>
  <dcterms:modified xsi:type="dcterms:W3CDTF">2020-12-16T11:03:14Z</dcterms:modified>
</cp:coreProperties>
</file>