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0" autoAdjust="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8162420-DFD1-432D-A5B8-BE048B0ADEF3}" type="datetimeFigureOut">
              <a:rPr lang="ru-RU"/>
              <a:pPr>
                <a:defRPr/>
              </a:pPr>
              <a:t>31.12.2015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47B05C2-A600-42B8-8CE7-E0A626069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F4650E4-21A2-425C-BC85-153B266347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9C6098-C0DE-41BC-8615-49B9245744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ED194E-FA80-48C5-BADF-2525C7640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BE6C5D-961B-4B60-BBB1-B146BE3864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C1F5CE-4C4E-4FCE-A623-69FAC0D164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4AD484-AB55-468E-A7B8-6C553293D5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556C49-55C5-4A70-85A5-A1F670A05D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9DB9E9-0975-4C65-B16C-A0DD99C552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A1AA11-DB70-456A-91A5-C3A2963374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701E49-BB04-4F90-9B73-E431C3683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A5AAEE-5B46-4641-9A1A-DF13A871E7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9F95C9-EDC6-4F10-A4E8-47C15DA568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5biologiya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47;&#1072;&#1076;&#1072;&#1085;&#1080;&#1103;%20&#1069;&#1074;&#1086;&#1083;&#1102;&#1094;&#1080;&#1103;.docx1.do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3562"/>
            <a:ext cx="7772400" cy="174724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Урок по теме: Популяция. Генетический состав популяций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48731"/>
            <a:ext cx="7772400" cy="1145599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Цель: Расширить и углубить знания о популяции как обязательной и структурной единице вида.</a:t>
            </a:r>
          </a:p>
          <a:p>
            <a:pPr eaLnBrk="1" hangingPunct="1">
              <a:defRPr/>
            </a:pPr>
            <a:r>
              <a:rPr lang="ru-RU" sz="2000" dirty="0" smtClean="0"/>
              <a:t>Подготовила </a:t>
            </a:r>
            <a:r>
              <a:rPr lang="ru-RU" sz="2000" dirty="0" err="1" smtClean="0"/>
              <a:t>Урманова</a:t>
            </a:r>
            <a:r>
              <a:rPr lang="ru-RU" sz="2000" smtClean="0"/>
              <a:t> А.Х.</a:t>
            </a: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380072" y="6118958"/>
            <a:ext cx="2350681" cy="348658"/>
          </a:xfrm>
          <a:noFill/>
        </p:spPr>
        <p:txBody>
          <a:bodyPr/>
          <a:lstStyle/>
          <a:p>
            <a:endParaRPr lang="ru-RU"/>
          </a:p>
        </p:txBody>
      </p:sp>
      <p:sp>
        <p:nvSpPr>
          <p:cNvPr id="307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47272" y="6118958"/>
            <a:ext cx="365760" cy="348658"/>
          </a:xfrm>
          <a:noFill/>
        </p:spPr>
        <p:txBody>
          <a:bodyPr/>
          <a:lstStyle/>
          <a:p>
            <a:fld id="{866A7841-4D7B-404C-90BE-4D1FC7FB64C2}" type="slidenum">
              <a:rPr lang="ru-RU"/>
              <a:pPr/>
              <a:t>1</a:t>
            </a:fld>
            <a:endParaRPr lang="ru-RU"/>
          </a:p>
        </p:txBody>
      </p:sp>
      <p:sp>
        <p:nvSpPr>
          <p:cNvPr id="6" name="Скругленный прямоугольник 5">
            <a:hlinkClick r:id="rId2" tooltip=" Каталог презентаций "/>
          </p:cNvPr>
          <p:cNvSpPr/>
          <p:nvPr/>
        </p:nvSpPr>
        <p:spPr>
          <a:xfrm>
            <a:off x="3683000" y="6477000"/>
            <a:ext cx="17780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en-US" u="sng" smtClean="0">
                <a:solidFill>
                  <a:srgbClr val="3333CC"/>
                </a:solidFill>
                <a:latin typeface="Arial"/>
              </a:rPr>
              <a:t>5biologiya.net</a:t>
            </a:r>
            <a:endParaRPr lang="ru-RU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2000" b="1" smtClean="0"/>
              <a:t>Особенности популяции:</a:t>
            </a:r>
          </a:p>
          <a:p>
            <a:pPr algn="ctr" eaLnBrk="1" hangingPunct="1">
              <a:buFontTx/>
              <a:buNone/>
            </a:pPr>
            <a:r>
              <a:rPr lang="ru-RU" sz="2000" b="1" smtClean="0"/>
              <a:t>1. Особи одной популяции характеризуются максимальным сходством признаков</a:t>
            </a:r>
          </a:p>
          <a:p>
            <a:pPr algn="ctr" eaLnBrk="1" hangingPunct="1">
              <a:buFontTx/>
              <a:buNone/>
            </a:pPr>
            <a:endParaRPr lang="ru-RU" sz="2000" smtClean="0"/>
          </a:p>
          <a:p>
            <a:pPr algn="ctr" eaLnBrk="1" hangingPunct="1">
              <a:buFontTx/>
              <a:buNone/>
            </a:pPr>
            <a:r>
              <a:rPr lang="ru-RU" sz="2000" smtClean="0"/>
              <a:t>Вследствие высокой возможности скрещивания внутри популяции и одинаковым давлением отбора.</a:t>
            </a:r>
          </a:p>
          <a:p>
            <a:pPr algn="ctr" eaLnBrk="1" hangingPunct="1">
              <a:buFontTx/>
              <a:buNone/>
            </a:pPr>
            <a:r>
              <a:rPr lang="ru-RU" sz="2000" b="1" smtClean="0"/>
              <a:t>2.Популяции генетически разнообразны</a:t>
            </a:r>
          </a:p>
          <a:p>
            <a:pPr eaLnBrk="1" hangingPunct="1">
              <a:buFontTx/>
              <a:buNone/>
            </a:pPr>
            <a:endParaRPr lang="ru-RU" sz="2000" b="1" smtClean="0"/>
          </a:p>
          <a:p>
            <a:pPr eaLnBrk="1" hangingPunct="1">
              <a:buFontTx/>
              <a:buNone/>
            </a:pPr>
            <a:r>
              <a:rPr lang="ru-RU" sz="2000" smtClean="0"/>
              <a:t>Вследствие непрерывно возникающей наследственной изменчивости</a:t>
            </a:r>
          </a:p>
          <a:p>
            <a:pPr algn="ctr" eaLnBrk="1" hangingPunct="1">
              <a:buFontTx/>
              <a:buNone/>
            </a:pPr>
            <a:r>
              <a:rPr lang="ru-RU" sz="2000" b="1" smtClean="0"/>
              <a:t>3. Популяции одного вида отличаются друг от друга частотой встречаемости тех или иных</a:t>
            </a:r>
            <a:r>
              <a:rPr lang="ru-RU" sz="2000" smtClean="0"/>
              <a:t> </a:t>
            </a:r>
            <a:r>
              <a:rPr lang="ru-RU" sz="2000" b="1" smtClean="0"/>
              <a:t>признаков</a:t>
            </a:r>
          </a:p>
          <a:p>
            <a:pPr algn="ctr" eaLnBrk="1" hangingPunct="1">
              <a:buFontTx/>
              <a:buNone/>
            </a:pPr>
            <a:endParaRPr lang="ru-RU" sz="2000" b="1" smtClean="0"/>
          </a:p>
          <a:p>
            <a:pPr algn="ctr" eaLnBrk="1" hangingPunct="1">
              <a:buFontTx/>
              <a:buNone/>
            </a:pPr>
            <a:r>
              <a:rPr lang="ru-RU" sz="2000" smtClean="0"/>
              <a:t>В разных условиях существования естественному отбору подвергаются разные признаки</a:t>
            </a:r>
            <a:r>
              <a:rPr lang="ru-RU" sz="2000" b="1" smtClean="0"/>
              <a:t>  </a:t>
            </a:r>
          </a:p>
          <a:p>
            <a:pPr algn="ctr" eaLnBrk="1" hangingPunct="1">
              <a:buFontTx/>
              <a:buNone/>
            </a:pPr>
            <a:r>
              <a:rPr lang="ru-RU" sz="2000" b="1" smtClean="0"/>
              <a:t>4. Каждая популяция характеризуется своим специфическим набором генов - генофондом</a:t>
            </a:r>
          </a:p>
          <a:p>
            <a:pPr algn="ctr" eaLnBrk="1" hangingPunct="1">
              <a:buFontTx/>
              <a:buNone/>
            </a:pPr>
            <a:r>
              <a:rPr lang="ru-RU" sz="2000" b="1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sz="2000" smtClean="0"/>
              <a:t> </a:t>
            </a:r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endParaRPr lang="ru-RU" sz="2000" smtClean="0"/>
          </a:p>
        </p:txBody>
      </p:sp>
      <p:sp>
        <p:nvSpPr>
          <p:cNvPr id="12296" name="Нижний колонтитул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2295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692A-7B48-44C6-BBEB-F459357E2A4D}" type="slidenum">
              <a:rPr lang="ru-RU"/>
              <a:pPr/>
              <a:t>10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171450"/>
            <a:ext cx="6870700" cy="1116013"/>
          </a:xfrm>
        </p:spPr>
        <p:txBody>
          <a:bodyPr/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endParaRPr lang="ru-RU" sz="2000" smtClean="0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572000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4572000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4572000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640762" cy="6264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5. В популяциях идет борьба за существование.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6. Действует естественный отбор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Благодаря которому выживают и оставляют потомство лишь особи с полезными в данных условиях изменениями.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7. В зонах ареала, где граничат разные популяции одного вида, происходит обмен генами между ними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Обеспечивающий генетическое единство вида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8. Взаимосвязь между популяциями способствует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Большей изменчивости вида и лучшей приспособленности его к условиям обитания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9. Вследствие относительной генетической изоляции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Каждая популяция эволюционирует независимо от других популяций того же вида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Являясь элементарной единицей эволюции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 </a:t>
            </a:r>
          </a:p>
        </p:txBody>
      </p:sp>
      <p:sp>
        <p:nvSpPr>
          <p:cNvPr id="13322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3321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BBFAD-986D-4D29-8EA9-963132D8D00B}" type="slidenum">
              <a:rPr lang="ru-RU"/>
              <a:pPr/>
              <a:t>11</a:t>
            </a:fld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9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13316" name="Line 11"/>
          <p:cNvSpPr>
            <a:spLocks noChangeShapeType="1"/>
          </p:cNvSpPr>
          <p:nvPr/>
        </p:nvSpPr>
        <p:spPr bwMode="auto">
          <a:xfrm>
            <a:off x="4284663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16"/>
          <p:cNvSpPr>
            <a:spLocks noChangeShapeType="1"/>
          </p:cNvSpPr>
          <p:nvPr/>
        </p:nvSpPr>
        <p:spPr bwMode="auto">
          <a:xfrm>
            <a:off x="4284663" y="22764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17"/>
          <p:cNvSpPr>
            <a:spLocks noChangeShapeType="1"/>
          </p:cNvSpPr>
          <p:nvPr/>
        </p:nvSpPr>
        <p:spPr bwMode="auto">
          <a:xfrm>
            <a:off x="4284663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18"/>
          <p:cNvSpPr>
            <a:spLocks noChangeShapeType="1"/>
          </p:cNvSpPr>
          <p:nvPr/>
        </p:nvSpPr>
        <p:spPr bwMode="auto">
          <a:xfrm>
            <a:off x="4284663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20"/>
          <p:cNvSpPr>
            <a:spLocks noChangeShapeType="1"/>
          </p:cNvSpPr>
          <p:nvPr/>
        </p:nvSpPr>
        <p:spPr bwMode="auto">
          <a:xfrm>
            <a:off x="4284663" y="51577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Географические   Экологические    Локальные     Элементарные </a:t>
            </a:r>
          </a:p>
          <a:p>
            <a:pPr eaLnBrk="1" hangingPunct="1"/>
            <a:endParaRPr lang="ru-RU" sz="2000" smtClean="0"/>
          </a:p>
          <a:p>
            <a:pPr eaLnBrk="1" hangingPunct="1">
              <a:buFontTx/>
              <a:buNone/>
            </a:pPr>
            <a:r>
              <a:rPr lang="ru-RU" sz="2000" smtClean="0"/>
              <a:t>Лес в Подмосковье    Клесты обита-     Грызуны на     Семья грызунов</a:t>
            </a:r>
          </a:p>
          <a:p>
            <a:pPr eaLnBrk="1" hangingPunct="1">
              <a:buFontTx/>
              <a:buNone/>
            </a:pPr>
            <a:r>
              <a:rPr lang="ru-RU" sz="2000" smtClean="0"/>
              <a:t>и на Урале                  ющие в еловом   склонах и дне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и сосновом         оврага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лесу   </a:t>
            </a:r>
          </a:p>
        </p:txBody>
      </p:sp>
      <p:sp>
        <p:nvSpPr>
          <p:cNvPr id="14349" name="Нижний колонтитул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434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55517C-BC9D-4F7F-A979-85A91C756BE2}" type="slidenum">
              <a:rPr lang="ru-RU"/>
              <a:pPr/>
              <a:t>12</a:t>
            </a:fld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6870700" cy="792163"/>
          </a:xfrm>
        </p:spPr>
        <p:txBody>
          <a:bodyPr/>
          <a:lstStyle/>
          <a:p>
            <a:pPr eaLnBrk="1" hangingPunct="1"/>
            <a:r>
              <a:rPr lang="ru-RU" sz="2000" smtClean="0"/>
              <a:t>       Типы популяций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4340" name="Line 9"/>
          <p:cNvSpPr>
            <a:spLocks noChangeShapeType="1"/>
          </p:cNvSpPr>
          <p:nvPr/>
        </p:nvSpPr>
        <p:spPr bwMode="auto">
          <a:xfrm flipH="1">
            <a:off x="1979613" y="765175"/>
            <a:ext cx="1439862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>
            <a:off x="5219700" y="692150"/>
            <a:ext cx="16573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 flipH="1">
            <a:off x="3492500" y="765175"/>
            <a:ext cx="50323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15"/>
          <p:cNvSpPr>
            <a:spLocks noChangeShapeType="1"/>
          </p:cNvSpPr>
          <p:nvPr/>
        </p:nvSpPr>
        <p:spPr bwMode="auto">
          <a:xfrm>
            <a:off x="4643438" y="765175"/>
            <a:ext cx="720725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16"/>
          <p:cNvSpPr>
            <a:spLocks noChangeShapeType="1"/>
          </p:cNvSpPr>
          <p:nvPr/>
        </p:nvSpPr>
        <p:spPr bwMode="auto">
          <a:xfrm>
            <a:off x="1258888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17"/>
          <p:cNvSpPr>
            <a:spLocks noChangeShapeType="1"/>
          </p:cNvSpPr>
          <p:nvPr/>
        </p:nvSpPr>
        <p:spPr bwMode="auto">
          <a:xfrm>
            <a:off x="3492500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8"/>
          <p:cNvSpPr>
            <a:spLocks noChangeShapeType="1"/>
          </p:cNvSpPr>
          <p:nvPr/>
        </p:nvSpPr>
        <p:spPr bwMode="auto">
          <a:xfrm>
            <a:off x="5580063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9"/>
          <p:cNvSpPr>
            <a:spLocks noChangeShapeType="1"/>
          </p:cNvSpPr>
          <p:nvPr/>
        </p:nvSpPr>
        <p:spPr bwMode="auto">
          <a:xfrm>
            <a:off x="7596188" y="22764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707437" cy="60928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000" smtClean="0"/>
              <a:t>Может ли отдельная особь быть единицей эволюции?</a:t>
            </a:r>
            <a:r>
              <a:rPr lang="ru-RU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ru-RU" sz="2000" smtClean="0"/>
              <a:t>2.     Может ли вид быть единицей эволюции?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ru-RU" sz="2000" smtClean="0"/>
              <a:t>Почему популяцию считают единицей эволюции? Объясните.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ru-RU" sz="2000" smtClean="0"/>
          </a:p>
          <a:p>
            <a:pPr marL="609600" indent="-609600" eaLnBrk="1" hangingPunct="1">
              <a:buFontTx/>
              <a:buNone/>
            </a:pPr>
            <a:endParaRPr lang="ru-RU" sz="2000" smtClean="0"/>
          </a:p>
          <a:p>
            <a:pPr marL="609600" indent="-609600" algn="ctr" eaLnBrk="1" hangingPunct="1">
              <a:buFontTx/>
              <a:buNone/>
            </a:pPr>
            <a:r>
              <a:rPr lang="ru-RU" sz="2000" smtClean="0"/>
              <a:t>Ответьте на вопросы тестового задания:</a:t>
            </a:r>
          </a:p>
          <a:p>
            <a:pPr marL="609600" indent="-609600" eaLnBrk="1" hangingPunct="1">
              <a:buFontTx/>
              <a:buAutoNum type="arabicPeriod"/>
            </a:pPr>
            <a:endParaRPr lang="ru-RU" smtClean="0"/>
          </a:p>
          <a:p>
            <a:pPr marL="609600" indent="-609600" eaLnBrk="1" hangingPunct="1">
              <a:buFontTx/>
              <a:buAutoNum type="arabicPeriod"/>
            </a:pPr>
            <a:endParaRPr lang="ru-RU" smtClean="0"/>
          </a:p>
        </p:txBody>
      </p:sp>
      <p:sp>
        <p:nvSpPr>
          <p:cNvPr id="15365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1A9C4-2721-4AAD-AEAF-B70CB42CF2EC}" type="slidenum">
              <a:rPr lang="ru-RU"/>
              <a:pPr/>
              <a:t>13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9750"/>
          </a:xfrm>
        </p:spPr>
        <p:txBody>
          <a:bodyPr/>
          <a:lstStyle/>
          <a:p>
            <a:pPr eaLnBrk="1" hangingPunct="1"/>
            <a:r>
              <a:rPr lang="ru-RU" sz="2400" b="1" smtClean="0"/>
              <a:t>Ответьте на поставленные вопросы: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34400" cy="666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                       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Размерами     Численностью      Возрастным         Формами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особей            и половым         совместного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составом            существования        </a:t>
            </a:r>
          </a:p>
        </p:txBody>
      </p:sp>
      <p:sp>
        <p:nvSpPr>
          <p:cNvPr id="16393" name="Нижний колонтитул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6392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CF5961-ECAB-41E7-8192-D2142A7CFF20}" type="slidenum">
              <a:rPr lang="ru-RU"/>
              <a:pPr/>
              <a:t>14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127875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smtClean="0"/>
              <a:t>Популяции разных видов отличаются   </a:t>
            </a:r>
            <a:br>
              <a:rPr lang="ru-RU" sz="2000" smtClean="0"/>
            </a:br>
            <a:r>
              <a:rPr lang="ru-RU" sz="2000" smtClean="0"/>
              <a:t> 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 flipH="1">
            <a:off x="1476375" y="765175"/>
            <a:ext cx="115093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10"/>
          <p:cNvSpPr>
            <a:spLocks noChangeShapeType="1"/>
          </p:cNvSpPr>
          <p:nvPr/>
        </p:nvSpPr>
        <p:spPr bwMode="auto">
          <a:xfrm>
            <a:off x="6372225" y="836613"/>
            <a:ext cx="9366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2"/>
          <p:cNvSpPr>
            <a:spLocks noChangeShapeType="1"/>
          </p:cNvSpPr>
          <p:nvPr/>
        </p:nvSpPr>
        <p:spPr bwMode="auto">
          <a:xfrm flipH="1">
            <a:off x="3132138" y="836613"/>
            <a:ext cx="5032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8"/>
          <p:cNvSpPr>
            <a:spLocks noChangeShapeType="1"/>
          </p:cNvSpPr>
          <p:nvPr/>
        </p:nvSpPr>
        <p:spPr bwMode="auto">
          <a:xfrm>
            <a:off x="4716463" y="83661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613"/>
            <a:ext cx="8569325" cy="6021387"/>
          </a:xfrm>
        </p:spPr>
        <p:txBody>
          <a:bodyPr>
            <a:normAutofit fontScale="92500"/>
          </a:bodyPr>
          <a:lstStyle/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z="2000" smtClean="0"/>
              <a:t>Автогамных популяциях                    Аллогамных популяциях </a:t>
            </a:r>
          </a:p>
          <a:p>
            <a:pPr eaLnBrk="1" hangingPunct="1"/>
            <a:endParaRPr lang="ru-RU" sz="2000" smtClean="0"/>
          </a:p>
          <a:p>
            <a:pPr eaLnBrk="1" hangingPunct="1">
              <a:buFontTx/>
              <a:buNone/>
            </a:pPr>
            <a:r>
              <a:rPr lang="ru-RU" sz="2000" smtClean="0"/>
              <a:t>    Особям этих популяций                       Особям этих популяций     свойственно самооплодот-                  свойственно раздельнопо-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ворение                                                 лость и перекрестноопы-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             ляемость</a:t>
            </a:r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r>
              <a:rPr lang="ru-RU" sz="2000" smtClean="0"/>
              <a:t>Изучал датский ботаник                                 Установили в 1908                            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В. Иогансен                                         Дж. Харди и В. Вайнберг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               закономерность, полу-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               чившая название закона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                  Харди-Вайнберга       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                     </a:t>
            </a:r>
          </a:p>
        </p:txBody>
      </p:sp>
      <p:sp>
        <p:nvSpPr>
          <p:cNvPr id="17422" name="Нижний колонтитул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7421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8FC02A-EB57-4273-BB9D-C551F0DD06BE}" type="slidenum">
              <a:rPr lang="ru-RU"/>
              <a:pPr/>
              <a:t>15</a:t>
            </a:fld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800100"/>
            <a:ext cx="6870700" cy="1600200"/>
          </a:xfrm>
        </p:spPr>
        <p:txBody>
          <a:bodyPr/>
          <a:lstStyle/>
          <a:p>
            <a:pPr eaLnBrk="1" hangingPunct="1"/>
            <a:r>
              <a:rPr lang="ru-RU" sz="2000" smtClean="0"/>
              <a:t>Закономерности наследования признаков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2627313" y="765175"/>
            <a:ext cx="8651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5580063" y="765175"/>
            <a:ext cx="11525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763713" y="32131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6877050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190817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6804025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7418" name="Picture 11" descr="25089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860800"/>
            <a:ext cx="95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2" descr="biograf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221163"/>
            <a:ext cx="105251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3" descr="weinberg_wilhelm_2_1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5084763"/>
            <a:ext cx="10191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569325" cy="5545137"/>
          </a:xfrm>
        </p:spPr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r>
              <a:rPr lang="ru-RU" sz="2800" smtClean="0"/>
              <a:t>В идеальной популяции частоты аллелей и генотипов постоянны. </a:t>
            </a:r>
          </a:p>
          <a:p>
            <a:pPr eaLnBrk="1" hangingPunct="1"/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000" smtClean="0"/>
              <a:t>При условии: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- численность особей популяции достаточно велика;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- спаривание (панмиксия)  происходит случайным образом;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- мутационный процесс отсутствует;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- отсутствует обмен генами (дрейф генов, поток генов, волны жизни) с другими популяциями;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- естественный отбор отсутствует (т.е. особи с разными генотипами одинаково плодовиты и жизнеспособны).</a:t>
            </a:r>
          </a:p>
        </p:txBody>
      </p:sp>
      <p:sp>
        <p:nvSpPr>
          <p:cNvPr id="18438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843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29E2E-312E-46A9-A412-5AFCB673E665}" type="slidenum">
              <a:rPr lang="ru-RU"/>
              <a:pPr/>
              <a:t>16</a:t>
            </a:fld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6870700" cy="431800"/>
          </a:xfrm>
        </p:spPr>
        <p:txBody>
          <a:bodyPr/>
          <a:lstStyle/>
          <a:p>
            <a:pPr eaLnBrk="1" hangingPunct="1"/>
            <a:r>
              <a:rPr lang="ru-RU" sz="2000" smtClean="0"/>
              <a:t>Закон Харди-Вайнберга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211638" y="9810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270750" cy="19431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Допустим, что в популяции свободно скрещиваются особи с генотипами АА и аа.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F</a:t>
            </a:r>
            <a:r>
              <a:rPr lang="en-US" sz="2000" baseline="-25000" smtClean="0"/>
              <a:t>1</a:t>
            </a:r>
            <a:r>
              <a:rPr lang="ru-RU" sz="2000" smtClean="0"/>
              <a:t>   генотип потомства - Аа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F</a:t>
            </a:r>
            <a:r>
              <a:rPr lang="en-US" sz="2000" baseline="-25000" smtClean="0"/>
              <a:t>2</a:t>
            </a:r>
            <a:r>
              <a:rPr lang="ru-RU" sz="2000" smtClean="0"/>
              <a:t>        произойдет расщепление  -1АА: 2Аа:1аа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Обозначим: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частоту доминантного аллеля - </a:t>
            </a:r>
            <a:r>
              <a:rPr lang="en-US" sz="2000" smtClean="0"/>
              <a:t>p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частоту рецессивного аллеля -</a:t>
            </a:r>
            <a:r>
              <a:rPr lang="en-US" sz="2000" smtClean="0"/>
              <a:t> g</a:t>
            </a:r>
            <a:r>
              <a:rPr lang="en-US" sz="2000" baseline="30000" smtClean="0"/>
              <a:t>2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То частота этих аллелей в </a:t>
            </a:r>
            <a:r>
              <a:rPr lang="en-US" sz="2000" smtClean="0"/>
              <a:t>F</a:t>
            </a:r>
            <a:r>
              <a:rPr lang="en-US" sz="2000" baseline="-25000" smtClean="0"/>
              <a:t>1</a:t>
            </a:r>
            <a:r>
              <a:rPr lang="ru-RU" sz="2000" smtClean="0"/>
              <a:t>  будет: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            Р   Аа    . </a:t>
            </a:r>
            <a:r>
              <a:rPr lang="en-US" sz="2000" smtClean="0"/>
              <a:t> </a:t>
            </a:r>
            <a:r>
              <a:rPr lang="ru-RU" sz="2000" smtClean="0"/>
              <a:t> </a:t>
            </a:r>
            <a:r>
              <a:rPr lang="en-US" sz="2000" smtClean="0"/>
              <a:t>    </a:t>
            </a:r>
            <a:r>
              <a:rPr lang="ru-RU" sz="2000" smtClean="0"/>
              <a:t>Аа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00" smtClean="0"/>
              <a:t>     </a:t>
            </a:r>
            <a:r>
              <a:rPr lang="ru-RU" sz="800" smtClean="0"/>
              <a:t>   </a:t>
            </a:r>
          </a:p>
        </p:txBody>
      </p:sp>
      <p:sp>
        <p:nvSpPr>
          <p:cNvPr id="19482" name="Нижний колонтитул 2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9481" name="Номер слайда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3269F-EEA9-4F87-9A3D-A2A2A45C2B76}" type="slidenum">
              <a:rPr lang="ru-RU"/>
              <a:pPr/>
              <a:t>17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68707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/>
              <a:t>Алгоритм применения Закона Харди Вайнберга</a:t>
            </a:r>
          </a:p>
        </p:txBody>
      </p:sp>
      <p:graphicFrame>
        <p:nvGraphicFramePr>
          <p:cNvPr id="84013" name="Group 45"/>
          <p:cNvGraphicFramePr>
            <a:graphicFrameLocks noGrp="1"/>
          </p:cNvGraphicFramePr>
          <p:nvPr/>
        </p:nvGraphicFramePr>
        <p:xfrm>
          <a:off x="3203575" y="5013325"/>
          <a:ext cx="3024188" cy="1512888"/>
        </p:xfrm>
        <a:graphic>
          <a:graphicData uri="http://schemas.openxmlformats.org/drawingml/2006/table">
            <a:tbl>
              <a:tblPr/>
              <a:tblGrid>
                <a:gridCol w="1008063"/>
                <a:gridCol w="1008062"/>
                <a:gridCol w="1008063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 (р)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А(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 (р)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АА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(p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Аа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(pq)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Аа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(pq)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Аа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(q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8" name="Text Box 36"/>
          <p:cNvSpPr txBox="1">
            <a:spLocks noChangeArrowheads="1"/>
          </p:cNvSpPr>
          <p:nvPr/>
        </p:nvSpPr>
        <p:spPr bwMode="auto">
          <a:xfrm>
            <a:off x="6948488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79" name="Oval 38"/>
          <p:cNvSpPr>
            <a:spLocks noChangeArrowheads="1"/>
          </p:cNvSpPr>
          <p:nvPr/>
        </p:nvSpPr>
        <p:spPr bwMode="auto">
          <a:xfrm>
            <a:off x="6948488" y="3933825"/>
            <a:ext cx="215900" cy="2063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0" name="Line 48"/>
          <p:cNvSpPr>
            <a:spLocks noChangeShapeType="1"/>
          </p:cNvSpPr>
          <p:nvPr/>
        </p:nvSpPr>
        <p:spPr bwMode="auto">
          <a:xfrm>
            <a:off x="3203575" y="5084763"/>
            <a:ext cx="10810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137525" cy="5473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Р - частота доминантного аллеля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g</a:t>
            </a:r>
            <a:r>
              <a:rPr lang="ru-RU" sz="2800" smtClean="0"/>
              <a:t> - частота рецессивного аллеля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p</a:t>
            </a:r>
            <a:r>
              <a:rPr lang="en-US" sz="2800" baseline="30000" smtClean="0"/>
              <a:t>2</a:t>
            </a:r>
            <a:r>
              <a:rPr lang="ru-RU" sz="2800" smtClean="0"/>
              <a:t> - гомозиготный доминантный генотип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2pq</a:t>
            </a:r>
            <a:r>
              <a:rPr lang="ru-RU" sz="2800" smtClean="0"/>
              <a:t> - гетерозиготный генотип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</a:t>
            </a:r>
            <a:r>
              <a:rPr lang="en-US" sz="2800" smtClean="0"/>
              <a:t>q</a:t>
            </a:r>
            <a:r>
              <a:rPr lang="en-US" sz="2800" baseline="30000" smtClean="0"/>
              <a:t>2</a:t>
            </a:r>
            <a:r>
              <a:rPr lang="ru-RU" sz="2800" smtClean="0"/>
              <a:t>- гомозиготный рецессивный генотип.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Сумма встречаемости всех трех генотипов - АА, Аа, аа =1, то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частота встречаемости каждого генотипа будет  следующей: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                            1АА : 2Аа : аа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                            </a:t>
            </a:r>
            <a:r>
              <a:rPr lang="ru-RU" sz="2000" smtClean="0"/>
              <a:t>0,25 </a:t>
            </a:r>
            <a:r>
              <a:rPr lang="en-US" sz="2000" smtClean="0"/>
              <a:t> </a:t>
            </a:r>
            <a:r>
              <a:rPr lang="ru-RU" sz="2000" smtClean="0"/>
              <a:t>: 0,50 : 0.25</a:t>
            </a:r>
          </a:p>
        </p:txBody>
      </p:sp>
      <p:sp>
        <p:nvSpPr>
          <p:cNvPr id="20485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2048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3EDD4C-7EE4-4EC4-9A6A-2EACAC302091}" type="slidenum">
              <a:rPr lang="ru-RU"/>
              <a:pPr/>
              <a:t>18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12775"/>
          </a:xfrm>
        </p:spPr>
        <p:txBody>
          <a:bodyPr/>
          <a:lstStyle/>
          <a:p>
            <a:pPr eaLnBrk="1" hangingPunct="1"/>
            <a:r>
              <a:rPr lang="ru-RU" sz="2400" smtClean="0"/>
              <a:t>Обозначение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44799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/>
            <a:endParaRPr lang="ru-RU" smtClean="0"/>
          </a:p>
        </p:txBody>
      </p:sp>
      <p:sp>
        <p:nvSpPr>
          <p:cNvPr id="21520" name="Нижний колонтитул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21519" name="Номер слайда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3D2F0-90EF-46D9-84B9-303BE3B5A3C0}" type="slidenum">
              <a:rPr lang="ru-RU"/>
              <a:pPr/>
              <a:t>19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315913"/>
            <a:ext cx="6870700" cy="3457576"/>
          </a:xfrm>
        </p:spPr>
        <p:txBody>
          <a:bodyPr/>
          <a:lstStyle/>
          <a:p>
            <a:pPr eaLnBrk="1" hangingPunct="1"/>
            <a:r>
              <a:rPr lang="ru-RU" sz="2000" smtClean="0"/>
              <a:t>Используя закон Харди -Вайнберга, можно вычислить частоту встречаемости в популяции любого доминантного и рецессивного гена, а также различных генотипов, пользуясь формулами: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graphicFrame>
        <p:nvGraphicFramePr>
          <p:cNvPr id="89115" name="Group 27"/>
          <p:cNvGraphicFramePr>
            <a:graphicFrameLocks noGrp="1"/>
          </p:cNvGraphicFramePr>
          <p:nvPr/>
        </p:nvGraphicFramePr>
        <p:xfrm>
          <a:off x="1476375" y="2997200"/>
          <a:ext cx="6288088" cy="2013903"/>
        </p:xfrm>
        <a:graphic>
          <a:graphicData uri="http://schemas.openxmlformats.org/drawingml/2006/table">
            <a:tbl>
              <a:tblPr/>
              <a:tblGrid>
                <a:gridCol w="3144838"/>
                <a:gridCol w="31432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Для определения частоты встречаемости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Генотипов: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+ 2 pq + q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Для определения частоты встречаемости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Генов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 + q =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547813" y="2492375"/>
            <a:ext cx="5545137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Давайте подумаем</a:t>
            </a:r>
          </a:p>
        </p:txBody>
      </p:sp>
      <p:sp>
        <p:nvSpPr>
          <p:cNvPr id="410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409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DF8F2-4900-47C4-8675-095831C8F2D4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6962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Цель: выяснить частоту всех возможных генотипов, образуемых различным сочетанием данных аллельных генов.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Оборудование: мешочки с шариками (60 белых и 40 красных), три сосуда.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Ход работы: 1. Красные шарики моделируют доминантный ген А, белые - рецессивный ген 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2. Вытаскивайте из мешочка по 2 шарика одновременно.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3. Записывайте какие комбинации шариков по цвету наблюдаются.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4. Подсчитайте число каждой комбинации: сколько раз вытащили два красных шарика? Сколько раз  - красный и белый шарики? Сколько раз вытащили два белых? Запишите полученные вами цифры.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5. Обобщите ваши данные: какова вероятность вытащить оба красных шарика? Оба белых? Белый и красный?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6. По полученным вами цифрам определите частоту генотипов АА, Аа и аа в данной модельной популяции.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7. Укладываются ли ваши данные в формулу Харди-Вайнберга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     </a:t>
            </a:r>
            <a:r>
              <a:rPr lang="en-US" sz="1600" smtClean="0"/>
              <a:t>P</a:t>
            </a:r>
            <a:r>
              <a:rPr lang="en-US" sz="1600" baseline="30000" smtClean="0"/>
              <a:t>2</a:t>
            </a:r>
            <a:r>
              <a:rPr lang="ru-RU" sz="1600" baseline="30000" smtClean="0"/>
              <a:t>(АА)</a:t>
            </a:r>
            <a:r>
              <a:rPr lang="en-US" sz="1600" smtClean="0"/>
              <a:t> + 2 pq</a:t>
            </a:r>
            <a:r>
              <a:rPr lang="ru-RU" sz="1600" smtClean="0"/>
              <a:t>(Аа)</a:t>
            </a:r>
            <a:r>
              <a:rPr lang="en-US" sz="1600" smtClean="0"/>
              <a:t> + q</a:t>
            </a:r>
            <a:r>
              <a:rPr lang="en-US" sz="1600" baseline="30000" smtClean="0"/>
              <a:t>2</a:t>
            </a:r>
            <a:r>
              <a:rPr lang="ru-RU" sz="1600" baseline="30000" smtClean="0"/>
              <a:t>(аа)</a:t>
            </a:r>
            <a:r>
              <a:rPr lang="en-US" sz="1600" smtClean="0"/>
              <a:t> =1</a:t>
            </a:r>
            <a:r>
              <a:rPr lang="ru-RU" sz="1600" smtClean="0"/>
              <a:t>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>8. Обобщите данные всего класса. Согласуются ли они с законом Харди-Вайнберга? Сделайте вывод по результатам работы.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</p:txBody>
      </p:sp>
      <p:sp>
        <p:nvSpPr>
          <p:cNvPr id="22555" name="Номер слайда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853C84-90CD-4861-A869-325CE0AE1F7D}" type="slidenum">
              <a:rPr lang="ru-RU"/>
              <a:pPr/>
              <a:t>20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ru-RU" sz="1800" smtClean="0"/>
              <a:t>Практическая работа: «Моделирование закона Харди-Вайнберга</a:t>
            </a:r>
            <a:br>
              <a:rPr lang="ru-RU" sz="1800" smtClean="0"/>
            </a:br>
            <a:r>
              <a:rPr lang="ru-RU" sz="1800" smtClean="0"/>
              <a:t>(работа выполняется в группах)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403350" y="6092825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5786446" y="6000768"/>
            <a:ext cx="360362" cy="360363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AutoShape 8"/>
          <p:cNvSpPr>
            <a:spLocks noChangeArrowheads="1"/>
          </p:cNvSpPr>
          <p:nvPr/>
        </p:nvSpPr>
        <p:spPr bwMode="auto">
          <a:xfrm>
            <a:off x="539750" y="333375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10"/>
          <p:cNvSpPr>
            <a:spLocks noChangeArrowheads="1"/>
          </p:cNvSpPr>
          <p:nvPr/>
        </p:nvSpPr>
        <p:spPr bwMode="auto">
          <a:xfrm>
            <a:off x="7740650" y="6021388"/>
            <a:ext cx="360363" cy="360362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1"/>
          <p:cNvSpPr>
            <a:spLocks noChangeArrowheads="1"/>
          </p:cNvSpPr>
          <p:nvPr/>
        </p:nvSpPr>
        <p:spPr bwMode="auto">
          <a:xfrm>
            <a:off x="8215338" y="4714884"/>
            <a:ext cx="360362" cy="360363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AutoShape 12"/>
          <p:cNvSpPr>
            <a:spLocks noChangeArrowheads="1"/>
          </p:cNvSpPr>
          <p:nvPr/>
        </p:nvSpPr>
        <p:spPr bwMode="auto">
          <a:xfrm>
            <a:off x="3286116" y="5929330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AutoShape 13"/>
          <p:cNvSpPr>
            <a:spLocks noChangeArrowheads="1"/>
          </p:cNvSpPr>
          <p:nvPr/>
        </p:nvSpPr>
        <p:spPr bwMode="auto">
          <a:xfrm>
            <a:off x="4067175" y="6237288"/>
            <a:ext cx="360363" cy="360362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AutoShape 14"/>
          <p:cNvSpPr>
            <a:spLocks noChangeArrowheads="1"/>
          </p:cNvSpPr>
          <p:nvPr/>
        </p:nvSpPr>
        <p:spPr bwMode="auto">
          <a:xfrm>
            <a:off x="214282" y="2071678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AutoShape 15"/>
          <p:cNvSpPr>
            <a:spLocks noChangeArrowheads="1"/>
          </p:cNvSpPr>
          <p:nvPr/>
        </p:nvSpPr>
        <p:spPr bwMode="auto">
          <a:xfrm>
            <a:off x="179388" y="3141663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AutoShape 16"/>
          <p:cNvSpPr>
            <a:spLocks noChangeArrowheads="1"/>
          </p:cNvSpPr>
          <p:nvPr/>
        </p:nvSpPr>
        <p:spPr bwMode="auto">
          <a:xfrm>
            <a:off x="250825" y="4868863"/>
            <a:ext cx="360363" cy="360362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AutoShape 17"/>
          <p:cNvSpPr>
            <a:spLocks noChangeArrowheads="1"/>
          </p:cNvSpPr>
          <p:nvPr/>
        </p:nvSpPr>
        <p:spPr bwMode="auto">
          <a:xfrm>
            <a:off x="8243888" y="3789363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AutoShape 18"/>
          <p:cNvSpPr>
            <a:spLocks noChangeArrowheads="1"/>
          </p:cNvSpPr>
          <p:nvPr/>
        </p:nvSpPr>
        <p:spPr bwMode="auto">
          <a:xfrm>
            <a:off x="2268538" y="6165850"/>
            <a:ext cx="360362" cy="360363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AutoShape 19"/>
          <p:cNvSpPr>
            <a:spLocks noChangeArrowheads="1"/>
          </p:cNvSpPr>
          <p:nvPr/>
        </p:nvSpPr>
        <p:spPr bwMode="auto">
          <a:xfrm>
            <a:off x="7429520" y="1000108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20"/>
          <p:cNvSpPr>
            <a:spLocks noChangeArrowheads="1"/>
          </p:cNvSpPr>
          <p:nvPr/>
        </p:nvSpPr>
        <p:spPr bwMode="auto">
          <a:xfrm>
            <a:off x="8215338" y="2428868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AutoShape 21"/>
          <p:cNvSpPr>
            <a:spLocks noChangeArrowheads="1"/>
          </p:cNvSpPr>
          <p:nvPr/>
        </p:nvSpPr>
        <p:spPr bwMode="auto">
          <a:xfrm>
            <a:off x="8101013" y="6021388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9" name="AutoShape 22"/>
          <p:cNvSpPr>
            <a:spLocks noChangeArrowheads="1"/>
          </p:cNvSpPr>
          <p:nvPr/>
        </p:nvSpPr>
        <p:spPr bwMode="auto">
          <a:xfrm>
            <a:off x="857224" y="714356"/>
            <a:ext cx="360362" cy="360363"/>
          </a:xfrm>
          <a:prstGeom prst="smileyFace">
            <a:avLst>
              <a:gd name="adj" fmla="val 4653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0" name="AutoShape 23"/>
          <p:cNvSpPr>
            <a:spLocks noChangeArrowheads="1"/>
          </p:cNvSpPr>
          <p:nvPr/>
        </p:nvSpPr>
        <p:spPr bwMode="auto">
          <a:xfrm>
            <a:off x="7235825" y="333375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AutoShape 24"/>
          <p:cNvSpPr>
            <a:spLocks noChangeArrowheads="1"/>
          </p:cNvSpPr>
          <p:nvPr/>
        </p:nvSpPr>
        <p:spPr bwMode="auto">
          <a:xfrm>
            <a:off x="250825" y="4508500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AutoShape 25"/>
          <p:cNvSpPr>
            <a:spLocks noChangeArrowheads="1"/>
          </p:cNvSpPr>
          <p:nvPr/>
        </p:nvSpPr>
        <p:spPr bwMode="auto">
          <a:xfrm>
            <a:off x="8532813" y="404813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AutoShape 26"/>
          <p:cNvSpPr>
            <a:spLocks noChangeArrowheads="1"/>
          </p:cNvSpPr>
          <p:nvPr/>
        </p:nvSpPr>
        <p:spPr bwMode="auto">
          <a:xfrm>
            <a:off x="8358214" y="3357562"/>
            <a:ext cx="360362" cy="360362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AutoShape 27"/>
          <p:cNvSpPr>
            <a:spLocks noChangeArrowheads="1"/>
          </p:cNvSpPr>
          <p:nvPr/>
        </p:nvSpPr>
        <p:spPr bwMode="auto">
          <a:xfrm>
            <a:off x="8572528" y="857232"/>
            <a:ext cx="360363" cy="360363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7696200" cy="43608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1.Сформулируйте закон о состоянии популяционного равновесия.</a:t>
            </a:r>
          </a:p>
          <a:p>
            <a:pPr eaLnBrk="1" hangingPunct="1">
              <a:buFontTx/>
              <a:buNone/>
            </a:pPr>
            <a:r>
              <a:rPr lang="ru-RU" sz="1800" smtClean="0"/>
              <a:t>2.При каких условиях соблюдается закон Харди-Вайнберга?</a:t>
            </a:r>
          </a:p>
          <a:p>
            <a:pPr eaLnBrk="1" hangingPunct="1">
              <a:buFontTx/>
              <a:buNone/>
            </a:pPr>
            <a:r>
              <a:rPr lang="ru-RU" sz="1800" smtClean="0"/>
              <a:t>3.Почему проявление закона Харди-Вайнберга можно обнаружить только при бесконечно большой численности популяции?</a:t>
            </a:r>
          </a:p>
          <a:p>
            <a:pPr eaLnBrk="1" hangingPunct="1">
              <a:buFontTx/>
              <a:buNone/>
            </a:pPr>
            <a:endParaRPr lang="ru-RU" sz="1800" smtClean="0"/>
          </a:p>
        </p:txBody>
      </p:sp>
      <p:sp>
        <p:nvSpPr>
          <p:cNvPr id="23557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04D290-E6B3-474A-AB7A-1F3A33A82179}" type="slidenum">
              <a:rPr lang="ru-RU"/>
              <a:pPr/>
              <a:t>21</a:t>
            </a:fld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ru-RU" sz="2400" smtClean="0"/>
              <a:t>Давайте подумаем!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2600" smtClean="0"/>
              <a:t>Популяция или вид –элементарная единица эволюции?</a:t>
            </a:r>
          </a:p>
        </p:txBody>
      </p:sp>
      <p:sp>
        <p:nvSpPr>
          <p:cNvPr id="5125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512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09B0D9-69C8-4BAF-AF44-A7D546DBD183}" type="slidenum">
              <a:rPr lang="ru-RU"/>
              <a:pPr/>
              <a:t>3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700" smtClean="0"/>
              <a:t>Проблемный вопрос: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696200" cy="44338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Популяции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               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       Стая           Стадо          Прайд</a:t>
            </a:r>
          </a:p>
          <a:p>
            <a:pPr algn="ctr" eaLnBrk="1" hangingPunct="1">
              <a:buFontTx/>
              <a:buNone/>
            </a:pPr>
            <a:r>
              <a:rPr lang="ru-RU" sz="2800" smtClean="0"/>
              <a:t>                    (табун)           (семья)       </a:t>
            </a:r>
          </a:p>
        </p:txBody>
      </p:sp>
      <p:sp>
        <p:nvSpPr>
          <p:cNvPr id="6164" name="Нижний колонтитул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6163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8AA86B-6675-43E8-83BD-1E270177B929}" type="slidenum">
              <a:rPr lang="ru-RU"/>
              <a:pPr/>
              <a:t>4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343775" cy="8191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65000"/>
              </a:lnSpc>
            </a:pPr>
            <a:r>
              <a:rPr lang="ru-RU" sz="2000" smtClean="0"/>
              <a:t>Вид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000" smtClean="0"/>
              <a:t>Подвид</a:t>
            </a:r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4572000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3635375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12"/>
          <p:cNvSpPr>
            <a:spLocks noChangeShapeType="1"/>
          </p:cNvSpPr>
          <p:nvPr/>
        </p:nvSpPr>
        <p:spPr bwMode="auto">
          <a:xfrm>
            <a:off x="3635375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25"/>
          <p:cNvSpPr>
            <a:spLocks noChangeShapeType="1"/>
          </p:cNvSpPr>
          <p:nvPr/>
        </p:nvSpPr>
        <p:spPr bwMode="auto">
          <a:xfrm flipV="1">
            <a:off x="4427538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33"/>
          <p:cNvSpPr>
            <a:spLocks noChangeShapeType="1"/>
          </p:cNvSpPr>
          <p:nvPr/>
        </p:nvSpPr>
        <p:spPr bwMode="auto">
          <a:xfrm flipH="1" flipV="1">
            <a:off x="5651500" y="2060575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34"/>
          <p:cNvSpPr>
            <a:spLocks noChangeShapeType="1"/>
          </p:cNvSpPr>
          <p:nvPr/>
        </p:nvSpPr>
        <p:spPr bwMode="auto">
          <a:xfrm flipV="1">
            <a:off x="2268538" y="2060575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154" name="Picture 38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5084763"/>
            <a:ext cx="20161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41" descr="12-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4508500"/>
            <a:ext cx="1798637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43" descr="000169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213100"/>
            <a:ext cx="19446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45" descr="038092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3716338"/>
            <a:ext cx="2087563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47" descr="000142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5084763"/>
            <a:ext cx="1944687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49" descr="0001616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3716338"/>
            <a:ext cx="19431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Line 51"/>
          <p:cNvSpPr>
            <a:spLocks noChangeShapeType="1"/>
          </p:cNvSpPr>
          <p:nvPr/>
        </p:nvSpPr>
        <p:spPr bwMode="auto">
          <a:xfrm>
            <a:off x="4500563" y="12684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52"/>
          <p:cNvSpPr>
            <a:spLocks noChangeShapeType="1"/>
          </p:cNvSpPr>
          <p:nvPr/>
        </p:nvSpPr>
        <p:spPr bwMode="auto">
          <a:xfrm flipH="1" flipV="1">
            <a:off x="4427538" y="10525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53"/>
          <p:cNvSpPr>
            <a:spLocks noChangeShapeType="1"/>
          </p:cNvSpPr>
          <p:nvPr/>
        </p:nvSpPr>
        <p:spPr bwMode="auto">
          <a:xfrm flipV="1">
            <a:off x="4427538" y="4048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565400"/>
            <a:ext cx="7696200" cy="36576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Для обозначения неоднородной в генетическом отношении группы особей одного вида в отличии от однородной чистой линии</a:t>
            </a:r>
          </a:p>
        </p:txBody>
      </p:sp>
      <p:sp>
        <p:nvSpPr>
          <p:cNvPr id="7175" name="Нижний колонтитул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7174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C5DCF-70E8-4CBB-AF00-0748588FB707}" type="slidenum">
              <a:rPr lang="ru-RU"/>
              <a:pPr/>
              <a:t>5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Термин популяция был</a:t>
            </a:r>
            <a:r>
              <a:rPr lang="ru-RU" smtClean="0"/>
              <a:t> </a:t>
            </a:r>
            <a:r>
              <a:rPr lang="ru-RU" sz="3200" smtClean="0"/>
              <a:t>введен в 1903году</a:t>
            </a:r>
            <a:r>
              <a:rPr lang="ru-RU" smtClean="0"/>
              <a:t> </a:t>
            </a:r>
            <a:r>
              <a:rPr lang="ru-RU" sz="3200" smtClean="0"/>
              <a:t>В. Иогансеном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140200" y="17732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7173" name="Picture 6" descr="biograf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052513"/>
            <a:ext cx="1341437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713787" cy="547211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000" smtClean="0"/>
              <a:t>Совокупность особей одного вида, занимающих обособленную территорию в пределах ареала вида, свободно скрещивающихся друг с другими той или иной степени изолированных от других популяций данного вида.</a:t>
            </a:r>
          </a:p>
          <a:p>
            <a:pPr eaLnBrk="1" hangingPunct="1">
              <a:buFontTx/>
              <a:buChar char="-"/>
            </a:pPr>
            <a:r>
              <a:rPr lang="ru-RU" sz="2000" smtClean="0"/>
              <a:t>Любая, способная у самовоспроизведению совокупность особей одного вида, более или менее изолированная в пространстве и времени от других аналогичных совокупностей одного и того же вида.</a:t>
            </a:r>
          </a:p>
          <a:p>
            <a:pPr eaLnBrk="1" hangingPunct="1">
              <a:buFontTx/>
              <a:buChar char="-"/>
            </a:pPr>
            <a:r>
              <a:rPr lang="ru-RU" sz="2000" smtClean="0"/>
              <a:t>Совокупность особей одного вида, обладающих общим генофондом и занимающих определенную территорию.</a:t>
            </a:r>
          </a:p>
          <a:p>
            <a:pPr eaLnBrk="1" hangingPunct="1">
              <a:buFontTx/>
              <a:buChar char="-"/>
            </a:pPr>
            <a:r>
              <a:rPr lang="ru-RU" sz="2000" smtClean="0"/>
              <a:t>Совокупность особей одного вида, в течение длительного времени населяющего определенное пространство, и внутри которой осуществляется, в известной степени панмиксия (скрещивание) и отделенная от других совокупностей той или иной степенью изоляции.</a:t>
            </a:r>
          </a:p>
        </p:txBody>
      </p:sp>
      <p:sp>
        <p:nvSpPr>
          <p:cNvPr id="8197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973B5-D109-46C8-8634-F0D2DC6765FD}" type="slidenum">
              <a:rPr lang="ru-RU"/>
              <a:pPr/>
              <a:t>6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pPr eaLnBrk="1" hangingPunct="1"/>
            <a:r>
              <a:rPr lang="ru-RU" sz="2400" smtClean="0"/>
              <a:t>Проанализируйте следующие определения популяции: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141663"/>
            <a:ext cx="7696200" cy="2951162"/>
          </a:xfrm>
        </p:spPr>
        <p:txBody>
          <a:bodyPr/>
          <a:lstStyle/>
          <a:p>
            <a:pPr eaLnBrk="1" hangingPunct="1"/>
            <a:r>
              <a:rPr lang="ru-RU" smtClean="0"/>
              <a:t>Популяция (от лат. </a:t>
            </a:r>
            <a:r>
              <a:rPr lang="en-US" smtClean="0"/>
              <a:t>Po</a:t>
            </a:r>
            <a:r>
              <a:rPr lang="ru-RU" smtClean="0"/>
              <a:t>р</a:t>
            </a:r>
            <a:r>
              <a:rPr lang="en-US" smtClean="0"/>
              <a:t>ulos</a:t>
            </a:r>
            <a:r>
              <a:rPr lang="ru-RU" smtClean="0"/>
              <a:t> – народ, население) - </a:t>
            </a:r>
          </a:p>
        </p:txBody>
      </p:sp>
      <p:sp>
        <p:nvSpPr>
          <p:cNvPr id="9221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922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99649-5A4D-4DF7-AD74-041488B43CC1}" type="slidenum">
              <a:rPr lang="ru-RU"/>
              <a:pPr/>
              <a:t>7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6870700" cy="151288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smtClean="0"/>
              <a:t>Используйте имеющейся материал для формулирования понятия – популяция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13787" cy="4679950"/>
          </a:xfrm>
        </p:spPr>
        <p:txBody>
          <a:bodyPr/>
          <a:lstStyle/>
          <a:p>
            <a:pPr eaLnBrk="1" hangingPunct="1"/>
            <a:r>
              <a:rPr lang="ru-RU" sz="2000" smtClean="0"/>
              <a:t>    </a:t>
            </a:r>
            <a:r>
              <a:rPr lang="ru-RU" sz="2000" b="1" smtClean="0"/>
              <a:t>Экологические: </a:t>
            </a:r>
            <a:r>
              <a:rPr lang="ru-RU" sz="2000" smtClean="0"/>
              <a:t>                        </a:t>
            </a:r>
            <a:r>
              <a:rPr lang="ru-RU" sz="2000" b="1" smtClean="0"/>
              <a:t>Эволюционно – генетические:</a:t>
            </a:r>
          </a:p>
          <a:p>
            <a:pPr eaLnBrk="1" hangingPunct="1"/>
            <a:r>
              <a:rPr lang="ru-RU" sz="2000" smtClean="0"/>
              <a:t>- Ареал                                              - Норма реакции</a:t>
            </a:r>
          </a:p>
          <a:p>
            <a:pPr eaLnBrk="1" hangingPunct="1"/>
            <a:r>
              <a:rPr lang="ru-RU" sz="2000" smtClean="0"/>
              <a:t>- Численность особей                       - Частота генов, генотипов и  </a:t>
            </a:r>
          </a:p>
          <a:p>
            <a:pPr eaLnBrk="1" hangingPunct="1"/>
            <a:r>
              <a:rPr lang="ru-RU" sz="2000" smtClean="0"/>
              <a:t>- Плотность                                          фенотипов</a:t>
            </a:r>
          </a:p>
          <a:p>
            <a:pPr eaLnBrk="1" hangingPunct="1"/>
            <a:r>
              <a:rPr lang="ru-RU" sz="2000" smtClean="0"/>
              <a:t>- Динамика                                        -  Внутрипопуляционный </a:t>
            </a:r>
          </a:p>
          <a:p>
            <a:pPr eaLnBrk="1" hangingPunct="1"/>
            <a:r>
              <a:rPr lang="ru-RU" sz="2000" smtClean="0"/>
              <a:t>- Возрастной состав                              полиморфизм</a:t>
            </a:r>
          </a:p>
          <a:p>
            <a:pPr eaLnBrk="1" hangingPunct="1"/>
            <a:r>
              <a:rPr lang="ru-RU" sz="2000" smtClean="0"/>
              <a:t>- Половой состав                              - Генетическое единство </a:t>
            </a:r>
          </a:p>
        </p:txBody>
      </p:sp>
      <p:sp>
        <p:nvSpPr>
          <p:cNvPr id="10249" name="Нижний колонтитул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0248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2950E3-A63B-44E7-BA24-5794F12B22D8}" type="slidenum">
              <a:rPr lang="ru-RU"/>
              <a:pPr/>
              <a:t>8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ru-RU" sz="2400" b="1" smtClean="0"/>
              <a:t>Характеристики популяции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2411413" y="836613"/>
            <a:ext cx="720725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148263" y="1052513"/>
            <a:ext cx="792162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H="1">
            <a:off x="2411413" y="836613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4859338" y="83661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Внутрипопуляционные                               Межпопуляционные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Индивидуальные                   Групповые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            Внутри семьи         Внутри колонии</a:t>
            </a:r>
            <a:r>
              <a:rPr lang="ru-RU" sz="2400" smtClean="0"/>
              <a:t>      Внутри стаи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Влияние  факторов: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- конкуренции;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- воздействия хищников;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- обеспеченности ресурсами;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- распространение инфекций, паразитов.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           </a:t>
            </a:r>
            <a:r>
              <a:rPr lang="ru-RU" sz="2000" b="1" smtClean="0"/>
              <a:t>Популяция –</a:t>
            </a:r>
            <a:r>
              <a:rPr lang="ru-RU" sz="2000" smtClean="0"/>
              <a:t> это форма существования вида в конкретных условиях среды.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  <p:sp>
        <p:nvSpPr>
          <p:cNvPr id="11278" name="Нижний колонтитул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11277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9456D-51C8-4C59-BCC1-2A60B8594B70}" type="slidenum">
              <a:rPr lang="ru-RU"/>
              <a:pPr/>
              <a:t>9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6870700" cy="360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smtClean="0"/>
              <a:t>Взаимоотношения организмов в популяциях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2411413" y="83661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292725" y="836613"/>
            <a:ext cx="10080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348038" y="1700213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3276600" y="177323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3203575" y="1844675"/>
            <a:ext cx="7191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 flipH="1">
            <a:off x="1835150" y="1844675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8"/>
          <p:cNvSpPr>
            <a:spLocks noChangeShapeType="1"/>
          </p:cNvSpPr>
          <p:nvPr/>
        </p:nvSpPr>
        <p:spPr bwMode="auto">
          <a:xfrm flipH="1">
            <a:off x="3132138" y="2565400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9"/>
          <p:cNvSpPr>
            <a:spLocks noChangeShapeType="1"/>
          </p:cNvSpPr>
          <p:nvPr/>
        </p:nvSpPr>
        <p:spPr bwMode="auto">
          <a:xfrm>
            <a:off x="4932363" y="25654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20"/>
          <p:cNvSpPr>
            <a:spLocks noChangeShapeType="1"/>
          </p:cNvSpPr>
          <p:nvPr/>
        </p:nvSpPr>
        <p:spPr bwMode="auto">
          <a:xfrm>
            <a:off x="5724525" y="2565400"/>
            <a:ext cx="6477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1232</TotalTime>
  <Words>1119</Words>
  <Application>Microsoft Office PowerPoint</Application>
  <PresentationFormat>Экран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Урок по теме: Популяция. Генетический состав популяций</vt:lpstr>
      <vt:lpstr>Слайд 2</vt:lpstr>
      <vt:lpstr>Проблемный вопрос:</vt:lpstr>
      <vt:lpstr>Вид  Подвид</vt:lpstr>
      <vt:lpstr>Термин популяция был введен в 1903году В. Иогансеном</vt:lpstr>
      <vt:lpstr>Проанализируйте следующие определения популяции:</vt:lpstr>
      <vt:lpstr>Используйте имеющейся материал для формулирования понятия – популяция</vt:lpstr>
      <vt:lpstr>Характеристики популяции</vt:lpstr>
      <vt:lpstr>Взаимоотношения организмов в популяциях</vt:lpstr>
      <vt:lpstr> </vt:lpstr>
      <vt:lpstr> </vt:lpstr>
      <vt:lpstr>       Типы популяций </vt:lpstr>
      <vt:lpstr>Ответьте на поставленные вопросы:</vt:lpstr>
      <vt:lpstr>Популяции разных видов отличаются     </vt:lpstr>
      <vt:lpstr>Закономерности наследования признаков</vt:lpstr>
      <vt:lpstr>Закон Харди-Вайнберга</vt:lpstr>
      <vt:lpstr>Алгоритм применения Закона Харди Вайнберга</vt:lpstr>
      <vt:lpstr>Обозначение</vt:lpstr>
      <vt:lpstr>Используя закон Харди -Вайнберга, можно вычислить частоту встречаемости в популяции любого доминантного и рецессивного гена, а также различных генотипов, пользуясь формулами:   </vt:lpstr>
      <vt:lpstr>Практическая работа: «Моделирование закона Харди-Вайнберга (работа выполняется в группах)</vt:lpstr>
      <vt:lpstr>Давайте подумаем!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теме: Популяция</dc:title>
  <dc:creator>test</dc:creator>
  <cp:lastModifiedBy>Owner</cp:lastModifiedBy>
  <cp:revision>79</cp:revision>
  <dcterms:created xsi:type="dcterms:W3CDTF">2007-02-25T11:16:41Z</dcterms:created>
  <dcterms:modified xsi:type="dcterms:W3CDTF">2015-12-31T11:17:38Z</dcterms:modified>
</cp:coreProperties>
</file>