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0" r:id="rId3"/>
    <p:sldId id="291" r:id="rId4"/>
    <p:sldId id="292" r:id="rId5"/>
    <p:sldId id="256" r:id="rId6"/>
    <p:sldId id="257" r:id="rId7"/>
    <p:sldId id="258" r:id="rId8"/>
    <p:sldId id="293" r:id="rId9"/>
    <p:sldId id="295" r:id="rId10"/>
    <p:sldId id="260" r:id="rId11"/>
    <p:sldId id="259" r:id="rId12"/>
    <p:sldId id="261" r:id="rId13"/>
    <p:sldId id="262" r:id="rId14"/>
    <p:sldId id="266" r:id="rId15"/>
    <p:sldId id="264" r:id="rId16"/>
    <p:sldId id="263" r:id="rId17"/>
    <p:sldId id="265" r:id="rId18"/>
    <p:sldId id="271" r:id="rId19"/>
    <p:sldId id="267" r:id="rId20"/>
    <p:sldId id="268" r:id="rId21"/>
    <p:sldId id="274" r:id="rId22"/>
    <p:sldId id="275" r:id="rId23"/>
    <p:sldId id="276" r:id="rId24"/>
    <p:sldId id="273" r:id="rId25"/>
    <p:sldId id="277" r:id="rId26"/>
    <p:sldId id="278" r:id="rId27"/>
    <p:sldId id="296" r:id="rId28"/>
    <p:sldId id="289" r:id="rId29"/>
    <p:sldId id="297" r:id="rId30"/>
    <p:sldId id="298" r:id="rId31"/>
    <p:sldId id="281" r:id="rId32"/>
    <p:sldId id="299" r:id="rId33"/>
    <p:sldId id="279" r:id="rId34"/>
    <p:sldId id="300" r:id="rId35"/>
    <p:sldId id="301" r:id="rId36"/>
    <p:sldId id="302" r:id="rId37"/>
    <p:sldId id="286" r:id="rId38"/>
    <p:sldId id="303" r:id="rId39"/>
    <p:sldId id="304" r:id="rId40"/>
    <p:sldId id="305" r:id="rId41"/>
    <p:sldId id="282" r:id="rId42"/>
    <p:sldId id="284" r:id="rId43"/>
    <p:sldId id="306" r:id="rId44"/>
    <p:sldId id="307" r:id="rId45"/>
    <p:sldId id="285" r:id="rId46"/>
    <p:sldId id="308" r:id="rId47"/>
    <p:sldId id="309" r:id="rId48"/>
    <p:sldId id="310" r:id="rId49"/>
    <p:sldId id="311" r:id="rId50"/>
    <p:sldId id="312" r:id="rId51"/>
    <p:sldId id="288" r:id="rId52"/>
    <p:sldId id="313" r:id="rId53"/>
    <p:sldId id="314" r:id="rId54"/>
    <p:sldId id="315" r:id="rId55"/>
    <p:sldId id="28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7188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4788" y="6246813"/>
            <a:ext cx="2128837" cy="4714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0EF5A-72AB-4D1C-A567-1BAAB5BC0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8DCE-F780-4BAB-8CE4-5B512B23E599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7E54-55C3-4A38-A54B-823B8B8AC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C218AC-B30C-4970-AF68-AC985E206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5"/>
            <a:ext cx="7488832" cy="3888433"/>
          </a:xfrm>
          <a:prstGeom prst="rect">
            <a:avLst/>
          </a:prstGeom>
        </p:spPr>
      </p:pic>
      <p:pic>
        <p:nvPicPr>
          <p:cNvPr id="7" name="Рисунок 6" descr="Документ Microsoft Word [Режим ограниченной функциональности] - Word">
            <a:extLst>
              <a:ext uri="{FF2B5EF4-FFF2-40B4-BE49-F238E27FC236}">
                <a16:creationId xmlns:a16="http://schemas.microsoft.com/office/drawing/2014/main" id="{DD79902B-B7F4-4212-AE29-9DAC087F4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69674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j003.k12.sd.us/images/viruses%20and%20bacteria/bactconjug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231" y="0"/>
            <a:ext cx="91722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hschool.com/science/biology_place/labbench/lab6/images/fourpl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72417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batrachos.com/sites/default/files/pictures/Komputerra/image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54" y="1142984"/>
            <a:ext cx="868206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блица 1. Взаимоотношение между генотипами и соответствующими фенотип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myshared.ru/48999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8975" cy="6932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ages.myshared.ru/241297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97373" cy="712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.fizteh.ru/student/files/biology/biolections/lection11/fig04-arpfeluplm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" y="0"/>
            <a:ext cx="913594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-x.ru/sites/default/files/styles/large/public/field/image/bifidumbacterium_bifidum.jpg?itok=MBMICF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4572000" cy="43053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357166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Ненаследственная (средовая, </a:t>
            </a:r>
            <a:r>
              <a:rPr kumimoji="0" lang="ru-RU" sz="3200" b="1" i="1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модификационная</a:t>
            </a:r>
            <a:r>
              <a:rPr kumimoji="0" lang="ru-RU" sz="32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изменчивость </a:t>
            </a:r>
            <a:endParaRPr kumimoji="0" lang="ru-RU" sz="3200" b="0" i="1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1500174"/>
            <a:ext cx="37862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Модификации выражаются в изменениях формы и размера микробной клетки, морфологии колоний, биохимических, патогенных признаков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datas/biologija/Vidy-mutatsij/0013-013-Po-kharakteru-pojavlenija-muta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025" cy="7082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071538" y="275845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Наследственная (генотипическая) изменчивость</a:t>
            </a:r>
            <a:endParaRPr kumimoji="0" lang="ru-RU" sz="2800" b="0" i="0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5fan.ru/files/14/5fan_ru_71571_8a7c881b0fcadc5d3c4bb0d816d49823.html_files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6340854" cy="5643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214422"/>
            <a:ext cx="692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Флуктуационный</a:t>
            </a:r>
            <a:r>
              <a:rPr lang="ru-RU" sz="2400" b="1" dirty="0"/>
              <a:t>  тест  С. </a:t>
            </a:r>
            <a:r>
              <a:rPr lang="ru-RU" sz="2400" b="1" dirty="0" err="1"/>
              <a:t>Лурия</a:t>
            </a:r>
            <a:r>
              <a:rPr lang="ru-RU" sz="2400" b="1" dirty="0"/>
              <a:t> и М. </a:t>
            </a:r>
            <a:r>
              <a:rPr lang="ru-RU" sz="2400" b="1" dirty="0" err="1"/>
              <a:t>Дельбрюка</a:t>
            </a:r>
            <a:r>
              <a:rPr lang="ru-RU" sz="2400" b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52" y="2214554"/>
            <a:ext cx="328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Независимые культуры проявляют значительно более резкие колебания (флуктуации) в содержании устойчивых к фагу клеток, чем пробы, взятые из одной и той же культуры.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000108"/>
            <a:ext cx="307183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600" b="1" dirty="0"/>
              <a:t>1943 г. </a:t>
            </a:r>
          </a:p>
          <a:p>
            <a:r>
              <a:rPr lang="ru-RU" sz="3600" b="1" dirty="0"/>
              <a:t>М. </a:t>
            </a:r>
            <a:r>
              <a:rPr lang="ru-RU" sz="3600" b="1" dirty="0" err="1"/>
              <a:t>Дельбрук</a:t>
            </a:r>
            <a:r>
              <a:rPr lang="ru-RU" sz="3600" b="1" dirty="0"/>
              <a:t> и С. </a:t>
            </a:r>
            <a:r>
              <a:rPr lang="ru-RU" sz="3600" b="1" dirty="0" err="1"/>
              <a:t>Лурия</a:t>
            </a:r>
            <a:r>
              <a:rPr lang="ru-RU" sz="3600" b="1" dirty="0"/>
              <a:t> </a:t>
            </a:r>
          </a:p>
          <a:p>
            <a:r>
              <a:rPr lang="ru-RU" sz="3600" b="1" dirty="0"/>
              <a:t>заложили основу генетики бактерий </a:t>
            </a:r>
          </a:p>
          <a:p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572140"/>
            <a:ext cx="2673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Макс </a:t>
            </a:r>
            <a:r>
              <a:rPr lang="ru-RU" sz="2800" b="1" dirty="0" err="1">
                <a:solidFill>
                  <a:prstClr val="black"/>
                </a:solidFill>
              </a:rPr>
              <a:t>Дельбрук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5500702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Сальвадор </a:t>
            </a:r>
          </a:p>
          <a:p>
            <a:pPr lvl="0"/>
            <a:r>
              <a:rPr lang="ru-RU" sz="2800" b="1" dirty="0" err="1">
                <a:solidFill>
                  <a:prstClr val="black"/>
                </a:solidFill>
              </a:rPr>
              <a:t>Лурия</a:t>
            </a:r>
            <a:r>
              <a:rPr lang="ru-RU" sz="28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30019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071546"/>
            <a:ext cx="2262201" cy="40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udfiles.ru/html/2706/331/html_TnVnytVkf3.IlVU/htmlconvd-1VdrD8175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6000792" cy="5424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Непрямой отбор мутантов методом  реплик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571612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Бульонная</a:t>
            </a:r>
            <a:r>
              <a:rPr lang="ru-RU" b="1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культура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E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coli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чувствительная к фагу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28794" y="2500306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Высев на чашку для образования сплошного роста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00438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 фагом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071670" y="3500438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фага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4071942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совмещают и производят пересев с чашки без фага участка, который соответствовал участку фагоустойчивых колоний на чашке с фагом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6286520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 фагом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628652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без фага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4929198"/>
            <a:ext cx="117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 фагом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6215082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без фага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349223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83"/>
            <a:ext cx="9144000" cy="6875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s.myshared.ru/1121430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13" y="0"/>
            <a:ext cx="91484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.slidesharecdn.com/handoginaradizdorjvieuch-141117233815-conversion-gate01/95/-16-638.jpg?cb=1416267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60878"/>
            <a:ext cx="9361242" cy="7028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i/biologija/Nasledstvennaja-izmenchivost/0011-008-Vidy-khromosomnykh-mutatsi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6898"/>
            <a:ext cx="9144000" cy="6761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fpub.epa.gov/ncer_abstracts/images/fckimages/index.cfm?imgid=1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iovitrum.ru/images/cms/menu/sl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21510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0113" y="260350"/>
            <a:ext cx="7772400" cy="4786313"/>
          </a:xfrm>
        </p:spPr>
        <p:txBody>
          <a:bodyPr rtlCol="0">
            <a:noAutofit/>
          </a:bodyPr>
          <a:lstStyle/>
          <a:p>
            <a:pPr marL="228600" indent="-228600" eaLnBrk="1" fontAlgn="auto" hangingPunct="1">
              <a:spcAft>
                <a:spcPts val="0"/>
              </a:spcAft>
              <a:defRPr/>
            </a:pP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br>
              <a:rPr lang="ru-RU" sz="2400" b="1" dirty="0"/>
            </a:br>
            <a:r>
              <a:rPr lang="ru-RU" sz="2400" b="1" dirty="0"/>
              <a:t>	</a:t>
            </a:r>
            <a:r>
              <a:rPr lang="ru-RU" sz="2800" b="1" u="sng" dirty="0" err="1">
                <a:solidFill>
                  <a:schemeClr val="accent2"/>
                </a:solidFill>
              </a:rPr>
              <a:t>Генетичекий</a:t>
            </a:r>
            <a:r>
              <a:rPr lang="ru-RU" sz="2800" b="1" u="sng" dirty="0">
                <a:solidFill>
                  <a:schemeClr val="accent2"/>
                </a:solidFill>
              </a:rPr>
              <a:t> обмен у бактерий</a:t>
            </a:r>
            <a:r>
              <a:rPr lang="ru-RU" sz="2400" b="1" u="sng" dirty="0">
                <a:solidFill>
                  <a:schemeClr val="accent2"/>
                </a:solidFill>
              </a:rPr>
              <a:t> </a:t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процесс передачи генетического материала у бактерий.</a:t>
            </a:r>
            <a:br>
              <a:rPr lang="ru-RU" sz="2400" dirty="0"/>
            </a:br>
            <a:r>
              <a:rPr lang="ru-R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Основные пути осуществления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-трансформация</a:t>
            </a:r>
            <a:br>
              <a:rPr lang="ru-RU" sz="2400" dirty="0"/>
            </a:br>
            <a:r>
              <a:rPr lang="ru-RU" sz="2400" dirty="0"/>
              <a:t>-трансдукция</a:t>
            </a:r>
            <a:br>
              <a:rPr lang="ru-RU" sz="2400" dirty="0"/>
            </a:br>
            <a:r>
              <a:rPr lang="ru-RU" sz="2400" dirty="0"/>
              <a:t>-конъюгация</a:t>
            </a:r>
            <a:br>
              <a:rPr lang="ru-RU" sz="2400" dirty="0"/>
            </a:br>
            <a:r>
              <a:rPr lang="ru-RU" sz="2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Конечным этапом </a:t>
            </a:r>
            <a:r>
              <a:rPr lang="ru-RU" sz="2400" dirty="0"/>
              <a:t>генетического обмена, который может быть как внутривидовым, так и межвидовым, является </a:t>
            </a:r>
            <a:r>
              <a:rPr lang="ru-RU" sz="2400" dirty="0">
                <a:solidFill>
                  <a:srgbClr val="FF0000"/>
                </a:solidFill>
              </a:rPr>
              <a:t>рекомбинация</a:t>
            </a:r>
            <a:r>
              <a:rPr lang="ru-RU" sz="2400" dirty="0"/>
              <a:t>.</a:t>
            </a:r>
            <a:br>
              <a:rPr lang="ru-RU" sz="2400" dirty="0"/>
            </a:br>
            <a:br>
              <a:rPr lang="ru-RU" sz="2400" dirty="0"/>
            </a:br>
            <a:r>
              <a:rPr lang="ru-RU" sz="2800" b="1" u="sng" dirty="0">
                <a:solidFill>
                  <a:schemeClr val="accent2"/>
                </a:solidFill>
              </a:rPr>
              <a:t>Рекомбинация</a:t>
            </a:r>
            <a:br>
              <a:rPr lang="ru-RU" sz="2400" dirty="0"/>
            </a:b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 взаимодействия между молекулами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ДНК,приводящей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 формированию новой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рекомбинантной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молекулы, несущей признаки от бактерии-донора и от бактерии-реципиента.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42910" y="1571612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Общей особенностью процессов 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конъюгации,  трансформации и трансдукции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бактерий является не добавление новых участков ДНК, а замещение уже имеющихся нуклеотидных последовательностей ДНК.</a:t>
            </a:r>
            <a:endParaRPr kumimoji="0" lang="ru-RU" sz="3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>
                <a:solidFill>
                  <a:srgbClr val="FF0000"/>
                </a:solidFill>
              </a:rPr>
              <a:t>Рекомбинация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Законная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Требует наличия протяженных </a:t>
            </a:r>
            <a:r>
              <a:rPr lang="ru-RU" sz="2400" dirty="0" err="1"/>
              <a:t>комплементарных</a:t>
            </a:r>
            <a:r>
              <a:rPr lang="ru-RU" sz="2400" dirty="0"/>
              <a:t> участков ДНК в </a:t>
            </a:r>
            <a:r>
              <a:rPr lang="ru-RU" sz="2400" dirty="0" err="1"/>
              <a:t>рекомбинируемых</a:t>
            </a:r>
            <a:r>
              <a:rPr lang="ru-RU" sz="2400" dirty="0"/>
              <a:t> молекулах</a:t>
            </a: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Происходит только между близкородственными видами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Незаконная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Не требует наличия протяженных </a:t>
            </a:r>
            <a:r>
              <a:rPr lang="ru-RU" sz="2400" dirty="0" err="1"/>
              <a:t>комплементарных</a:t>
            </a:r>
            <a:r>
              <a:rPr lang="ru-RU" sz="2400" dirty="0"/>
              <a:t> участков ДНК</a:t>
            </a: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Происходит при участии </a:t>
            </a:r>
            <a:r>
              <a:rPr lang="en-US" sz="2400" dirty="0"/>
              <a:t>Is-</a:t>
            </a:r>
            <a:r>
              <a:rPr lang="ru-RU" sz="2400" dirty="0"/>
              <a:t>элементов, обеспечивающих быстрое встраивание в хромосому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4875" y="1285875"/>
            <a:ext cx="10715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071813" y="1285875"/>
            <a:ext cx="857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214842" cy="345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5786454"/>
            <a:ext cx="19288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 err="1">
                <a:solidFill>
                  <a:srgbClr val="FF0000"/>
                </a:solidFill>
              </a:rPr>
              <a:t>нуклеоид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1643042" y="4357694"/>
            <a:ext cx="428628" cy="17859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04"/>
            <a:ext cx="82868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/>
              <a:t>компактное тело, расположенное в центре клетке и ориентированное вдоль ее продольной оси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076" y="1928802"/>
            <a:ext cx="4671924" cy="244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139" y="3571876"/>
            <a:ext cx="2228861" cy="206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86116" y="436501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b="1" dirty="0"/>
              <a:t>Исключение гигантская бактерия </a:t>
            </a:r>
          </a:p>
          <a:p>
            <a:r>
              <a:rPr lang="ru-RU" sz="2400" b="1" i="1" dirty="0" err="1"/>
              <a:t>Epulopiscium</a:t>
            </a:r>
            <a:r>
              <a:rPr lang="ru-RU" sz="2400" b="1" i="1" dirty="0"/>
              <a:t> </a:t>
            </a:r>
            <a:r>
              <a:rPr lang="ru-RU" sz="2400" b="1" i="1" dirty="0" err="1"/>
              <a:t>fishelsoni</a:t>
            </a:r>
            <a:r>
              <a:rPr lang="ru-RU" sz="2400" b="1" i="1" dirty="0"/>
              <a:t>, ее хроматин образует узкий ободок по периферии клетки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6429388" y="5214950"/>
            <a:ext cx="857256" cy="457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571876"/>
            <a:ext cx="14287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/>
              <a:t>237 мкм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>
                <a:solidFill>
                  <a:srgbClr val="FF0000"/>
                </a:solidFill>
              </a:rPr>
              <a:t>Рекомбинация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Законная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Требует наличия протяженных </a:t>
            </a:r>
            <a:r>
              <a:rPr lang="ru-RU" sz="2400" dirty="0" err="1"/>
              <a:t>комплементарных</a:t>
            </a:r>
            <a:r>
              <a:rPr lang="ru-RU" sz="2400" dirty="0"/>
              <a:t> участков ДНК в </a:t>
            </a:r>
            <a:r>
              <a:rPr lang="ru-RU" sz="2400" dirty="0" err="1"/>
              <a:t>рекомбинируемых</a:t>
            </a:r>
            <a:r>
              <a:rPr lang="ru-RU" sz="2400" dirty="0"/>
              <a:t> молекулах</a:t>
            </a: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Происходит только между близкородственными видами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Незаконная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Не требует наличия протяженных </a:t>
            </a:r>
            <a:r>
              <a:rPr lang="ru-RU" sz="2400" dirty="0" err="1"/>
              <a:t>комплементарных</a:t>
            </a:r>
            <a:r>
              <a:rPr lang="ru-RU" sz="2400" dirty="0"/>
              <a:t> участков ДНК</a:t>
            </a: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ru-RU" sz="1800" dirty="0"/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ru-RU" sz="2400" dirty="0"/>
              <a:t>Происходит при участии </a:t>
            </a:r>
            <a:r>
              <a:rPr lang="en-US" sz="2400" dirty="0"/>
              <a:t>Is-</a:t>
            </a:r>
            <a:r>
              <a:rPr lang="ru-RU" sz="2400" dirty="0"/>
              <a:t>элементов, обеспечивающих быстрое встраивание в хромосому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14875" y="1285875"/>
            <a:ext cx="10715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3071813" y="1285875"/>
            <a:ext cx="857250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5fan.ru/files/14/5fan_ru_71565_6e62c322b8193140b758fd76c7f841c8.html_files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4050"/>
            <a:ext cx="7448550" cy="493395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0034" y="285728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1946 г.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Ледеберг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Тейтум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установили, что при совместном культивировании двух штаммов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Escherichia coli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отличающихся несколькими признаками, возникают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рекомбинанты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новые формы бактерий.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284663" y="274638"/>
            <a:ext cx="4402137" cy="1143000"/>
          </a:xfrm>
        </p:spPr>
        <p:txBody>
          <a:bodyPr/>
          <a:lstStyle/>
          <a:p>
            <a:pPr eaLnBrk="1" hangingPunct="1"/>
            <a:r>
              <a:rPr lang="ru-RU" u="sng">
                <a:solidFill>
                  <a:schemeClr val="accent2"/>
                </a:solidFill>
              </a:rPr>
              <a:t>Конъюгация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79388" y="33575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u="sng">
                <a:solidFill>
                  <a:srgbClr val="558ED5"/>
                </a:solidFill>
              </a:rPr>
              <a:t>Необходимое условие </a:t>
            </a:r>
            <a:r>
              <a:rPr lang="ru-RU" sz="2800"/>
              <a:t>: наличие в клетке-доноре трансмиссивной плазмиды.</a:t>
            </a:r>
          </a:p>
          <a:p>
            <a:pPr algn="ctr" eaLnBrk="1" hangingPunct="1">
              <a:buFont typeface="Arial" charset="0"/>
              <a:buNone/>
            </a:pPr>
            <a:endParaRPr lang="ru-RU" sz="2800"/>
          </a:p>
          <a:p>
            <a:pPr algn="ctr" eaLnBrk="1" hangingPunct="1">
              <a:buFont typeface="Arial" charset="0"/>
              <a:buNone/>
            </a:pPr>
            <a:r>
              <a:rPr lang="ru-RU" sz="2800"/>
              <a:t>Процесс конъюгации у бактерий впервые был обнаружен Джошуа Ледербергом и Эдвардом Тейтумом в 1946 г.</a:t>
            </a:r>
          </a:p>
        </p:txBody>
      </p:sp>
      <p:sp>
        <p:nvSpPr>
          <p:cNvPr id="24580" name="Содержимое 2"/>
          <p:cNvSpPr>
            <a:spLocks/>
          </p:cNvSpPr>
          <p:nvPr/>
        </p:nvSpPr>
        <p:spPr bwMode="auto">
          <a:xfrm>
            <a:off x="4356100" y="1268413"/>
            <a:ext cx="51323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800" i="1">
                <a:solidFill>
                  <a:srgbClr val="E46C0A"/>
                </a:solidFill>
                <a:latin typeface="Calibri" pitchFamily="34" charset="0"/>
              </a:rPr>
              <a:t>форма обмена генетическим материалом между бактериями при их непосредственном клеточном контакте.</a:t>
            </a:r>
          </a:p>
        </p:txBody>
      </p:sp>
      <p:pic>
        <p:nvPicPr>
          <p:cNvPr id="24581" name="Picture 6" descr="Рисунок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6655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8/86/Conjugation_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6072229" cy="55026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Конъюгация у бактерий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zbio.net/pictures/conju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428736"/>
            <a:ext cx="2681318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3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072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/>
              <a:t>Этот процесс контролируется </a:t>
            </a:r>
            <a:r>
              <a:rPr lang="en-US" sz="2800"/>
              <a:t>F-</a:t>
            </a:r>
            <a:r>
              <a:rPr lang="ru-RU" sz="2800"/>
              <a:t>плазмидами (</a:t>
            </a:r>
            <a:r>
              <a:rPr lang="en-US" sz="2800"/>
              <a:t>F</a:t>
            </a:r>
            <a:r>
              <a:rPr lang="ru-RU" sz="2800"/>
              <a:t>-факторами), которые, находясь в цитоплазме клетки, могут реплицироваться автономно(</a:t>
            </a:r>
            <a:r>
              <a:rPr lang="en-US" sz="2800" b="1"/>
              <a:t>F</a:t>
            </a:r>
            <a:r>
              <a:rPr lang="ru-RU" sz="2800" b="1" baseline="30000"/>
              <a:t>+</a:t>
            </a:r>
            <a:r>
              <a:rPr lang="ru-RU" sz="2800" b="1"/>
              <a:t>-клетки)</a:t>
            </a:r>
            <a:r>
              <a:rPr lang="ru-RU" sz="2800"/>
              <a:t>, а могут быть интегрированы в бактериальную хромосому, тогда это </a:t>
            </a:r>
            <a:r>
              <a:rPr lang="en-US" sz="2800" b="1"/>
              <a:t>Hfr-</a:t>
            </a:r>
            <a:r>
              <a:rPr lang="ru-RU" sz="2800" b="1"/>
              <a:t>штаммы</a:t>
            </a:r>
          </a:p>
          <a:p>
            <a:pPr eaLnBrk="1" hangingPunct="1">
              <a:buFont typeface="Arial" charset="0"/>
              <a:buNone/>
            </a:pPr>
            <a:r>
              <a:rPr lang="ru-RU" sz="2800"/>
              <a:t>Выщепляясь из бактериальной хромосомы,могут захватывать часть бактериальных генов и становиться автономными, тогда образуется </a:t>
            </a:r>
            <a:r>
              <a:rPr lang="en-US" sz="2800" b="1"/>
              <a:t>F’</a:t>
            </a:r>
            <a:r>
              <a:rPr lang="ru-RU" sz="2800" b="1"/>
              <a:t>-плазмида</a:t>
            </a:r>
          </a:p>
          <a:p>
            <a:pPr eaLnBrk="1" hangingPunct="1">
              <a:buFont typeface="Arial" charset="0"/>
              <a:buNone/>
            </a:pPr>
            <a:r>
              <a:rPr lang="ru-RU" sz="2800" u="sng">
                <a:solidFill>
                  <a:srgbClr val="FF0000"/>
                </a:solidFill>
              </a:rPr>
              <a:t>Доноры</a:t>
            </a:r>
            <a:r>
              <a:rPr lang="ru-RU" sz="2800"/>
              <a:t>: </a:t>
            </a:r>
            <a:r>
              <a:rPr lang="en-US" sz="2800" b="1"/>
              <a:t>F</a:t>
            </a:r>
            <a:r>
              <a:rPr lang="ru-RU" sz="2800" b="1" baseline="30000"/>
              <a:t>+</a:t>
            </a:r>
            <a:r>
              <a:rPr lang="ru-RU" sz="2800" b="1"/>
              <a:t>-клетки </a:t>
            </a:r>
            <a:r>
              <a:rPr lang="ru-RU" sz="2800"/>
              <a:t>(«мужские», содержат </a:t>
            </a:r>
            <a:r>
              <a:rPr lang="en-US" sz="2800"/>
              <a:t>F</a:t>
            </a:r>
            <a:r>
              <a:rPr lang="ru-RU" sz="2800"/>
              <a:t>-плазмиду )</a:t>
            </a:r>
          </a:p>
          <a:p>
            <a:pPr eaLnBrk="1" hangingPunct="1">
              <a:buFont typeface="Arial" charset="0"/>
              <a:buNone/>
            </a:pPr>
            <a:r>
              <a:rPr lang="ru-RU" sz="2800" u="sng">
                <a:solidFill>
                  <a:srgbClr val="FF0000"/>
                </a:solidFill>
              </a:rPr>
              <a:t>Реципиенты</a:t>
            </a:r>
            <a:r>
              <a:rPr lang="ru-RU" sz="2800"/>
              <a:t>: </a:t>
            </a:r>
            <a:r>
              <a:rPr lang="en-US" sz="2800" b="1"/>
              <a:t>F</a:t>
            </a:r>
            <a:r>
              <a:rPr lang="ru-RU" sz="2800" b="1" baseline="30000"/>
              <a:t>-</a:t>
            </a:r>
            <a:r>
              <a:rPr lang="ru-RU" sz="2800" b="1"/>
              <a:t> клетки</a:t>
            </a:r>
            <a:r>
              <a:rPr lang="ru-RU" sz="2800"/>
              <a:t>(«женские», не содержат </a:t>
            </a:r>
            <a:r>
              <a:rPr lang="en-US" sz="2800"/>
              <a:t>F</a:t>
            </a:r>
            <a:r>
              <a:rPr lang="ru-RU" sz="2800"/>
              <a:t>-плазмиду )</a:t>
            </a:r>
          </a:p>
          <a:p>
            <a:pPr algn="ctr" eaLnBrk="1" hangingPunct="1">
              <a:buFont typeface="Arial" charset="0"/>
              <a:buNone/>
            </a:pPr>
            <a:endParaRPr lang="ru-RU" sz="2800"/>
          </a:p>
          <a:p>
            <a:pPr algn="ctr" eaLnBrk="1" hangingPunct="1">
              <a:buFont typeface="Arial" charset="0"/>
              <a:buNone/>
            </a:pPr>
            <a:endParaRPr lang="ru-RU"/>
          </a:p>
          <a:p>
            <a:pPr algn="ctr" eaLnBrk="1" hangingPunct="1">
              <a:buFont typeface="Arial" charset="0"/>
              <a:buNone/>
            </a:pPr>
            <a:endParaRPr lang="ru-RU"/>
          </a:p>
          <a:p>
            <a:pPr algn="ctr" eaLnBrk="1" hangingPunct="1">
              <a:buFont typeface="Arial" charset="0"/>
              <a:buNone/>
            </a:pPr>
            <a:endParaRPr lang="ru-RU"/>
          </a:p>
          <a:p>
            <a:pPr algn="ctr" eaLnBrk="1" hangingPunct="1"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Основные этапы: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Прикрепление</a:t>
            </a:r>
            <a:r>
              <a:rPr lang="ru-RU" sz="2400"/>
              <a:t> клетки-донора к реципиентной клетке с помощью половых ворсинок</a:t>
            </a:r>
          </a:p>
          <a:p>
            <a:pPr marL="514350" indent="-51435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Образование</a:t>
            </a:r>
            <a:r>
              <a:rPr lang="ru-RU" sz="2400"/>
              <a:t> между обеими клетками конъюгационного </a:t>
            </a:r>
            <a:r>
              <a:rPr lang="ru-RU" sz="2400" i="1"/>
              <a:t>мостика</a:t>
            </a:r>
          </a:p>
          <a:p>
            <a:pPr marL="514350" indent="-51435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/>
              <a:t>Разрыв и деспирализация одной из нитей ДНК, </a:t>
            </a:r>
            <a:r>
              <a:rPr lang="ru-RU" sz="2400" i="1"/>
              <a:t>проникновение</a:t>
            </a:r>
            <a:r>
              <a:rPr lang="ru-RU" sz="2400"/>
              <a:t> проксимального конца в клетку-реципиент через конъюгационный мостик</a:t>
            </a:r>
          </a:p>
          <a:p>
            <a:pPr marL="514350" indent="-51435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Достраивание второй нити ДНК </a:t>
            </a:r>
            <a:r>
              <a:rPr lang="ru-RU" sz="2400"/>
              <a:t>в клетке-реципиенте и восстановление ДНК-донора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ru-RU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Типы скрещивания: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85775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 sz="2600" u="sng"/>
              <a:t>Скрещивание </a:t>
            </a:r>
            <a:r>
              <a:rPr lang="en-US" sz="2200" u="sng"/>
              <a:t>F</a:t>
            </a:r>
            <a:r>
              <a:rPr lang="en-US" sz="2200" u="sng" baseline="30000"/>
              <a:t>+</a:t>
            </a:r>
            <a:r>
              <a:rPr lang="en-US" sz="2200" u="sng"/>
              <a:t> x F</a:t>
            </a:r>
            <a:r>
              <a:rPr lang="en-US" sz="2200" u="sng" baseline="30000"/>
              <a:t>-</a:t>
            </a:r>
            <a:r>
              <a:rPr lang="ru-RU" sz="2200" b="1" u="sng" baseline="30000"/>
              <a:t> </a:t>
            </a:r>
            <a:r>
              <a:rPr lang="ru-RU" sz="2200"/>
              <a:t>:передается только </a:t>
            </a:r>
            <a:r>
              <a:rPr lang="en-US" sz="2200"/>
              <a:t>F-</a:t>
            </a:r>
            <a:r>
              <a:rPr lang="ru-RU" sz="2200"/>
              <a:t>плазмида, при этом </a:t>
            </a:r>
            <a:r>
              <a:rPr lang="en-US" sz="2200"/>
              <a:t>F</a:t>
            </a:r>
            <a:r>
              <a:rPr lang="ru-RU" sz="2200" baseline="30000"/>
              <a:t>-</a:t>
            </a:r>
            <a:r>
              <a:rPr lang="ru-RU" sz="2200"/>
              <a:t> клетка становится </a:t>
            </a:r>
            <a:r>
              <a:rPr lang="en-US" sz="2200"/>
              <a:t>F</a:t>
            </a:r>
            <a:r>
              <a:rPr lang="ru-RU" sz="2200" baseline="30000"/>
              <a:t>+</a:t>
            </a:r>
            <a:r>
              <a:rPr lang="ru-RU" sz="2200"/>
              <a:t>-клеткой,приобретая плазмиду и свойства донора. Хромосомные гены не передаются. </a:t>
            </a:r>
            <a:endParaRPr lang="ru-RU" sz="2600" b="1"/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 sz="2600" u="sng"/>
              <a:t>Скрещивание </a:t>
            </a:r>
            <a:r>
              <a:rPr lang="en-US" sz="2600" u="sng"/>
              <a:t>Hfr x F</a:t>
            </a:r>
            <a:r>
              <a:rPr lang="en-US" sz="2600" u="sng" baseline="30000"/>
              <a:t>-</a:t>
            </a:r>
            <a:r>
              <a:rPr lang="ru-RU" sz="2600" u="sng" baseline="30000"/>
              <a:t> </a:t>
            </a:r>
            <a:r>
              <a:rPr lang="ru-RU" sz="2600"/>
              <a:t>: </a:t>
            </a:r>
            <a:r>
              <a:rPr lang="ru-RU" sz="2600" i="1">
                <a:solidFill>
                  <a:schemeClr val="accent2"/>
                </a:solidFill>
              </a:rPr>
              <a:t>(</a:t>
            </a:r>
            <a:r>
              <a:rPr lang="ru-RU" sz="2600" i="1">
                <a:solidFill>
                  <a:schemeClr val="accent2"/>
                </a:solidFill>
                <a:sym typeface="Wingdings" pitchFamily="2" charset="2"/>
              </a:rPr>
              <a:t>есть рекомбинанты)</a:t>
            </a:r>
            <a:r>
              <a:rPr lang="ru-RU" sz="2600">
                <a:sym typeface="Wingdings" pitchFamily="2" charset="2"/>
              </a:rPr>
              <a:t> </a:t>
            </a:r>
            <a:r>
              <a:rPr lang="ru-RU" sz="2200"/>
              <a:t>передаются бактериальные гены. Для проникновения всей хромосомной нити требуется много времени и, как правило, полный переход осуществляется редко, соответственно, гены, расположенные в той части хромосомы, которая не успела проникнуть в реципиентную клетку, не передаются вообще. Поэтому клетки-реципиенты при таком скрещивании, как правило, не становятся донорами</a:t>
            </a:r>
            <a:endParaRPr lang="ru-RU" sz="2600" u="sng"/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 sz="2600" u="sng"/>
              <a:t>Скрещивание </a:t>
            </a:r>
            <a:r>
              <a:rPr lang="en-US" sz="2600" u="sng"/>
              <a:t>F’ x F</a:t>
            </a:r>
            <a:r>
              <a:rPr lang="en-US" sz="2600" u="sng" baseline="30000"/>
              <a:t>-</a:t>
            </a:r>
            <a:r>
              <a:rPr lang="ru-RU" sz="2600" u="sng" baseline="30000"/>
              <a:t> </a:t>
            </a:r>
            <a:r>
              <a:rPr lang="ru-RU" sz="2600"/>
              <a:t> : </a:t>
            </a:r>
            <a:r>
              <a:rPr lang="ru-RU" sz="2600" i="1">
                <a:solidFill>
                  <a:schemeClr val="accent2"/>
                </a:solidFill>
              </a:rPr>
              <a:t>(</a:t>
            </a:r>
            <a:r>
              <a:rPr lang="ru-RU" sz="2600" i="1">
                <a:solidFill>
                  <a:schemeClr val="accent2"/>
                </a:solidFill>
                <a:sym typeface="Wingdings" pitchFamily="2" charset="2"/>
              </a:rPr>
              <a:t>есть рекомбинанты)</a:t>
            </a:r>
            <a:r>
              <a:rPr lang="ru-RU" sz="2600"/>
              <a:t> </a:t>
            </a:r>
            <a:r>
              <a:rPr lang="ru-RU" sz="2200"/>
              <a:t>происходит аналогично скрещиванию </a:t>
            </a:r>
            <a:r>
              <a:rPr lang="en-US" sz="2200"/>
              <a:t>F</a:t>
            </a:r>
            <a:r>
              <a:rPr lang="en-US" sz="2200" baseline="30000"/>
              <a:t>+</a:t>
            </a:r>
            <a:r>
              <a:rPr lang="en-US" sz="2200"/>
              <a:t> x F</a:t>
            </a:r>
            <a:r>
              <a:rPr lang="en-US" sz="2200" baseline="30000"/>
              <a:t>-</a:t>
            </a:r>
            <a:r>
              <a:rPr lang="ru-RU" sz="2200" b="1" baseline="30000"/>
              <a:t> </a:t>
            </a:r>
            <a:r>
              <a:rPr lang="ru-RU" sz="2200"/>
              <a:t>и реципиентная клетка превращается в донорную</a:t>
            </a:r>
            <a:endParaRPr lang="ru-RU" sz="2600" u="sng"/>
          </a:p>
          <a:p>
            <a:pPr marL="514350" indent="-514350" eaLnBrk="1" hangingPunct="1">
              <a:buFont typeface="Arial" charset="0"/>
              <a:buNone/>
            </a:pPr>
            <a:endParaRPr lang="ru-RU" sz="3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genetiku.ru/books/item/f00/s00/z0000017/pic/00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2642"/>
            <a:ext cx="7429552" cy="6635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u="sng">
                <a:solidFill>
                  <a:schemeClr val="accent2"/>
                </a:solidFill>
              </a:rPr>
              <a:t>Постановка опыта</a:t>
            </a:r>
            <a:r>
              <a:rPr lang="en-US" sz="3200" u="sng">
                <a:solidFill>
                  <a:schemeClr val="accent2"/>
                </a:solidFill>
              </a:rPr>
              <a:t> </a:t>
            </a:r>
            <a:r>
              <a:rPr lang="ru-RU" sz="3200" u="sng">
                <a:solidFill>
                  <a:schemeClr val="accent2"/>
                </a:solidFill>
              </a:rPr>
              <a:t>скрещивания </a:t>
            </a:r>
            <a:r>
              <a:rPr lang="en-US" sz="3200" u="sng">
                <a:solidFill>
                  <a:schemeClr val="accent2"/>
                </a:solidFill>
              </a:rPr>
              <a:t>Hfr x F</a:t>
            </a:r>
            <a:r>
              <a:rPr lang="en-US" sz="3200" u="sng" baseline="30000">
                <a:solidFill>
                  <a:schemeClr val="accent2"/>
                </a:solidFill>
              </a:rPr>
              <a:t>-</a:t>
            </a:r>
            <a:r>
              <a:rPr lang="ru-RU" sz="3200" u="sng">
                <a:solidFill>
                  <a:schemeClr val="accent2"/>
                </a:solidFill>
              </a:rPr>
              <a:t> по передаче локусов </a:t>
            </a:r>
            <a:r>
              <a:rPr lang="en-US" sz="3200" u="sng">
                <a:solidFill>
                  <a:schemeClr val="accent2"/>
                </a:solidFill>
              </a:rPr>
              <a:t>Pro, Thr, Leu</a:t>
            </a:r>
            <a:endParaRPr lang="ru-RU" sz="3200" u="sng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/>
              <a:t>В опыт берут: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Донор-штамм с генотипом </a:t>
            </a:r>
            <a:r>
              <a:rPr lang="en-US" sz="2400" dirty="0"/>
              <a:t>Pro </a:t>
            </a:r>
            <a:r>
              <a:rPr lang="ru-RU" sz="2400" baseline="30000" dirty="0"/>
              <a:t>+</a:t>
            </a:r>
            <a:r>
              <a:rPr lang="en-US" sz="2400" dirty="0"/>
              <a:t>, </a:t>
            </a:r>
            <a:r>
              <a:rPr lang="en-US" sz="2400" dirty="0" err="1"/>
              <a:t>Thr</a:t>
            </a:r>
            <a:r>
              <a:rPr lang="ru-RU" sz="2400" baseline="30000" dirty="0"/>
              <a:t>+</a:t>
            </a:r>
            <a:r>
              <a:rPr lang="en-US" sz="2400" dirty="0"/>
              <a:t>, </a:t>
            </a:r>
            <a:r>
              <a:rPr lang="en-US" sz="2400" dirty="0" err="1"/>
              <a:t>Leu</a:t>
            </a:r>
            <a:r>
              <a:rPr lang="ru-RU" sz="2400" baseline="30000" dirty="0"/>
              <a:t>+</a:t>
            </a:r>
            <a:r>
              <a:rPr lang="ru-RU" sz="2400" dirty="0"/>
              <a:t> , чувствительный к стрептомицину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Реципиент-штамм с генотипом </a:t>
            </a:r>
            <a:r>
              <a:rPr lang="en-US" sz="2400" dirty="0"/>
              <a:t>Pro</a:t>
            </a:r>
            <a:r>
              <a:rPr lang="ru-RU" sz="2400" baseline="30000" dirty="0"/>
              <a:t>-</a:t>
            </a:r>
            <a:r>
              <a:rPr lang="en-US" sz="2400" dirty="0"/>
              <a:t>, </a:t>
            </a:r>
            <a:r>
              <a:rPr lang="en-US" sz="2400" dirty="0" err="1"/>
              <a:t>Thr</a:t>
            </a:r>
            <a:r>
              <a:rPr lang="ru-RU" sz="2400" baseline="30000" dirty="0"/>
              <a:t>-</a:t>
            </a:r>
            <a:r>
              <a:rPr lang="en-US" sz="2400" dirty="0"/>
              <a:t>, </a:t>
            </a:r>
            <a:r>
              <a:rPr lang="en-US" sz="2400" dirty="0" err="1"/>
              <a:t>Leu</a:t>
            </a:r>
            <a:r>
              <a:rPr lang="ru-RU" sz="2400" baseline="30000" dirty="0"/>
              <a:t>- </a:t>
            </a:r>
            <a:r>
              <a:rPr lang="ru-RU" sz="2400" dirty="0"/>
              <a:t> , резистентный к стрептомицину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Селективную среду, содержащую стрептомицин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400" u="sng" dirty="0"/>
              <a:t>Последовательность действий: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В опытную пробирку вносят культуры донора и реципиента, инкубируют в течение 30 минут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Готовят разведения и высевают на селективную среду, инкубируют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Делают контрольные высевы культуры </a:t>
            </a:r>
            <a:r>
              <a:rPr lang="ru-RU" sz="2400" dirty="0" err="1"/>
              <a:t>донорных</a:t>
            </a:r>
            <a:r>
              <a:rPr lang="ru-RU" sz="2400" dirty="0"/>
              <a:t> и </a:t>
            </a:r>
            <a:r>
              <a:rPr lang="ru-RU" sz="2400" dirty="0" err="1"/>
              <a:t>реципиентных</a:t>
            </a:r>
            <a:r>
              <a:rPr lang="ru-RU" sz="2400" dirty="0"/>
              <a:t> клеток на чашки с селективной средой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964612" cy="6669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/>
              <a:t>Результаты опыта: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На контрольных чашках рост отсутствует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На опытной чашке вырастают </a:t>
            </a:r>
            <a:r>
              <a:rPr lang="ru-RU" sz="2400" dirty="0" err="1"/>
              <a:t>рекомбинанты</a:t>
            </a: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400" dirty="0"/>
              <a:t>С помощью данного опыта можно определить </a:t>
            </a:r>
            <a:r>
              <a:rPr lang="ru-RU" sz="2400" dirty="0">
                <a:solidFill>
                  <a:srgbClr val="FF0000"/>
                </a:solidFill>
              </a:rPr>
              <a:t>частоту рекомбинаций</a:t>
            </a:r>
            <a:r>
              <a:rPr lang="ru-RU" sz="2400" dirty="0"/>
              <a:t> </a:t>
            </a:r>
            <a:r>
              <a:rPr lang="ru-RU" sz="2400" i="1" dirty="0"/>
              <a:t>– отношение числа выросших </a:t>
            </a:r>
            <a:r>
              <a:rPr lang="ru-RU" sz="2400" i="1" dirty="0" err="1"/>
              <a:t>рекомбинантов</a:t>
            </a:r>
            <a:r>
              <a:rPr lang="ru-RU" sz="2400" i="1" dirty="0"/>
              <a:t> к числу участвующих в опыте </a:t>
            </a:r>
            <a:r>
              <a:rPr lang="ru-RU" sz="2400" i="1" dirty="0" err="1"/>
              <a:t>реципиентных</a:t>
            </a:r>
            <a:r>
              <a:rPr lang="ru-RU" sz="2400" i="1" dirty="0"/>
              <a:t> клеток.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686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429124" y="1357298"/>
            <a:ext cx="44291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/>
              <a:t>2 цепочечная правозакрученная ДНК (бактериальная хромосома), несущая генетическую информацию для процессов, обеспечивающих жизнедеятельности клетки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3600" b="1" dirty="0">
                <a:solidFill>
                  <a:srgbClr val="FF0000"/>
                </a:solidFill>
              </a:rPr>
              <a:t>ДНК </a:t>
            </a:r>
            <a:r>
              <a:rPr lang="ru-RU" sz="3600" b="1" dirty="0" err="1">
                <a:solidFill>
                  <a:srgbClr val="FF0000"/>
                </a:solidFill>
              </a:rPr>
              <a:t>нуклеоида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>
                <a:solidFill>
                  <a:schemeClr val="accent2"/>
                </a:solidFill>
              </a:rPr>
              <a:t>Трансформация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600" i="1">
                <a:solidFill>
                  <a:srgbClr val="E46C0A"/>
                </a:solidFill>
              </a:rPr>
              <a:t>Передача генетического материала между бактериями при помощи </a:t>
            </a:r>
            <a:r>
              <a:rPr lang="ru-RU" sz="2600" i="1">
                <a:solidFill>
                  <a:srgbClr val="E46C0A"/>
                </a:solidFill>
                <a:latin typeface="Arial" charset="0"/>
              </a:rPr>
              <a:t>фрагментов</a:t>
            </a:r>
            <a:r>
              <a:rPr lang="ru-RU" sz="2600" i="1">
                <a:solidFill>
                  <a:srgbClr val="E46C0A"/>
                </a:solidFill>
              </a:rPr>
              <a:t> ДНК.</a:t>
            </a:r>
          </a:p>
          <a:p>
            <a:pPr eaLnBrk="1" hangingPunct="1">
              <a:buFont typeface="Arial" charset="0"/>
              <a:buNone/>
            </a:pPr>
            <a:endParaRPr lang="ru-RU" sz="2600"/>
          </a:p>
          <a:p>
            <a:pPr eaLnBrk="1" hangingPunct="1">
              <a:buFont typeface="Arial" charset="0"/>
              <a:buNone/>
            </a:pPr>
            <a:r>
              <a:rPr lang="ru-RU" sz="2600"/>
              <a:t>Впервые была воспроизведена Ф.Гриффитсом в 1928 г.  </a:t>
            </a:r>
          </a:p>
          <a:p>
            <a:pPr eaLnBrk="1" hangingPunct="1">
              <a:buFont typeface="Arial" charset="0"/>
              <a:buNone/>
            </a:pPr>
            <a:r>
              <a:rPr lang="ru-RU" sz="2600"/>
              <a:t>Он одновременно вводил в брюшную полость белых мышей авирулентные бескапсульные штаммы пневмококка и убитые капсульные варианты этих бактерий,в результате авирулентные штаммы приобрели вирулентность.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&amp;Kcy;&amp;ocy;&amp;dcy; &amp;zhcy;&amp;icy;&amp;zcy;&amp;n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21" y="111240"/>
            <a:ext cx="8976979" cy="6746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Трансформация у бактерий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ntranet.tdmu.edu.ua/data/kafedra/internal/micbio/classes_stud/ru/stomat/ptn/%D0%BC%D0%B8%D0%BA%D1%80%D0%BE%D0%B1%D0%B8%D0%BE%D0%BB%D0%BE%D0%B3%D0%B8%D1%8F,%20%D0%B2%D0%B8%D1%80%D1%83%D1%81%D0%BE%D0%BB%D0%BE%D0%B3%D0%B8%D1%8F%20%D0%B8%20%D0%B8%D0%BC%D0%BC%D1%83%D0%BD%D0%BE%D0%BB%D0%BE%D0%B3%D0%B8%D1%8F/2/02%20%D0%9C%D0%B5%D1%82%D0%BE%D0%B4%D1%8B%20%D0%BA%D1%83%D0%BB%D1%8C%D1%82%D0%B8%D0%B2%D0%B8%D1%80%D0%BE%D0%B2%D0%B0%D0%BD%D0%B8%D1%8F%20%D0%B1%D0%B0%D0%BA%D1%82%D0%B5%D1%80%D0%B8%D0%B9.files/image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73227"/>
            <a:ext cx="5643602" cy="526986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96784" y="4357694"/>
            <a:ext cx="4347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ru-RU" sz="3200" dirty="0">
                <a:solidFill>
                  <a:srgbClr val="FF0000"/>
                </a:solidFill>
              </a:rPr>
              <a:t>-форма </a:t>
            </a:r>
            <a:r>
              <a:rPr lang="ru-RU" sz="3200" dirty="0" err="1">
                <a:solidFill>
                  <a:srgbClr val="FF0000"/>
                </a:solidFill>
              </a:rPr>
              <a:t>пневмакокков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5679289" y="4179099"/>
            <a:ext cx="428628" cy="21431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5143504" y="4929198"/>
            <a:ext cx="1000132" cy="4286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286380" y="1214422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</a:t>
            </a:r>
            <a:r>
              <a:rPr lang="ru-RU" sz="3200" dirty="0">
                <a:solidFill>
                  <a:srgbClr val="FF0000"/>
                </a:solidFill>
              </a:rPr>
              <a:t>-форма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4429124" y="1714488"/>
            <a:ext cx="1785950" cy="35719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u="sng" dirty="0">
                <a:solidFill>
                  <a:schemeClr val="accent6">
                    <a:lumMod val="75000"/>
                  </a:schemeClr>
                </a:solidFill>
              </a:rPr>
              <a:t>Условия, необходимые для успешной трансформации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/>
              <a:t>ДНК донора должна быть выделена из бактериальной культуры того же вида, что и реципиент(или близкородственного)</a:t>
            </a:r>
          </a:p>
          <a:p>
            <a:pPr eaLnBrk="1" hangingPunct="1"/>
            <a:r>
              <a:rPr lang="ru-RU" sz="2400"/>
              <a:t>Участок трансформирующей ДНК должен сохранять двунитчатую суперспирализцию</a:t>
            </a:r>
          </a:p>
          <a:p>
            <a:pPr eaLnBrk="1" hangingPunct="1"/>
            <a:r>
              <a:rPr lang="ru-RU" sz="2400"/>
              <a:t>Концентрация ДНК не должна быть малой или избыточной, в обоих случаях количество рекомбинантов снижается</a:t>
            </a:r>
          </a:p>
          <a:p>
            <a:pPr eaLnBrk="1" hangingPunct="1"/>
            <a:r>
              <a:rPr lang="ru-RU" sz="2400"/>
              <a:t>Клетки-реципиенты должны быть компетентными, т.е. способными адсорбировать на своей поверхности ДНК донора и поглощать ее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Стадии трансформации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/>
              <a:t>Адсорбция ДНК-донора на клетке-реципиенте</a:t>
            </a:r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/>
              <a:t>Проникновение ДНК внутрь клетки-реципиента</a:t>
            </a:r>
          </a:p>
          <a:p>
            <a:pPr marL="514350" indent="-514350"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/>
              <a:t>Соединение ДНК с гомологичным участком хромосомы реципиента с последующей рекомбинацией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5fan.ru/files/14/5fan_ru_71565_6e62c322b8193140b758fd76c7f841c8.html_files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386"/>
            <a:ext cx="6286544" cy="6533614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214942" y="2143116"/>
            <a:ext cx="40719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В 1944 г.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Эйвери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МакЛеод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МакКарти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 доказали, что изменение наследственных свойств клеток связано с переносом ДНК.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u="sng">
                <a:solidFill>
                  <a:schemeClr val="accent2"/>
                </a:solidFill>
              </a:rPr>
              <a:t>Постановка опыта по передаче локуса устойчивости к стрептомицину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/>
              <a:t>В опыт берут: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ДНК </a:t>
            </a:r>
            <a:r>
              <a:rPr lang="ru-RU" sz="2400" dirty="0" err="1"/>
              <a:t>стрептомицинустойчивого</a:t>
            </a:r>
            <a:r>
              <a:rPr lang="ru-RU" sz="2400" dirty="0"/>
              <a:t> штамма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 err="1"/>
              <a:t>Стрептомицинчувствительную</a:t>
            </a:r>
            <a:r>
              <a:rPr lang="ru-RU" sz="2400" dirty="0"/>
              <a:t> культуру в компетентном состоянии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Селективную среду, содержащую стрептомицин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400" u="sng" dirty="0"/>
              <a:t>Последовательность действий: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 Компетентные клетки реципиента соединяют с ДНК донора и инкубируют в течение 30 минут для контакта.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В пробирку вносят раствор фермента ДНК-азы для разрушения не проникшей в </a:t>
            </a:r>
            <a:r>
              <a:rPr lang="ru-RU" sz="2400" dirty="0" err="1"/>
              <a:t>реципиентные</a:t>
            </a:r>
            <a:r>
              <a:rPr lang="ru-RU" sz="2400" dirty="0"/>
              <a:t> клетки ДНК.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Полученную смесь высевают на чашки с селективной средой и инкубируют.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Делают контрольные высевы ДНК донора и культуры-реципиента на селективной среде.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0"/>
            <a:ext cx="8229600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/>
              <a:t>Результаты опыта: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В обоих контролях рост колоний отсутствует.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На опытных чашках вырастают колонии </a:t>
            </a:r>
            <a:r>
              <a:rPr lang="ru-RU" sz="2400" dirty="0" err="1"/>
              <a:t>рекомбинантов</a:t>
            </a:r>
            <a:r>
              <a:rPr lang="ru-RU" sz="2400" dirty="0"/>
              <a:t>, которые приобрели признак устойчивости к стрептомицину.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400" dirty="0"/>
              <a:t>С помощью данного опыта можно определить </a:t>
            </a:r>
            <a:r>
              <a:rPr lang="ru-RU" sz="2400" dirty="0">
                <a:solidFill>
                  <a:srgbClr val="FF0000"/>
                </a:solidFill>
              </a:rPr>
              <a:t>частоту трансформации</a:t>
            </a:r>
            <a:r>
              <a:rPr lang="ru-RU" sz="2400" dirty="0"/>
              <a:t> </a:t>
            </a:r>
            <a:r>
              <a:rPr lang="ru-RU" sz="2400" i="1" dirty="0"/>
              <a:t>– отношение числа выросших </a:t>
            </a:r>
            <a:r>
              <a:rPr lang="ru-RU" sz="2400" i="1" dirty="0" err="1"/>
              <a:t>рекомбинантов</a:t>
            </a:r>
            <a:r>
              <a:rPr lang="ru-RU" sz="2400" i="1" dirty="0"/>
              <a:t> к числу </a:t>
            </a:r>
            <a:r>
              <a:rPr lang="ru-RU" sz="2400" i="1" dirty="0" err="1"/>
              <a:t>реципиентных</a:t>
            </a:r>
            <a:r>
              <a:rPr lang="ru-RU" sz="2400" i="1" dirty="0"/>
              <a:t> клеток.</a:t>
            </a:r>
          </a:p>
        </p:txBody>
      </p:sp>
      <p:pic>
        <p:nvPicPr>
          <p:cNvPr id="14339" name="Picture 4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16338"/>
            <a:ext cx="43338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u="sng">
                <a:solidFill>
                  <a:srgbClr val="C00000"/>
                </a:solidFill>
              </a:rPr>
              <a:t>Трансдукция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процесс переноса генетического материала от бактерии-донора к бактерии-реципиенту с помощью бактериофага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специфическая </a:t>
            </a:r>
            <a:r>
              <a:rPr lang="ru-RU" dirty="0"/>
              <a:t>                       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неспецифическая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(локализованная)                               (общая)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абортивная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500188" y="3286125"/>
            <a:ext cx="107156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86500" y="3286125"/>
            <a:ext cx="1214438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606800" y="4322763"/>
            <a:ext cx="150018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219700" y="1484313"/>
            <a:ext cx="3924300" cy="410527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2400" i="1"/>
              <a:t>- бактериофаг переносит любые гены донора;</a:t>
            </a:r>
            <a:br>
              <a:rPr lang="ru-RU" sz="2400" i="1"/>
            </a:br>
            <a:r>
              <a:rPr lang="ru-RU" sz="2400" i="1"/>
              <a:t> - неспецифическую трансдукцию осуществляют </a:t>
            </a:r>
            <a:r>
              <a:rPr lang="ru-RU" sz="2400" i="1">
                <a:solidFill>
                  <a:schemeClr val="accent2"/>
                </a:solidFill>
              </a:rPr>
              <a:t>вирулентные фаги</a:t>
            </a:r>
            <a:r>
              <a:rPr lang="ru-RU" sz="2400" i="1"/>
              <a:t>;</a:t>
            </a:r>
            <a:br>
              <a:rPr lang="ru-RU" sz="2400" i="1"/>
            </a:br>
            <a:r>
              <a:rPr lang="ru-RU" sz="2400" i="1"/>
              <a:t>- включение ДНК клетки-рецепиента (фиолетовая) при сборке фага носит случайный характер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003800" y="314325"/>
            <a:ext cx="41402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ru-RU" sz="4000" u="sng">
                <a:solidFill>
                  <a:schemeClr val="accent2"/>
                </a:solidFill>
                <a:latin typeface="Calibri" pitchFamily="34" charset="0"/>
              </a:rPr>
              <a:t>Неспецифическая трансдукция</a:t>
            </a:r>
            <a:r>
              <a:rPr lang="ru-RU" sz="4000">
                <a:latin typeface="Calibri" pitchFamily="34" charset="0"/>
              </a:rPr>
              <a:t>:</a:t>
            </a:r>
            <a:br>
              <a:rPr lang="ru-RU" sz="4000">
                <a:latin typeface="Calibri" pitchFamily="34" charset="0"/>
              </a:rPr>
            </a:br>
            <a:endParaRPr lang="ru-RU" sz="2800" i="1">
              <a:solidFill>
                <a:srgbClr val="E46C0A"/>
              </a:solidFill>
              <a:latin typeface="Calibri" pitchFamily="34" charset="0"/>
            </a:endParaRPr>
          </a:p>
        </p:txBody>
      </p:sp>
      <p:pic>
        <p:nvPicPr>
          <p:cNvPr id="16388" name="Picture 7" descr="Рисуно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46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. 1. Электронная микроскопия нуклеоида (отмечен стрелкой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Основные этапы: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400" i="1" dirty="0"/>
              <a:t>Адгезия</a:t>
            </a:r>
            <a:r>
              <a:rPr lang="ru-RU" sz="2400" dirty="0"/>
              <a:t> на поверхности бактерии-донора с последующим проникновением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400" i="1" dirty="0"/>
              <a:t>Размножение</a:t>
            </a:r>
            <a:r>
              <a:rPr lang="ru-RU" sz="2400" dirty="0"/>
              <a:t> бактериофага внутри клетки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400" dirty="0" err="1"/>
              <a:t>Самосборка</a:t>
            </a:r>
            <a:r>
              <a:rPr lang="ru-RU" sz="2400" dirty="0"/>
              <a:t> </a:t>
            </a:r>
            <a:r>
              <a:rPr lang="ru-RU" sz="2400" dirty="0" err="1"/>
              <a:t>фаговых</a:t>
            </a:r>
            <a:r>
              <a:rPr lang="ru-RU" sz="2400" dirty="0"/>
              <a:t> частиц и </a:t>
            </a:r>
            <a:r>
              <a:rPr lang="ru-RU" sz="2400" i="1" dirty="0"/>
              <a:t>образование дефектного бактериофага</a:t>
            </a:r>
            <a:r>
              <a:rPr lang="ru-RU" sz="2400" dirty="0"/>
              <a:t> (сохраняет инфекционные свойства и содержит какой-либо фрагмент ДНК бактерии донора)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400" i="1" dirty="0"/>
              <a:t>Перенос</a:t>
            </a:r>
            <a:r>
              <a:rPr lang="ru-RU" sz="2400" dirty="0"/>
              <a:t> дефектным бактериофагом включенной ДНК в клетку-реципиент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ru-RU" sz="2400" i="1" dirty="0"/>
              <a:t>Рекомбинация</a:t>
            </a:r>
            <a:r>
              <a:rPr lang="ru-RU" sz="2400" dirty="0"/>
              <a:t> и включение перенесенной ДНК в </a:t>
            </a:r>
            <a:r>
              <a:rPr lang="ru-RU" sz="2400" dirty="0" err="1"/>
              <a:t>клетку-рециент</a:t>
            </a:r>
            <a:r>
              <a:rPr lang="ru-RU" sz="2400" dirty="0"/>
              <a:t>, а следовательно, изменение ее свойств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4655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Трансдукция у бактерий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857884" y="1214422"/>
            <a:ext cx="30718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Общая трансдукция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http://5fan.ru/files/14/5fan_ru_71565_6e62c322b8193140b758fd76c7f841c8.html_file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5643570" cy="5462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FF0000"/>
                </a:solidFill>
              </a:rPr>
              <a:t>Основные этапы: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Интеграция</a:t>
            </a:r>
            <a:r>
              <a:rPr lang="ru-RU" sz="2400"/>
              <a:t> ДНК </a:t>
            </a:r>
            <a:r>
              <a:rPr lang="ru-RU" sz="2400" i="1">
                <a:solidFill>
                  <a:schemeClr val="accent2"/>
                </a:solidFill>
              </a:rPr>
              <a:t>умеренного бактериофага</a:t>
            </a:r>
            <a:r>
              <a:rPr lang="ru-RU" sz="2400"/>
              <a:t> в определенный участок хромосомы клетки-донора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Захват</a:t>
            </a:r>
            <a:r>
              <a:rPr lang="ru-RU" sz="2400"/>
              <a:t> соседних бактериальных генов (например, «</a:t>
            </a:r>
            <a:r>
              <a:rPr lang="en-US" sz="2400"/>
              <a:t>gal</a:t>
            </a:r>
            <a:r>
              <a:rPr lang="ru-RU" sz="2400"/>
              <a:t>»</a:t>
            </a:r>
            <a:r>
              <a:rPr lang="en-US" sz="2400"/>
              <a:t> </a:t>
            </a:r>
            <a:r>
              <a:rPr lang="ru-RU" sz="2400"/>
              <a:t>или «</a:t>
            </a:r>
            <a:r>
              <a:rPr lang="en-US" sz="2400"/>
              <a:t>bio</a:t>
            </a:r>
            <a:r>
              <a:rPr lang="ru-RU" sz="2400"/>
              <a:t>») при выходе из хромосомы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Формирование дефектного бактериофага </a:t>
            </a:r>
            <a:r>
              <a:rPr lang="ru-RU" sz="2400"/>
              <a:t>(потерян фрагмент собственной ДНК фага, но захвачен фрагмент ДНК донора)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i="1"/>
              <a:t>Перенос</a:t>
            </a:r>
            <a:r>
              <a:rPr lang="ru-RU" sz="2400"/>
              <a:t> захваченного фрагмента ДНК донора в клетку-реципиент</a:t>
            </a:r>
          </a:p>
          <a:p>
            <a:pPr marL="457200" indent="-457200"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/>
              <a:t>Включение его в геном клетки-реципиента посредством </a:t>
            </a:r>
            <a:r>
              <a:rPr lang="ru-RU" sz="2400" i="1"/>
              <a:t>рекомбинации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3200" u="sng">
                <a:solidFill>
                  <a:schemeClr val="accent2"/>
                </a:solidFill>
              </a:rPr>
              <a:t>Постановка опыта по передаче локуса «</a:t>
            </a:r>
            <a:r>
              <a:rPr lang="en-US" sz="3200" u="sng">
                <a:solidFill>
                  <a:schemeClr val="accent2"/>
                </a:solidFill>
              </a:rPr>
              <a:t>gal+</a:t>
            </a:r>
            <a:r>
              <a:rPr lang="ru-RU" sz="3200" u="sng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6092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u="sng" dirty="0"/>
              <a:t>В опыт берут: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 err="1"/>
              <a:t>Трансдуцирующий</a:t>
            </a:r>
            <a:r>
              <a:rPr lang="ru-RU" sz="2400" dirty="0"/>
              <a:t> фаг, выделенный из «</a:t>
            </a:r>
            <a:r>
              <a:rPr lang="en-US" sz="2400" dirty="0"/>
              <a:t>gal+</a:t>
            </a:r>
            <a:r>
              <a:rPr lang="ru-RU" sz="2400" dirty="0"/>
              <a:t>» </a:t>
            </a:r>
            <a:r>
              <a:rPr lang="en-US" sz="2400" dirty="0" err="1"/>
              <a:t>E.coli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Бульонную </a:t>
            </a:r>
            <a:r>
              <a:rPr lang="ru-RU" sz="2400" dirty="0" err="1"/>
              <a:t>культуру-реципиента</a:t>
            </a:r>
            <a:r>
              <a:rPr lang="ru-RU" sz="2400" dirty="0"/>
              <a:t> </a:t>
            </a:r>
            <a:r>
              <a:rPr lang="en-US" sz="2400" dirty="0" err="1"/>
              <a:t>E.coli</a:t>
            </a:r>
            <a:r>
              <a:rPr lang="ru-RU" sz="2400" dirty="0"/>
              <a:t> «</a:t>
            </a:r>
            <a:r>
              <a:rPr lang="en-US" sz="2400" dirty="0"/>
              <a:t>gal</a:t>
            </a:r>
            <a:r>
              <a:rPr lang="ru-RU" sz="2400" dirty="0"/>
              <a:t>-»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2400" dirty="0"/>
              <a:t>Среду ЭМС (селективная, дифференциально-диагностическая). «</a:t>
            </a:r>
            <a:r>
              <a:rPr lang="en-US" sz="2400" dirty="0"/>
              <a:t>gal+</a:t>
            </a:r>
            <a:r>
              <a:rPr lang="ru-RU" sz="2400" dirty="0"/>
              <a:t>» колонии – сине-черные; «</a:t>
            </a:r>
            <a:r>
              <a:rPr lang="en-US" sz="2400" dirty="0"/>
              <a:t>gal</a:t>
            </a:r>
            <a:r>
              <a:rPr lang="ru-RU" sz="2400" dirty="0"/>
              <a:t>-»  колонии – неокрашенные.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r>
              <a:rPr lang="ru-RU" sz="2400" u="sng" dirty="0"/>
              <a:t>Последовательность действий: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В опытную пробирку вносят культуру-реципиент и </a:t>
            </a:r>
            <a:r>
              <a:rPr lang="ru-RU" sz="2400" dirty="0" err="1"/>
              <a:t>фаголизат</a:t>
            </a:r>
            <a:r>
              <a:rPr lang="ru-RU" sz="2400" dirty="0"/>
              <a:t>  </a:t>
            </a:r>
            <a:r>
              <a:rPr lang="ru-RU" sz="2400" dirty="0" err="1"/>
              <a:t>трансдуцирующего</a:t>
            </a:r>
            <a:r>
              <a:rPr lang="ru-RU" sz="2400" dirty="0"/>
              <a:t> фага, инкубируют в течение 30 минут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Из полученной смеси готовят  разведения, делают высевы на чашки с </a:t>
            </a:r>
            <a:r>
              <a:rPr lang="ru-RU" sz="2400" dirty="0" err="1"/>
              <a:t>ЭМС-средой</a:t>
            </a:r>
            <a:r>
              <a:rPr lang="ru-RU" sz="2400" dirty="0"/>
              <a:t>, инкубируют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ru-RU" sz="2400" dirty="0"/>
              <a:t>Делают контрольные высевы </a:t>
            </a:r>
            <a:r>
              <a:rPr lang="ru-RU" sz="2400" dirty="0" err="1"/>
              <a:t>фаголизата</a:t>
            </a:r>
            <a:r>
              <a:rPr lang="ru-RU" sz="2400" dirty="0"/>
              <a:t> и культуры-реципиента на чашки с </a:t>
            </a:r>
            <a:r>
              <a:rPr lang="ru-RU" sz="2400" dirty="0" err="1"/>
              <a:t>ЭМС-средой</a:t>
            </a: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endParaRPr lang="ru-RU" sz="2400" dirty="0"/>
          </a:p>
          <a:p>
            <a:pPr marL="457200" indent="-457200" eaLnBrk="1" fontAlgn="auto" hangingPunct="1"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2916238" y="0"/>
            <a:ext cx="5770562" cy="2636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/>
              <a:t>Результаты опыта:</a:t>
            </a:r>
          </a:p>
          <a:p>
            <a:pPr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 sz="2400"/>
              <a:t>В контроле культуры-реципиента выросли бесцветные «</a:t>
            </a:r>
            <a:r>
              <a:rPr lang="en-US" sz="2400"/>
              <a:t>gal</a:t>
            </a:r>
            <a:r>
              <a:rPr lang="ru-RU" sz="2400"/>
              <a:t>-» колонии</a:t>
            </a:r>
          </a:p>
          <a:p>
            <a:pPr eaLnBrk="1" hangingPunct="1"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ru-RU" sz="2400"/>
              <a:t>На опытной чашке: бесцветные «</a:t>
            </a:r>
            <a:r>
              <a:rPr lang="en-US" sz="2400"/>
              <a:t>gal</a:t>
            </a:r>
            <a:r>
              <a:rPr lang="ru-RU" sz="2400"/>
              <a:t>-» колонии культуры-реципиента и сине-черные «</a:t>
            </a:r>
            <a:r>
              <a:rPr lang="en-US" sz="2400"/>
              <a:t>gal</a:t>
            </a:r>
            <a:r>
              <a:rPr lang="ru-RU" sz="2400"/>
              <a:t>+» колонии рекомбинантов  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</a:pPr>
            <a:endParaRPr lang="ru-RU" sz="2400"/>
          </a:p>
        </p:txBody>
      </p:sp>
      <p:sp>
        <p:nvSpPr>
          <p:cNvPr id="23555" name="Содержимое 2"/>
          <p:cNvSpPr>
            <a:spLocks/>
          </p:cNvSpPr>
          <p:nvPr/>
        </p:nvSpPr>
        <p:spPr bwMode="auto">
          <a:xfrm>
            <a:off x="0" y="2924175"/>
            <a:ext cx="86868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r>
              <a:rPr lang="ru-RU" sz="2400">
                <a:latin typeface="Calibri" pitchFamily="34" charset="0"/>
              </a:rPr>
              <a:t>С помощью данного опыта можно определить </a:t>
            </a:r>
            <a:r>
              <a:rPr lang="ru-RU" sz="2400">
                <a:solidFill>
                  <a:srgbClr val="FF0000"/>
                </a:solidFill>
                <a:latin typeface="Calibri" pitchFamily="34" charset="0"/>
              </a:rPr>
              <a:t>частоту специфической трансдукции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i="1">
                <a:latin typeface="Calibri" pitchFamily="34" charset="0"/>
              </a:rPr>
              <a:t>– отношение числа выросших рекомбинантов к числу участвующих в опыте реципиентных клеток.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Arial" charset="0"/>
              <a:buNone/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23556" name="Picture 6" descr="Рисунок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5fan.ru/files/14/5fan_ru_71565_6e62c322b8193140b758fd76c7f841c8.html_files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306" y="-1"/>
            <a:ext cx="9208306" cy="6870283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59165" y="-33010"/>
            <a:ext cx="6156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Ограниченная трансдукция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. 2. Схема опыта Виткина. Индукция lac--мутаций у Е. coli: а - покоящаяся культура, клетки содержат один нуклеоид; б - культура в lag-фазе, клетки содержат два нуклеоида; в - культура в логарифмической фазе, клетки содержат четыре нуклеоида. Светлые кружки - нуклеоиды, в которых произошла мутация lac-; темные кружки - нуклеоиды дикого типа lас+ [8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tutorvista.com/content/feed/u1713/bacterial%20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4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428604"/>
            <a:ext cx="4214842" cy="5588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		</a:t>
            </a:r>
            <a:r>
              <a:rPr lang="ru-RU" b="1" dirty="0">
                <a:solidFill>
                  <a:srgbClr val="FF0000"/>
                </a:solidFill>
              </a:rPr>
              <a:t>ПЛАЗМИДЫ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857364"/>
            <a:ext cx="8429684" cy="4357718"/>
          </a:xfrm>
        </p:spPr>
        <p:txBody>
          <a:bodyPr>
            <a:normAutofit fontScale="40000" lnSpcReduction="20000"/>
          </a:bodyPr>
          <a:lstStyle/>
          <a:p>
            <a:pPr marL="457200" indent="-457200" algn="ctr">
              <a:buFont typeface="Wingdings" pitchFamily="2" charset="2"/>
              <a:buNone/>
            </a:pPr>
            <a:r>
              <a:rPr lang="ru-RU" sz="8000" b="1" dirty="0" err="1">
                <a:solidFill>
                  <a:srgbClr val="FF0000"/>
                </a:solidFill>
              </a:rPr>
              <a:t>Плазмиды</a:t>
            </a:r>
            <a:r>
              <a:rPr lang="ru-RU" sz="8000" b="1" dirty="0">
                <a:solidFill>
                  <a:srgbClr val="FF0000"/>
                </a:solidFill>
              </a:rPr>
              <a:t> образованы молекулами ДНК.</a:t>
            </a:r>
          </a:p>
          <a:p>
            <a:pPr marL="457200" indent="-457200"/>
            <a:r>
              <a:rPr lang="ru-RU" sz="8000" b="1" dirty="0">
                <a:solidFill>
                  <a:srgbClr val="FF0000"/>
                </a:solidFill>
              </a:rPr>
              <a:t>Регуляторные </a:t>
            </a:r>
            <a:r>
              <a:rPr lang="ru-RU" sz="8000" b="1" dirty="0" err="1">
                <a:solidFill>
                  <a:srgbClr val="FF0000"/>
                </a:solidFill>
              </a:rPr>
              <a:t>плазмиды</a:t>
            </a:r>
            <a:r>
              <a:rPr lang="ru-RU" sz="8000" b="1" dirty="0">
                <a:solidFill>
                  <a:srgbClr val="FF0000"/>
                </a:solidFill>
              </a:rPr>
              <a:t> </a:t>
            </a:r>
            <a:r>
              <a:rPr lang="ru-RU" sz="8000" b="1" dirty="0"/>
              <a:t>участвуют в компенсировании тех или иных дефектов метаболизма бактериальной клетки.</a:t>
            </a:r>
          </a:p>
          <a:p>
            <a:pPr marL="457200" indent="-457200"/>
            <a:r>
              <a:rPr lang="ru-RU" sz="8000" b="1" dirty="0">
                <a:solidFill>
                  <a:srgbClr val="FF0000"/>
                </a:solidFill>
              </a:rPr>
              <a:t>Кодирующие </a:t>
            </a:r>
            <a:r>
              <a:rPr lang="ru-RU" sz="8000" b="1" dirty="0" err="1">
                <a:solidFill>
                  <a:srgbClr val="FF0000"/>
                </a:solidFill>
              </a:rPr>
              <a:t>плазмиды</a:t>
            </a:r>
            <a:r>
              <a:rPr lang="ru-RU" sz="8000" b="1" dirty="0">
                <a:solidFill>
                  <a:srgbClr val="FF0000"/>
                </a:solidFill>
              </a:rPr>
              <a:t> </a:t>
            </a:r>
            <a:r>
              <a:rPr lang="ru-RU" sz="8000" b="1" dirty="0"/>
              <a:t>привносят в бактериальную клетку новую генетическую информацию, кодирующую новые, необычные свойства (например, устойчивость к антибиотикам) </a:t>
            </a:r>
          </a:p>
          <a:p>
            <a:pPr marL="457200" indent="-457200"/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ГРУППЫ ПЛАЗМИД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643998" cy="521497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err="1">
                <a:solidFill>
                  <a:srgbClr val="FF0000"/>
                </a:solidFill>
              </a:rPr>
              <a:t>F-плазмиды</a:t>
            </a:r>
            <a:r>
              <a:rPr lang="ru-RU" sz="2800" b="1" dirty="0">
                <a:solidFill>
                  <a:srgbClr val="FF0000"/>
                </a:solidFill>
              </a:rPr>
              <a:t>  </a:t>
            </a:r>
            <a:r>
              <a:rPr lang="ru-RU" sz="2800" b="1" dirty="0"/>
              <a:t>контролируют </a:t>
            </a:r>
            <a:r>
              <a:rPr lang="ru-RU" sz="2800" b="1" i="1" dirty="0"/>
              <a:t>синтез </a:t>
            </a:r>
            <a:r>
              <a:rPr lang="ru-RU" sz="2800" b="1" i="1" dirty="0" err="1"/>
              <a:t>F-пилей</a:t>
            </a:r>
            <a:r>
              <a:rPr lang="ru-RU" sz="2800" b="1" dirty="0"/>
              <a:t>, способствующих передачи генетического материала от бактерий-доноров (F+) к бактериям-реципиентам (F–) в процессе конъюгации </a:t>
            </a:r>
          </a:p>
          <a:p>
            <a:pPr>
              <a:lnSpc>
                <a:spcPct val="90000"/>
              </a:lnSpc>
            </a:pPr>
            <a:r>
              <a:rPr lang="ru-RU" sz="2800" b="1" i="1" dirty="0" err="1">
                <a:solidFill>
                  <a:srgbClr val="FF0000"/>
                </a:solidFill>
              </a:rPr>
              <a:t>R-плазмиды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(от англ. </a:t>
            </a:r>
            <a:r>
              <a:rPr lang="ru-RU" sz="2800" b="1" i="1" dirty="0" err="1"/>
              <a:t>resistance</a:t>
            </a:r>
            <a:r>
              <a:rPr lang="ru-RU" sz="2800" b="1" dirty="0"/>
              <a:t>, устойчивость) кодируют устойчивость к лекарственным препаратам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Плазмиды</a:t>
            </a:r>
            <a:r>
              <a:rPr lang="ru-RU" sz="2800" b="1" i="1" dirty="0">
                <a:solidFill>
                  <a:srgbClr val="FF0000"/>
                </a:solidFill>
              </a:rPr>
              <a:t> патогенности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контролируют вирулентные свойства бактерий и </a:t>
            </a:r>
            <a:r>
              <a:rPr lang="ru-RU" sz="2800" b="1" dirty="0" err="1"/>
              <a:t>токсинообразование</a:t>
            </a:r>
            <a:r>
              <a:rPr lang="ru-RU" sz="2800" b="1" dirty="0"/>
              <a:t> (</a:t>
            </a:r>
            <a:r>
              <a:rPr lang="ru-RU" sz="2800" b="1" dirty="0" err="1"/>
              <a:t>плазмиды</a:t>
            </a:r>
            <a:r>
              <a:rPr lang="ru-RU" sz="2800" b="1" dirty="0"/>
              <a:t> включают </a:t>
            </a:r>
            <a:r>
              <a:rPr lang="ru-RU" sz="2800" b="1" dirty="0" err="1"/>
              <a:t>tox+-гены</a:t>
            </a:r>
            <a:r>
              <a:rPr lang="ru-RU" sz="2800" b="1" dirty="0"/>
              <a:t>).</a:t>
            </a:r>
          </a:p>
          <a:p>
            <a:pPr>
              <a:lnSpc>
                <a:spcPct val="90000"/>
              </a:lnSpc>
            </a:pPr>
            <a:r>
              <a:rPr lang="ru-RU" sz="2800" b="1" i="1" dirty="0" err="1">
                <a:solidFill>
                  <a:srgbClr val="FF0000"/>
                </a:solidFill>
              </a:rPr>
              <a:t>Плазмиды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бактериоциногении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/>
              <a:t>кодируют синтез </a:t>
            </a:r>
            <a:r>
              <a:rPr lang="ru-RU" sz="2800" b="1" dirty="0" err="1"/>
              <a:t>бактериоцинов</a:t>
            </a:r>
            <a:r>
              <a:rPr lang="ru-RU" sz="2800" b="1" dirty="0"/>
              <a:t> - белковых продуктов, вызывающих гибель бактерий того же или близких видов.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1340</Words>
  <Application>Microsoft Office PowerPoint</Application>
  <PresentationFormat>Экран (4:3)</PresentationFormat>
  <Paragraphs>176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ПЛАЗМИДЫ</vt:lpstr>
      <vt:lpstr>ГРУППЫ ПЛАЗМИД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Генетичекий обмен у бактерий   процесс передачи генетического материала у бактерий. Основные пути осуществления: -трансформация -трансдукция -конъюгация Конечным этапом генетического обмена, который может быть как внутривидовым, так и межвидовым, является рекомбинация.  Рекомбинация процесс взаимодействия между молекулами ДНК,приводящей к формированию новой рекомбинантной молекулы, несущей признаки от бактерии-донора и от бактерии-реципиента. </vt:lpstr>
      <vt:lpstr>Презентация PowerPoint</vt:lpstr>
      <vt:lpstr>Рекомбинация</vt:lpstr>
      <vt:lpstr>Рекомбинация</vt:lpstr>
      <vt:lpstr>Презентация PowerPoint</vt:lpstr>
      <vt:lpstr>Конъюгация</vt:lpstr>
      <vt:lpstr>Презентация PowerPoint</vt:lpstr>
      <vt:lpstr>Презентация PowerPoint</vt:lpstr>
      <vt:lpstr>Основные этапы:</vt:lpstr>
      <vt:lpstr>Типы скрещивания:</vt:lpstr>
      <vt:lpstr>Презентация PowerPoint</vt:lpstr>
      <vt:lpstr>Постановка опыта скрещивания Hfr x F- по передаче локусов Pro, Thr, Leu</vt:lpstr>
      <vt:lpstr>Презентация PowerPoint</vt:lpstr>
      <vt:lpstr>Трансформация</vt:lpstr>
      <vt:lpstr>Презентация PowerPoint</vt:lpstr>
      <vt:lpstr>Презентация PowerPoint</vt:lpstr>
      <vt:lpstr>Условия, необходимые для успешной трансформации:</vt:lpstr>
      <vt:lpstr>Стадии трансформации</vt:lpstr>
      <vt:lpstr>Презентация PowerPoint</vt:lpstr>
      <vt:lpstr>Постановка опыта по передаче локуса устойчивости к стрептомицину</vt:lpstr>
      <vt:lpstr>Презентация PowerPoint</vt:lpstr>
      <vt:lpstr>Трансдукция</vt:lpstr>
      <vt:lpstr>- бактериофаг переносит любые гены донора;  - неспецифическую трансдукцию осуществляют вирулентные фаги; - включение ДНК клетки-рецепиента (фиолетовая) при сборке фага носит случайный характер</vt:lpstr>
      <vt:lpstr>Основные этапы:</vt:lpstr>
      <vt:lpstr>Презентация PowerPoint</vt:lpstr>
      <vt:lpstr>Основные этапы:</vt:lpstr>
      <vt:lpstr>Постановка опыта по передаче локуса «gal+»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Володя</dc:creator>
  <cp:lastModifiedBy>Антон</cp:lastModifiedBy>
  <cp:revision>40</cp:revision>
  <dcterms:created xsi:type="dcterms:W3CDTF">2015-09-14T15:02:06Z</dcterms:created>
  <dcterms:modified xsi:type="dcterms:W3CDTF">2021-03-03T17:41:23Z</dcterms:modified>
</cp:coreProperties>
</file>