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333" r:id="rId11"/>
    <p:sldId id="334" r:id="rId12"/>
    <p:sldId id="266" r:id="rId13"/>
    <p:sldId id="316" r:id="rId14"/>
    <p:sldId id="319" r:id="rId15"/>
    <p:sldId id="322" r:id="rId16"/>
    <p:sldId id="320" r:id="rId17"/>
    <p:sldId id="267" r:id="rId18"/>
    <p:sldId id="323" r:id="rId19"/>
    <p:sldId id="317" r:id="rId20"/>
    <p:sldId id="318" r:id="rId21"/>
    <p:sldId id="324" r:id="rId22"/>
    <p:sldId id="325" r:id="rId23"/>
    <p:sldId id="326" r:id="rId24"/>
    <p:sldId id="32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331" r:id="rId36"/>
    <p:sldId id="329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303" r:id="rId51"/>
    <p:sldId id="304" r:id="rId52"/>
    <p:sldId id="305" r:id="rId53"/>
    <p:sldId id="328" r:id="rId54"/>
    <p:sldId id="306" r:id="rId55"/>
    <p:sldId id="307" r:id="rId56"/>
    <p:sldId id="308" r:id="rId57"/>
    <p:sldId id="309" r:id="rId58"/>
    <p:sldId id="310" r:id="rId59"/>
    <p:sldId id="311" r:id="rId60"/>
    <p:sldId id="332" r:id="rId61"/>
    <p:sldId id="312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sotaimedicina.ru/treatment/neurolog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diseases/zabolevanija_neurology/asthenia" TargetMode="External"/><Relationship Id="rId7" Type="http://schemas.openxmlformats.org/officeDocument/2006/relationships/hyperlink" Target="https://www.krasotaimedicina.ru/diseases/psychiatric/amotivational-syndrome" TargetMode="External"/><Relationship Id="rId2" Type="http://schemas.openxmlformats.org/officeDocument/2006/relationships/hyperlink" Target="https://www.krasotaimedicina.ru/diseases/zabolevanija_neurology/headach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symptom/psycho-emotional/apathy" TargetMode="External"/><Relationship Id="rId5" Type="http://schemas.openxmlformats.org/officeDocument/2006/relationships/hyperlink" Target="https://www.krasotaimedicina.ru/diseases/zabolevanija_neurology/cerebellar-tumor" TargetMode="External"/><Relationship Id="rId4" Type="http://schemas.openxmlformats.org/officeDocument/2006/relationships/hyperlink" Target="https://www.krasotaimedicina.ru/diseases/zabolevanija_neurology/epileps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treatment/vestibular-apparatus/" TargetMode="External"/><Relationship Id="rId13" Type="http://schemas.openxmlformats.org/officeDocument/2006/relationships/hyperlink" Target="https://www.krasotaimedicina.ru/treatment/X-ray-neurology/angiography" TargetMode="External"/><Relationship Id="rId3" Type="http://schemas.openxmlformats.org/officeDocument/2006/relationships/hyperlink" Target="https://www.krasotaimedicina.ru/treatment/consultation-ophthalmology/ophthalmologist" TargetMode="External"/><Relationship Id="rId7" Type="http://schemas.openxmlformats.org/officeDocument/2006/relationships/hyperlink" Target="https://www.krasotaimedicina.ru/treatment/hearing/audiometry" TargetMode="External"/><Relationship Id="rId12" Type="http://schemas.openxmlformats.org/officeDocument/2006/relationships/hyperlink" Target="https://www.krasotaimedicina.ru/treatment/mri-neurology/brain" TargetMode="External"/><Relationship Id="rId2" Type="http://schemas.openxmlformats.org/officeDocument/2006/relationships/hyperlink" Target="https://www.krasotaimedicina.ru/treatment/consultation-neurology/neurosurge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treatment/eye-structures/direct-ophthalmoscopy" TargetMode="External"/><Relationship Id="rId11" Type="http://schemas.openxmlformats.org/officeDocument/2006/relationships/hyperlink" Target="https://www.krasotaimedicina.ru/treatment/ct-neurology/brain" TargetMode="External"/><Relationship Id="rId5" Type="http://schemas.openxmlformats.org/officeDocument/2006/relationships/hyperlink" Target="https://www.krasotaimedicina.ru/treatment/ophthalmic-test/perimetry" TargetMode="External"/><Relationship Id="rId10" Type="http://schemas.openxmlformats.org/officeDocument/2006/relationships/hyperlink" Target="https://www.krasotaimedicina.ru/treatment/electrophysiological-neurology/eeg" TargetMode="External"/><Relationship Id="rId4" Type="http://schemas.openxmlformats.org/officeDocument/2006/relationships/hyperlink" Target="https://www.krasotaimedicina.ru/treatment/ophthalmic-test/visual-acuity" TargetMode="External"/><Relationship Id="rId9" Type="http://schemas.openxmlformats.org/officeDocument/2006/relationships/hyperlink" Target="https://www.krasotaimedicina.ru/treatment/ultrasound-neurology/echo-encephalography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asotaimedicina.ru/treatment/palliative-surgery/" TargetMode="External"/><Relationship Id="rId7" Type="http://schemas.openxmlformats.org/officeDocument/2006/relationships/hyperlink" Target="https://www.krasotaimedicina.ru/treatment/chemotherapy/" TargetMode="External"/><Relationship Id="rId2" Type="http://schemas.openxmlformats.org/officeDocument/2006/relationships/hyperlink" Target="https://www.krasotaimedicina.ru/treatment/brain-tumors/stereotactic-radiosurg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treatment/radiation-therapy/" TargetMode="External"/><Relationship Id="rId5" Type="http://schemas.openxmlformats.org/officeDocument/2006/relationships/hyperlink" Target="https://www.krasotaimedicina.ru/diseases/zabolevanija_neurology/hydrocephalus" TargetMode="External"/><Relationship Id="rId4" Type="http://schemas.openxmlformats.org/officeDocument/2006/relationships/hyperlink" Target="https://www.krasotaimedicina.ru/treatment/shunt-surgery-brain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ackpantera.ru/venerologija/17459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3942" y="1360110"/>
            <a:ext cx="7197726" cy="2421464"/>
          </a:xfrm>
        </p:spPr>
        <p:txBody>
          <a:bodyPr/>
          <a:lstStyle/>
          <a:p>
            <a:r>
              <a:rPr lang="ru-R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Опухоли ЦНС у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56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/>
                </a:solidFill>
                <a:latin typeface="Arial" panose="020B0604020202020204" pitchFamily="34" charset="0"/>
              </a:rPr>
              <a:t>Относительная частота опухолей ЦНС у детей</a:t>
            </a:r>
            <a:br>
              <a:rPr lang="ru-RU" altLang="ru-RU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69374"/>
            <a:ext cx="5580185" cy="528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i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</a:t>
            </a:r>
            <a:r>
              <a:rPr lang="ru-RU" altLang="ru-RU" sz="24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(инфра)</a:t>
            </a:r>
            <a:r>
              <a:rPr lang="ru-RU" altLang="ru-RU" sz="2400" b="1" i="1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тенториальные</a:t>
            </a:r>
            <a:r>
              <a:rPr lang="ru-RU" altLang="ru-RU" sz="24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опухоли     (60%)</a:t>
            </a:r>
          </a:p>
          <a:p>
            <a:pPr>
              <a:spcBef>
                <a:spcPct val="0"/>
              </a:spcBef>
            </a:pPr>
            <a:endParaRPr lang="ru-RU" altLang="ru-RU" sz="2400" i="1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>
              <a:spcBef>
                <a:spcPts val="475"/>
              </a:spcBef>
            </a:pPr>
            <a:endParaRPr lang="ru-RU" altLang="ru-RU" sz="24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</a:pP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Мозжечок , </a:t>
            </a:r>
            <a:r>
              <a:rPr lang="en-US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желудочек</a:t>
            </a:r>
          </a:p>
          <a:p>
            <a:pPr>
              <a:spcBef>
                <a:spcPts val="475"/>
              </a:spcBef>
            </a:pP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медуллобластома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  <a:endParaRPr lang="ru-RU" altLang="ru-RU" sz="20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</a:pPr>
            <a:r>
              <a:rPr lang="ru-RU" altLang="ru-RU" sz="2000" dirty="0" err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астроцитома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	</a:t>
            </a:r>
          </a:p>
          <a:p>
            <a:pPr>
              <a:spcBef>
                <a:spcPts val="475"/>
              </a:spcBef>
            </a:pP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менингеома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	</a:t>
            </a:r>
            <a:endParaRPr lang="ru-RU" altLang="ru-RU" sz="2000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75"/>
              </a:spcBef>
            </a:pPr>
            <a:r>
              <a:rPr lang="ru-RU" altLang="ru-RU" sz="2000" b="1" i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Ствол мозга</a:t>
            </a:r>
          </a:p>
          <a:p>
            <a:pPr>
              <a:spcBef>
                <a:spcPts val="475"/>
              </a:spcBef>
            </a:pP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астроцитома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	</a:t>
            </a:r>
          </a:p>
          <a:p>
            <a:pPr>
              <a:spcBef>
                <a:spcPts val="475"/>
              </a:spcBef>
            </a:pP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эпендимома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	</a:t>
            </a:r>
          </a:p>
          <a:p>
            <a:pPr>
              <a:spcBef>
                <a:spcPts val="475"/>
              </a:spcBef>
            </a:pP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глиобластома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Bef>
                <a:spcPts val="475"/>
              </a:spcBef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			        	</a:t>
            </a:r>
          </a:p>
          <a:p>
            <a:pPr>
              <a:spcBef>
                <a:spcPct val="0"/>
              </a:spcBef>
            </a:pPr>
            <a:endParaRPr lang="ru-RU" altLang="ru-RU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s://cf.ppt-online.org/files1/slide/5/59mnH07cthkv1fpzqxiVe2oaEUKOgW4LlDRYXyuT86/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176" y="1383323"/>
            <a:ext cx="7309086" cy="5474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3442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cf.ppt-online.org/files/slide/q/qeNgwXmaZ6xQDdPFYBkjolz29OJSns417TfRHt/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283" y="0"/>
            <a:ext cx="8765687" cy="6574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344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0372861"/>
              </p:ext>
            </p:extLst>
          </p:nvPr>
        </p:nvGraphicFramePr>
        <p:xfrm>
          <a:off x="205374" y="1467041"/>
          <a:ext cx="11187364" cy="5193003"/>
        </p:xfrm>
        <a:graphic>
          <a:graphicData uri="http://schemas.openxmlformats.org/presentationml/2006/ole">
            <p:oleObj spid="_x0000_s2052" r:id="rId4" imgW="9016765" imgH="4858933" progId="Excel.Char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62" y="328246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Гистологические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варианты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ОГМ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у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детей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ru-RU" dirty="0">
                <a:solidFill>
                  <a:schemeClr val="bg1"/>
                </a:solidFill>
                <a:latin typeface="Arial" panose="020B0604020202020204" pitchFamily="34" charset="0"/>
              </a:rPr>
              <a:t>0-14 </a:t>
            </a:r>
            <a:r>
              <a:rPr lang="en-US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лет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и подростков 15-19 лет</a:t>
            </a:r>
            <a:r>
              <a:rPr lang="ru-RU" altLang="ru-RU" dirty="0">
                <a:solidFill>
                  <a:schemeClr val="accent4"/>
                </a:solidFill>
              </a:rPr>
              <a:t/>
            </a:r>
            <a:br>
              <a:rPr lang="ru-RU" altLang="ru-RU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36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94" y="456780"/>
            <a:ext cx="10894966" cy="576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23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4"/>
                </a:solidFill>
              </a:rPr>
              <a:t>Причины и факты риска возникновения опухолей ЦНС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Большинство опухолей ЦНС не связаны с какими-либо факторами риска и возникают по неизвестным пока науке причинам. Однако некоторые факторы риска существуют и влияют на возникновение опухолей: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149321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550282"/>
            <a:ext cx="10131425" cy="364913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ионизирующее излучение - является доказанным фактором, повышающим риск развития опухолей головного и спинного мозга;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воздействие винилхлорида (непахнущего пластмассы);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контакт с аспартамом (заменитель сахара);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воздействие электромагнитных полей от высоковольтных линий;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травмы головы - могут повысить риск газа, применяемого при изготовлении опухолей головного мозга;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семейный анамнез (сведения о заболеваниях в семье). Редко в одной семье могут встречаться несколько случаев опухолей ЦНС.</a:t>
            </a:r>
          </a:p>
          <a:p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199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187" y="228601"/>
            <a:ext cx="11478984" cy="6368142"/>
          </a:xfrm>
        </p:spPr>
        <p:txBody>
          <a:bodyPr>
            <a:normAutofit/>
          </a:bodyPr>
          <a:lstStyle/>
          <a:p>
            <a:r>
              <a:rPr lang="ru-RU" sz="3200" dirty="0"/>
              <a:t>Известны заболевания, которые сопровождаются повышенным риском возникновения опухолей головного и спинного мозга: </a:t>
            </a:r>
            <a:r>
              <a:rPr lang="ru-RU" sz="3200" u="sng" dirty="0" err="1"/>
              <a:t>нейрофиброматоз</a:t>
            </a:r>
            <a:r>
              <a:rPr lang="ru-RU" sz="3200" u="sng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Реклингхаузена</a:t>
            </a:r>
            <a:r>
              <a:rPr lang="ru-RU" sz="3200" dirty="0"/>
              <a:t> болезнь -наследственная болезнь, проявляющаяся многочисленными доброкачественными опухолями черепных и спинномозговых нервов), </a:t>
            </a:r>
            <a:r>
              <a:rPr lang="ru-RU" sz="3200" u="sng" dirty="0"/>
              <a:t>туберозный склероз</a:t>
            </a:r>
            <a:r>
              <a:rPr lang="ru-RU" sz="3200" dirty="0"/>
              <a:t> (</a:t>
            </a:r>
            <a:r>
              <a:rPr lang="ru-RU" sz="3200" dirty="0" err="1"/>
              <a:t>эпилойя</a:t>
            </a:r>
            <a:r>
              <a:rPr lang="ru-RU" sz="3200" dirty="0"/>
              <a:t> - наследственная болезнь, характеризующаяся наличием аденом сальных желез на лице, множественными опухолями в мозге и узелками в сердце, почках и сетчатке) и др.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2007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615" y="429986"/>
            <a:ext cx="10131425" cy="1456267"/>
          </a:xfrm>
        </p:spPr>
        <p:txBody>
          <a:bodyPr/>
          <a:lstStyle/>
          <a:p>
            <a: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опухолей у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/>
              <a:t>У детей до 1 года тоже доминируют супратенториальные опухоли, и это, главным образом, глиомы низкой степени злокачественности, </a:t>
            </a:r>
            <a:r>
              <a:rPr lang="ru-RU" sz="3200" dirty="0" smtClean="0"/>
              <a:t>ПНЭО (примитивные </a:t>
            </a:r>
            <a:r>
              <a:rPr lang="ru-RU" sz="3200" dirty="0" err="1" smtClean="0"/>
              <a:t>нейро-эндокринные</a:t>
            </a:r>
            <a:r>
              <a:rPr lang="ru-RU" sz="3200" dirty="0" smtClean="0"/>
              <a:t> опухоли), </a:t>
            </a:r>
            <a:r>
              <a:rPr lang="ru-RU" sz="3200" dirty="0"/>
              <a:t>опухоли сосудистых сплетений, тератомы и </a:t>
            </a:r>
            <a:r>
              <a:rPr lang="ru-RU" sz="3200" dirty="0" err="1"/>
              <a:t>менингиомы</a:t>
            </a:r>
            <a:r>
              <a:rPr lang="ru-RU" sz="3200" dirty="0"/>
              <a:t>. </a:t>
            </a:r>
          </a:p>
          <a:p>
            <a:r>
              <a:rPr lang="ru-RU" sz="3200" dirty="0"/>
              <a:t>У детей старше 1 года это то главным образом - </a:t>
            </a:r>
            <a:r>
              <a:rPr lang="ru-RU" sz="3200" dirty="0" err="1"/>
              <a:t>медуллобластомы</a:t>
            </a:r>
            <a:r>
              <a:rPr lang="ru-RU" sz="3200" dirty="0"/>
              <a:t>, </a:t>
            </a:r>
            <a:r>
              <a:rPr lang="ru-RU" sz="3200" dirty="0" err="1"/>
              <a:t>астроцитомы</a:t>
            </a:r>
            <a:r>
              <a:rPr lang="ru-RU" sz="3200" dirty="0"/>
              <a:t>, глиомы ствола головного мозга и </a:t>
            </a:r>
            <a:r>
              <a:rPr lang="ru-RU" sz="3200" dirty="0" err="1"/>
              <a:t>эпендимомы</a:t>
            </a:r>
            <a:r>
              <a:rPr lang="ru-RU" sz="3200" dirty="0"/>
              <a:t> четвертого желудочка.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9652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Отличительной особенностью опухолей головного мозга, особенно у маленьких детей, является длительный скрытый период, когда присутствуют только неспецифические симптомы. При отсутствии лечения это заболевание приводит к смерти пациента.</a:t>
            </a:r>
          </a:p>
          <a:p>
            <a:r>
              <a:rPr lang="ru-RU" sz="2800" dirty="0"/>
              <a:t>Симптомы опухолей ЦНС условно подразделяют на ранние (первые) и поздние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81072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26" y="173785"/>
            <a:ext cx="9302773" cy="655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709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Опухоли центральной нервной системы </a:t>
            </a:r>
            <a:r>
              <a:rPr lang="ru-RU" sz="3600" dirty="0"/>
              <a:t>— различные новообразования спинного и головного мозга, их оболочек, </a:t>
            </a:r>
            <a:r>
              <a:rPr lang="ru-RU" sz="3600" dirty="0" err="1"/>
              <a:t>ликворных</a:t>
            </a:r>
            <a:r>
              <a:rPr lang="ru-RU" sz="3600" dirty="0"/>
              <a:t> путей, сосудов.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4253219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84914"/>
            <a:ext cx="10842170" cy="607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778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симптомы:</a:t>
            </a:r>
            <a:b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Головная боль - неопределенной локализации, чаще «утренняя или ночная». Головная боль</a:t>
            </a:r>
          </a:p>
          <a:p>
            <a:r>
              <a:rPr lang="ru-RU" sz="2400" dirty="0"/>
              <a:t>встречаются у 50% больных с опухолями ЦНС, однако менее 1% головных болей является симптомом опухоли. На высоте головной боли может быть тошнота и рвота.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Сонливость.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Пелена перед глазами.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Боли в спине.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50808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У детей в возрасте до 1 года: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раздражительность, беспокойство;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отказ от еды (анорексия);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задержка развития или регрессия уже имевшихся навыков (перестал переворачиваться, сидеть, узнавать окружающих);</a:t>
            </a:r>
          </a:p>
          <a:p>
            <a:r>
              <a:rPr lang="ru-RU" sz="3200" dirty="0"/>
              <a:t>Увеличение размеров черепа, выбухание родничка.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71284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Поздние симптомы:</a:t>
            </a:r>
            <a:br>
              <a:rPr 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609601"/>
            <a:ext cx="11625943" cy="610144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Судорожный припадок - является обязательным показанием для проведения специального обследования. 10% припадков у взрослых являются симптомом опухоли.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Неврологические изменения: нарушение работы мышц, вплоть до параличей (слабость одной половины тела, </a:t>
            </a:r>
            <a:r>
              <a:rPr lang="ru-RU" sz="2400" dirty="0" err="1"/>
              <a:t>тугоподвижность</a:t>
            </a:r>
            <a:r>
              <a:rPr lang="ru-RU" sz="2400" dirty="0"/>
              <a:t> мышц), нарушение чувствительности, нарушение ритма речи, интеллектуальные и психические расстройства, нарушение координации (потеря точных движений руками и ногами), неустойчивость походки, различные галлюцинации, нарушение обоняния, равновесия, глотания, вкуса, слуха. Эти симптомы обычно появляются постепенно и со временем нарастают.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9303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7" y="179615"/>
            <a:ext cx="10425340" cy="56115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Нарушение зрения, нарушение движения глазных яблок, изменения на глазном дне, двоение в глазах, частое мигание, косоглазие, периодическое затемнение зрения при изменении положения головы, небольших физических нагрузках.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Эндокринное нарушения (остановка роста, жажда, голод, ожирение).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18588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2" y="397328"/>
            <a:ext cx="10131425" cy="1456267"/>
          </a:xfrm>
        </p:spPr>
        <p:txBody>
          <a:bodyPr/>
          <a:lstStyle/>
          <a:p>
            <a:r>
              <a:rPr lang="ru-RU" alt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 опухолей мозга</a:t>
            </a:r>
            <a:br>
              <a:rPr lang="ru-RU" alt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159329"/>
            <a:ext cx="11506199" cy="553538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altLang="ru-RU" sz="3000" dirty="0"/>
              <a:t>Для клинической картины</a:t>
            </a:r>
            <a:r>
              <a:rPr lang="en-US" altLang="ru-RU" sz="3000" dirty="0"/>
              <a:t> </a:t>
            </a:r>
            <a:r>
              <a:rPr lang="ru-RU" altLang="ru-RU" sz="3000" dirty="0"/>
              <a:t>опухолей мозга характерно сочетаний общемозговых и очаговых неврологических симптомов.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altLang="ru-RU" sz="3000" dirty="0"/>
              <a:t>В основе </a:t>
            </a:r>
            <a:r>
              <a:rPr lang="ru-RU" altLang="ru-RU" sz="3000" b="1" dirty="0"/>
              <a:t>общемозговых симптомов</a:t>
            </a:r>
            <a:r>
              <a:rPr lang="ru-RU" altLang="ru-RU" sz="3000" dirty="0"/>
              <a:t> лежит повышение внутричерепного давления.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altLang="ru-RU" sz="3000" b="1" dirty="0"/>
              <a:t>Очаговые неврологические симптомы</a:t>
            </a:r>
            <a:r>
              <a:rPr lang="ru-RU" altLang="ru-RU" sz="3000" dirty="0"/>
              <a:t> определяются расположением опухоли. Они возникают вследствие поражения различных участков мозга, обычно в месте локализации опухоли, либо на расстоянии – в результате отека, сдавления, смещения нервной ткани, нарушений кровообращения в ней.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424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1" y="117325"/>
            <a:ext cx="10131425" cy="3649133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accent4"/>
                </a:solidFill>
              </a:rPr>
              <a:t>Принципы формирования  общемозговых и очаговых симптомов </a:t>
            </a:r>
          </a:p>
          <a:p>
            <a:endParaRPr lang="ru-RU" altLang="ru-RU" sz="2400" dirty="0"/>
          </a:p>
          <a:p>
            <a:r>
              <a:rPr lang="ru-RU" altLang="ru-RU" sz="2400" dirty="0"/>
              <a:t>1. Повышение внутричерепного давления вследствие нарушения </a:t>
            </a:r>
            <a:r>
              <a:rPr lang="ru-RU" altLang="ru-RU" sz="2400" dirty="0" err="1"/>
              <a:t>ликворооттока</a:t>
            </a:r>
            <a:endParaRPr lang="ru-RU" altLang="ru-RU" sz="2400" dirty="0"/>
          </a:p>
          <a:p>
            <a:r>
              <a:rPr lang="ru-RU" altLang="ru-RU" sz="2400" dirty="0"/>
              <a:t>2. Механическое компримирующее воздействие на функционально значимые зоны </a:t>
            </a:r>
          </a:p>
        </p:txBody>
      </p:sp>
      <p:pic>
        <p:nvPicPr>
          <p:cNvPr id="4" name="Picture 5" descr="C:\Users\МРТ\Desktop\опух ЗЧЯ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57" b="13489"/>
          <a:stretch>
            <a:fillRect/>
          </a:stretch>
        </p:blipFill>
        <p:spPr bwMode="auto">
          <a:xfrm>
            <a:off x="9485313" y="0"/>
            <a:ext cx="27066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МРТ\Desktop\опух ЗЧЯ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52" b="12852"/>
          <a:stretch>
            <a:fillRect/>
          </a:stretch>
        </p:blipFill>
        <p:spPr bwMode="auto">
          <a:xfrm>
            <a:off x="9485312" y="2006600"/>
            <a:ext cx="27066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МРТ\Desktop\Научная работа\Пациенты Тумор новые\Пациенты дети тумор\Малахов Тумор дет\Малахов Тумор Т28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78" t="13126" r="17403" b="12950"/>
          <a:stretch>
            <a:fillRect/>
          </a:stretch>
        </p:blipFill>
        <p:spPr bwMode="auto">
          <a:xfrm>
            <a:off x="9690100" y="4184650"/>
            <a:ext cx="25019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МРТ\Desktop\Научная работа\Пациенты Тумор новые\Пациенты дети тумор\Малахов Тумор дет\Малахов Тумор саг кор8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5" t="13565" r="7323" b="13460"/>
          <a:stretch>
            <a:fillRect/>
          </a:stretch>
        </p:blipFill>
        <p:spPr bwMode="auto">
          <a:xfrm>
            <a:off x="5421767" y="4184649"/>
            <a:ext cx="28590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МРТ\Desktop\Научная работа\Пациенты Тумор новые\Пациенты дети тумор\Малахов Тумор дет\Малахов Тумор МРКС13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5" t="12679" r="11630" b="14073"/>
          <a:stretch>
            <a:fillRect/>
          </a:stretch>
        </p:blipFill>
        <p:spPr bwMode="auto">
          <a:xfrm>
            <a:off x="1338943" y="4184649"/>
            <a:ext cx="29273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5999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195" y="0"/>
            <a:ext cx="11344048" cy="6729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381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1" y="332015"/>
            <a:ext cx="10131425" cy="1456267"/>
          </a:xfrm>
        </p:spPr>
        <p:txBody>
          <a:bodyPr/>
          <a:lstStyle/>
          <a:p>
            <a:r>
              <a:rPr lang="ru-RU" alt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Очаговые симптомы 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9" descr="CranialNe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62138"/>
            <a:ext cx="38100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7409r-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291" y="1804157"/>
            <a:ext cx="40401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МРТ\Desktop\опух ЗЧЯ0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2" t="10207" r="6342"/>
          <a:stretch>
            <a:fillRect/>
          </a:stretch>
        </p:blipFill>
        <p:spPr bwMode="auto">
          <a:xfrm>
            <a:off x="5511800" y="3119704"/>
            <a:ext cx="360362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9439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772" y="332014"/>
            <a:ext cx="5486399" cy="1456267"/>
          </a:xfrm>
        </p:spPr>
        <p:txBody>
          <a:bodyPr>
            <a:normAutofit/>
          </a:bodyPr>
          <a:lstStyle/>
          <a:p>
            <a:r>
              <a:rPr lang="ru-RU" sz="4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Астроцитома</a:t>
            </a:r>
            <a:endParaRPr lang="ru-RU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273629"/>
            <a:ext cx="10131425" cy="5257800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chemeClr val="accent4"/>
                </a:solidFill>
              </a:rPr>
              <a:t>Астроцитома</a:t>
            </a:r>
            <a:r>
              <a:rPr lang="ru-RU" sz="3600" dirty="0">
                <a:solidFill>
                  <a:schemeClr val="accent4"/>
                </a:solidFill>
              </a:rPr>
              <a:t> – </a:t>
            </a:r>
            <a:r>
              <a:rPr lang="ru-RU" sz="2400" dirty="0">
                <a:solidFill>
                  <a:schemeClr val="accent4"/>
                </a:solidFill>
              </a:rPr>
              <a:t>глиальная опухоль головного мозга, возникающая из </a:t>
            </a:r>
            <a:r>
              <a:rPr lang="ru-RU" sz="2400" dirty="0" err="1">
                <a:solidFill>
                  <a:schemeClr val="accent4"/>
                </a:solidFill>
              </a:rPr>
              <a:t>астроцитов</a:t>
            </a:r>
            <a:endParaRPr lang="ru-RU" sz="36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>
                <a:solidFill>
                  <a:schemeClr val="accent4"/>
                </a:solidFill>
              </a:rPr>
              <a:t>Астроцитома</a:t>
            </a:r>
            <a:r>
              <a:rPr lang="ru-RU" dirty="0">
                <a:solidFill>
                  <a:schemeClr val="accent4"/>
                </a:solidFill>
              </a:rPr>
              <a:t> головного мозга является результатом опухолевого перерождения </a:t>
            </a:r>
            <a:r>
              <a:rPr lang="ru-RU" dirty="0" err="1">
                <a:solidFill>
                  <a:schemeClr val="accent4"/>
                </a:solidFill>
              </a:rPr>
              <a:t>астроцитов</a:t>
            </a:r>
            <a:r>
              <a:rPr lang="ru-RU" dirty="0">
                <a:solidFill>
                  <a:schemeClr val="accent4"/>
                </a:solidFill>
              </a:rPr>
              <a:t> - глиальных клеток, имеющих форму звезды, за которую их также называют звездчатыми клетками. До недавнего времени считалось, что </a:t>
            </a:r>
            <a:r>
              <a:rPr lang="ru-RU" dirty="0" err="1">
                <a:solidFill>
                  <a:schemeClr val="accent4"/>
                </a:solidFill>
              </a:rPr>
              <a:t>астроциты</a:t>
            </a:r>
            <a:r>
              <a:rPr lang="ru-RU" dirty="0">
                <a:solidFill>
                  <a:schemeClr val="accent4"/>
                </a:solidFill>
              </a:rPr>
              <a:t> выполняют вспомогательную поддерживающую функцию по отношению к нейронам ЦНС. Однако последние исследования в области нейрофизиологии и </a:t>
            </a:r>
            <a:r>
              <a:rPr lang="ru-RU" dirty="0">
                <a:solidFill>
                  <a:schemeClr val="accent4"/>
                </a:solidFill>
                <a:hlinkClick r:id="rId2"/>
              </a:rPr>
              <a:t>неврологии</a:t>
            </a:r>
            <a:r>
              <a:rPr lang="ru-RU" dirty="0">
                <a:solidFill>
                  <a:schemeClr val="accent4"/>
                </a:solidFill>
              </a:rPr>
              <a:t> показали, что </a:t>
            </a:r>
            <a:r>
              <a:rPr lang="ru-RU" dirty="0" err="1">
                <a:solidFill>
                  <a:schemeClr val="accent4"/>
                </a:solidFill>
              </a:rPr>
              <a:t>астроциты</a:t>
            </a:r>
            <a:r>
              <a:rPr lang="ru-RU" dirty="0">
                <a:solidFill>
                  <a:schemeClr val="accent4"/>
                </a:solidFill>
              </a:rPr>
              <a:t> выполняют защитную функцию, предотвращая </a:t>
            </a:r>
            <a:r>
              <a:rPr lang="ru-RU" dirty="0" err="1">
                <a:solidFill>
                  <a:schemeClr val="accent4"/>
                </a:solidFill>
              </a:rPr>
              <a:t>травмирование</a:t>
            </a:r>
            <a:r>
              <a:rPr lang="ru-RU" dirty="0">
                <a:solidFill>
                  <a:schemeClr val="accent4"/>
                </a:solidFill>
              </a:rPr>
              <a:t> нейронов и поглощая образующиеся в результате их жизнедеятельности избыточные химические вещества. Они обеспечивают питание нейронов, участвуют в регуляции функций гематоэнцефалического барьера и состояния мозгового кровотока.</a:t>
            </a:r>
          </a:p>
          <a:p>
            <a:pPr fontAlgn="base"/>
            <a:r>
              <a:rPr lang="ru-RU" dirty="0">
                <a:solidFill>
                  <a:schemeClr val="accent4"/>
                </a:solidFill>
              </a:rPr>
              <a:t>Точные данные о факторах, провоцирующих опухолевую трансформацию </a:t>
            </a:r>
            <a:r>
              <a:rPr lang="ru-RU" dirty="0" err="1">
                <a:solidFill>
                  <a:schemeClr val="accent4"/>
                </a:solidFill>
              </a:rPr>
              <a:t>астроцитов</a:t>
            </a:r>
            <a:r>
              <a:rPr lang="ru-RU" dirty="0">
                <a:solidFill>
                  <a:schemeClr val="accent4"/>
                </a:solidFill>
              </a:rPr>
              <a:t>, пока отсутствуют. Предположительно роль пускового механизма, в результате которого развивается </a:t>
            </a:r>
            <a:r>
              <a:rPr lang="ru-RU" dirty="0" err="1">
                <a:solidFill>
                  <a:schemeClr val="accent4"/>
                </a:solidFill>
              </a:rPr>
              <a:t>астроцитома</a:t>
            </a:r>
            <a:r>
              <a:rPr lang="ru-RU" dirty="0">
                <a:solidFill>
                  <a:schemeClr val="accent4"/>
                </a:solidFill>
              </a:rPr>
              <a:t> головного мозга, играют: избыточная радиация, хроническое воздействие вредных химических веществ, онкогенные вирусы. Существенная роль отводится также наследственному фактору, поскольку у пациентов с </a:t>
            </a:r>
            <a:r>
              <a:rPr lang="ru-RU" dirty="0" err="1">
                <a:solidFill>
                  <a:schemeClr val="accent4"/>
                </a:solidFill>
              </a:rPr>
              <a:t>астроцитомой</a:t>
            </a:r>
            <a:r>
              <a:rPr lang="ru-RU" dirty="0">
                <a:solidFill>
                  <a:schemeClr val="accent4"/>
                </a:solidFill>
              </a:rPr>
              <a:t> головного мозга обнаружены генетические поломки в гене ТР53</a:t>
            </a:r>
            <a:r>
              <a:rPr lang="ru-RU" dirty="0" smtClean="0">
                <a:solidFill>
                  <a:schemeClr val="accent4"/>
                </a:solidFill>
              </a:rPr>
              <a:t>.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3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87" y="887186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/>
                </a:solidFill>
                <a:latin typeface="Arial" panose="020B0604020202020204" pitchFamily="34" charset="0"/>
              </a:rPr>
              <a:t>ЧАСТОТА ПЕРВИЧНЫХ ОПУХОЛЕЙ ЦНС СРЕДИ ОНКОЛОГИЧЕСКИХ ЗАБОЛЕВАНИЙ  У ДЕТЕЙ РОССИЙСКОЙ </a:t>
            </a:r>
            <a:r>
              <a:rPr lang="ru-RU" altLang="ru-RU" b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ФЕДЕРАЦИИ</a:t>
            </a:r>
            <a: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4440286"/>
              </p:ext>
            </p:extLst>
          </p:nvPr>
        </p:nvGraphicFramePr>
        <p:xfrm>
          <a:off x="1351522" y="2141538"/>
          <a:ext cx="8930612" cy="3649662"/>
        </p:xfrm>
        <a:graphic>
          <a:graphicData uri="http://schemas.openxmlformats.org/presentationml/2006/ole">
            <p:oleObj spid="_x0000_s1028" r:id="rId3" imgW="9229649" imgH="3771900" progId="MSGraph.Char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0764" y="5979664"/>
            <a:ext cx="853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</a:rPr>
              <a:t>2/3 опухолей ЦНС являются опухолями высокой степени злокачественности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177881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>
                <a:solidFill>
                  <a:schemeClr val="accent4"/>
                </a:solidFill>
              </a:rPr>
              <a:t>Клинические проявления, которыми сопровождается </a:t>
            </a:r>
            <a:r>
              <a:rPr lang="ru-RU" dirty="0" err="1">
                <a:solidFill>
                  <a:schemeClr val="accent4"/>
                </a:solidFill>
              </a:rPr>
              <a:t>астроцитома</a:t>
            </a:r>
            <a:r>
              <a:rPr lang="ru-RU" dirty="0">
                <a:solidFill>
                  <a:schemeClr val="accent4"/>
                </a:solidFill>
              </a:rPr>
              <a:t> головного мозга, можно разделить на общие, отмечающиеся при любом расположении опухоли, и местные или очаговые, зависящие от локализации процесса.</a:t>
            </a:r>
          </a:p>
          <a:p>
            <a:pPr fontAlgn="base"/>
            <a:r>
              <a:rPr lang="ru-RU" dirty="0">
                <a:solidFill>
                  <a:schemeClr val="accent4"/>
                </a:solidFill>
              </a:rPr>
              <a:t>Общие симптомы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связаны с обусловленным ею повышением внутричерепного давления, ирритативным (раздражающим) воздействием и токсическим влиянием продуктов метаболизма опухолевых клеток. К общим проявлениям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головного мозга относятся: </a:t>
            </a:r>
            <a:r>
              <a:rPr lang="ru-RU" dirty="0">
                <a:solidFill>
                  <a:schemeClr val="accent4"/>
                </a:solidFill>
                <a:hlinkClick r:id="rId2"/>
              </a:rPr>
              <a:t>головные боли</a:t>
            </a:r>
            <a:r>
              <a:rPr lang="ru-RU" dirty="0">
                <a:solidFill>
                  <a:schemeClr val="accent4"/>
                </a:solidFill>
              </a:rPr>
              <a:t> постоянного характера, отсутствие аппетита, тошнота, рвота, двоение в глазах и/или появление тумана перед глазами, головокружения, изменения настроения, </a:t>
            </a:r>
            <a:r>
              <a:rPr lang="ru-RU" dirty="0">
                <a:solidFill>
                  <a:schemeClr val="accent4"/>
                </a:solidFill>
                <a:hlinkClick r:id="rId3"/>
              </a:rPr>
              <a:t>астения</a:t>
            </a:r>
            <a:r>
              <a:rPr lang="ru-RU" dirty="0">
                <a:solidFill>
                  <a:schemeClr val="accent4"/>
                </a:solidFill>
              </a:rPr>
              <a:t>, снижение способности к концентрации внимания и ухудшение памяти. Возможны </a:t>
            </a:r>
            <a:r>
              <a:rPr lang="ru-RU" dirty="0">
                <a:solidFill>
                  <a:schemeClr val="accent4"/>
                </a:solidFill>
                <a:hlinkClick r:id="rId4"/>
              </a:rPr>
              <a:t>эпилептические припадки</a:t>
            </a:r>
            <a:r>
              <a:rPr lang="ru-RU" dirty="0">
                <a:solidFill>
                  <a:schemeClr val="accent4"/>
                </a:solidFill>
              </a:rPr>
              <a:t>. Зачастую первые проявления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головного мозга носят общий неспецифический характер. Со временем в зависимости от степени злокачественности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идет медленное или быстрое прогрессирование симптоматики с появлением неврологического дефицита, свидетельствующего об очаговом характере патологического процесса.</a:t>
            </a:r>
          </a:p>
          <a:p>
            <a:pPr fontAlgn="base"/>
            <a:r>
              <a:rPr lang="ru-RU" dirty="0">
                <a:solidFill>
                  <a:schemeClr val="accent4"/>
                </a:solidFill>
              </a:rPr>
              <a:t>Очаговые симптомы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головного мозга возникают в результате разрушения и сдавления опухолью расположенных рядом с ней церебральных структур. Для полушарных </a:t>
            </a:r>
            <a:r>
              <a:rPr lang="ru-RU" dirty="0" err="1">
                <a:solidFill>
                  <a:schemeClr val="accent4"/>
                </a:solidFill>
              </a:rPr>
              <a:t>астроцитом</a:t>
            </a:r>
            <a:r>
              <a:rPr lang="ru-RU" dirty="0">
                <a:solidFill>
                  <a:schemeClr val="accent4"/>
                </a:solidFill>
              </a:rPr>
              <a:t> головного мозга характерно снижение чувствительности (</a:t>
            </a:r>
            <a:r>
              <a:rPr lang="ru-RU" dirty="0" err="1">
                <a:solidFill>
                  <a:schemeClr val="accent4"/>
                </a:solidFill>
              </a:rPr>
              <a:t>гемигипестезия</a:t>
            </a:r>
            <a:r>
              <a:rPr lang="ru-RU" dirty="0">
                <a:solidFill>
                  <a:schemeClr val="accent4"/>
                </a:solidFill>
              </a:rPr>
              <a:t>) и мышечная слабость (гемипарез) в руке и ноге противоположной пораженному полушарию стороны тела. </a:t>
            </a:r>
            <a:r>
              <a:rPr lang="ru-RU" dirty="0">
                <a:solidFill>
                  <a:schemeClr val="accent4"/>
                </a:solidFill>
                <a:hlinkClick r:id="rId5"/>
              </a:rPr>
              <a:t>Опухолевое поражение мозжечка</a:t>
            </a:r>
            <a:r>
              <a:rPr lang="ru-RU" dirty="0">
                <a:solidFill>
                  <a:schemeClr val="accent4"/>
                </a:solidFill>
              </a:rPr>
              <a:t> отличается нарушением устойчивости в положении стоя и при ходьбе, проблемами с координацией движений.</a:t>
            </a:r>
          </a:p>
          <a:p>
            <a:pPr fontAlgn="base"/>
            <a:r>
              <a:rPr lang="ru-RU" dirty="0">
                <a:solidFill>
                  <a:schemeClr val="accent4"/>
                </a:solidFill>
              </a:rPr>
              <a:t>Местоположение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головного мозга в лобной доле характеризуется инертностью, резко выраженной общей слабостью, </a:t>
            </a:r>
            <a:r>
              <a:rPr lang="ru-RU" dirty="0">
                <a:solidFill>
                  <a:schemeClr val="accent4"/>
                </a:solidFill>
                <a:hlinkClick r:id="rId6"/>
              </a:rPr>
              <a:t>апатией</a:t>
            </a:r>
            <a:r>
              <a:rPr lang="ru-RU" dirty="0">
                <a:solidFill>
                  <a:schemeClr val="accent4"/>
                </a:solidFill>
              </a:rPr>
              <a:t>, </a:t>
            </a:r>
            <a:r>
              <a:rPr lang="ru-RU" dirty="0">
                <a:solidFill>
                  <a:schemeClr val="accent4"/>
                </a:solidFill>
                <a:hlinkClick r:id="rId7"/>
              </a:rPr>
              <a:t>снижением мотивации</a:t>
            </a:r>
            <a:r>
              <a:rPr lang="ru-RU" dirty="0">
                <a:solidFill>
                  <a:schemeClr val="accent4"/>
                </a:solidFill>
              </a:rPr>
              <a:t>, приступами психического возбуждения и агрессивности, ухудшением памяти и интеллектуальных способностей. Окружающие таких пациентов люди отмечают изменения и странности в их поведении. При локализации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 в височной доле имеют место расстройства речи, нарушения памяти и различные по своему характеру галлюцинации: обонятельные, слуховые и вкусовые. Зрительные галлюцинации характерны для </a:t>
            </a:r>
            <a:r>
              <a:rPr lang="ru-RU" dirty="0" err="1">
                <a:solidFill>
                  <a:schemeClr val="accent4"/>
                </a:solidFill>
              </a:rPr>
              <a:t>астроцитомы</a:t>
            </a:r>
            <a:r>
              <a:rPr lang="ru-RU" dirty="0">
                <a:solidFill>
                  <a:schemeClr val="accent4"/>
                </a:solidFill>
              </a:rPr>
              <a:t>, расположенной на границе височной доли с затылочной. Если </a:t>
            </a:r>
            <a:r>
              <a:rPr lang="ru-RU" dirty="0" err="1">
                <a:solidFill>
                  <a:schemeClr val="accent4"/>
                </a:solidFill>
              </a:rPr>
              <a:t>астроцитома</a:t>
            </a:r>
            <a:r>
              <a:rPr lang="ru-RU" dirty="0">
                <a:solidFill>
                  <a:schemeClr val="accent4"/>
                </a:solidFill>
              </a:rPr>
              <a:t> головного мозга локализуется в затылочной доли, то наряду со зрительными галлюцинациями она сопровождается различными нарушениями зрения. Теменная </a:t>
            </a:r>
            <a:r>
              <a:rPr lang="ru-RU" dirty="0" err="1">
                <a:solidFill>
                  <a:schemeClr val="accent4"/>
                </a:solidFill>
              </a:rPr>
              <a:t>астроцитома</a:t>
            </a:r>
            <a:r>
              <a:rPr lang="ru-RU" dirty="0">
                <a:solidFill>
                  <a:schemeClr val="accent4"/>
                </a:solidFill>
              </a:rPr>
              <a:t> головного мозга вызывает расстройство письменной речи и нарушения мелкой моторики</a:t>
            </a:r>
            <a:r>
              <a:rPr lang="ru-RU" dirty="0" smtClean="0">
                <a:solidFill>
                  <a:schemeClr val="accent4"/>
                </a:solidFill>
              </a:rPr>
              <a:t>.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63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694713"/>
          </a:xfrm>
        </p:spPr>
        <p:txBody>
          <a:bodyPr>
            <a:noAutofit/>
          </a:bodyPr>
          <a:lstStyle/>
          <a:p>
            <a:pPr fontAlgn="base"/>
            <a:r>
              <a:rPr lang="ru-RU" sz="2400" dirty="0">
                <a:solidFill>
                  <a:schemeClr val="accent4"/>
                </a:solidFill>
              </a:rPr>
              <a:t>Клиническое обследование пациентов проводится неврологом, </a:t>
            </a:r>
            <a:r>
              <a:rPr lang="ru-RU" sz="2400" dirty="0">
                <a:solidFill>
                  <a:schemeClr val="accent4"/>
                </a:solidFill>
                <a:hlinkClick r:id="rId2"/>
              </a:rPr>
              <a:t>нейрохирургом</a:t>
            </a:r>
            <a:r>
              <a:rPr lang="ru-RU" sz="2400" dirty="0">
                <a:solidFill>
                  <a:schemeClr val="accent4"/>
                </a:solidFill>
              </a:rPr>
              <a:t>, </a:t>
            </a:r>
            <a:r>
              <a:rPr lang="ru-RU" sz="2400" dirty="0">
                <a:solidFill>
                  <a:schemeClr val="accent4"/>
                </a:solidFill>
                <a:hlinkClick r:id="rId3"/>
              </a:rPr>
              <a:t>офтальмологом</a:t>
            </a:r>
            <a:r>
              <a:rPr lang="ru-RU" sz="2400" dirty="0">
                <a:solidFill>
                  <a:schemeClr val="accent4"/>
                </a:solidFill>
              </a:rPr>
              <a:t> и отоларингологом. Оно включает неврологический осмотр, офтальмологическое обследование (</a:t>
            </a:r>
            <a:r>
              <a:rPr lang="ru-RU" sz="2400" dirty="0">
                <a:solidFill>
                  <a:schemeClr val="accent4"/>
                </a:solidFill>
                <a:hlinkClick r:id="rId4"/>
              </a:rPr>
              <a:t>определение остроты зрения</a:t>
            </a:r>
            <a:r>
              <a:rPr lang="ru-RU" sz="2400" dirty="0">
                <a:solidFill>
                  <a:schemeClr val="accent4"/>
                </a:solidFill>
              </a:rPr>
              <a:t>, </a:t>
            </a:r>
            <a:r>
              <a:rPr lang="ru-RU" sz="2400" dirty="0">
                <a:solidFill>
                  <a:schemeClr val="accent4"/>
                </a:solidFill>
                <a:hlinkClick r:id="rId5"/>
              </a:rPr>
              <a:t>исследование полей зрения</a:t>
            </a:r>
            <a:r>
              <a:rPr lang="ru-RU" sz="2400" dirty="0">
                <a:solidFill>
                  <a:schemeClr val="accent4"/>
                </a:solidFill>
              </a:rPr>
              <a:t>, </a:t>
            </a:r>
            <a:r>
              <a:rPr lang="ru-RU" sz="2400" dirty="0">
                <a:solidFill>
                  <a:schemeClr val="accent4"/>
                </a:solidFill>
                <a:hlinkClick r:id="rId6"/>
              </a:rPr>
              <a:t>офтальмоскопия</a:t>
            </a:r>
            <a:r>
              <a:rPr lang="ru-RU" sz="2400" dirty="0">
                <a:solidFill>
                  <a:schemeClr val="accent4"/>
                </a:solidFill>
              </a:rPr>
              <a:t>), </a:t>
            </a:r>
            <a:r>
              <a:rPr lang="ru-RU" sz="2400" dirty="0">
                <a:solidFill>
                  <a:schemeClr val="accent4"/>
                </a:solidFill>
                <a:hlinkClick r:id="rId7"/>
              </a:rPr>
              <a:t>пороговую аудиометрию</a:t>
            </a:r>
            <a:r>
              <a:rPr lang="ru-RU" sz="2400" dirty="0">
                <a:solidFill>
                  <a:schemeClr val="accent4"/>
                </a:solidFill>
              </a:rPr>
              <a:t>, </a:t>
            </a:r>
            <a:r>
              <a:rPr lang="ru-RU" sz="2400" dirty="0">
                <a:solidFill>
                  <a:schemeClr val="accent4"/>
                </a:solidFill>
                <a:hlinkClick r:id="rId8"/>
              </a:rPr>
              <a:t>исследование вестибулярного аппарата</a:t>
            </a:r>
            <a:r>
              <a:rPr lang="ru-RU" sz="2400" dirty="0">
                <a:solidFill>
                  <a:schemeClr val="accent4"/>
                </a:solidFill>
              </a:rPr>
              <a:t> и психического статуса. Первичное инструментальное обследование пациентов с </a:t>
            </a:r>
            <a:r>
              <a:rPr lang="ru-RU" sz="2400" dirty="0" err="1">
                <a:solidFill>
                  <a:schemeClr val="accent4"/>
                </a:solidFill>
              </a:rPr>
              <a:t>астроцитомой</a:t>
            </a:r>
            <a:r>
              <a:rPr lang="ru-RU" sz="2400" dirty="0">
                <a:solidFill>
                  <a:schemeClr val="accent4"/>
                </a:solidFill>
              </a:rPr>
              <a:t> головного мозга может выявить повышенное внутричерепное давление по данным </a:t>
            </a:r>
            <a:r>
              <a:rPr lang="ru-RU" sz="2400" dirty="0">
                <a:solidFill>
                  <a:schemeClr val="accent4"/>
                </a:solidFill>
                <a:hlinkClick r:id="rId9"/>
              </a:rPr>
              <a:t>Эхо-ЭГ</a:t>
            </a:r>
            <a:r>
              <a:rPr lang="ru-RU" sz="2400" dirty="0">
                <a:solidFill>
                  <a:schemeClr val="accent4"/>
                </a:solidFill>
              </a:rPr>
              <a:t> и наличие пароксизмальной активности по данным </a:t>
            </a:r>
            <a:r>
              <a:rPr lang="ru-RU" sz="2400" dirty="0">
                <a:solidFill>
                  <a:schemeClr val="accent4"/>
                </a:solidFill>
                <a:hlinkClick r:id="rId10"/>
              </a:rPr>
              <a:t>электроэнцефалографии</a:t>
            </a:r>
            <a:r>
              <a:rPr lang="ru-RU" sz="2400" dirty="0">
                <a:solidFill>
                  <a:schemeClr val="accent4"/>
                </a:solidFill>
              </a:rPr>
              <a:t>. Выявление очаговой симптоматики в ходе неврологического обследования является показанием к проведению </a:t>
            </a:r>
            <a:r>
              <a:rPr lang="ru-RU" sz="2400" dirty="0">
                <a:solidFill>
                  <a:schemeClr val="accent4"/>
                </a:solidFill>
                <a:hlinkClick r:id="rId11"/>
              </a:rPr>
              <a:t>КТ</a:t>
            </a:r>
            <a:r>
              <a:rPr lang="ru-RU" sz="2400" dirty="0">
                <a:solidFill>
                  <a:schemeClr val="accent4"/>
                </a:solidFill>
              </a:rPr>
              <a:t> и </a:t>
            </a:r>
            <a:r>
              <a:rPr lang="ru-RU" sz="2400" dirty="0">
                <a:solidFill>
                  <a:schemeClr val="accent4"/>
                </a:solidFill>
                <a:hlinkClick r:id="rId12"/>
              </a:rPr>
              <a:t>МРТ головного мозга</a:t>
            </a:r>
            <a:r>
              <a:rPr lang="ru-RU" sz="2400" dirty="0">
                <a:solidFill>
                  <a:schemeClr val="accent4"/>
                </a:solidFill>
              </a:rPr>
              <a:t>.</a:t>
            </a:r>
          </a:p>
          <a:p>
            <a:pPr fontAlgn="base"/>
            <a:r>
              <a:rPr lang="ru-RU" sz="2400" dirty="0" err="1">
                <a:solidFill>
                  <a:schemeClr val="accent4"/>
                </a:solidFill>
              </a:rPr>
              <a:t>Астроцитома</a:t>
            </a:r>
            <a:r>
              <a:rPr lang="ru-RU" sz="2400" dirty="0">
                <a:solidFill>
                  <a:schemeClr val="accent4"/>
                </a:solidFill>
              </a:rPr>
              <a:t> головного мозга может быть обнаружена и при </a:t>
            </a:r>
            <a:r>
              <a:rPr lang="ru-RU" sz="2400" dirty="0">
                <a:solidFill>
                  <a:schemeClr val="accent4"/>
                </a:solidFill>
                <a:hlinkClick r:id="rId13"/>
              </a:rPr>
              <a:t>ангиографии</a:t>
            </a:r>
            <a:r>
              <a:rPr lang="ru-RU" sz="2400" dirty="0">
                <a:solidFill>
                  <a:schemeClr val="accent4"/>
                </a:solidFill>
              </a:rPr>
              <a:t>. Установить точный диагноз и определить степень злокачественности опухоли позволяет гистологическое исследование. Получение гистологического материала возможно в ходе стереотаксической биопсии или </a:t>
            </a:r>
            <a:r>
              <a:rPr lang="ru-RU" sz="2400" dirty="0" err="1">
                <a:solidFill>
                  <a:schemeClr val="accent4"/>
                </a:solidFill>
              </a:rPr>
              <a:t>интраоперационно</a:t>
            </a:r>
            <a:r>
              <a:rPr lang="ru-RU" sz="2400" dirty="0">
                <a:solidFill>
                  <a:schemeClr val="accent4"/>
                </a:solidFill>
              </a:rPr>
              <a:t> (для решения вопроса об объеме хирургического вмешательства</a:t>
            </a:r>
            <a:r>
              <a:rPr lang="ru-RU" sz="2400" dirty="0" smtClean="0">
                <a:solidFill>
                  <a:schemeClr val="accent4"/>
                </a:solidFill>
              </a:rPr>
              <a:t>).</a:t>
            </a:r>
            <a:endParaRPr lang="ru-RU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118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Autofit/>
          </a:bodyPr>
          <a:lstStyle/>
          <a:p>
            <a:pPr fontAlgn="base"/>
            <a:r>
              <a:rPr lang="ru-RU" sz="2000" dirty="0">
                <a:solidFill>
                  <a:schemeClr val="accent4"/>
                </a:solidFill>
              </a:rPr>
              <a:t>В зависимости от степени дифференцировки </a:t>
            </a:r>
            <a:r>
              <a:rPr lang="ru-RU" sz="2000" dirty="0" err="1">
                <a:solidFill>
                  <a:schemeClr val="accent4"/>
                </a:solidFill>
              </a:rPr>
              <a:t>астроцитомы</a:t>
            </a:r>
            <a:r>
              <a:rPr lang="ru-RU" sz="2000" dirty="0">
                <a:solidFill>
                  <a:schemeClr val="accent4"/>
                </a:solidFill>
              </a:rPr>
              <a:t> головного мозга ее лечение проводится одним или несколькими из указанных методов: хирургическим, химиотерапевтическим, радиохирургическим, лучевым.</a:t>
            </a:r>
          </a:p>
          <a:p>
            <a:pPr fontAlgn="base"/>
            <a:r>
              <a:rPr lang="ru-RU" sz="2000" dirty="0">
                <a:solidFill>
                  <a:schemeClr val="accent4"/>
                </a:solidFill>
                <a:hlinkClick r:id="rId2"/>
              </a:rPr>
              <a:t>Стереотаксическое радиохирургическое удаление</a:t>
            </a:r>
            <a:r>
              <a:rPr lang="ru-RU" sz="2000" dirty="0">
                <a:solidFill>
                  <a:schemeClr val="accent4"/>
                </a:solidFill>
              </a:rPr>
              <a:t> возможно лишь при малом размере опухоли (до 3 см) и проводится под </a:t>
            </a:r>
            <a:r>
              <a:rPr lang="ru-RU" sz="2000" dirty="0" err="1">
                <a:solidFill>
                  <a:schemeClr val="accent4"/>
                </a:solidFill>
              </a:rPr>
              <a:t>томографическим</a:t>
            </a:r>
            <a:r>
              <a:rPr lang="ru-RU" sz="2000" dirty="0">
                <a:solidFill>
                  <a:schemeClr val="accent4"/>
                </a:solidFill>
              </a:rPr>
              <a:t> контролем при помощи надеваемой на голову пациента стереотаксической рамки. При </a:t>
            </a:r>
            <a:r>
              <a:rPr lang="ru-RU" sz="2000" dirty="0" err="1">
                <a:solidFill>
                  <a:schemeClr val="accent4"/>
                </a:solidFill>
              </a:rPr>
              <a:t>астроцитоме</a:t>
            </a:r>
            <a:r>
              <a:rPr lang="ru-RU" sz="2000" dirty="0">
                <a:solidFill>
                  <a:schemeClr val="accent4"/>
                </a:solidFill>
              </a:rPr>
              <a:t> головного мозга этот метод может быть использован лишь в редких случаях доброкачественного течения и ограниченного роста опухоли. Объем хирургического вмешательства, проводимого путем трепанации черепа, зависит от характера роста </a:t>
            </a:r>
            <a:r>
              <a:rPr lang="ru-RU" sz="2000" dirty="0" err="1">
                <a:solidFill>
                  <a:schemeClr val="accent4"/>
                </a:solidFill>
              </a:rPr>
              <a:t>астроцитомы</a:t>
            </a:r>
            <a:r>
              <a:rPr lang="ru-RU" sz="2000" dirty="0">
                <a:solidFill>
                  <a:schemeClr val="accent4"/>
                </a:solidFill>
              </a:rPr>
              <a:t>. Зачастую из-за диффузного разрастания опухоли в окружающие мозговые ткани ее радикальное хирургическое лечение невозможно. В таких случаях может быть проведена </a:t>
            </a:r>
            <a:r>
              <a:rPr lang="ru-RU" sz="2000" dirty="0">
                <a:solidFill>
                  <a:schemeClr val="accent4"/>
                </a:solidFill>
                <a:hlinkClick r:id="rId3"/>
              </a:rPr>
              <a:t>паллиативная операция</a:t>
            </a:r>
            <a:r>
              <a:rPr lang="ru-RU" sz="2000" dirty="0">
                <a:solidFill>
                  <a:schemeClr val="accent4"/>
                </a:solidFill>
              </a:rPr>
              <a:t> для уменьшения размеров опухоли или </a:t>
            </a:r>
            <a:r>
              <a:rPr lang="ru-RU" sz="2000" dirty="0">
                <a:solidFill>
                  <a:schemeClr val="accent4"/>
                </a:solidFill>
                <a:hlinkClick r:id="rId4"/>
              </a:rPr>
              <a:t>шунтирующая операция</a:t>
            </a:r>
            <a:r>
              <a:rPr lang="ru-RU" sz="2000" dirty="0">
                <a:solidFill>
                  <a:schemeClr val="accent4"/>
                </a:solidFill>
              </a:rPr>
              <a:t>, направленная на снижение </a:t>
            </a:r>
            <a:r>
              <a:rPr lang="ru-RU" sz="2000" dirty="0">
                <a:solidFill>
                  <a:schemeClr val="accent4"/>
                </a:solidFill>
                <a:hlinkClick r:id="rId5"/>
              </a:rPr>
              <a:t>гидроцефалии</a:t>
            </a:r>
            <a:r>
              <a:rPr lang="ru-RU" sz="2000" dirty="0">
                <a:solidFill>
                  <a:schemeClr val="accent4"/>
                </a:solidFill>
              </a:rPr>
              <a:t>.</a:t>
            </a:r>
          </a:p>
          <a:p>
            <a:pPr fontAlgn="base"/>
            <a:r>
              <a:rPr lang="ru-RU" sz="2000" dirty="0">
                <a:solidFill>
                  <a:schemeClr val="accent4"/>
                </a:solidFill>
                <a:hlinkClick r:id="rId6"/>
              </a:rPr>
              <a:t>Лучевая терапия</a:t>
            </a:r>
            <a:r>
              <a:rPr lang="ru-RU" sz="2000" dirty="0">
                <a:solidFill>
                  <a:schemeClr val="accent4"/>
                </a:solidFill>
              </a:rPr>
              <a:t> </a:t>
            </a:r>
            <a:r>
              <a:rPr lang="ru-RU" sz="2000" dirty="0" err="1">
                <a:solidFill>
                  <a:schemeClr val="accent4"/>
                </a:solidFill>
              </a:rPr>
              <a:t>астроцитомы</a:t>
            </a:r>
            <a:r>
              <a:rPr lang="ru-RU" sz="2000" dirty="0">
                <a:solidFill>
                  <a:schemeClr val="accent4"/>
                </a:solidFill>
              </a:rPr>
              <a:t> головного мозга проводится путем многократного (от 10 до 30 сеансов) внешнего облучения пораженной области. </a:t>
            </a:r>
            <a:r>
              <a:rPr lang="ru-RU" sz="2000" dirty="0">
                <a:solidFill>
                  <a:schemeClr val="accent4"/>
                </a:solidFill>
                <a:hlinkClick r:id="rId7"/>
              </a:rPr>
              <a:t>Химиотерапия</a:t>
            </a:r>
            <a:r>
              <a:rPr lang="ru-RU" sz="2000" dirty="0">
                <a:solidFill>
                  <a:schemeClr val="accent4"/>
                </a:solidFill>
              </a:rPr>
              <a:t> осуществляется </a:t>
            </a:r>
            <a:r>
              <a:rPr lang="ru-RU" sz="2000" dirty="0" err="1">
                <a:solidFill>
                  <a:schemeClr val="accent4"/>
                </a:solidFill>
              </a:rPr>
              <a:t>цитостатиками</a:t>
            </a:r>
            <a:r>
              <a:rPr lang="ru-RU" sz="2000" dirty="0">
                <a:solidFill>
                  <a:schemeClr val="accent4"/>
                </a:solidFill>
              </a:rPr>
              <a:t> с использованием пероральных препаратов и внутривенных введений. Ей отдают предпочтение в случаях, когда </a:t>
            </a:r>
            <a:r>
              <a:rPr lang="ru-RU" sz="2000" dirty="0" err="1">
                <a:solidFill>
                  <a:schemeClr val="accent4"/>
                </a:solidFill>
              </a:rPr>
              <a:t>астроцитома</a:t>
            </a:r>
            <a:r>
              <a:rPr lang="ru-RU" sz="2000" dirty="0">
                <a:solidFill>
                  <a:schemeClr val="accent4"/>
                </a:solidFill>
              </a:rPr>
              <a:t> головного мозга наблюдается у детей. Последнее время ведутся активные разработки по созданию новых химиотерапевтических препаратов, способных избирательно воздействовать на опухолевые клетки, не оказывая при этом повреждающего действия на здоровые</a:t>
            </a:r>
            <a:r>
              <a:rPr lang="ru-RU" sz="2000" dirty="0" smtClean="0">
                <a:solidFill>
                  <a:schemeClr val="accent4"/>
                </a:solidFill>
              </a:rPr>
              <a:t>.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66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Олигодендроглиома</a:t>
            </a:r>
            <a:endParaRPr lang="ru-RU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1045029"/>
            <a:ext cx="10213068" cy="5431971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4"/>
                </a:solidFill>
              </a:rPr>
              <a:t>Олигодендроглиома</a:t>
            </a:r>
            <a:r>
              <a:rPr lang="ru-RU" sz="2400" dirty="0">
                <a:solidFill>
                  <a:schemeClr val="accent4"/>
                </a:solidFill>
              </a:rPr>
              <a:t> – глиальная опухоль головного мозга, возникающая из </a:t>
            </a:r>
            <a:r>
              <a:rPr lang="ru-RU" sz="2400" dirty="0" err="1">
                <a:solidFill>
                  <a:schemeClr val="accent4"/>
                </a:solidFill>
              </a:rPr>
              <a:t>олигодендроцитов</a:t>
            </a:r>
            <a:r>
              <a:rPr lang="ru-RU" sz="24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sz="2400" dirty="0" err="1">
                <a:solidFill>
                  <a:schemeClr val="accent4"/>
                </a:solidFill>
              </a:rPr>
              <a:t>Олигодендроглиома</a:t>
            </a:r>
            <a:r>
              <a:rPr lang="ru-RU" sz="2400" dirty="0">
                <a:solidFill>
                  <a:schemeClr val="accent4"/>
                </a:solidFill>
              </a:rPr>
              <a:t> головного мозга поражает белое вещество, желудочки, кору. Мозжечок, ствол и зрительные нервы охватывает редко. Опухоль известна также под названием </a:t>
            </a:r>
            <a:r>
              <a:rPr lang="ru-RU" sz="2400" dirty="0" err="1">
                <a:solidFill>
                  <a:schemeClr val="accent4"/>
                </a:solidFill>
              </a:rPr>
              <a:t>олигодендроцитома</a:t>
            </a:r>
            <a:r>
              <a:rPr lang="ru-RU" sz="2400" dirty="0">
                <a:solidFill>
                  <a:schemeClr val="accent4"/>
                </a:solidFill>
              </a:rPr>
              <a:t>, или ОДГ. Для неё характерен розовый оттенок, чёткие границы и кисты, а также </a:t>
            </a:r>
            <a:r>
              <a:rPr lang="ru-RU" sz="2400" dirty="0" err="1">
                <a:solidFill>
                  <a:schemeClr val="accent4"/>
                </a:solidFill>
              </a:rPr>
              <a:t>петрификаты</a:t>
            </a:r>
            <a:r>
              <a:rPr lang="ru-RU" sz="2400" dirty="0">
                <a:solidFill>
                  <a:schemeClr val="accent4"/>
                </a:solidFill>
              </a:rPr>
              <a:t> – очаги отложенных солей кальция. </a:t>
            </a:r>
            <a:r>
              <a:rPr lang="ru-RU" sz="2400" dirty="0" err="1">
                <a:solidFill>
                  <a:schemeClr val="accent4"/>
                </a:solidFill>
              </a:rPr>
              <a:t>Кальцинаты</a:t>
            </a:r>
            <a:r>
              <a:rPr lang="ru-RU" sz="2400" dirty="0">
                <a:solidFill>
                  <a:schemeClr val="accent4"/>
                </a:solidFill>
              </a:rPr>
              <a:t> видны на рентгене как тени с чёткими границами. Образование растет экспансивно-</a:t>
            </a:r>
            <a:r>
              <a:rPr lang="ru-RU" sz="2400" dirty="0" err="1">
                <a:solidFill>
                  <a:schemeClr val="accent4"/>
                </a:solidFill>
              </a:rPr>
              <a:t>инфильтративно</a:t>
            </a:r>
            <a:r>
              <a:rPr lang="ru-RU" sz="2400" dirty="0">
                <a:solidFill>
                  <a:schemeClr val="accent4"/>
                </a:solidFill>
              </a:rPr>
              <a:t>. Опухоль увеличивает собственный объём, раздвигает, разрушает и уничтожает окружающие ткани. Ей свойственна потеря </a:t>
            </a:r>
            <a:r>
              <a:rPr lang="ru-RU" sz="2400" dirty="0" err="1">
                <a:solidFill>
                  <a:schemeClr val="accent4"/>
                </a:solidFill>
              </a:rPr>
              <a:t>гетерозиготности</a:t>
            </a:r>
            <a:r>
              <a:rPr lang="ru-RU" sz="2400" dirty="0">
                <a:solidFill>
                  <a:schemeClr val="accent4"/>
                </a:solidFill>
              </a:rPr>
              <a:t> хромосомы. Это явление происходит в клетках злокачественных образований и означает отсутствие гена-</a:t>
            </a:r>
            <a:r>
              <a:rPr lang="ru-RU" sz="2400" dirty="0" err="1">
                <a:solidFill>
                  <a:schemeClr val="accent4"/>
                </a:solidFill>
              </a:rPr>
              <a:t>супрессора</a:t>
            </a:r>
            <a:r>
              <a:rPr lang="ru-RU" sz="2400" dirty="0">
                <a:solidFill>
                  <a:schemeClr val="accent4"/>
                </a:solidFill>
              </a:rPr>
              <a:t> опухоли</a:t>
            </a:r>
            <a:r>
              <a:rPr lang="ru-RU" sz="2400" dirty="0" smtClean="0">
                <a:solidFill>
                  <a:schemeClr val="accent4"/>
                </a:solidFill>
              </a:rPr>
              <a:t>.</a:t>
            </a:r>
            <a:endParaRPr lang="ru-RU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511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87" y="261257"/>
            <a:ext cx="11462656" cy="6253843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accent4"/>
                </a:solidFill>
              </a:rPr>
              <a:t>Олигодендроглиома</a:t>
            </a:r>
            <a:r>
              <a:rPr lang="ru-RU" sz="2000" dirty="0">
                <a:solidFill>
                  <a:schemeClr val="accent4"/>
                </a:solidFill>
              </a:rPr>
              <a:t> может возникать в разных частях головного мозга, поэтому проявляется разными симптомами. В лобной доле: Плохая память; Заторможенное мышление; Снижение способности к обучению; Трудности в установлении логических цепочек. Лобная доля отвечает за когнитивные способности, поэтому заметный интеллектуальный спад </a:t>
            </a:r>
            <a:r>
              <a:rPr lang="ru-RU" sz="2000" dirty="0" smtClean="0">
                <a:solidFill>
                  <a:schemeClr val="accent4"/>
                </a:solidFill>
              </a:rPr>
              <a:t>сигнализирует </a:t>
            </a:r>
            <a:r>
              <a:rPr lang="ru-RU" sz="2000" dirty="0">
                <a:solidFill>
                  <a:schemeClr val="accent4"/>
                </a:solidFill>
              </a:rPr>
              <a:t>о росте инородного образования</a:t>
            </a:r>
            <a:r>
              <a:rPr lang="ru-RU" sz="20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В лобной доле: Плохая память; Заторможенное мышление; Снижение способности к обучению; Трудности в установлении логических цепочек. Лобная доля отвечает за когнитивные способности, поэтому заметный интеллектуальный спад сигнализирует о росте инородного образования</a:t>
            </a:r>
            <a:r>
              <a:rPr lang="ru-RU" sz="20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sz="2000" dirty="0">
                <a:solidFill>
                  <a:schemeClr val="accent4"/>
                </a:solidFill>
              </a:rPr>
              <a:t>Височная доля: Снижение остроты слуха; Плохое распознавание, понимание речи. Нарушение пространственной ориентации, положения конечностей, направления взгляда характерно для повреждения в теменной доле. Независимо от расположения, глиома </a:t>
            </a:r>
            <a:r>
              <a:rPr lang="ru-RU" sz="2000" dirty="0" err="1">
                <a:solidFill>
                  <a:schemeClr val="accent4"/>
                </a:solidFill>
              </a:rPr>
              <a:t>олигодендроцитов</a:t>
            </a:r>
            <a:r>
              <a:rPr lang="ru-RU" sz="2000" dirty="0">
                <a:solidFill>
                  <a:schemeClr val="accent4"/>
                </a:solidFill>
              </a:rPr>
              <a:t> вызывает общие симптомы: Распирающая головная боль; </a:t>
            </a:r>
            <a:r>
              <a:rPr lang="ru-RU" sz="2000" dirty="0" err="1">
                <a:solidFill>
                  <a:schemeClr val="accent4"/>
                </a:solidFill>
              </a:rPr>
              <a:t>Эписиндром</a:t>
            </a:r>
            <a:r>
              <a:rPr lang="ru-RU" sz="2000" dirty="0">
                <a:solidFill>
                  <a:schemeClr val="accent4"/>
                </a:solidFill>
              </a:rPr>
              <a:t> с клоническими судорогами; Гемипарез; Слабость в конечностях; Снижение жизненной активности. Мышцы с одной стороны тела ослабевают, движения становятся скованными. Головная боль усиливается после активных движений, бега, силовой нагрузки. Человек чувствует вялость, теряет интерес к любимым занятиям, теряет чувствительность к прикосновениям, боли, не различает горячее и холодное</a:t>
            </a:r>
            <a:r>
              <a:rPr lang="ru-RU" sz="2000" dirty="0" smtClean="0">
                <a:solidFill>
                  <a:schemeClr val="accent4"/>
                </a:solidFill>
              </a:rPr>
              <a:t>.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262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Нейробластома</a:t>
            </a:r>
            <a:endParaRPr lang="ru-RU" sz="4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accent4"/>
                </a:solidFill>
              </a:rPr>
              <a:t>Нейробластома</a:t>
            </a:r>
            <a:r>
              <a:rPr lang="ru-RU" sz="2800" dirty="0">
                <a:solidFill>
                  <a:schemeClr val="accent4"/>
                </a:solidFill>
              </a:rPr>
              <a:t> - это злокачественная опухоль (называлась ранее «глиомой») и развивается из эмбриональных </a:t>
            </a:r>
            <a:r>
              <a:rPr lang="ru-RU" sz="2800" dirty="0" err="1">
                <a:solidFill>
                  <a:schemeClr val="accent4"/>
                </a:solidFill>
              </a:rPr>
              <a:t>нейробластов</a:t>
            </a:r>
            <a:r>
              <a:rPr lang="ru-RU" sz="2800" dirty="0">
                <a:solidFill>
                  <a:schemeClr val="accent4"/>
                </a:solidFill>
              </a:rPr>
              <a:t> симпатической нервной системы. У детей - это наиболее частая, экстракраниальная, солидная бластома. Сходные по морфологии и происхождению опухоли встречаются преимущественно у детей и нередко секретируют катехоламины или их метаболиты.</a:t>
            </a:r>
          </a:p>
          <a:p>
            <a:endParaRPr lang="ru-RU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577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1" y="0"/>
            <a:ext cx="11919856" cy="6857999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accent4"/>
                </a:solidFill>
              </a:rPr>
              <a:t>Нейробластома</a:t>
            </a:r>
            <a:r>
              <a:rPr lang="ru-RU" sz="1600" dirty="0">
                <a:solidFill>
                  <a:schemeClr val="accent4"/>
                </a:solidFill>
              </a:rPr>
              <a:t> развивается из клеток нервного гребня и локализуется в надпочечниках или по ходу симпатического ствола. </a:t>
            </a:r>
            <a:r>
              <a:rPr lang="ru-RU" sz="1600" dirty="0" err="1">
                <a:solidFill>
                  <a:schemeClr val="accent4"/>
                </a:solidFill>
              </a:rPr>
              <a:t>Нейробластомы</a:t>
            </a:r>
            <a:r>
              <a:rPr lang="ru-RU" sz="1600" dirty="0">
                <a:solidFill>
                  <a:schemeClr val="accent4"/>
                </a:solidFill>
              </a:rPr>
              <a:t> у детей младшего возраста крайне злокачественны, выявляются при рождении и могут быть с врожденными дефектами. Если </a:t>
            </a:r>
            <a:r>
              <a:rPr lang="ru-RU" sz="1600" dirty="0" err="1">
                <a:solidFill>
                  <a:schemeClr val="accent4"/>
                </a:solidFill>
              </a:rPr>
              <a:t>нейробластома</a:t>
            </a:r>
            <a:r>
              <a:rPr lang="ru-RU" sz="1600" dirty="0">
                <a:solidFill>
                  <a:schemeClr val="accent4"/>
                </a:solidFill>
              </a:rPr>
              <a:t> возникает на первом году жизни, ряд бластом протекает бессимптомно и спонтанно регрессирует</a:t>
            </a:r>
            <a:r>
              <a:rPr lang="ru-RU" sz="16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ru-RU" sz="1600" dirty="0" err="1">
                <a:solidFill>
                  <a:schemeClr val="accent4"/>
                </a:solidFill>
              </a:rPr>
              <a:t>Нейробластома</a:t>
            </a:r>
            <a:r>
              <a:rPr lang="ru-RU" sz="1600" dirty="0">
                <a:solidFill>
                  <a:schemeClr val="accent4"/>
                </a:solidFill>
              </a:rPr>
              <a:t> занимает второе место по частоте среди злокачественных солидных опухолей у детей (первое принадлежит опухолям головного мозга) и чаще всего встречается в возрасте от 1 до 3 лет.</a:t>
            </a:r>
          </a:p>
          <a:p>
            <a:endParaRPr lang="ru-RU" sz="1600" dirty="0">
              <a:solidFill>
                <a:schemeClr val="accent4"/>
              </a:solidFill>
            </a:endParaRPr>
          </a:p>
          <a:p>
            <a:r>
              <a:rPr lang="ru-RU" sz="1600" dirty="0">
                <a:solidFill>
                  <a:schemeClr val="accent4"/>
                </a:solidFill>
              </a:rPr>
              <a:t>Имеется много проблем, при наличии отдаленных метастазов у детей старше 1 года. Ежегодно </a:t>
            </a:r>
            <a:r>
              <a:rPr lang="ru-RU" sz="1600" dirty="0" err="1">
                <a:solidFill>
                  <a:schemeClr val="accent4"/>
                </a:solidFill>
              </a:rPr>
              <a:t>нейробластомой</a:t>
            </a:r>
            <a:r>
              <a:rPr lang="ru-RU" sz="1600" dirty="0">
                <a:solidFill>
                  <a:schemeClr val="accent4"/>
                </a:solidFill>
              </a:rPr>
              <a:t> заболевают 6-8 детей на миллион детского населения до 15 лет.</a:t>
            </a:r>
          </a:p>
          <a:p>
            <a:r>
              <a:rPr lang="ru-RU" sz="1600" b="1" dirty="0">
                <a:solidFill>
                  <a:schemeClr val="accent4"/>
                </a:solidFill>
              </a:rPr>
              <a:t>Первоначальные симптомы </a:t>
            </a:r>
            <a:r>
              <a:rPr lang="ru-RU" sz="1600" b="1" dirty="0" err="1">
                <a:solidFill>
                  <a:schemeClr val="accent4"/>
                </a:solidFill>
              </a:rPr>
              <a:t>нейробластомы</a:t>
            </a:r>
            <a:r>
              <a:rPr lang="ru-RU" sz="1600" dirty="0">
                <a:solidFill>
                  <a:schemeClr val="accent4"/>
                </a:solidFill>
              </a:rPr>
              <a:t> не имеют специфичности, а рассматривают различные педиатрические заболевания. </a:t>
            </a:r>
          </a:p>
          <a:p>
            <a:r>
              <a:rPr lang="ru-RU" sz="1600" b="1" dirty="0">
                <a:solidFill>
                  <a:schemeClr val="accent4"/>
                </a:solidFill>
              </a:rPr>
              <a:t>Клиническая картина:</a:t>
            </a:r>
            <a:endParaRPr lang="ru-RU" sz="1600" dirty="0">
              <a:solidFill>
                <a:schemeClr val="accent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новообразование в брюшной полости,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отек,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похудание,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анорексия,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боли в костях (метастазы),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анемия,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4"/>
                </a:solidFill>
              </a:rPr>
              <a:t>лихорадка.</a:t>
            </a:r>
          </a:p>
          <a:p>
            <a:endParaRPr lang="ru-RU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932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chemeClr val="accent4"/>
                </a:solidFill>
              </a:rPr>
              <a:t>Диагностика</a:t>
            </a:r>
            <a:br>
              <a:rPr lang="ru-RU" altLang="ru-RU" dirty="0">
                <a:solidFill>
                  <a:schemeClr val="accent4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20586"/>
            <a:ext cx="11201399" cy="5257799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Глазное дно.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 ранних этапах болезни – отек, на  поздних- застойные явления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д.з.н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Чаще с 2-х сторон, может быть односторонним (опухоль лобной доли, хиазмы). </a:t>
            </a: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Рентгенографии черепа. 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Локальное истончения черепных костей, усиление рисунка пальцевых вдавлений, расширение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диплоических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сосудов, увеличение размеров и расширение входа в турецкое седло. Деструктивные изменения турецкого седла наблюдаются при опухолях в области гипофиза. Обнаружение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кальцинатов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Расхождение черепных швов у маленьких детей, увеличения размеров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незакрывшегося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родничка или раскрытия уже закрывшихся родничков. </a:t>
            </a: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altLang="ru-RU" sz="2000" b="1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Нейросонография</a:t>
            </a: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Исследование головного мозга через большой родничок у детей раннего возраста</a:t>
            </a: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altLang="ru-RU" sz="2000" b="1" i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Эхоэнцефалография</a:t>
            </a: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(Эхо-ЭГ).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Смещение срединных структур мозга, повышенная пульсация</a:t>
            </a:r>
          </a:p>
          <a:p>
            <a:pPr algn="just">
              <a:spcBef>
                <a:spcPct val="0"/>
              </a:spcBef>
              <a:buClrTx/>
              <a:buNone/>
            </a:pPr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Электроэнцефалография (ЭЭГ)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выявление зоны патологической активности головного </a:t>
            </a:r>
            <a:r>
              <a:rPr lang="ru-RU" altLang="ru-RU" sz="2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мозга</a:t>
            </a:r>
            <a:endParaRPr lang="ru-RU" altLang="ru-RU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260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95943"/>
            <a:ext cx="11332027" cy="633548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  ликвора</a:t>
            </a:r>
            <a:r>
              <a:rPr lang="ru-RU" altLang="ru-R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давление ликвора, содержание белка (</a:t>
            </a:r>
            <a:r>
              <a:rPr lang="ru-RU" altLang="ru-RU" sz="2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белково</a:t>
            </a:r>
            <a:r>
              <a:rPr lang="ru-RU" altLang="ru-R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-клеточная диссоциация); цитологическое  исследование  (обнаружение атипичных клеток, изучение их состава); </a:t>
            </a:r>
          </a:p>
          <a:p>
            <a:pPr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 томография  </a:t>
            </a:r>
            <a:r>
              <a:rPr lang="ru-RU" altLang="ru-R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предпочтительнее в обнаружении внутричерепных </a:t>
            </a:r>
            <a:r>
              <a:rPr lang="ru-RU" altLang="ru-RU" sz="2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кальцификатов</a:t>
            </a:r>
            <a:r>
              <a:rPr lang="ru-RU" altLang="ru-R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дифференцировке их от острого кровоизлияния. </a:t>
            </a:r>
          </a:p>
          <a:p>
            <a:pPr algn="just">
              <a:lnSpc>
                <a:spcPct val="80000"/>
              </a:lnSpc>
              <a:buBlip>
                <a:blip r:embed="rId2"/>
              </a:buBlip>
            </a:pP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МРТ головного мозга</a:t>
            </a:r>
            <a: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стало процедурой выбора для диагностики  опухоли в стволе мозга, задней черепной ямке, спинном мозге, и для определения распространённости глиом низкой степени злокачественности. При глиомах исследования проводятся в Т1 и Т2 взвешенном изображении с использованием гадолиния. (Функциональное МРТ, </a:t>
            </a:r>
            <a:r>
              <a:rPr lang="ru-RU" altLang="ru-RU" sz="28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трактография</a:t>
            </a:r>
            <a:r>
              <a:rPr lang="ru-RU" altLang="ru-RU" sz="28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спектроскопия</a:t>
            </a:r>
            <a:r>
              <a:rPr lang="ru-RU" altLang="ru-RU" sz="28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dirty="0">
              <a:solidFill>
                <a:schemeClr val="accent4"/>
              </a:solidFill>
            </a:endParaRPr>
          </a:p>
          <a:p>
            <a:endParaRPr lang="ru-RU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1093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91053"/>
            <a:ext cx="10131425" cy="3649133"/>
          </a:xfrm>
        </p:spPr>
        <p:txBody>
          <a:bodyPr>
            <a:normAutofit/>
          </a:bodyPr>
          <a:lstStyle/>
          <a:p>
            <a:r>
              <a:rPr lang="ru-RU" altLang="ru-RU" sz="2400" dirty="0" err="1">
                <a:solidFill>
                  <a:schemeClr val="accent4"/>
                </a:solidFill>
              </a:rPr>
              <a:t>Нейросонография</a:t>
            </a:r>
            <a:r>
              <a:rPr lang="ru-RU" altLang="ru-RU" sz="2400" dirty="0">
                <a:solidFill>
                  <a:schemeClr val="accent4"/>
                </a:solidFill>
              </a:rPr>
              <a:t> недоношенного ребенка с ВЖК </a:t>
            </a:r>
            <a:br>
              <a:rPr lang="ru-RU" altLang="ru-RU" sz="2400" dirty="0">
                <a:solidFill>
                  <a:schemeClr val="accent4"/>
                </a:solidFill>
              </a:rPr>
            </a:br>
            <a:r>
              <a:rPr lang="ru-RU" altLang="ru-RU" sz="2400" dirty="0">
                <a:solidFill>
                  <a:schemeClr val="accent4"/>
                </a:solidFill>
              </a:rPr>
              <a:t>2 ст. с развитием </a:t>
            </a:r>
            <a:r>
              <a:rPr lang="ru-RU" altLang="ru-RU" sz="2400" dirty="0" err="1">
                <a:solidFill>
                  <a:schemeClr val="accent4"/>
                </a:solidFill>
              </a:rPr>
              <a:t>окклюзионной</a:t>
            </a:r>
            <a:r>
              <a:rPr lang="ru-RU" altLang="ru-RU" sz="2400" dirty="0">
                <a:solidFill>
                  <a:schemeClr val="accent4"/>
                </a:solidFill>
              </a:rPr>
              <a:t> гидроцефалии</a:t>
            </a:r>
            <a:br>
              <a:rPr lang="ru-RU" altLang="ru-RU" sz="2400" dirty="0">
                <a:solidFill>
                  <a:schemeClr val="accent4"/>
                </a:solidFill>
              </a:rPr>
            </a:br>
            <a:r>
              <a:rPr lang="ru-RU" altLang="ru-RU" sz="2400" dirty="0">
                <a:solidFill>
                  <a:schemeClr val="accent4"/>
                </a:solidFill>
              </a:rPr>
              <a:t> (до и после операции</a:t>
            </a:r>
            <a:r>
              <a:rPr lang="ru-RU" altLang="ru-RU" sz="2400" dirty="0" smtClean="0">
                <a:solidFill>
                  <a:schemeClr val="accent4"/>
                </a:solidFill>
              </a:rPr>
              <a:t>)</a:t>
            </a:r>
            <a:endParaRPr lang="ru-RU" altLang="ru-RU" sz="2400" dirty="0">
              <a:solidFill>
                <a:schemeClr val="accent4"/>
              </a:solidFill>
            </a:endParaRPr>
          </a:p>
        </p:txBody>
      </p:sp>
      <p:pic>
        <p:nvPicPr>
          <p:cNvPr id="4" name="Picture 4" descr="C:\Users\1\Desktop\Правый компьютер\server\Гидроцефалия\Гудко УЗИ\17.03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8432" y="54806"/>
            <a:ext cx="2570843" cy="65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1\Desktop\Правый компьютер\server\Гидроцефалия\Гудко УЗИ\28.04.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275" y="54806"/>
            <a:ext cx="2570374" cy="6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1\Desktop\Правый компьютер\server\Гидроцефалия\Гудко УЗИ\28.05.03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994" y="0"/>
            <a:ext cx="1595438" cy="344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378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472" y="1129696"/>
            <a:ext cx="10131425" cy="3649133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altLang="ru-RU" sz="2800" dirty="0">
                <a:latin typeface="Arial" panose="020B0604020202020204" pitchFamily="34" charset="0"/>
              </a:rPr>
              <a:t>Ежегодно в мире регистрируется около 176 000 случаев      заболевания опухолями </a:t>
            </a:r>
            <a:r>
              <a:rPr lang="ru-RU" altLang="ru-RU" sz="2800" dirty="0" smtClean="0">
                <a:latin typeface="Arial" panose="020B0604020202020204" pitchFamily="34" charset="0"/>
              </a:rPr>
              <a:t>ЦНС</a:t>
            </a:r>
            <a:endParaRPr lang="en-US" altLang="ru-RU" sz="2800" baseline="30000" dirty="0">
              <a:latin typeface="Arial" panose="020B0604020202020204" pitchFamily="34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altLang="ru-RU" sz="2800" dirty="0">
                <a:latin typeface="Arial" panose="020B0604020202020204" pitchFamily="34" charset="0"/>
              </a:rPr>
              <a:t> По данным европейских регистров онкологических заболеваний, первичные новообразования центральной нервной системы (ЦНС), занимают второе место среди злокачественных новообразований  у детей </a:t>
            </a:r>
            <a:endParaRPr lang="ru-RU" altLang="ru-RU" sz="2800" i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"/>
            </a:pPr>
            <a:r>
              <a:rPr lang="ru-RU" altLang="ru-RU" sz="2800" dirty="0" smtClean="0">
                <a:latin typeface="Arial" panose="020B0604020202020204" pitchFamily="34" charset="0"/>
              </a:rPr>
              <a:t>В </a:t>
            </a:r>
            <a:r>
              <a:rPr lang="ru-RU" altLang="ru-RU" sz="2800" dirty="0">
                <a:latin typeface="Arial" panose="020B0604020202020204" pitchFamily="34" charset="0"/>
              </a:rPr>
              <a:t>России  регистрируется ежегодно около 15 000 больных опухолями головного </a:t>
            </a:r>
            <a:r>
              <a:rPr lang="ru-RU" altLang="ru-RU" sz="2800" dirty="0" smtClean="0">
                <a:latin typeface="Arial" panose="020B0604020202020204" pitchFamily="34" charset="0"/>
              </a:rPr>
              <a:t>мозга</a:t>
            </a:r>
            <a:endParaRPr lang="ru-RU" altLang="ru-RU" sz="2800" baseline="30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77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2" y="2142067"/>
            <a:ext cx="2890156" cy="3649133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chemeClr val="accent4"/>
                </a:solidFill>
              </a:rPr>
              <a:t>НЕЙРОСОНОГРАФИЯ</a:t>
            </a:r>
          </a:p>
          <a:p>
            <a:r>
              <a:rPr lang="ru-RU" altLang="ru-RU" sz="2000" dirty="0">
                <a:solidFill>
                  <a:schemeClr val="accent4"/>
                </a:solidFill>
              </a:rPr>
              <a:t>Порэнцефалическая киста после паренхиматозного и </a:t>
            </a:r>
            <a:r>
              <a:rPr lang="ru-RU" altLang="ru-RU" sz="2000" dirty="0" err="1">
                <a:solidFill>
                  <a:schemeClr val="accent4"/>
                </a:solidFill>
              </a:rPr>
              <a:t>внутрижелудочкового</a:t>
            </a:r>
            <a:r>
              <a:rPr lang="ru-RU" altLang="ru-RU" sz="2000" dirty="0">
                <a:solidFill>
                  <a:schemeClr val="accent4"/>
                </a:solidFill>
              </a:rPr>
              <a:t> кровоизлияния </a:t>
            </a:r>
          </a:p>
        </p:txBody>
      </p:sp>
      <p:pic>
        <p:nvPicPr>
          <p:cNvPr id="4" name="Picture 2" descr="C:\Users\1\Desktop\Правый компьютер\server\Гидроцефалия\НСГ с ВЖК (ВЕСЕЛОВА)\Порэнцефалия\Image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013" y="1337733"/>
            <a:ext cx="2667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1\Desktop\Правый компьютер\server\Гидроцефалия\НСГ с ВЖК (ВЕСЕЛОВА)\Порэнцефалия\Image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170" y="1337733"/>
            <a:ext cx="266382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1\Desktop\Правый компьютер\server\Гидроцефалия\НСГ с ВЖК (ВЕСЕЛОВА)\Порэнцефалия\Image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561" y="3652157"/>
            <a:ext cx="2665413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1\Desktop\Правый компьютер\server\Гидроцефалия\НСГ с ВЖК (ВЕСЕЛОВА)\Порэнцефалия\Image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107" y="3668032"/>
            <a:ext cx="2647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0534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142067"/>
            <a:ext cx="4637313" cy="3915833"/>
          </a:xfrm>
        </p:spPr>
        <p:txBody>
          <a:bodyPr>
            <a:normAutofit/>
          </a:bodyPr>
          <a:lstStyle/>
          <a:p>
            <a:r>
              <a:rPr lang="ru-RU" altLang="ru-RU" sz="2000" b="1" i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Ангиография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используется нейрохирургами для получения информации о кровоснабжении опухоли и ее отношения к крупным кровеносным сосудам. Однако с целью определения особенностей кровоснабжения мозга все более часто используются специальные методы КТ и МРТ ангиография или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венография</a:t>
            </a:r>
            <a:endParaRPr lang="ru-RU" altLang="ru-RU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3114" y="3152775"/>
            <a:ext cx="31781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0383" y="3152775"/>
            <a:ext cx="3240088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8395" y="450321"/>
            <a:ext cx="20240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777" y="450321"/>
            <a:ext cx="20685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4232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chemeClr val="accent4"/>
                </a:solidFill>
              </a:rPr>
              <a:t>КОМПЬЮТЕРНАЯ ТОМОГРАФИЯ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Преимущества:</a:t>
            </a:r>
            <a:endParaRPr lang="ru-RU" altLang="ru-RU" sz="1050" b="1" dirty="0">
              <a:solidFill>
                <a:schemeClr val="accent4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быстрота исследования; </a:t>
            </a:r>
            <a:endParaRPr lang="ru-RU" altLang="ru-RU" sz="1050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увидеть подострые субарахноидальные и паренхиматозные кровоизлияния; </a:t>
            </a:r>
            <a:endParaRPr lang="ru-RU" altLang="ru-RU" sz="1050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костей; </a:t>
            </a:r>
            <a:endParaRPr lang="ru-RU" altLang="ru-RU" sz="1050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дешевая стоимость исследования по сравнению с МРТ. </a:t>
            </a:r>
            <a:endParaRPr lang="ru-RU" altLang="ru-RU" sz="1050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Неудобства: </a:t>
            </a:r>
            <a:endParaRPr lang="ru-RU" altLang="ru-RU" sz="1050" b="1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визуализируются острые и подострые инфаркты, ишемия, отек мозга;</a:t>
            </a:r>
            <a:endParaRPr lang="ru-RU" altLang="ru-RU" sz="1050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Нечетко дифференцируются белое и серое вещество; </a:t>
            </a:r>
            <a:endParaRPr lang="ru-RU" altLang="ru-RU" sz="1050" dirty="0">
              <a:solidFill>
                <a:schemeClr val="accent4"/>
              </a:solidFill>
              <a:latin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подвергается рентгеновскому облучению</a:t>
            </a:r>
            <a:r>
              <a:rPr lang="ru-RU" altLang="ru-RU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000" dirty="0">
              <a:solidFill>
                <a:schemeClr val="accent4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236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 МРТ более выражена </a:t>
            </a:r>
            <a:r>
              <a:rPr lang="ru-RU" sz="2400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сулькация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серо-белая дифференциация, контрастность изображения. Возможность получать изображения в трех плоскостях и комбинировать режимы исследования по ходу процедуры для повышения специфичности выявленных изменений. Недостаточная визуализация костной структуры.</a:t>
            </a:r>
          </a:p>
          <a:p>
            <a:pPr lvl="0"/>
            <a:endParaRPr lang="ru-RU" sz="2400" dirty="0">
              <a:solidFill>
                <a:schemeClr val="accent4"/>
              </a:solidFill>
            </a:endParaRPr>
          </a:p>
          <a:p>
            <a:pPr lvl="0"/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 КТ серое вещество практически неотличимо от белого, рисунок борозд не так выражен. Очаговые изменения не острой природы, визуализируются неудовлетворительно, если отсутствует структурный дефект. </a:t>
            </a:r>
          </a:p>
          <a:p>
            <a:pPr lvl="0"/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Возможность трехмерной реконструкции нужного анатомического органа. Оценка рентгеновской плотности</a:t>
            </a:r>
          </a:p>
          <a:p>
            <a:pPr lvl="0"/>
            <a:endParaRPr lang="ru-RU" sz="24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160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Дополнительные методы исследования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Исследование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</a:rPr>
              <a:t>онкомаркеров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(АФП и ХГЧ) в сыворотке крови и    ликворе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Цитологическое исследование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</a:rPr>
              <a:t>люмбального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ликвора на наличие опухолевых клеток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Исследование костного мозга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</a:rPr>
              <a:t>Скенирование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костного скелета (с технецием)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Консультация эндокринолога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Гистологическая верификация опухоли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Молекулярно-биологическая диагностика </a:t>
            </a:r>
          </a:p>
          <a:p>
            <a:pPr>
              <a:spcBef>
                <a:spcPts val="300"/>
              </a:spcBef>
              <a:buSzPct val="45000"/>
              <a:buFont typeface="Wingdings" panose="05000000000000000000" pitchFamily="2" charset="2"/>
              <a:buChar char=""/>
            </a:pP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</a:rPr>
              <a:t>Иммуногистохимическое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 исследование (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</a:rPr>
              <a:t>ГФКБ,синаптофизин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chemeClr val="accent4"/>
                </a:solidFill>
                <a:latin typeface="Arial" panose="020B0604020202020204" pitchFamily="34" charset="0"/>
              </a:rPr>
              <a:t>виментин</a:t>
            </a:r>
            <a:r>
              <a:rPr lang="ru-RU" altLang="ru-RU" sz="2000" dirty="0">
                <a:solidFill>
                  <a:schemeClr val="accent4"/>
                </a:solidFill>
                <a:latin typeface="Arial" panose="020B0604020202020204" pitchFamily="34" charset="0"/>
              </a:rPr>
              <a:t>, ОЛА)</a:t>
            </a:r>
            <a:endParaRPr lang="ru-R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6801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85" y="218405"/>
            <a:ext cx="9633856" cy="640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3038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90524"/>
            <a:ext cx="11005457" cy="120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71" y="1614252"/>
            <a:ext cx="11411985" cy="516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07010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" y="194848"/>
            <a:ext cx="11073848" cy="649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4408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729" y="2065867"/>
            <a:ext cx="10131425" cy="364913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33" y="135263"/>
            <a:ext cx="11241896" cy="644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4041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23" y="130628"/>
            <a:ext cx="11222847" cy="665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681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632" y="536005"/>
            <a:ext cx="10861430" cy="586479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dirty="0" smtClean="0"/>
              <a:t>По различным </a:t>
            </a:r>
            <a:r>
              <a:rPr lang="ru-RU" sz="3200" dirty="0"/>
              <a:t>данным опухоли ЦНС встречаются с частотой 2-6 случаев на 100 тыс. чел. Из них примерно 88% приходится на церебральные опухоли и только 12% на спинальные. В структуре детской онкологии опухоли ЦНС занимают 20%, причем 95% из них приходится на опухоли головного мозга. </a:t>
            </a:r>
          </a:p>
        </p:txBody>
      </p:sp>
    </p:spTree>
    <p:extLst>
      <p:ext uri="{BB962C8B-B14F-4D97-AF65-F5344CB8AC3E}">
        <p14:creationId xmlns:p14="http://schemas.microsoft.com/office/powerpoint/2010/main" xmlns="" val="1580431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2" y="1859238"/>
            <a:ext cx="11417877" cy="318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770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12" y="246828"/>
            <a:ext cx="10747859" cy="596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58338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609600"/>
            <a:ext cx="10907485" cy="544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7458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473" y="11974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586" y="1094015"/>
            <a:ext cx="11658599" cy="5519056"/>
          </a:xfrm>
        </p:spPr>
        <p:txBody>
          <a:bodyPr>
            <a:normAutofit/>
          </a:bodyPr>
          <a:lstStyle/>
          <a:p>
            <a:r>
              <a:rPr lang="ru-RU" sz="2400" dirty="0"/>
              <a:t>В лечении опухолей ЦНС применяются следующие этапы многокомпонентного метода: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хирургический;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химический;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лучевая терапия;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иммунотерапия;</a:t>
            </a:r>
          </a:p>
          <a:p>
            <a:r>
              <a:rPr lang="ru-RU" sz="2400" dirty="0"/>
              <a:t>Все они в совокупности дают хорошие результаты при условии раннего обнаружения опухоли и своевременного начала лечения.</a:t>
            </a:r>
          </a:p>
          <a:p>
            <a:r>
              <a:rPr lang="ru-RU" sz="2400" dirty="0"/>
              <a:t>В случае позднего начала лечения многие пациенты, выжившие после проведенного комплексного лечения, страдают значительными ограничениями и нуждаются в пожизненной медицинской помощи.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99892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27" y="374347"/>
            <a:ext cx="8101144" cy="406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229" y="4838790"/>
            <a:ext cx="8008142" cy="162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4995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325775"/>
            <a:ext cx="11119757" cy="63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7606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8" y="195943"/>
            <a:ext cx="11726274" cy="623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1660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0" y="0"/>
            <a:ext cx="11119756" cy="649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01522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9" y="210600"/>
            <a:ext cx="10871682" cy="653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2611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212271"/>
            <a:ext cx="11691257" cy="640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В основу диспансеризации онкологических больных в детском возрасте должно быть положено:</a:t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/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1 - активное выявление больных, особенно на ранних стадиях заболевания;</a:t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/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2 - учет отдельных групп больных и активное медицинское наблюдение за ними (</a:t>
            </a:r>
            <a:r>
              <a:rPr lang="ru-RU" sz="2400" dirty="0" err="1">
                <a:solidFill>
                  <a:schemeClr val="accent4"/>
                </a:solidFill>
              </a:rPr>
              <a:t>гемангиомы</a:t>
            </a:r>
            <a:r>
              <a:rPr lang="ru-RU" sz="2400" dirty="0">
                <a:solidFill>
                  <a:schemeClr val="accent4"/>
                </a:solidFill>
              </a:rPr>
              <a:t>, </a:t>
            </a:r>
            <a:r>
              <a:rPr lang="ru-RU" sz="2400" dirty="0" err="1">
                <a:solidFill>
                  <a:schemeClr val="accent4"/>
                </a:solidFill>
              </a:rPr>
              <a:t>херувизм</a:t>
            </a:r>
            <a:r>
              <a:rPr lang="ru-RU" sz="2400" dirty="0">
                <a:solidFill>
                  <a:schemeClr val="accent4"/>
                </a:solidFill>
              </a:rPr>
              <a:t>, синдром Олбрайта, </a:t>
            </a:r>
            <a:r>
              <a:rPr lang="ru-RU" sz="2400" dirty="0" err="1">
                <a:solidFill>
                  <a:schemeClr val="accent4"/>
                </a:solidFill>
                <a:hlinkClick r:id="rId2"/>
              </a:rPr>
              <a:t>нейрофиброматоз</a:t>
            </a:r>
            <a:r>
              <a:rPr lang="ru-RU" sz="2400" dirty="0">
                <a:solidFill>
                  <a:schemeClr val="accent4"/>
                </a:solidFill>
              </a:rPr>
              <a:t> и пр.);</a:t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/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3 - своевременное и планомерное применение лечебных и профилактических мероприятий в оптимальные сроки для предупреждения вторичных осложнений, инвалидности, тяжелых деформирующих осложнений и скорейшего восстановления здоровья и трудоспособности в дальнейшем</a:t>
            </a:r>
            <a:r>
              <a:rPr lang="ru-RU" sz="2400" dirty="0" smtClean="0">
                <a:solidFill>
                  <a:schemeClr val="accent4"/>
                </a:solidFill>
              </a:rPr>
              <a:t>.</a:t>
            </a:r>
            <a:endParaRPr lang="ru-RU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3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0561" cy="44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739" y="0"/>
            <a:ext cx="3153507" cy="339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077" y="2754653"/>
            <a:ext cx="3516923" cy="410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7668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63286"/>
            <a:ext cx="11364686" cy="6417127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4"/>
                </a:solidFill>
              </a:rPr>
              <a:t>Первым этапом диагностики у детей является ориентация исследования по пути дифференциального диагноза между опухолью и другими патологическими процессами. Ошибки в том или другом случае могут приводить к задержке патогенетической терапии. «Онкологическая настороженность - это выработка во врачебном мышлении целенаправленной психологической установки».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Принципы онкологической настороженности в педиатрической практике формулируются следующим образом: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1. Знание симптоматики и развития основных типов опухолей у детей.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2. Подозрение на наличие опухоли у больного.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3. Знание организационных основ онкологической помогли детям и быстрое направление ребенка по назначению.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4. Тщательное обследование ребенка во время любого осмотра с учетом возможности обнаружения опухоли.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5. Исключение у ребенка опухоли при любом необычном течении заболевания, необъяснимости симптомов и неясной клинической картине.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6. Обследование ребенка с подозрением на опухоль в максимально сжатые сроки по принципу неотложной хирургии.</a:t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/>
            </a:r>
            <a:br>
              <a:rPr lang="ru-RU" sz="1600" dirty="0">
                <a:solidFill>
                  <a:schemeClr val="accent4"/>
                </a:solidFill>
              </a:rPr>
            </a:br>
            <a:r>
              <a:rPr lang="ru-RU" sz="1600" dirty="0">
                <a:solidFill>
                  <a:schemeClr val="accent4"/>
                </a:solidFill>
              </a:rPr>
              <a:t>7. Использование всех доступных методов исследований (рентгенологический, цитологический, морфологический, лабораторный и пр.) и обеспечение консультации специалиста или направление в специализированное отделение</a:t>
            </a:r>
            <a:r>
              <a:rPr lang="ru-RU" sz="1600" dirty="0" smtClean="0">
                <a:solidFill>
                  <a:schemeClr val="accent4"/>
                </a:solidFill>
              </a:rPr>
              <a:t>.</a:t>
            </a:r>
            <a:endParaRPr lang="ru-RU" sz="1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761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79614"/>
            <a:ext cx="11576958" cy="638447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в основе своевременной и правильной диагностики опухолей у детей должны лежать классические, ставшие обязательными, методы исследования - клинический, рентгенологический и гистологический, которые дополняются всеми вспомогательными методиками. Существенную помощь в диагностике оказывает использование методов панорамной рентгенографии, гистохимического и биохимического исследований.</a:t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/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Обнаружение у ребенка даже доброкачественной опухоли, учитывая возможность ее быстрого роста с разрушением, сдавлением, смещением пораженного или близлежащего органа с последующим нарушением его функции, должно стимулировать врача к быстрому решению вопроса о лечении.</a:t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/>
            </a:r>
            <a:br>
              <a:rPr lang="ru-RU" sz="2400" dirty="0">
                <a:solidFill>
                  <a:schemeClr val="accent4"/>
                </a:solidFill>
              </a:rPr>
            </a:br>
            <a:r>
              <a:rPr lang="ru-RU" sz="2400" dirty="0">
                <a:solidFill>
                  <a:schemeClr val="accent4"/>
                </a:solidFill>
              </a:rPr>
              <a:t>Диспансерное наблюдение за детьми с опухолеподобными процессами должны осуществлять участковые стоматологи-педиатры совместно с районным онкологом с интервалом в 3-6 мес. Один раз в год этот контингент должен направляться на консультацию в специализированное учреждение. Дети наблюдаются с интервалом в 3, 6 </a:t>
            </a:r>
            <a:r>
              <a:rPr lang="ru-RU" sz="2400" dirty="0" err="1">
                <a:solidFill>
                  <a:schemeClr val="accent4"/>
                </a:solidFill>
              </a:rPr>
              <a:t>мес</a:t>
            </a:r>
            <a:r>
              <a:rPr lang="ru-RU" sz="2400" dirty="0">
                <a:solidFill>
                  <a:schemeClr val="accent4"/>
                </a:solidFill>
              </a:rPr>
              <a:t>, 1 год и далее 1 раз в год.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629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2862557"/>
              </p:ext>
            </p:extLst>
          </p:nvPr>
        </p:nvGraphicFramePr>
        <p:xfrm>
          <a:off x="0" y="532546"/>
          <a:ext cx="12192000" cy="6410715"/>
        </p:xfrm>
        <a:graphic>
          <a:graphicData uri="http://schemas.openxmlformats.org/drawingml/2006/table">
            <a:tbl>
              <a:tblPr/>
              <a:tblGrid>
                <a:gridCol w="2312747">
                  <a:extLst>
                    <a:ext uri="{9D8B030D-6E8A-4147-A177-3AD203B41FA5}">
                      <a16:colId xmlns:a16="http://schemas.microsoft.com/office/drawing/2014/main" xmlns="" val="128520313"/>
                    </a:ext>
                  </a:extLst>
                </a:gridCol>
                <a:gridCol w="4987428">
                  <a:extLst>
                    <a:ext uri="{9D8B030D-6E8A-4147-A177-3AD203B41FA5}">
                      <a16:colId xmlns:a16="http://schemas.microsoft.com/office/drawing/2014/main" xmlns="" val="798508626"/>
                    </a:ext>
                  </a:extLst>
                </a:gridCol>
                <a:gridCol w="1156374">
                  <a:extLst>
                    <a:ext uri="{9D8B030D-6E8A-4147-A177-3AD203B41FA5}">
                      <a16:colId xmlns:a16="http://schemas.microsoft.com/office/drawing/2014/main" xmlns="" val="878653375"/>
                    </a:ext>
                  </a:extLst>
                </a:gridCol>
                <a:gridCol w="1333927">
                  <a:extLst>
                    <a:ext uri="{9D8B030D-6E8A-4147-A177-3AD203B41FA5}">
                      <a16:colId xmlns:a16="http://schemas.microsoft.com/office/drawing/2014/main" xmlns="" val="772036951"/>
                    </a:ext>
                  </a:extLst>
                </a:gridCol>
                <a:gridCol w="1156374">
                  <a:extLst>
                    <a:ext uri="{9D8B030D-6E8A-4147-A177-3AD203B41FA5}">
                      <a16:colId xmlns:a16="http://schemas.microsoft.com/office/drawing/2014/main" xmlns="" val="1435964676"/>
                    </a:ext>
                  </a:extLst>
                </a:gridCol>
                <a:gridCol w="1245150">
                  <a:extLst>
                    <a:ext uri="{9D8B030D-6E8A-4147-A177-3AD203B41FA5}">
                      <a16:colId xmlns:a16="http://schemas.microsoft.com/office/drawing/2014/main" xmlns="" val="3503530465"/>
                    </a:ext>
                  </a:extLst>
                </a:gridCol>
              </a:tblGrid>
              <a:tr h="18063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Группа опухоли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Тип опухоли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9553793"/>
                  </a:ext>
                </a:extLst>
              </a:tr>
              <a:tr h="10905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Астроцитарные опухоли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Пилоидная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Субэпендимарная гигантоклеточная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Плеоморфная ксантоастроцитома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  <a:t>Пиломиксоидная астроцитома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  <a:t>Анапластическая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Lucida Sans Unicode" panose="020B0602030504020204" pitchFamily="34" charset="0"/>
                        </a:rPr>
                        <a:t>Глиобластома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0973650"/>
                  </a:ext>
                </a:extLst>
              </a:tr>
              <a:tr h="36294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Олигодендроглиома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Олигодендроглиома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Анапластическая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219453"/>
                  </a:ext>
                </a:extLst>
              </a:tr>
              <a:tr h="36294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Олигоастроцитома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Low grade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Анапластическая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0332800"/>
                  </a:ext>
                </a:extLst>
              </a:tr>
              <a:tr h="72588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Эпендимома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Субэпендимома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Миксопапиллярная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Эпендимома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Анапластическая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6015414"/>
                  </a:ext>
                </a:extLst>
              </a:tr>
              <a:tr h="54357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Опухоли хориоидного сплетения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Папиллома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Атипичная папиллома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Хориоидкарцинома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3994270"/>
                  </a:ext>
                </a:extLst>
              </a:tr>
              <a:tr h="1090504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Нейронально-глиальные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Ганглиоцитома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Ганглиоглиома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Инфантильная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ганглиоглиома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Дизэмбриопластическая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нейроэпителиальная опухоль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Центральная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нейроцитома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7791652"/>
                  </a:ext>
                </a:extLst>
              </a:tr>
              <a:tr h="72421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Эмбриональные опухоли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Медуллобластома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ПНЭО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АТРО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Пинеобластома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073469"/>
                  </a:ext>
                </a:extLst>
              </a:tr>
              <a:tr h="104200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Менингиома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Менингиома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Атипичная менингиома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Анапластическая менингиома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Ан.Гемангиперицитома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Гемангиобластома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200" marR="34200" marT="0" marB="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808475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2233" y="163214"/>
            <a:ext cx="420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chemeClr val="accent4"/>
                </a:solidFill>
              </a:rPr>
              <a:t>Градационная классификация ОГМ (ВОЗ)</a:t>
            </a:r>
          </a:p>
        </p:txBody>
      </p:sp>
    </p:spTree>
    <p:extLst>
      <p:ext uri="{BB962C8B-B14F-4D97-AF65-F5344CB8AC3E}">
        <p14:creationId xmlns:p14="http://schemas.microsoft.com/office/powerpoint/2010/main" xmlns="" val="275228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872" y="429986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Arial" panose="020B0604020202020204" pitchFamily="34" charset="0"/>
              </a:rPr>
              <a:t>Классификация опухолей ЦНС в зависимости от локализации</a:t>
            </a:r>
            <a:br>
              <a:rPr lang="ru-RU" altLang="ru-RU" b="1" dirty="0"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758" y="1502228"/>
            <a:ext cx="10131425" cy="550272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800" b="1" i="1" dirty="0" err="1">
                <a:solidFill>
                  <a:schemeClr val="accent4"/>
                </a:solidFill>
                <a:latin typeface="Arial" panose="020B0604020202020204" pitchFamily="34" charset="0"/>
              </a:rPr>
              <a:t>Субтенториальные</a:t>
            </a: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 опухоли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1. Мозжечок, </a:t>
            </a:r>
            <a:r>
              <a:rPr lang="en-US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IV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 желудочек :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медуллобластома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ПНЭО,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астроцитома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эпендимома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опухоли сосудистого сплетения, редкие опухоли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2.Ствол мозга, </a:t>
            </a:r>
            <a:r>
              <a:rPr lang="ru-RU" altLang="ru-RU" sz="2000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варолиев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 мост: 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глиома,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астроцитома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глиобластома</a:t>
            </a:r>
            <a:endParaRPr lang="ru-RU" alt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ru-RU" altLang="ru-RU" sz="2800" b="1" i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В. Супратенториальные опухоли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1.Опухоли хиазмы и зрительного бугра: 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глиома,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краниофарингеома</a:t>
            </a:r>
            <a:endParaRPr lang="ru-RU" altLang="ru-RU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2.Средний мозг</a:t>
            </a:r>
            <a:r>
              <a:rPr lang="en-US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, III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 желудочек, </a:t>
            </a:r>
            <a:r>
              <a:rPr lang="ru-RU" altLang="ru-RU" sz="2000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пинеальная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 область:  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опухоли шишковидной железы, ГКО,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астроцитома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эпендимома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ПНЭО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3.Полушарные опухоли: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астроцитома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глиобластома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эпендимома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ПНЭО,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эпендимома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олигодендроглиома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редкие опухоли</a:t>
            </a:r>
          </a:p>
          <a:p>
            <a:pPr>
              <a:spcBef>
                <a:spcPct val="0"/>
              </a:spcBef>
              <a:buClrTx/>
              <a:buNone/>
            </a:pPr>
            <a:endParaRPr lang="ru-RU" altLang="ru-RU" sz="2800" b="1" i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С. Опухоли спинного мозга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1. Интрамедуллярные: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астроцитома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глиобластома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эпендимома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ПНЭО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2. Экстрамедуллярные: </a:t>
            </a:r>
            <a:r>
              <a:rPr lang="ru-RU" altLang="ru-RU" sz="2800" b="1" dirty="0">
                <a:solidFill>
                  <a:schemeClr val="accent4"/>
                </a:solidFill>
                <a:latin typeface="Arial" panose="020B0604020202020204" pitchFamily="34" charset="0"/>
              </a:rPr>
              <a:t>	</a:t>
            </a:r>
            <a:r>
              <a:rPr lang="ru-RU" altLang="ru-RU" sz="2000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Интрадуральные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	</a:t>
            </a:r>
            <a:r>
              <a:rPr lang="ru-RU" altLang="ru-RU" sz="2000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Экстрадуральные</a:t>
            </a:r>
            <a:r>
              <a:rPr lang="ru-RU" altLang="ru-RU" sz="2000" b="1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(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нейробластома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гистиоцитоз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 из клеток </a:t>
            </a:r>
            <a:r>
              <a:rPr lang="ru-RU" altLang="ru-RU" dirty="0" err="1">
                <a:solidFill>
                  <a:schemeClr val="accent4"/>
                </a:solidFill>
                <a:latin typeface="Arial" panose="020B0604020202020204" pitchFamily="34" charset="0"/>
              </a:rPr>
              <a:t>Лангерганса</a:t>
            </a:r>
            <a:r>
              <a:rPr lang="ru-RU" altLang="ru-RU" dirty="0">
                <a:solidFill>
                  <a:schemeClr val="accent4"/>
                </a:solidFill>
                <a:latin typeface="Arial" panose="020B0604020202020204" pitchFamily="34" charset="0"/>
              </a:rPr>
              <a:t>)</a:t>
            </a:r>
          </a:p>
          <a:p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32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accent4"/>
                </a:solidFill>
                <a:latin typeface="Arial" panose="020B0604020202020204" pitchFamily="34" charset="0"/>
              </a:rPr>
              <a:t>Относительная частота опухолей ЦНС у детей</a:t>
            </a:r>
            <a:br>
              <a:rPr lang="ru-RU" altLang="ru-RU" b="1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757" y="1662785"/>
            <a:ext cx="47897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Супратенториальные </a:t>
            </a:r>
          </a:p>
          <a:p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опухоли    (40%)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8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. </a:t>
            </a:r>
            <a:r>
              <a:rPr lang="ru-RU" altLang="ru-RU" sz="24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Полушария мозга </a:t>
            </a:r>
          </a:p>
          <a:p>
            <a:pPr>
              <a:lnSpc>
                <a:spcPct val="80000"/>
              </a:lnSpc>
            </a:pPr>
            <a:r>
              <a:rPr lang="ru-RU" altLang="ru-RU" sz="2400" dirty="0" err="1">
                <a:solidFill>
                  <a:schemeClr val="accent4"/>
                </a:solidFill>
                <a:latin typeface="Arial" panose="020B0604020202020204" pitchFamily="34" charset="0"/>
              </a:rPr>
              <a:t>астроцитома</a:t>
            </a: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			  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>
                <a:solidFill>
                  <a:schemeClr val="accent4"/>
                </a:solidFill>
                <a:latin typeface="Arial" panose="020B0604020202020204" pitchFamily="34" charset="0"/>
              </a:rPr>
              <a:t>глиобластома</a:t>
            </a: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			   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>
                <a:solidFill>
                  <a:schemeClr val="accent4"/>
                </a:solidFill>
                <a:latin typeface="Arial" panose="020B0604020202020204" pitchFamily="34" charset="0"/>
              </a:rPr>
              <a:t>эпендимома</a:t>
            </a: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				   </a:t>
            </a:r>
          </a:p>
          <a:p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ПНЭО	</a:t>
            </a:r>
            <a:r>
              <a:rPr lang="ru-RU" altLang="ru-RU" sz="24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 (примитивные </a:t>
            </a:r>
            <a:r>
              <a:rPr lang="ru-RU" altLang="ru-RU" sz="2400" dirty="0" err="1" smtClean="0">
                <a:solidFill>
                  <a:schemeClr val="accent4"/>
                </a:solidFill>
                <a:latin typeface="Arial" panose="020B0604020202020204" pitchFamily="34" charset="0"/>
              </a:rPr>
              <a:t>полииэндокринные</a:t>
            </a:r>
            <a:r>
              <a:rPr lang="ru-RU" altLang="ru-RU" sz="2400" dirty="0" smtClean="0">
                <a:solidFill>
                  <a:schemeClr val="accent4"/>
                </a:solidFill>
                <a:latin typeface="Arial" panose="020B0604020202020204" pitchFamily="34" charset="0"/>
              </a:rPr>
              <a:t> опухоли)</a:t>
            </a:r>
            <a:endParaRPr lang="ru-RU" altLang="ru-RU" sz="2400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r>
              <a:rPr lang="ru-RU" altLang="ru-RU" sz="2400" dirty="0" err="1" smtClean="0">
                <a:solidFill>
                  <a:schemeClr val="accent4"/>
                </a:solidFill>
                <a:latin typeface="Arial" panose="020B0604020202020204" pitchFamily="34" charset="0"/>
              </a:rPr>
              <a:t>Менингиома</a:t>
            </a: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		     		</a:t>
            </a:r>
            <a:endParaRPr lang="ru-RU" altLang="ru-RU" sz="2400" dirty="0" smtClean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altLang="ru-RU" sz="2400" b="1" i="1" dirty="0" smtClean="0">
                <a:solidFill>
                  <a:schemeClr val="accent4"/>
                </a:solidFill>
                <a:latin typeface="Arial" panose="020B0604020202020204" pitchFamily="34" charset="0"/>
              </a:rPr>
              <a:t>2</a:t>
            </a:r>
            <a:r>
              <a:rPr lang="ru-RU" altLang="ru-RU" sz="2400" b="1" i="1" dirty="0">
                <a:solidFill>
                  <a:schemeClr val="accent4"/>
                </a:solidFill>
                <a:latin typeface="Arial" panose="020B0604020202020204" pitchFamily="34" charset="0"/>
              </a:rPr>
              <a:t>. Турецкое седло/хиазма</a:t>
            </a:r>
          </a:p>
          <a:p>
            <a:pPr>
              <a:lnSpc>
                <a:spcPct val="90000"/>
              </a:lnSpc>
            </a:pPr>
            <a:r>
              <a:rPr lang="ru-RU" altLang="ru-RU" sz="2400" dirty="0" err="1">
                <a:solidFill>
                  <a:schemeClr val="accent4"/>
                </a:solidFill>
                <a:latin typeface="Arial" panose="020B0604020202020204" pitchFamily="34" charset="0"/>
              </a:rPr>
              <a:t>Краниофарингеома</a:t>
            </a: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	  	 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Глиома			  		   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Аденома гипофиза		  </a:t>
            </a:r>
          </a:p>
          <a:p>
            <a:r>
              <a:rPr lang="ru-RU" altLang="ru-RU" sz="2400" dirty="0">
                <a:solidFill>
                  <a:schemeClr val="accent4"/>
                </a:solidFill>
                <a:latin typeface="Arial" panose="020B0604020202020204" pitchFamily="34" charset="0"/>
              </a:rPr>
              <a:t>Прочие			   		 </a:t>
            </a:r>
          </a:p>
        </p:txBody>
      </p:sp>
      <p:pic>
        <p:nvPicPr>
          <p:cNvPr id="22530" name="Picture 2" descr="https://cf.ppt-online.org/files1/slide/5/59mnH07cthkv1fpzqxiVe2oaEUKOgW4LlDRYXyuT86/slide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046" y="1144451"/>
            <a:ext cx="6986954" cy="5233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3442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136</TotalTime>
  <Words>2051</Words>
  <Application>Microsoft Office PowerPoint</Application>
  <PresentationFormat>Произвольный</PresentationFormat>
  <Paragraphs>281</Paragraphs>
  <Slides>61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Небеса</vt:lpstr>
      <vt:lpstr>Диаграмма Microsoft Graph</vt:lpstr>
      <vt:lpstr>Диаграмма Microsoft Office Excel</vt:lpstr>
      <vt:lpstr>Опухоли ЦНС у детей</vt:lpstr>
      <vt:lpstr>Слайд 2</vt:lpstr>
      <vt:lpstr>ЧАСТОТА ПЕРВИЧНЫХ ОПУХОЛЕЙ ЦНС СРЕДИ ОНКОЛОГИЧЕСКИХ ЗАБОЛЕВАНИЙ  У ДЕТЕЙ РОССИЙСКОЙ ФЕДЕРАЦИИ  </vt:lpstr>
      <vt:lpstr>Слайд 4</vt:lpstr>
      <vt:lpstr>Слайд 5</vt:lpstr>
      <vt:lpstr>Слайд 6</vt:lpstr>
      <vt:lpstr>Слайд 7</vt:lpstr>
      <vt:lpstr>Классификация опухолей ЦНС в зависимости от локализации </vt:lpstr>
      <vt:lpstr>Относительная частота опухолей ЦНС у детей </vt:lpstr>
      <vt:lpstr>Относительная частота опухолей ЦНС у детей </vt:lpstr>
      <vt:lpstr>Слайд 11</vt:lpstr>
      <vt:lpstr>Гистологические варианты ОГМ у детей 0-14 лет и подростков 15-19 лет </vt:lpstr>
      <vt:lpstr>Слайд 13</vt:lpstr>
      <vt:lpstr>Причины и факты риска возникновения опухолей ЦНС </vt:lpstr>
      <vt:lpstr>Слайд 15</vt:lpstr>
      <vt:lpstr>Слайд 16</vt:lpstr>
      <vt:lpstr>Особенности опухолей у детей</vt:lpstr>
      <vt:lpstr>Слайд 18</vt:lpstr>
      <vt:lpstr>Слайд 19</vt:lpstr>
      <vt:lpstr>Слайд 20</vt:lpstr>
      <vt:lpstr>Первые симптомы: </vt:lpstr>
      <vt:lpstr>Слайд 22</vt:lpstr>
      <vt:lpstr>Поздние симптомы: </vt:lpstr>
      <vt:lpstr>Слайд 24</vt:lpstr>
      <vt:lpstr>Клиника опухолей мозга </vt:lpstr>
      <vt:lpstr>Слайд 26</vt:lpstr>
      <vt:lpstr>Слайд 27</vt:lpstr>
      <vt:lpstr>Очаговые симптомы </vt:lpstr>
      <vt:lpstr>Астроцитома</vt:lpstr>
      <vt:lpstr>Слайд 30</vt:lpstr>
      <vt:lpstr>Слайд 31</vt:lpstr>
      <vt:lpstr>Слайд 32</vt:lpstr>
      <vt:lpstr>Олигодендроглиома</vt:lpstr>
      <vt:lpstr>Слайд 34</vt:lpstr>
      <vt:lpstr>Нейробластома</vt:lpstr>
      <vt:lpstr>Слайд 36</vt:lpstr>
      <vt:lpstr>Диагностика </vt:lpstr>
      <vt:lpstr>Слайд 38</vt:lpstr>
      <vt:lpstr>Слайд 39</vt:lpstr>
      <vt:lpstr>Слайд 40</vt:lpstr>
      <vt:lpstr>Слайд 41</vt:lpstr>
      <vt:lpstr>КОМПЬЮТЕРНАЯ ТОМОГРАФИЯ</vt:lpstr>
      <vt:lpstr>Слайд 43</vt:lpstr>
      <vt:lpstr>Дополнительные методы исследования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Лечение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Опухоли ЦНС у детей</dc:title>
  <dc:creator>Fenrir</dc:creator>
  <cp:lastModifiedBy>Саня</cp:lastModifiedBy>
  <cp:revision>12</cp:revision>
  <dcterms:created xsi:type="dcterms:W3CDTF">2020-12-30T19:00:58Z</dcterms:created>
  <dcterms:modified xsi:type="dcterms:W3CDTF">2021-02-11T16:02:20Z</dcterms:modified>
</cp:coreProperties>
</file>