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+xml" PartName="/ppt/slides/slide29.xml"/>
  <Override ContentType="application/vnd.openxmlformats-officedocument.presentationml.slide+xml" PartName="/ppt/slides/slide38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7.xml"/>
  <Override ContentType="application/vnd.openxmlformats-officedocument.presentationml.slide+xml" PartName="/ppt/slides/slide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43.xml"/>
  <Override ContentType="application/vnd.openxmlformats-officedocument.theme+xml" PartName="/ppt/theme/theme1.xml"/>
  <Override ContentType="application/vnd.openxmlformats-officedocument.presentationml.slideLayout+xml" PartName="/ppt/slideLayouts/slideLayout2.xml"/>
  <Default ContentType="application/vnd.openxmlformats-package.relationships+xml" Extension="rels"/>
  <Default ContentType="application/xml" Extension="xml"/>
  <Override ContentType="application/vnd.openxmlformats-officedocument.presentationml.slide+xml" PartName="/ppt/slides/slide14.xml"/>
  <Override ContentType="application/vnd.openxmlformats-officedocument.presentationml.slide+xml" PartName="/ppt/slides/slide23.xml"/>
  <Override ContentType="application/vnd.openxmlformats-officedocument.presentationml.slide+xml" PartName="/ppt/slides/slide32.xml"/>
  <Override ContentType="application/vnd.openxmlformats-officedocument.presentationml.slide+xml" PartName="/ppt/slides/slide4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0.xml"/>
  <Override ContentType="application/vnd.openxmlformats-officedocument.presentationml.slide+xml" PartName="/ppt/slides/slide4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+xml" PartName="/ppt/slides/slide39.xml"/>
  <Override ContentType="application/vnd.openxmlformats-officedocument.presentationml.slideLayout+xml" PartName="/ppt/slideLayouts/slideLayout7.xml"/>
  <Default ContentType="image/png" Extension="png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slide+xml" PartName="/ppt/slides/slide26.xml"/>
  <Override ContentType="application/vnd.openxmlformats-officedocument.presentationml.slide+xml" PartName="/ppt/slides/slide37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+xml" PartName="/ppt/slides/slide24.xml"/>
  <Override ContentType="application/vnd.openxmlformats-officedocument.presentationml.slide+xml" PartName="/ppt/slides/slide33.xml"/>
  <Override ContentType="application/vnd.openxmlformats-officedocument.presentationml.slide+xml" PartName="/ppt/slides/slide35.xml"/>
  <Override ContentType="application/vnd.openxmlformats-officedocument.presentationml.slide+xml" PartName="/ppt/slides/slide44.xml"/>
  <Default ContentType="image/jpeg" Extension="jpeg"/>
  <Override ContentType="application/vnd.openxmlformats-officedocument.presentationml.slideLayout+xml" PartName="/ppt/slideLayouts/slideLayout3.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22.xml"/>
  <Override ContentType="application/vnd.openxmlformats-officedocument.presentationml.slide+xml" PartName="/ppt/slides/slide31.xml"/>
  <Override ContentType="application/vnd.openxmlformats-officedocument.presentationml.slide+xml" PartName="/ppt/slides/slide42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6" r:id="rId9"/>
    <p:sldId id="267" r:id="rId10"/>
    <p:sldId id="269" r:id="rId11"/>
    <p:sldId id="270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322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14" r:id="rId43"/>
    <p:sldId id="316" r:id="rId44"/>
    <p:sldId id="318" r:id="rId4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736" y="-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1F6C037-1ED2-44D4-BF84-5C2CBDC3DC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10654-4073-46AC-8A22-B89F5D4037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EA50-5458-4BF6-9B3B-D854E26A0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95E2-EC94-4CA8-9161-75689FBC3F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EC6F8EC-9D99-4D46-A928-7980DB3101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6CFA-BCF6-4B5B-BC79-3C62A36D59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3AFF-9859-4808-BC0B-2E901EA035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838A-7577-4979-B2B3-CD9996E98C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4961-B57C-49B6-AA4A-6F61396F8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ADCA2-8EBC-4940-A926-3BBEBC06D9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A62E22D-B87F-4997-8AA5-ADBB3A4AE4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99E2841-4786-405E-8A95-DB909B33598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86182" y="3886200"/>
            <a:ext cx="4857784" cy="1614502"/>
          </a:xfrm>
        </p:spPr>
        <p:txBody>
          <a:bodyPr/>
          <a:lstStyle/>
          <a:p>
            <a:pPr algn="l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Выполнила студентка:</a:t>
            </a:r>
          </a:p>
          <a:p>
            <a:pPr algn="l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курса 4 группы</a:t>
            </a:r>
          </a:p>
          <a:p>
            <a:pPr algn="l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Педиатрического факультета</a:t>
            </a:r>
          </a:p>
          <a:p>
            <a:pPr algn="l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Сидорова Виктория Андреевна</a:t>
            </a:r>
          </a:p>
          <a:p>
            <a:endParaRPr lang="ru-RU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Рак поджелудочной железы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ru-RU" b="1"/>
              <a:t>Экзокринная часть</a:t>
            </a:r>
            <a:r>
              <a:rPr lang="ru-RU"/>
              <a:t> состоит из концевых отделов (ацинусов) и выводных протоков</a:t>
            </a:r>
          </a:p>
          <a:p>
            <a:r>
              <a:rPr lang="ru-RU"/>
              <a:t> Эндокринная же часть представлена островками Лангерганса (или панкреатическими островками)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676400"/>
            <a:ext cx="8591550" cy="4422775"/>
          </a:xfrm>
        </p:spPr>
        <p:txBody>
          <a:bodyPr/>
          <a:lstStyle/>
          <a:p>
            <a:endParaRPr lang="ru-RU"/>
          </a:p>
        </p:txBody>
      </p:sp>
      <p:pic>
        <p:nvPicPr>
          <p:cNvPr id="53253" name="Picture 5" descr="ÐÐ°ÑÑÐ¸Ð½ÐºÐ¸ Ð¿Ð¾ Ð·Ð°Ð¿ÑÐ¾ÑÑ ÑÐºÐ·Ð¾ÐºÑÐ¸Ð½Ð½Ð°Ñ ÑÐ°ÑÑÑ Ð¿Ð¾Ð´Ð¶ÐµÐ»ÑÐ´Ð¾ÑÐ½Ð¾Ð¹ Ð¶ÐµÐ»ÐµÐ·Ñ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24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Факторы риска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Диета (жирная, калорийная пища)</a:t>
            </a:r>
          </a:p>
          <a:p>
            <a:pPr>
              <a:lnSpc>
                <a:spcPct val="90000"/>
              </a:lnSpc>
            </a:pPr>
            <a:r>
              <a:rPr lang="ru-RU" sz="2400"/>
              <a:t>Доброкачественные заболевания (хронический панкреатит, аденома ПЖ, кисты ПЖ)</a:t>
            </a:r>
          </a:p>
          <a:p>
            <a:pPr>
              <a:lnSpc>
                <a:spcPct val="90000"/>
              </a:lnSpc>
            </a:pPr>
            <a:r>
              <a:rPr lang="ru-RU" sz="2400"/>
              <a:t>Имеются противоположные точки зрения на взаимосвязь РПЖ и сахарного диабета</a:t>
            </a:r>
          </a:p>
          <a:p>
            <a:pPr>
              <a:lnSpc>
                <a:spcPct val="90000"/>
              </a:lnSpc>
            </a:pPr>
            <a:r>
              <a:rPr lang="ru-RU" sz="2400"/>
              <a:t>Наследственность- 10% (семейный РПЖ, синдром Пейтца-Ейгертца, атаксия-телеангиоэктазия, </a:t>
            </a:r>
            <a:r>
              <a:rPr lang="en-US" sz="2400"/>
              <a:t>BRCA2</a:t>
            </a:r>
            <a:r>
              <a:rPr lang="ru-RU" sz="2400"/>
              <a:t>, наследственный панкреатит)</a:t>
            </a:r>
          </a:p>
          <a:p>
            <a:pPr>
              <a:lnSpc>
                <a:spcPct val="90000"/>
              </a:lnSpc>
            </a:pPr>
            <a:r>
              <a:rPr lang="ru-RU" sz="2400"/>
              <a:t>Различия в экспресии генов К-</a:t>
            </a:r>
            <a:r>
              <a:rPr lang="en-US" sz="2400"/>
              <a:t>ras </a:t>
            </a:r>
            <a:r>
              <a:rPr lang="ru-RU" sz="2400"/>
              <a:t>и </a:t>
            </a:r>
            <a:r>
              <a:rPr lang="en-US" sz="2400"/>
              <a:t>p53</a:t>
            </a:r>
            <a:r>
              <a:rPr lang="ru-RU" sz="2400"/>
              <a:t> могут быть основанием в различной заболеваемости и выживаемости у афроамериканцев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692150"/>
            <a:ext cx="82296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Ожирение, высокий рост</a:t>
            </a:r>
          </a:p>
          <a:p>
            <a:pPr>
              <a:lnSpc>
                <a:spcPct val="80000"/>
              </a:lnSpc>
            </a:pPr>
            <a:r>
              <a:rPr lang="ru-RU" sz="2800"/>
              <a:t>Пестициды, формальдегиды, хлорированные углеводороды, бензидин, продукты бензина</a:t>
            </a:r>
          </a:p>
          <a:p>
            <a:pPr>
              <a:lnSpc>
                <a:spcPct val="80000"/>
              </a:lnSpc>
            </a:pPr>
            <a:r>
              <a:rPr lang="ru-RU" sz="2800"/>
              <a:t>По данным японских авторов, относительный риск смертности от РПЖ среди мужчин, выкуривающих 40 и более сигарет в день, составляет 3,3%. Вредное влияние курения сохраняется до 2 лет после отказа от курения, а через 15 лет риск уравнивается с некурящими</a:t>
            </a:r>
          </a:p>
          <a:p>
            <a:pPr>
              <a:lnSpc>
                <a:spcPct val="80000"/>
              </a:lnSpc>
            </a:pPr>
            <a:r>
              <a:rPr lang="ru-RU" sz="2800"/>
              <a:t>Влияние алкоголя (прямое) и кофе не доказано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Международная гистологическая классификация (</a:t>
            </a:r>
            <a:r>
              <a:rPr lang="ru-RU" sz="2800" dirty="0" err="1"/>
              <a:t>классификация</a:t>
            </a:r>
            <a:r>
              <a:rPr lang="ru-RU" sz="2800" dirty="0"/>
              <a:t> ВОЗ, 4-е издание, 2010 г)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ru-RU" dirty="0"/>
              <a:t>Эпителиальные опухоли</a:t>
            </a:r>
          </a:p>
          <a:p>
            <a:pPr marL="609600" indent="-609600"/>
            <a:r>
              <a:rPr lang="ru-RU" dirty="0"/>
              <a:t>Доброкачественные</a:t>
            </a:r>
          </a:p>
          <a:p>
            <a:pPr marL="609600" indent="-609600">
              <a:buFont typeface="Wingdings" pitchFamily="2" charset="2"/>
              <a:buChar char="ü"/>
            </a:pPr>
            <a:r>
              <a:rPr lang="ru-RU" dirty="0" err="1"/>
              <a:t>Ацинарноклеточная</a:t>
            </a:r>
            <a:r>
              <a:rPr lang="ru-RU" dirty="0"/>
              <a:t> </a:t>
            </a:r>
            <a:r>
              <a:rPr lang="ru-RU" dirty="0" err="1"/>
              <a:t>цистаденома</a:t>
            </a:r>
            <a:r>
              <a:rPr lang="ru-RU" dirty="0"/>
              <a:t> </a:t>
            </a:r>
          </a:p>
          <a:p>
            <a:pPr marL="609600" indent="-609600">
              <a:buFont typeface="Wingdings" pitchFamily="2" charset="2"/>
              <a:buChar char="ü"/>
            </a:pPr>
            <a:r>
              <a:rPr lang="ru-RU" dirty="0"/>
              <a:t>Серозная </a:t>
            </a:r>
            <a:r>
              <a:rPr lang="ru-RU" dirty="0" err="1"/>
              <a:t>цистаденома</a:t>
            </a:r>
            <a:r>
              <a:rPr lang="ru-RU" dirty="0"/>
              <a:t> </a:t>
            </a:r>
          </a:p>
          <a:p>
            <a:pPr marL="609600" indent="-609600"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836613"/>
            <a:ext cx="82296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Предзлокачественные изменения поджелудочной железы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Панкреатическая интраэпителиальная неоплазия 3 степени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Внутрипротоковая папиллярная муцинозная опухоль с лёгкой или умеренновыраженной дисплазией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Внутрипротоковая папиллярная муцинозная опухоль с тяжёлой дисплазией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Внутрипротоковаятубулопапиллярная опухоль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Муцинозная кистозная опухоль с лёгкой или умеренновыраженной дисплазией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Муцинозная кистозная опухоль с тяжёлой дисплазией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692150"/>
            <a:ext cx="82296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Злокачественные опухоли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Протоковая аденокарцинома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Аденоплоскоклеточный рак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Коллоидный рак (муцинозный некистозный рак)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Гепатоидный рак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Медуллярный рак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Перстневидноклеточный рак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Недифференцированный рак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Недифференцированный рак с остеокластоподобными гигантскими клетками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Ацинарноклеточная карцинома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Ацинарноклеточная цистаденокарцинома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836613"/>
            <a:ext cx="8229600" cy="4495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Внутрипротоковая папиллярная муцинозная опухоль ассоциированная с инвазивным раком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Смешанный ацинарно-протоковый рак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Смешанный ацинарно-нейроэндокринный рак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Смешанный ацинарно-нейроэндокринно-протоковый рак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Смешанный протоково-нейроэндокринный рак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Муцинозная кистозная опухоль ассоциированная с инвазивным раком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Панкреатобластома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Серозная цистаденокарцинома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/>
              <a:t>Солидно-псевдопапиллярная опухоль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765175"/>
            <a:ext cx="8229600" cy="4495800"/>
          </a:xfrm>
        </p:spPr>
        <p:txBody>
          <a:bodyPr/>
          <a:lstStyle/>
          <a:p>
            <a:pPr marL="990600" lvl="1" indent="-533400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2. Нейроэндокринные опухоли 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000"/>
              <a:t>Нейроэндокринная микроаденома поджелудочной железы 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000"/>
              <a:t>Нейроэндокринная опухоль функционально неактивная нейроэндокринная опухоль поджелудочной железы G1, G2 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000"/>
              <a:t>Крупноклеточный нейроэндокринный рак 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000"/>
              <a:t>Мелкоклеточный нейроэндокринный рак 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000"/>
              <a:t>EC-клеточная, серотонинпродуцирующая нейроэндокринная опухоль (карциноид) 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000"/>
              <a:t>Гастринома 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000"/>
              <a:t>Глюкагонома 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000"/>
              <a:t>Инсулинома 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000"/>
              <a:t>Соматостатинома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836613"/>
            <a:ext cx="8229600" cy="449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3. Зрелая тератома </a:t>
            </a:r>
          </a:p>
          <a:p>
            <a:pPr>
              <a:buFont typeface="Wingdings" pitchFamily="2" charset="2"/>
              <a:buNone/>
            </a:pPr>
            <a:r>
              <a:rPr lang="ru-RU"/>
              <a:t>4.Мезенхимальные опухоли</a:t>
            </a:r>
          </a:p>
          <a:p>
            <a:pPr>
              <a:buFont typeface="Wingdings" pitchFamily="2" charset="2"/>
              <a:buNone/>
            </a:pPr>
            <a:r>
              <a:rPr lang="ru-RU"/>
              <a:t>5. Лимфомы</a:t>
            </a:r>
          </a:p>
          <a:p>
            <a:pPr>
              <a:buFont typeface="Wingdings" pitchFamily="2" charset="2"/>
              <a:buNone/>
            </a:pPr>
            <a:r>
              <a:rPr lang="ru-RU"/>
              <a:t>6 Вторичные опухоли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Анатомия поджелудочной железы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Поджелудочная железа расположена в забрюшинном пространстве на уровне L1-L2. В ней различают головку, тело и хвост. Головка поджелудочной железы прилежит к двенадцатиперстной кишке, хвост достигает селезенки. Передняя и нижняя поверхности тела покрыты брюшиной. Железа имеет тонкую соединительно-тканную капсулу и плохо выраженные соединительно-тканные перегородки. Длина поджелудочной железы 15-25 см, ширина головки - 3-7.5 см, тела - 2-5 см, хвоста - 2 - 3.4 см. Масса органа - 60-115г.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/>
              <a:t>Стадирование рака поджелудочной железы по системе TNM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Первичная опухоль (T):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Тx – недостаточно данных для оценки первичной опухоли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Tis – карцинома in situ,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T1 – опухоль ограничена поджелудочной железой до 2 см в наибольшем измерении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Т2 – опухоль ограничена поджелудочной железой более 2 см в наибольшем измерении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Т3 – опухоль распространяется за пределы поджелудочной железы без вовлечения чревного ствола или верхней брыжеечной артерии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Т4 – опухоль распространяется на чревный ствол или верхнюю брыжеечную артерию.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981075"/>
            <a:ext cx="8229600" cy="4495800"/>
          </a:xfrm>
        </p:spPr>
        <p:txBody>
          <a:bodyPr/>
          <a:lstStyle/>
          <a:p>
            <a:r>
              <a:rPr lang="ru-RU"/>
              <a:t>Региональные лимфатические узлы (N) </a:t>
            </a:r>
          </a:p>
          <a:p>
            <a:pPr>
              <a:buFont typeface="Wingdings" pitchFamily="2" charset="2"/>
              <a:buNone/>
            </a:pPr>
            <a:r>
              <a:rPr lang="ru-RU"/>
              <a:t>Nx – недостаточно данных для оценки регионарных лимфоузлов </a:t>
            </a:r>
          </a:p>
          <a:p>
            <a:pPr>
              <a:buFont typeface="Wingdings" pitchFamily="2" charset="2"/>
              <a:buNone/>
            </a:pPr>
            <a:r>
              <a:rPr lang="ru-RU"/>
              <a:t>N0 – нет признаков метастатического поражения регионарных лимфоузлов </a:t>
            </a:r>
          </a:p>
          <a:p>
            <a:pPr>
              <a:buFont typeface="Wingdings" pitchFamily="2" charset="2"/>
              <a:buNone/>
            </a:pPr>
            <a:r>
              <a:rPr lang="ru-RU"/>
              <a:t>N1 – наличие метастазов в регионарных лимфоузлах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К регионарным </a:t>
            </a:r>
            <a:r>
              <a:rPr lang="ru-RU" sz="2800" dirty="0" err="1"/>
              <a:t>лимоузлам</a:t>
            </a:r>
            <a:r>
              <a:rPr lang="ru-RU" sz="2800" dirty="0"/>
              <a:t> относятся следующие панкреатические </a:t>
            </a:r>
            <a:r>
              <a:rPr lang="ru-RU" sz="2800" dirty="0" err="1"/>
              <a:t>лимфоузлы</a:t>
            </a:r>
            <a:r>
              <a:rPr lang="ru-RU" sz="2800" dirty="0"/>
              <a:t>: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верхние – лимфоузлы выше головки и тела </a:t>
            </a:r>
          </a:p>
          <a:p>
            <a:pPr>
              <a:lnSpc>
                <a:spcPct val="80000"/>
              </a:lnSpc>
            </a:pPr>
            <a:r>
              <a:rPr lang="ru-RU" sz="2800"/>
              <a:t>нижние – лимфоузлы ниже головки и тела, </a:t>
            </a:r>
          </a:p>
          <a:p>
            <a:pPr>
              <a:lnSpc>
                <a:spcPct val="80000"/>
              </a:lnSpc>
            </a:pPr>
            <a:r>
              <a:rPr lang="ru-RU" sz="2800"/>
              <a:t>передние – передние панкреатодуоденальные лимфоузлы, лимфоузлы вокруг общего желчного протока, проксимальные брыжеечные лимфоузлы </a:t>
            </a:r>
          </a:p>
          <a:p>
            <a:pPr>
              <a:lnSpc>
                <a:spcPct val="80000"/>
              </a:lnSpc>
            </a:pPr>
            <a:r>
              <a:rPr lang="ru-RU" sz="2800"/>
              <a:t>селезеночные – лимфоузлы ворот селезенки и хвоста поджелудочной железы для опухолей тела и хвоста </a:t>
            </a:r>
          </a:p>
          <a:p>
            <a:pPr>
              <a:lnSpc>
                <a:spcPct val="80000"/>
              </a:lnSpc>
            </a:pPr>
            <a:r>
              <a:rPr lang="ru-RU" sz="2800"/>
              <a:t>чревные - чревные лимфоузлы только для опухолей головки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Отдаленные метастазы (M )</a:t>
            </a:r>
          </a:p>
          <a:p>
            <a:pPr>
              <a:buFont typeface="Wingdings" pitchFamily="2" charset="2"/>
              <a:buNone/>
            </a:pPr>
            <a:r>
              <a:rPr lang="ru-RU"/>
              <a:t>M0 – нет отдаленных метастазов </a:t>
            </a:r>
          </a:p>
          <a:p>
            <a:pPr>
              <a:buFont typeface="Wingdings" pitchFamily="2" charset="2"/>
              <a:buNone/>
            </a:pPr>
            <a:r>
              <a:rPr lang="ru-RU"/>
              <a:t>M1 – наличие отдаленных метастазов.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13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1317" name="Picture 5" descr="d_Yfx0BBAl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Локализация опухоли в ПЖ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Рак головки ПЖ 75% случаев</a:t>
            </a:r>
          </a:p>
          <a:p>
            <a:r>
              <a:rPr lang="ru-RU"/>
              <a:t>Рак тела ПЖ 18% случаев</a:t>
            </a:r>
          </a:p>
          <a:p>
            <a:r>
              <a:rPr lang="ru-RU"/>
              <a:t>Рак хвоста ПЖ 7% случаев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Метастазирование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Лимфагенное</a:t>
            </a:r>
          </a:p>
          <a:p>
            <a:pPr>
              <a:lnSpc>
                <a:spcPct val="90000"/>
              </a:lnSpc>
            </a:pPr>
            <a:r>
              <a:rPr lang="ru-RU" sz="2400"/>
              <a:t>Гематогенное</a:t>
            </a:r>
          </a:p>
          <a:p>
            <a:pPr>
              <a:lnSpc>
                <a:spcPct val="90000"/>
              </a:lnSpc>
            </a:pPr>
            <a:r>
              <a:rPr lang="ru-RU" sz="2400"/>
              <a:t>Имплантационное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 При гематогенном метастазировании отдаленные метастазы рака поджелудочной железы наиболее часто обнаруживаются в печени, легких, почках, костях и других органах.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Имплантационное метастазирование рака поджелудочной железы происходит путем контактного переноса раковых клеток по брюшине (карциноматоз брюшины, раковый асцит).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/>
              <a:t>Лимфогенное метастазирование происходит в несколько этапов: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/>
              <a:t>1-й этап - панкреатодуоденальные лимфатические узлы (в области головки поджелудочной железы);</a:t>
            </a:r>
          </a:p>
          <a:p>
            <a:r>
              <a:rPr lang="ru-RU" sz="2800"/>
              <a:t>2-й этап - ретропилорические и гепатодуоденальные лимфатические узлы;</a:t>
            </a:r>
          </a:p>
          <a:p>
            <a:r>
              <a:rPr lang="ru-RU" sz="2800"/>
              <a:t> 3-й этап - чревные и верхнебрыжеечные лимфатические узлы; </a:t>
            </a:r>
          </a:p>
          <a:p>
            <a:r>
              <a:rPr lang="ru-RU" sz="2800"/>
              <a:t>4-й этап - забрюшинные (парааортальные) лимфатические узлы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Клиническая картина рака ПЖ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2200"/>
              <a:t>Рак головки поджелудочной железы: 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200"/>
              <a:t>болевой синдром не выражен или отсутствует (70–85 % больных). Небольшие боли могут локализоваться в эпигастральной области, правом Page 14 of 32 15 подреберье с иррадиацией в спину и появляются за несколько недель или месяцев до появления желтухи; 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200"/>
              <a:t>похудение (из-за нарушения пассажа панкреатического сока в кишечник и потери аппетита) свидетельствует о запущенности процесса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200"/>
              <a:t>3) диспептические расстройства (анорексия, тошнота, отрыжка, чувство тяжести в эпигастрии, рвота, иногда поносы, запоры); появление отрыжки, рвоты часто свидетельствует о развитии дуоденальной непроходимости.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39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ru-RU" sz="2400"/>
              <a:t>Рак тела поджелудочной железы: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ru-RU" sz="2400"/>
              <a:t>начало заболевания бессимптомное; болевой синдром появляется при прорастании опухоли парапанкреатической клетчатки; боль локализуется в подложечной области, с течением времени приобретает интенсивный постоянный характер, часто иррадиирует в спину, поясницу или носит опоясывающий характер;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ru-RU" sz="2400"/>
              <a:t>прогрессивное похудение, кахексия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ru-RU" sz="2400"/>
              <a:t>диспепсические явления (потеря аппетита, тошнота, рвота, запоры)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9941" name="Picture 5" descr="ÐÐ°ÑÑÐ¸Ð½ÐºÐ¸ Ð¿Ð¾ Ð·Ð°Ð¿ÑÐ¾ÑÑ Ð°Ð½Ð°ÑÐ¾Ð¼Ð¸Ñ Ð¿Ð¾Ð´Ð¶ÐµÐ»ÑÐ´Ð¾ÑÐ½Ð¾Ð¹ Ð¶ÐµÐ»ÐµÐ·Ñ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2000"/>
              <a:t>Рак хвоста поджелудочной железы: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arenR"/>
            </a:pPr>
            <a:r>
              <a:rPr lang="ru-RU" sz="2000"/>
              <a:t>начало заболевания бессимптомное; болевой синдром появляется при прорастании опухолью парапанкреатической клетчатки. Боль локализуется в левом подреберье, эпигастральной области с иррадиацией в спину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arenR"/>
            </a:pPr>
            <a:r>
              <a:rPr lang="ru-RU" sz="2000"/>
              <a:t>вовлечение в процесс сосудов системы воротной вены (селезеночная вена, зона формирования воротной вены) приводит к появлению синдрома портальной гипертензии (увеличение селезенки, варикозное расширение вен пищевода и желудка, кровотечение, увеличение печени). Возможны тромбозы сосудов, главным образом системы воротной вены;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arenR"/>
            </a:pPr>
            <a:r>
              <a:rPr lang="ru-RU" sz="2000"/>
              <a:t>диспепсический синдром (потеря аппетита, тошнота, рвота, запоры) появляется при прогрессировании заболевания, больших размерах опухоли, вовлечении в процесс желудка, селезеночного угла ободочной кишки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Диагностика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sz="2800"/>
              <a:t>Физикальное обследование и лабораторная диагностика: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-оценка цвета кожных покровов, склер и видимых слизистых, следы от расчесов на коже (кожный зуд), цвет мочи («цвет пива») и кала (обесцвечивание), усиление кожного венозного рисунка;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-пальпация опухоли в положении на спине и на правом боку, увеличение печени и селезенки, пальпируемый безболезненный увеличенный желчный пузырь (симптом Курвуазье), шум плеска при дуоденальной непроходимости;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70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-общий анализ крови и мочи: оценка анемического и воспалительного синдромов, наличие в моче желчных пигментов и уробилина, диастаза мочи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-биохимический анализ крови: оценка общего билирубина и его фракций, функционального состояния печени (АЛТ, АСТ, ЩФ, ЛДГ), признаки почечной недостаточности (мочевина, креатинин), амилаза крови, оценка углеводного обмена (профиль гликемии);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-– гемостазиограмма (коагулограмма): оценка свертывающей, противосвертывающей систем и фибринолитической активности плазмы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-оценка нарушений сердечно-сосудистой и легочной систем (по показаниям ЭКГ, ультрасонография сердца, оценка функции внешнего дыхания);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-определение опухолевых маркеров: СА 19-9, РЭА (в том числе с целью скрининга и оценки послеоперационного рецидива).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95288" y="765175"/>
            <a:ext cx="8229600" cy="44958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Неинвазивные диагностические методы: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-УЗИ органов брюшной полости: наличие опухоли поджелудочной железы, увеличение размеров железы, увеличенный желчный пузырь, расширение вне- и внутрипеченочных желчных протоков, вирсунгова протока, увеличение печени и селезенки, увеличение диаметра воротной вены, увеличенные регионарные лимфатические узлы, опухолевые образования в печени, асцит;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75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КТ с болюсным усилением или без него и/или МРТ: оценка опухоли, соотношение опухоли и окружающих органов и структур (12-перстная кишка, желудок, мезентериальные сосуды, воротная вена), увеличение размеров железы, увеличенный желчный пузырь, расширение вне- и внутрипеченочных желчных протоков, вирсунгова протока, увеличенные регионарные лимфатические узлы, опухолевые образования в печени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854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8550" name="Rectangle 6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8552" name="Picture 8" descr="SsvOq1vjG5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628775"/>
            <a:ext cx="4032250" cy="3313113"/>
          </a:xfrm>
          <a:prstGeom prst="rect">
            <a:avLst/>
          </a:prstGeom>
          <a:noFill/>
        </p:spPr>
      </p:pic>
      <p:pic>
        <p:nvPicPr>
          <p:cNvPr id="108554" name="Picture 10" descr="9ezvaPelR_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52413" y="-447675"/>
            <a:ext cx="9753601" cy="7305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05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-рентгеноскопия (-графия) желудка и 12-перстной кишки: размеры органов, эвакуация из желудка, оценка подковы 12-перстной кишки (расширение), пассаж бариевой взвеси (стадия стеноза);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-рентгенография органов грудной полости: наличие метастазов, исключение синхронных опухолей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/>
              <a:t>Инвазивные диагностические методы: 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-чрескожная тонкоигольная аспирационная биопсия опухоли или трепан-биопсия под контролем УЗИ или КТ с последующим цитологическим (морфологическим) исследованием пунктата для верификации диагноза;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-трансдуоденальная пункционная биопсия головки поджелудочной железы при дуоденоскопии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-ФГДС: оценка слизистой желудка и 12-перстной кишки и проходимости пилородуоденальной зоны, биопсия слизистой 12-перстной кишки при прорастании опухолью, наличие варикозно расширенных вен пищевода и желудка; при наличии желтухи возможно стентирование общего желчного протока как альтернатива чрескожному чреспеченочному дренированию желчных протоков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26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-эндоскопическая ретроградная холангиопанкреатография с использованием фиброволоконного дуоденоскопа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-чрескожное чреспеченочное дренирование желчного пузыря и/или внутрипеченочных желчных протоков под контролем УЗИ (КТ) с последующей фистулографией; при механической желтухе метод используется в качестве предоперационной подготовки, для профилактики послеоперационных осложнений (печеночная недостаточность, кровотечение), а при неоперабельности процесса или тяжелом состоянии пациента — как метод паллиативного лечения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36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-лапароскопия: оценка операбельности опухоли и распространенности опухолевого процесса, наличие регионарных и отдаленных метастазов, биопсия опухоли, метастазов, забор асцитического материала для цитологического исследования.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836613"/>
            <a:ext cx="8540750" cy="4422775"/>
          </a:xfrm>
        </p:spPr>
        <p:txBody>
          <a:bodyPr/>
          <a:lstStyle/>
          <a:p>
            <a:r>
              <a:rPr lang="ru-RU" sz="2800"/>
              <a:t> Головка поджелудочной железы с крючковидным отростком лежит в подковообразном изгибе двенадцатиперстной кишки. На границе с телом образуется вырезка, в которой проходят верхние брыжеечные артерия и вена. Позади головки расположены нижняя полая и воротная вены, правые почечные артерия и вена, общий желчный проток.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Лечение 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Хирургический метод является основным в лечении пациентов с раком поджелудочной железы.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Выбор хирургического пособия зависит от локализации опухоли (головка, тело, хвост), распространенности опухолевого процесса на момент вмешательства, операбельности, возраста и сопутствующей патологии.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57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Различают: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-радикальные (панкреатодуоденальные резекции, резекцию тела и хваста ПЖ, тотальная панкреатодуоденоэктомия)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-поллитативные (наложение билиодигестивных анастомозов (между желчным пузырем или общим желчным протоком и тонкой кишкой или желудком); дренирующие желудок операции при дуоденальной непроходимости (гастроэнтеростомия)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Лучевая терапия 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Лучевая терапия в лечении рака поджелудочной железы используется преимущественно в послеоперационном периоде при неоперабельной опухоли, либо как метод комбинированного лечения в сочетании с химиотерапией при противопоказаниях к хирургическому лечению. Чаще всего проводится традиционная дистанционная лучевая терапия с общей суммарной очаговой дозой 55–75 Гр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468313" y="620713"/>
            <a:ext cx="82296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/>
              <a:t>Показаниями к лучевой терапии являются: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-стадия IIА–В при местно-распространенной опухоли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-стадия III–IV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-местно-распространенный рак поджелудочной железы после выполнения паллиативных хирургических вмешательств (билиодигестивный анастомоз, гастроеюноанастомоз);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-локорегиональный рецидив после выполнения радикальной операции;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-неоперабельный характер опухоли, установленный в течение предоперационного обследования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-в качестве симптоматической терапии при выраженном болевом синдроме (наиболее часто неоперабельный рак тела и хвоста поджелудочной железы)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23850" y="765175"/>
            <a:ext cx="8229600" cy="4495800"/>
          </a:xfrm>
          <a:noFill/>
          <a:ln/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ru-RU" sz="2800"/>
              <a:t>Необходимо всегда учитывать противопоказания к лучевой терапии: </a:t>
            </a:r>
          </a:p>
          <a:p>
            <a:pPr>
              <a:lnSpc>
                <a:spcPct val="90000"/>
              </a:lnSpc>
            </a:pPr>
            <a:r>
              <a:rPr lang="ru-RU" sz="2800"/>
              <a:t>-хронические заболевания желудка и 12-перстной кишки (язвенная болезнь, острые язвы и эрозии), имеющие риск или осложнившиеся кровотечением; </a:t>
            </a:r>
          </a:p>
          <a:p>
            <a:pPr>
              <a:lnSpc>
                <a:spcPct val="90000"/>
              </a:lnSpc>
            </a:pPr>
            <a:r>
              <a:rPr lang="ru-RU" sz="2800"/>
              <a:t>-прорастание опухолью мезентериальных сосудов с риском кровотечения; </a:t>
            </a:r>
          </a:p>
          <a:p>
            <a:pPr>
              <a:lnSpc>
                <a:spcPct val="90000"/>
              </a:lnSpc>
            </a:pPr>
            <a:r>
              <a:rPr lang="ru-RU" sz="2800"/>
              <a:t>-лейкопения и тромбоцитопения; </a:t>
            </a:r>
          </a:p>
          <a:p>
            <a:pPr>
              <a:lnSpc>
                <a:spcPct val="90000"/>
              </a:lnSpc>
            </a:pPr>
            <a:r>
              <a:rPr lang="ru-RU" sz="2800"/>
              <a:t>-сохраняющаяся механическая желтуха; </a:t>
            </a:r>
          </a:p>
          <a:p>
            <a:pPr>
              <a:lnSpc>
                <a:spcPct val="90000"/>
              </a:lnSpc>
            </a:pPr>
            <a:r>
              <a:rPr lang="ru-RU" sz="2800"/>
              <a:t>-декомпенсированный цирроз печени (класс С по Чайлду)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052513"/>
            <a:ext cx="8229600" cy="44958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 К задней поверхности тела прилежат аорта и селезеночная вена, а позади хвоста находятся левая почка с артерией и веной, левый надпочечник. </a:t>
            </a:r>
            <a:endParaRPr lang="ru-RU" dirty="0" smtClean="0"/>
          </a:p>
          <a:p>
            <a:r>
              <a:rPr lang="ru-RU" dirty="0" smtClean="0"/>
              <a:t>Шейка поджелудочной железы расположена на уровне слияния селезеночной и нижней брыжеечной вен. </a:t>
            </a:r>
            <a:endParaRPr lang="ru-RU" dirty="0" smtClean="0"/>
          </a:p>
          <a:p>
            <a:r>
              <a:rPr lang="ru-RU" dirty="0" smtClean="0"/>
              <a:t>К передней поверхности поджелудочной железы прилежит задняя стенка желудка. От переднего края тела желез берет начало </a:t>
            </a:r>
            <a:r>
              <a:rPr lang="ru-RU" dirty="0" err="1" smtClean="0"/>
              <a:t>дупликатура</a:t>
            </a:r>
            <a:r>
              <a:rPr lang="ru-RU" dirty="0" smtClean="0"/>
              <a:t> корня брыжейки поперечной ободочной кишки.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28662" y="428604"/>
            <a:ext cx="7772400" cy="5500694"/>
          </a:xfrm>
        </p:spPr>
        <p:txBody>
          <a:bodyPr/>
          <a:lstStyle/>
          <a:p>
            <a:r>
              <a:rPr lang="ru-RU" dirty="0"/>
              <a:t>Проток поджелудочной железы (</a:t>
            </a:r>
            <a:r>
              <a:rPr lang="ru-RU" dirty="0" err="1"/>
              <a:t>Вирсунгов</a:t>
            </a:r>
            <a:r>
              <a:rPr lang="ru-RU" dirty="0"/>
              <a:t> проток) сливается с общим желчным протоком, образуя ампулу Фатерова сосочка двенадцатиперстной кишки. В 20% случаев протоки в двенадцатиперстную кишку впадают раздельно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Добавочный проток поджелудочной железы (</a:t>
            </a:r>
            <a:r>
              <a:rPr lang="ru-RU" dirty="0" err="1" smtClean="0"/>
              <a:t>Санториниев</a:t>
            </a:r>
            <a:r>
              <a:rPr lang="ru-RU" dirty="0" smtClean="0"/>
              <a:t> проток) открывается на малом сосочке на 2 см выше большого дуоденального сосочка.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Кровоснабжение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/>
              <a:t>Кровоснабжение головки поджелудочной железы - верхние и нижние панкреатодуоденальные артерии и вены. Верхняя панкреатодуоденальная артерия - ветвь желудочно-дуоденальной артерии, нижняя - ветвь верхней брыжеечной артерии. </a:t>
            </a:r>
          </a:p>
          <a:p>
            <a:r>
              <a:rPr lang="ru-RU" sz="2800"/>
              <a:t> Тело и хвост получают кровь из селезеночной артерии.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676400"/>
            <a:ext cx="8842375" cy="4422775"/>
          </a:xfrm>
        </p:spPr>
        <p:txBody>
          <a:bodyPr/>
          <a:lstStyle/>
          <a:p>
            <a:endParaRPr lang="ru-RU"/>
          </a:p>
        </p:txBody>
      </p:sp>
      <p:pic>
        <p:nvPicPr>
          <p:cNvPr id="48133" name="Picture 5" descr="006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1450"/>
            <a:ext cx="9144000" cy="7029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Функции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Основная масса железы выполняет внешнесекреторную функцию — это экзокринная часть поджелудочной железы, pars exocrina pancreatis; выделяемый ею секрет через выводные протоки поступает в двенадцатиперстную кишку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3998</TotalTime>
  <Words>1863</Words>
  <Application>Microsoft Office PowerPoint</Application>
  <PresentationFormat>Экран (4:3)</PresentationFormat>
  <Paragraphs>167</Paragraphs>
  <Slides>44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9" baseType="lpstr">
      <vt:lpstr>Arial</vt:lpstr>
      <vt:lpstr>Tahoma</vt:lpstr>
      <vt:lpstr>Times New Roman</vt:lpstr>
      <vt:lpstr>Wingdings</vt:lpstr>
      <vt:lpstr>Справедливость</vt:lpstr>
      <vt:lpstr>Рак поджелудочной железы</vt:lpstr>
      <vt:lpstr>Анатомия поджелудочной железы</vt:lpstr>
      <vt:lpstr>Слайд 3</vt:lpstr>
      <vt:lpstr>Слайд 4</vt:lpstr>
      <vt:lpstr>Слайд 5</vt:lpstr>
      <vt:lpstr>Слайд 6</vt:lpstr>
      <vt:lpstr>Кровоснабжение</vt:lpstr>
      <vt:lpstr>Слайд 8</vt:lpstr>
      <vt:lpstr>Функции</vt:lpstr>
      <vt:lpstr>Слайд 10</vt:lpstr>
      <vt:lpstr>Слайд 11</vt:lpstr>
      <vt:lpstr>Факторы риска</vt:lpstr>
      <vt:lpstr>Слайд 13</vt:lpstr>
      <vt:lpstr>Международная гистологическая классификация (классификация ВОЗ, 4-е издание, 2010 г) </vt:lpstr>
      <vt:lpstr>Слайд 15</vt:lpstr>
      <vt:lpstr>Слайд 16</vt:lpstr>
      <vt:lpstr>Слайд 17</vt:lpstr>
      <vt:lpstr>Слайд 18</vt:lpstr>
      <vt:lpstr>Слайд 19</vt:lpstr>
      <vt:lpstr>Стадирование рака поджелудочной железы по системе TNM </vt:lpstr>
      <vt:lpstr>Слайд 21</vt:lpstr>
      <vt:lpstr>К регионарным лимоузлам относятся следующие панкреатические лимфоузлы: </vt:lpstr>
      <vt:lpstr>Слайд 23</vt:lpstr>
      <vt:lpstr>Слайд 24</vt:lpstr>
      <vt:lpstr>Локализация опухоли в ПЖ</vt:lpstr>
      <vt:lpstr>Метастазирование</vt:lpstr>
      <vt:lpstr>Лимфогенное метастазирование происходит в несколько этапов: </vt:lpstr>
      <vt:lpstr>Клиническая картина рака ПЖ</vt:lpstr>
      <vt:lpstr>Слайд 29</vt:lpstr>
      <vt:lpstr>Слайд 30</vt:lpstr>
      <vt:lpstr>Диагностика</vt:lpstr>
      <vt:lpstr>Слайд 32</vt:lpstr>
      <vt:lpstr>Слайд 33</vt:lpstr>
      <vt:lpstr>Слайд 34</vt:lpstr>
      <vt:lpstr>Слайд 35</vt:lpstr>
      <vt:lpstr>Слайд 36</vt:lpstr>
      <vt:lpstr>Инвазивные диагностические методы: </vt:lpstr>
      <vt:lpstr>Слайд 38</vt:lpstr>
      <vt:lpstr>Слайд 39</vt:lpstr>
      <vt:lpstr>Лечение </vt:lpstr>
      <vt:lpstr>Слайд 41</vt:lpstr>
      <vt:lpstr>Лучевая терапия </vt:lpstr>
      <vt:lpstr>Слайд 43</vt:lpstr>
      <vt:lpstr>Слайд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Рак поджелудочной железы</dc:title>
  <dc:creator>lenovo</dc:creator>
  <cp:lastModifiedBy>vikus</cp:lastModifiedBy>
  <cp:revision>6</cp:revision>
  <dcterms:created xsi:type="dcterms:W3CDTF">2019-03-11T16:24:27Z</dcterms:created>
  <dcterms:modified xsi:type="dcterms:W3CDTF">2022-04-04T16:22:49Z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472552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S9.1.4</vt:lpwstr>
  </property>
</Properties>
</file>