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8" r:id="rId3"/>
    <p:sldId id="276" r:id="rId4"/>
    <p:sldId id="277" r:id="rId5"/>
    <p:sldId id="281" r:id="rId6"/>
    <p:sldId id="282" r:id="rId7"/>
    <p:sldId id="278" r:id="rId8"/>
    <p:sldId id="279" r:id="rId9"/>
    <p:sldId id="280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63" r:id="rId19"/>
    <p:sldId id="272" r:id="rId20"/>
    <p:sldId id="264" r:id="rId21"/>
    <p:sldId id="265" r:id="rId22"/>
    <p:sldId id="26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3DE8F-9B59-4BE7-AF2A-70C4381DEA79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8FBFF-FB93-4212-B166-D8CEB5F76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485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Генеалогический метод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370369"/>
            <a:ext cx="7772400" cy="1199704"/>
          </a:xfrm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Генеалогический анализ родословной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51520" y="1412776"/>
            <a:ext cx="8640960" cy="5153058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Целью генеалогического анализа является установление генетических закономерностей.</a:t>
            </a:r>
          </a:p>
          <a:p>
            <a:pPr marL="566928" indent="-457200">
              <a:buFont typeface="+mj-lt"/>
              <a:buAutoNum type="arabicPeriod"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Первая задача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анализе родословной — установление наследственного характера признака. Если в родословной встречается один и тот же признак (или болезнь) несколько раз, можно думать о его наследственной природе. Однако надо прежде всего исключить возможность фенокопии (заболевание протекает сходно с наследственным заболеванием, в то время как причиной его развития является средовой фактор). </a:t>
            </a:r>
          </a:p>
          <a:p>
            <a:pPr marL="566928" indent="-457200">
              <a:buFont typeface="+mj-lt"/>
              <a:buAutoNum type="arabicPeriod"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Вторая задача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установление типа наследования. Для этого используют принципы генетического анализа и различные статистические методы обработки данных, полученных из родословной.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45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зависимости от локализации и свойств гена различают: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Аутосомно - доминантный тип наследования;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Аутосомно-рецессивный тип наследования; 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Х-сцепленный доминантный тип наследования; 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Х-сцепленный рецессивный типы наследования;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Y-сцепленное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голандрическое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наследование;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Митохондриальное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наследование.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Типы наследования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25498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Аутосомно-доминантный тип наследования 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347865" y="1772816"/>
            <a:ext cx="5472608" cy="4885987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Равная вероятность встречаемости данного признака как у мужчин, так и у женщин;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Прослеживается при достаточном по численности потомстве в каждом поколении по вертикали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Могут быть пропуски в поколениях из-за малой экспрессивности и низкой пенетрантности или наличия эпистатического гена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Примеры заболеваний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синдром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Марфана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гемоглобинопатия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М, хорея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Хантингтона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полипоз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толстой кишки, семейная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гиперхолестеринемия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нейрофиброматоз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полидактилия.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do.gendocs.ru/pars_docs/tw_refs/81/80936/80936_html_76fc423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70"/>
          <a:stretch/>
        </p:blipFill>
        <p:spPr bwMode="auto">
          <a:xfrm>
            <a:off x="179512" y="1772816"/>
            <a:ext cx="3312368" cy="488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43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Аутосомно-рецессивный тип наследования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9820" y="1761935"/>
            <a:ext cx="5328592" cy="500904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Родители больного ребенка, как правило, здоровы и являются гетерозиготными носителями патологического аллеля;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Мальчики и девочки заболевают одинаково часто;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Отмечается «горизонтальное» распределение больных;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Наблюдается увеличение частоты больных детей в родственных браках;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браке двух пораженных родителей все дети будут больны.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Примеры заболеваний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фенилкетонурия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адреногенитальный синдром, кожно-глазной альбинизм,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галактоземия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гликогенозы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гиперлипопротеинемии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муковисцидоз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do.gendocs.ru/pars_docs/tw_refs/81/80936/80936_html_m477f73a6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377"/>
          <a:stretch/>
        </p:blipFill>
        <p:spPr bwMode="auto">
          <a:xfrm>
            <a:off x="0" y="1916832"/>
            <a:ext cx="3995936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86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Х-сцепленный доминантный тип наследования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0" y="1628800"/>
            <a:ext cx="5076056" cy="5085184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Болезнь встречается у мужчин и женщин, но у женщин примерно в два раза чаще;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Больной мужчина передает мутантный аллель всем своим дочерям и не передает сыновьям, поскольку последние получают от отца Y-хромосому;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Больные женщины передают мутантный аллель 50 % своих детей независимо от пола;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Женщины в случае болезни страдают менее тяжело (они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гетерозиготы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чем мужчины (являющиеся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гемизиготами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Примеры заболеваний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витамин D-резистентный рахит,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ротолицепальцевой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синдром типа I.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do.gendocs.ru/pars_docs/tw_refs/81/80936/80936_html_m1c85e1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6" r="12994" b="16795"/>
          <a:stretch/>
        </p:blipFill>
        <p:spPr bwMode="auto">
          <a:xfrm>
            <a:off x="5076056" y="1772816"/>
            <a:ext cx="388843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20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Х-сцепленный рецессивный типы наследования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07504" y="1628800"/>
            <a:ext cx="4608512" cy="5040560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Заболевание встречается в основном у лиц мужского пола;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Признак  передается от больного отца через его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фенотипически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здоровых дочерей половине его внуков;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Заболевание никогда не передается от отца к сыну;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женщин-носителей иногда выявляются субклинические признаки патологии;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Примеры заболеваний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гемофилия А, гемофилия В, дальтонизм, мышечная дистрофия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Дюшенна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—Беккера, синдром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Калльмана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болезнь Хантера</a:t>
            </a:r>
            <a:endParaRPr lang="ru-RU" dirty="0"/>
          </a:p>
        </p:txBody>
      </p:sp>
      <p:pic>
        <p:nvPicPr>
          <p:cNvPr id="13314" name="Picture 2" descr="http://do.gendocs.ru/pars_docs/tw_refs/81/80936/80936_html_397b324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1" r="13226" b="20232"/>
          <a:stretch/>
        </p:blipFill>
        <p:spPr bwMode="auto">
          <a:xfrm>
            <a:off x="4644008" y="1700808"/>
            <a:ext cx="435597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31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Y-сцепленное (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голандрическое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наследование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87524" y="4653136"/>
            <a:ext cx="8496944" cy="2204864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Обнаруживается лишь у мужчин и передается по мужской линии из поколения в поколение от отца к сыну. Дочери никогда не наследуют признак от отца.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«Вертикальный» характер наследования признака. 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Примеры признаков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гипертрихоз ушных раковин, избыточный рост волос на средних фалангах пальцев кистей, азооспермия. 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4338" name="Picture 2" descr="http://do.gendocs.ru/pars_docs/tw_refs/81/80936/80936_html_m6cb82cec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09"/>
          <a:stretch/>
        </p:blipFill>
        <p:spPr bwMode="auto">
          <a:xfrm>
            <a:off x="539552" y="1340768"/>
            <a:ext cx="799288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18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Митохондриальное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наследование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07504" y="4725144"/>
            <a:ext cx="9036496" cy="1912698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Заболевание передается только от матери всем детям независимо от пола ребенка;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Больные отцы не передают заболевание ни сыновьям, ни дочерям — все дети будут здоровыми и передача заболевания прекращается.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Примеры заболеваний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атрофия зрительного нерва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Лебера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митохондриальная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миоэнцефалопатия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синдром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Кернса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Сейра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5362" name="Picture 2" descr="http://do.gendocs.ru/pars_docs/tw_refs/81/80936/80936_html_m6cb82cec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8" t="46399" r="9611" b="11703"/>
          <a:stretch/>
        </p:blipFill>
        <p:spPr bwMode="auto">
          <a:xfrm>
            <a:off x="1115616" y="1268760"/>
            <a:ext cx="648072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90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588" y="5805264"/>
            <a:ext cx="7481776" cy="457200"/>
          </a:xfrm>
        </p:spPr>
        <p:txBody>
          <a:bodyPr/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Аутосомно-доминантный тип наследования</a:t>
            </a:r>
          </a:p>
        </p:txBody>
      </p:sp>
      <p:sp>
        <p:nvSpPr>
          <p:cNvPr id="5" name="Овал 4"/>
          <p:cNvSpPr/>
          <p:nvPr/>
        </p:nvSpPr>
        <p:spPr>
          <a:xfrm>
            <a:off x="3419872" y="260648"/>
            <a:ext cx="792088" cy="720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30505" y="260648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115616" y="2145413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244408" y="2132856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17010" y="4925155"/>
            <a:ext cx="792088" cy="720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59865" y="4925155"/>
            <a:ext cx="792088" cy="720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87877" y="2132856"/>
            <a:ext cx="792088" cy="720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988475" y="2145413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023828" y="2145413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200292" y="2132856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4925155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923928" y="4925155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70596" y="4925155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810797" y="4925155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1500" y="2120138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>
            <a:stCxn id="5" idx="6"/>
            <a:endCxn id="6" idx="1"/>
          </p:cNvCxnSpPr>
          <p:nvPr/>
        </p:nvCxnSpPr>
        <p:spPr>
          <a:xfrm>
            <a:off x="4211960" y="620688"/>
            <a:ext cx="61854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521232" y="631447"/>
            <a:ext cx="568" cy="7813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67544" y="1400058"/>
            <a:ext cx="8172908" cy="1866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67544" y="1424672"/>
            <a:ext cx="0" cy="7200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511660" y="1448780"/>
            <a:ext cx="0" cy="7200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495996" y="1448780"/>
            <a:ext cx="2991" cy="6840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4" idx="3"/>
            <a:endCxn id="13" idx="2"/>
          </p:cNvCxnSpPr>
          <p:nvPr/>
        </p:nvCxnSpPr>
        <p:spPr>
          <a:xfrm>
            <a:off x="3815916" y="2505453"/>
            <a:ext cx="117255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8" idx="6"/>
          </p:cNvCxnSpPr>
          <p:nvPr/>
        </p:nvCxnSpPr>
        <p:spPr>
          <a:xfrm>
            <a:off x="1907704" y="2505453"/>
            <a:ext cx="1157697" cy="743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596336" y="1418724"/>
            <a:ext cx="0" cy="76613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483921" y="1430778"/>
            <a:ext cx="0" cy="7200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372298" y="1441753"/>
            <a:ext cx="0" cy="7200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8640452" y="1412776"/>
            <a:ext cx="0" cy="7200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4319972" y="4313443"/>
            <a:ext cx="2160240" cy="2092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863588" y="4313443"/>
            <a:ext cx="23432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515264" y="2512887"/>
            <a:ext cx="0" cy="1800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451953" y="2492896"/>
            <a:ext cx="0" cy="1800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467482" y="4323907"/>
            <a:ext cx="0" cy="61171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413054" y="4349709"/>
            <a:ext cx="0" cy="6173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319972" y="4334371"/>
            <a:ext cx="0" cy="64807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206841" y="4313443"/>
            <a:ext cx="0" cy="64655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046620" y="4313443"/>
            <a:ext cx="0" cy="64655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863588" y="4313087"/>
            <a:ext cx="0" cy="61206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38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5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805264"/>
            <a:ext cx="7481776" cy="457200"/>
          </a:xfrm>
        </p:spPr>
        <p:txBody>
          <a:bodyPr/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Аутосомно-рецессивный тип наследования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1708462" y="2132856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090076" y="2122026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815050" y="5014340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04248" y="5014340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185132" y="2122026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843808" y="212386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667924" y="5014340"/>
            <a:ext cx="792088" cy="720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403648" y="5014340"/>
            <a:ext cx="792088" cy="720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00560" y="212386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935299" y="5014340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309953" y="2122411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54524" y="2122026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681852" y="5014340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714305" y="5014340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708472" y="2132856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3635896" y="572426"/>
            <a:ext cx="86466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485552" y="1310804"/>
            <a:ext cx="568" cy="7813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4066524" y="1340697"/>
            <a:ext cx="568" cy="7813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7556989" y="1353755"/>
            <a:ext cx="568" cy="7813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8726819" y="1310805"/>
            <a:ext cx="568" cy="7813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50000" y="1310805"/>
            <a:ext cx="568" cy="7813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2087784" y="1341082"/>
            <a:ext cx="568" cy="7813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4067092" y="572426"/>
            <a:ext cx="568" cy="7813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50000" y="1310805"/>
            <a:ext cx="8172908" cy="1866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6" idx="2"/>
            <a:endCxn id="19" idx="3"/>
          </p:cNvCxnSpPr>
          <p:nvPr/>
        </p:nvCxnSpPr>
        <p:spPr>
          <a:xfrm flipH="1">
            <a:off x="4500560" y="2482066"/>
            <a:ext cx="1589516" cy="1083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2526741" y="2493498"/>
            <a:ext cx="1187564" cy="1083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063968" y="2492896"/>
            <a:ext cx="0" cy="1800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336056" y="2493498"/>
            <a:ext cx="0" cy="1800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799692" y="4313443"/>
            <a:ext cx="23432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063968" y="4341181"/>
            <a:ext cx="0" cy="64655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12" idx="0"/>
          </p:cNvCxnSpPr>
          <p:nvPr/>
        </p:nvCxnSpPr>
        <p:spPr>
          <a:xfrm>
            <a:off x="1799692" y="4313443"/>
            <a:ext cx="0" cy="70089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142945" y="4322310"/>
            <a:ext cx="0" cy="68429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039468" y="4306976"/>
            <a:ext cx="3291875" cy="157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8331343" y="4306976"/>
            <a:ext cx="0" cy="70089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7185132" y="4322702"/>
            <a:ext cx="0" cy="64655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6211094" y="4293096"/>
            <a:ext cx="0" cy="6946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039468" y="4293096"/>
            <a:ext cx="0" cy="6761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34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8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9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7500"/>
                            </p:stCondLst>
                            <p:childTnLst>
                              <p:par>
                                <p:cTn id="20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2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2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Умение составить и проанализировать родословную позволяет врачу выявить характер наследования того или иного признака и установить генотипы членов семьи. Генеалогический метод широко используется при медико-генетическом консультировании.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Вопросы по теме «Генеалогический метод в изучении генетики человека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включены в экзаменационные билеты курсового экзамена и тестовые задания промежуточной аттестации.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31101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2842" y="5517232"/>
            <a:ext cx="7481776" cy="457200"/>
          </a:xfrm>
        </p:spPr>
        <p:txBody>
          <a:bodyPr/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Доминантного типа наследования через Х - хромосому</a:t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03548" y="3425258"/>
            <a:ext cx="792088" cy="720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860862" y="591560"/>
            <a:ext cx="792088" cy="720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820514" y="3434591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803956" y="609684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407912" y="3415925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16587" y="3425258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>
            <a:endCxn id="31" idx="1"/>
          </p:cNvCxnSpPr>
          <p:nvPr/>
        </p:nvCxnSpPr>
        <p:spPr>
          <a:xfrm>
            <a:off x="2660770" y="969724"/>
            <a:ext cx="314318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166173" y="999284"/>
            <a:ext cx="0" cy="150397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922884" y="2521537"/>
            <a:ext cx="0" cy="894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899592" y="2521537"/>
            <a:ext cx="7316966" cy="1866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3612631" y="2540203"/>
            <a:ext cx="0" cy="894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8209689" y="2540203"/>
            <a:ext cx="0" cy="894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803956" y="2540203"/>
            <a:ext cx="0" cy="894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49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17" grpId="0" animBg="1"/>
      <p:bldP spid="29" grpId="0" animBg="1"/>
      <p:bldP spid="31" grpId="0" animBg="1"/>
      <p:bldP spid="38" grpId="0" animBg="1"/>
      <p:bldP spid="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2241" y="5805264"/>
            <a:ext cx="7481776" cy="457200"/>
          </a:xfrm>
        </p:spPr>
        <p:txBody>
          <a:bodyPr/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Рецессивного типа наследования через  </a:t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 - хромосому</a:t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3001" y="5085184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57614" y="3613073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3627493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66428" y="276934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380259" y="276934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882833" y="5085184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257614" y="5071952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596336" y="276934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841696" y="3619019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540448" y="5085184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40448" y="3614499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279098" y="1772927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802081" y="260648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380259" y="5085184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095836" y="3619019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07504" y="5085184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465526" y="1772927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086143" y="1772927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380259" y="3627493"/>
            <a:ext cx="792088" cy="720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164596" y="3943032"/>
            <a:ext cx="144016" cy="1104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920372" y="581734"/>
            <a:ext cx="144016" cy="1104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126530" y="565448"/>
            <a:ext cx="144016" cy="1104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603134" y="2077727"/>
            <a:ext cx="144016" cy="1104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581650" y="5376752"/>
            <a:ext cx="144016" cy="1104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864484" y="5389984"/>
            <a:ext cx="144016" cy="1104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6958516" y="581734"/>
            <a:ext cx="61854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72347" y="620688"/>
            <a:ext cx="61854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22" idx="0"/>
          </p:cNvCxnSpPr>
          <p:nvPr/>
        </p:nvCxnSpPr>
        <p:spPr>
          <a:xfrm>
            <a:off x="2482187" y="606349"/>
            <a:ext cx="0" cy="116657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7278309" y="590063"/>
            <a:ext cx="568" cy="7813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6674006" y="1376848"/>
            <a:ext cx="1187564" cy="1083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6674006" y="1382263"/>
            <a:ext cx="1136" cy="390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7861002" y="1364083"/>
            <a:ext cx="568" cy="40884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878231" y="2132967"/>
            <a:ext cx="340576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581112" y="2099400"/>
            <a:ext cx="0" cy="116657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794139" y="3236829"/>
            <a:ext cx="5473649" cy="1048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1794139" y="3236829"/>
            <a:ext cx="1136" cy="390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99592" y="3979059"/>
            <a:ext cx="61854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7236604" y="3236829"/>
            <a:ext cx="1136" cy="390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3491880" y="3242070"/>
            <a:ext cx="1136" cy="390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887924" y="3973113"/>
            <a:ext cx="61854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7611099" y="3963354"/>
            <a:ext cx="61854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7861002" y="3932293"/>
            <a:ext cx="0" cy="83055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4197196" y="3992263"/>
            <a:ext cx="568" cy="7813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>
            <a:off x="1115616" y="3979059"/>
            <a:ext cx="568" cy="7813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3603982" y="4798769"/>
            <a:ext cx="1187564" cy="1083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522402" y="4773592"/>
            <a:ext cx="1187564" cy="1083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308612" y="4793354"/>
            <a:ext cx="1187564" cy="1083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535486" y="4809599"/>
            <a:ext cx="0" cy="2864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709966" y="4798769"/>
            <a:ext cx="0" cy="2864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623128" y="4833383"/>
            <a:ext cx="0" cy="2864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4791546" y="4833383"/>
            <a:ext cx="0" cy="2864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7341405" y="4819735"/>
            <a:ext cx="0" cy="2864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8496176" y="4813360"/>
            <a:ext cx="0" cy="2864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14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6500"/>
                            </p:stCondLst>
                            <p:childTnLst>
                              <p:par>
                                <p:cTn id="1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7500"/>
                            </p:stCondLst>
                            <p:childTnLst>
                              <p:par>
                                <p:cTn id="1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9500"/>
                            </p:stCondLst>
                            <p:childTnLst>
                              <p:par>
                                <p:cTn id="1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0500"/>
                            </p:stCondLst>
                            <p:childTnLst>
                              <p:par>
                                <p:cTn id="2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1000"/>
                            </p:stCondLst>
                            <p:childTnLst>
                              <p:par>
                                <p:cTn id="2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1500"/>
                            </p:stCondLst>
                            <p:childTnLst>
                              <p:par>
                                <p:cTn id="2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2000"/>
                            </p:stCondLst>
                            <p:childTnLst>
                              <p:par>
                                <p:cTn id="2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2500"/>
                            </p:stCondLst>
                            <p:childTnLst>
                              <p:par>
                                <p:cTn id="2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3500"/>
                            </p:stCondLst>
                            <p:childTnLst>
                              <p:par>
                                <p:cTn id="2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2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4500"/>
                            </p:stCondLst>
                            <p:childTnLst>
                              <p:par>
                                <p:cTn id="2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5500"/>
                            </p:stCondLst>
                            <p:childTnLst>
                              <p:par>
                                <p:cTn id="2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2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26500"/>
                            </p:stCondLst>
                            <p:childTnLst>
                              <p:par>
                                <p:cTn id="2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9810" y="6237312"/>
            <a:ext cx="7481776" cy="457200"/>
          </a:xfrm>
        </p:spPr>
        <p:txBody>
          <a:bodyPr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сцепленный тип наследования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5556" y="3735341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3548" y="2245634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69491" y="5373216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333924" y="3739478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449488" y="3735341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78638" y="3717053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4420" y="5373216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2245634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45532" y="318148"/>
            <a:ext cx="79208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449775" y="3717053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329923" y="3735341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637620" y="3717053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172400" y="2245634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772108" y="2245634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910783" y="2245634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693332" y="318148"/>
            <a:ext cx="792088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361475" y="2245634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783432" y="3717053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>
            <a:stCxn id="21" idx="2"/>
          </p:cNvCxnSpPr>
          <p:nvPr/>
        </p:nvCxnSpPr>
        <p:spPr>
          <a:xfrm flipH="1">
            <a:off x="3637620" y="678188"/>
            <a:ext cx="105571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4165476" y="678188"/>
            <a:ext cx="697" cy="11347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899592" y="1824980"/>
            <a:ext cx="6227556" cy="1866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906098" y="1854970"/>
            <a:ext cx="1136" cy="390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7127148" y="1824485"/>
            <a:ext cx="1136" cy="390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5190228" y="1824901"/>
            <a:ext cx="1136" cy="390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295636" y="2545060"/>
            <a:ext cx="61854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153563" y="2561719"/>
            <a:ext cx="61854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553855" y="2595643"/>
            <a:ext cx="61854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577524" y="2545060"/>
            <a:ext cx="568" cy="7813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874411" y="2620068"/>
            <a:ext cx="0" cy="70632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4492033" y="2552861"/>
            <a:ext cx="568" cy="7813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3963908" y="3334630"/>
            <a:ext cx="1187564" cy="1083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6732240" y="3326389"/>
            <a:ext cx="1944216" cy="2448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551600" y="3350876"/>
            <a:ext cx="2293932" cy="1245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154542" y="3326389"/>
            <a:ext cx="1136" cy="390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981626" y="3326389"/>
            <a:ext cx="1136" cy="390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6729968" y="3316059"/>
            <a:ext cx="1136" cy="390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8676456" y="3363334"/>
            <a:ext cx="1136" cy="390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7725967" y="3344677"/>
            <a:ext cx="1136" cy="390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2844396" y="3340045"/>
            <a:ext cx="1136" cy="390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550464" y="3363334"/>
            <a:ext cx="1136" cy="3906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829491" y="4099518"/>
            <a:ext cx="61854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1138763" y="4095381"/>
            <a:ext cx="568" cy="7813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132002" y="4860325"/>
            <a:ext cx="726204" cy="48871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2" idx="0"/>
          </p:cNvCxnSpPr>
          <p:nvPr/>
        </p:nvCxnSpPr>
        <p:spPr>
          <a:xfrm flipV="1">
            <a:off x="550464" y="4861606"/>
            <a:ext cx="588867" cy="51161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907234" y="5733256"/>
            <a:ext cx="61854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64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5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9500"/>
                            </p:stCondLst>
                            <p:childTnLst>
                              <p:par>
                                <p:cTn id="1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методам, широко используемым при изучении генетики человека, относятся: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Генеалогический, 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Популяционно-статистический, 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Близнецовый, 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 дерматоглифики, 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Цитогенетический, 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Биохимический, 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Методы генетики соматических клеток.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Методы изучения генетики человека</a:t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4910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75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7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7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25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7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Генеалогический метод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51520" y="1412776"/>
            <a:ext cx="8568952" cy="5153058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основе этого метода лежит составление и анализ родословных. Этот метод широко применяют с древних времен и до наших дней в коневодстве, селекции ценных линий крупного рогатого скота и свиней, при получении чистопородных собак, а также при выведении новых пород пушных животных. Родословные человека составлялись на протяжении многих столетий в отношении царствующих семейств в Европе и Азии.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Как метод изучения генетики человека генеалогический метод стали применять только с начала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XX столетия, когда выяснилось, что анализ родословных, в которых прослеживается передача из поколения в поколение какого-то признака (заболевания), может заменить собой фактически неприменимый в отношении человека гибридологический метод.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67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Генеалогический метод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51520" y="1444294"/>
            <a:ext cx="8712968" cy="515305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Генеалогический метод относится к наиболее универсальным методам в медицинской генетике. Этот метод часто называют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клинико-генеалогическим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поскольку речь идет об изучении патологических признаков (болезней) в семье с привлечением приемов клинического обследования. Он широко применяется при решении теоретических и прикладных проблем: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установления наследственного характера признака;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определении типа наследования признака или заболевания;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оценки пенетрантности гена;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анализе сцепления генов и картировании хромосом;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изучении интенсивности мутационного процесса;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расшифровке механизмов взаимодействия генов.</a:t>
            </a:r>
          </a:p>
          <a:p>
            <a:pPr marL="109728" indent="0">
              <a:buNone/>
            </a:pP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17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7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75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7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7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25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75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генеалогическом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методе выделяют два последовательных этапа: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Составление родословной и ее графическое изображение;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Генетический анализ полученных данных.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Генеалогический метод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4114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составлении родословных исходным является человек — 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пробанд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родословную которого изучают. Обычно это или больной, или носитель определенного признака, наследование которого необходимо изучить.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составлении родословных таблиц используют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условные обозначения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предложенные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Юстом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в 1931 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Поколения обозначают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римскими цифрами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индивидов в данном поколении — 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арабскими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Составление родословной</a:t>
            </a:r>
          </a:p>
        </p:txBody>
      </p:sp>
    </p:spTree>
    <p:extLst>
      <p:ext uri="{BB962C8B-B14F-4D97-AF65-F5344CB8AC3E}">
        <p14:creationId xmlns:p14="http://schemas.microsoft.com/office/powerpoint/2010/main" val="115550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do.gendocs.ru/pars_docs/tw_refs/81/80936/80936_html_m3dd23b3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398"/>
          <a:stretch/>
        </p:blipFill>
        <p:spPr bwMode="auto">
          <a:xfrm>
            <a:off x="-8284" y="-17512"/>
            <a:ext cx="9152284" cy="687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2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Составление родословной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51520" y="1444294"/>
            <a:ext cx="8496944" cy="5153058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Графическое изображение родословной должно сопровождаться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«легендой родословной»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которая является обязательным элементом описания родословной и включает:</a:t>
            </a:r>
          </a:p>
          <a:p>
            <a:pPr marL="566928" indent="-4572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Описание состояния здоровья члена родословной, информация о котором важна для понимания характера</a:t>
            </a:r>
          </a:p>
          <a:p>
            <a:pPr marL="566928" indent="-4572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Наследования заболевания (признака) или особенностей его клинического проявления; </a:t>
            </a:r>
          </a:p>
          <a:p>
            <a:pPr marL="566928" indent="-4572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Возраст начала и характер течения заболевания у пораженных; </a:t>
            </a:r>
          </a:p>
          <a:p>
            <a:pPr marL="566928" indent="-4572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Причину смерти и возраст на момент смерти члена родословной; </a:t>
            </a:r>
          </a:p>
          <a:p>
            <a:pPr marL="566928" indent="-4572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Описание методов диагностики и идентификации заболеваний, перечень источников медицинских и других сведений.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7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7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75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7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0">
      <a:dk1>
        <a:sysClr val="windowText" lastClr="000000"/>
      </a:dk1>
      <a:lt1>
        <a:sysClr val="window" lastClr="FFFFFF"/>
      </a:lt1>
      <a:dk2>
        <a:srgbClr val="00000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291</TotalTime>
  <Words>1001</Words>
  <Application>Microsoft Office PowerPoint</Application>
  <PresentationFormat>Экран (4:3)</PresentationFormat>
  <Paragraphs>96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Генеалогический метод</vt:lpstr>
      <vt:lpstr>Актуальность</vt:lpstr>
      <vt:lpstr> Методы изучения генетики человека </vt:lpstr>
      <vt:lpstr>Генеалогический метод</vt:lpstr>
      <vt:lpstr>Генеалогический метод</vt:lpstr>
      <vt:lpstr>Генеалогический метод</vt:lpstr>
      <vt:lpstr>Составление родословной</vt:lpstr>
      <vt:lpstr>Презентация PowerPoint</vt:lpstr>
      <vt:lpstr>Составление родословной</vt:lpstr>
      <vt:lpstr>Генеалогический анализ родословной</vt:lpstr>
      <vt:lpstr>Типы наследования</vt:lpstr>
      <vt:lpstr>Аутосомно-доминантный тип наследования </vt:lpstr>
      <vt:lpstr>Аутосомно-рецессивный тип наследования</vt:lpstr>
      <vt:lpstr>Х-сцепленный доминантный тип наследования</vt:lpstr>
      <vt:lpstr>Х-сцепленный рецессивный типы наследования</vt:lpstr>
      <vt:lpstr>Y-сцепленное (голандрическое) наследование</vt:lpstr>
      <vt:lpstr>Митохондриальное наследование</vt:lpstr>
      <vt:lpstr>Аутосомно-доминантный тип наследования</vt:lpstr>
      <vt:lpstr>Аутосомно-рецессивный тип наследования</vt:lpstr>
      <vt:lpstr>Доминантного типа наследования через Х - хромосому </vt:lpstr>
      <vt:lpstr>Рецессивного типа наследования через   Х - хромосому </vt:lpstr>
      <vt:lpstr>Y - сцепленный тип наследования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Генеалогический метод в изучении генетики человека</dc:title>
  <dc:creator>Юлия</dc:creator>
  <cp:lastModifiedBy>А.А. Замарин</cp:lastModifiedBy>
  <cp:revision>42</cp:revision>
  <dcterms:created xsi:type="dcterms:W3CDTF">2013-06-24T12:21:09Z</dcterms:created>
  <dcterms:modified xsi:type="dcterms:W3CDTF">2021-09-30T07:12:00Z</dcterms:modified>
</cp:coreProperties>
</file>