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5.jpg" ContentType="image/png"/>
  <Override PartName="/ppt/media/image6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096000" y="2671476"/>
            <a:ext cx="512182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РАК НИЖНЕЙ ЧЕЛЮСТИ</a:t>
            </a:r>
          </a:p>
          <a:p>
            <a:endParaRPr lang="ru-RU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ru-RU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9634" y="5172891"/>
            <a:ext cx="340349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БАРЛЫКБАЕВА ШАХРИЗАДА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4 КУРС 30 ГРУППА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4684712" y="2671476"/>
            <a:ext cx="0" cy="311972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6" name="Рисунок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 flipH="1">
            <a:off x="6328229" y="2297675"/>
            <a:ext cx="50074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РАК </a:t>
            </a:r>
          </a:p>
          <a:p>
            <a:r>
              <a:rPr lang="ru-RU" sz="6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НИЖНЕЙ</a:t>
            </a:r>
          </a:p>
          <a:p>
            <a:r>
              <a:rPr lang="ru-RU" sz="6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ЧЕЛЮСТИ</a:t>
            </a:r>
            <a:endParaRPr lang="ru-RU" sz="6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6328227" y="2297675"/>
            <a:ext cx="2" cy="304955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flipH="1">
            <a:off x="6096000" y="5574075"/>
            <a:ext cx="4789712" cy="923330"/>
          </a:xfrm>
          <a:prstGeom prst="rect">
            <a:avLst/>
          </a:prstGeom>
          <a:gradFill>
            <a:gsLst>
              <a:gs pos="63000">
                <a:schemeClr val="accent4">
                  <a:lumMod val="20000"/>
                  <a:lumOff val="80000"/>
                  <a:alpha val="65000"/>
                </a:schemeClr>
              </a:gs>
              <a:gs pos="98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БАРЛЫКБАЕВА ШАХРИЗАДА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4 КУРС 30 РУППА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ЛЕЧЕБНЫЙ ФАКУЛЬТЕТ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475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65055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4010296"/>
            <a:ext cx="8534400" cy="1984103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РАК НИЖНЕЙ ЧЕЛЮСТИ </a:t>
            </a:r>
            <a:r>
              <a:rPr lang="ru-RU" sz="1600" dirty="0" smtClean="0"/>
              <a:t>- первичная </a:t>
            </a:r>
            <a:r>
              <a:rPr lang="ru-RU" sz="1600" dirty="0"/>
              <a:t>или вторичная (метастатическая) злокачественная </a:t>
            </a:r>
            <a:r>
              <a:rPr lang="ru-RU" sz="1600" dirty="0" smtClean="0"/>
              <a:t>опухоль</a:t>
            </a:r>
            <a:r>
              <a:rPr lang="ru-RU" sz="1600" dirty="0"/>
              <a:t>, поражающая нижнечелюстную кость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dirty="0"/>
              <a:t>Развиваясь на слизи­стой </a:t>
            </a:r>
            <a:r>
              <a:rPr lang="ru-RU" sz="1600" dirty="0"/>
              <a:t>оболочке альвеолярной части, рак в виде язвенного поражения по­степенно распространяется по периферии и вглубь — в кость.</a:t>
            </a: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6" y="222069"/>
            <a:ext cx="5447213" cy="393192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85" y="222069"/>
            <a:ext cx="5630092" cy="3931920"/>
          </a:xfrm>
        </p:spPr>
      </p:pic>
    </p:spTree>
    <p:extLst>
      <p:ext uri="{BB962C8B-B14F-4D97-AF65-F5344CB8AC3E}">
        <p14:creationId xmlns:p14="http://schemas.microsoft.com/office/powerpoint/2010/main" val="3895149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</p:spPr>
      </p:pic>
      <p:sp>
        <p:nvSpPr>
          <p:cNvPr id="10" name="TextBox 9"/>
          <p:cNvSpPr txBox="1"/>
          <p:nvPr/>
        </p:nvSpPr>
        <p:spPr>
          <a:xfrm rot="10800000" flipV="1">
            <a:off x="130629" y="309031"/>
            <a:ext cx="4818740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Чаще всего опухоль прорастает кость с дальнейшим образованием на поверхности язвы, в области которой расшатываются зубы, а корни зубов обнажаются. Распадающаяся язва приобретает форму кратера. Рак нижней челюсти развивается у лиц старше 40 лет, локализуется чаще в области малых и больших коренных зубов. Поражения кости имеют нечеткий контур. Имеются боли, зубы в пределах опухоли становятся подвижными. Характерно раннее метастазирование в регионарные лимфатические узлы</a:t>
            </a: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</a:t>
            </a:r>
          </a:p>
          <a:p>
            <a:r>
              <a:rPr lang="ru-RU" dirty="0" err="1">
                <a:solidFill>
                  <a:schemeClr val="bg1"/>
                </a:solidFill>
                <a:latin typeface="Arial Black" panose="020B0A04020102020204" pitchFamily="34" charset="0"/>
              </a:rPr>
              <a:t>Рентгенографически</a:t>
            </a: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: деструкция костной ткани без четких границ, по типу "тающего сахара". 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872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2564178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000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897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311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184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79354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247</TotalTime>
  <Words>125</Words>
  <Application>Microsoft Office PowerPoint</Application>
  <PresentationFormat>Широкоэкранный</PresentationFormat>
  <Paragraphs>12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 Black</vt:lpstr>
      <vt:lpstr>Century Gothic</vt:lpstr>
      <vt:lpstr>Wingdings 3</vt:lpstr>
      <vt:lpstr>Сектор</vt:lpstr>
      <vt:lpstr>Презентация PowerPoint</vt:lpstr>
      <vt:lpstr>РАК НИЖНЕЙ ЧЕЛЮСТИ - первичная или вторичная (метастатическая) злокачественная опухоль, поражающая нижнечелюстную кость. Развиваясь на слизи­стой оболочке альвеолярной части, рак в виде язвенного поражения по­степенно распространяется по периферии и вглубь — в кость.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vadikpelih@mail.ru</dc:creator>
  <cp:lastModifiedBy>vadikpelih@mail.ru</cp:lastModifiedBy>
  <cp:revision>12</cp:revision>
  <dcterms:created xsi:type="dcterms:W3CDTF">2022-04-06T15:12:22Z</dcterms:created>
  <dcterms:modified xsi:type="dcterms:W3CDTF">2022-04-06T19:20:08Z</dcterms:modified>
</cp:coreProperties>
</file>