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0" r:id="rId4"/>
    <p:sldId id="258" r:id="rId5"/>
    <p:sldId id="267" r:id="rId6"/>
    <p:sldId id="268" r:id="rId7"/>
    <p:sldId id="261" r:id="rId8"/>
    <p:sldId id="269" r:id="rId9"/>
    <p:sldId id="262" r:id="rId10"/>
    <p:sldId id="263" r:id="rId11"/>
    <p:sldId id="264" r:id="rId12"/>
    <p:sldId id="265" r:id="rId13"/>
    <p:sldId id="2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E8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6" d="100"/>
          <a:sy n="116" d="100"/>
        </p:scale>
        <p:origin x="-390"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Date Placeholder 2"/>
          <p:cNvSpPr>
            <a:spLocks noGrp="1"/>
          </p:cNvSpPr>
          <p:nvPr>
            <p:ph type="dt" sz="half" idx="10"/>
          </p:nvPr>
        </p:nvSpPr>
        <p:spPr/>
        <p:txBody>
          <a:bodyPr/>
          <a:lstStyle/>
          <a:p>
            <a:fld id="{B61BEF0D-F0BB-DE4B-95CE-6DB70DBA9567}" type="datetimeFigureOut">
              <a:rPr lang="en-US" dirty="0"/>
              <a:pPr/>
              <a:t>4/7/2022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4/7/2022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4/7/2022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4/7/2022</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sp>
        <p:nvSpPr>
          <p:cNvPr id="7" name="TextBox 6"/>
          <p:cNvSpPr txBox="1"/>
          <p:nvPr/>
        </p:nvSpPr>
        <p:spPr>
          <a:xfrm>
            <a:off x="6096000" y="2671476"/>
            <a:ext cx="5121820" cy="4370427"/>
          </a:xfrm>
          <a:prstGeom prst="rect">
            <a:avLst/>
          </a:prstGeom>
          <a:noFill/>
        </p:spPr>
        <p:txBody>
          <a:bodyPr wrap="square" rtlCol="0">
            <a:spAutoFit/>
          </a:bodyPr>
          <a:lstStyle/>
          <a:p>
            <a:r>
              <a:rPr lang="ru-RU" sz="6600" dirty="0">
                <a:solidFill>
                  <a:schemeClr val="bg1"/>
                </a:solidFill>
                <a:latin typeface="Arial Black" panose="020B0A04020102020204" pitchFamily="34" charset="0"/>
              </a:rPr>
              <a:t>РАК НИЖНЕЙ ЧЕЛЮСТИ</a:t>
            </a:r>
          </a:p>
          <a:p>
            <a:endParaRPr lang="ru-RU" sz="4000" dirty="0">
              <a:solidFill>
                <a:schemeClr val="bg1"/>
              </a:solidFill>
              <a:latin typeface="Arial Black" panose="020B0A04020102020204" pitchFamily="34" charset="0"/>
            </a:endParaRPr>
          </a:p>
          <a:p>
            <a:endParaRPr lang="ru-RU" sz="4000" dirty="0">
              <a:solidFill>
                <a:schemeClr val="bg1"/>
              </a:solidFill>
              <a:latin typeface="Arial Black" panose="020B0A04020102020204" pitchFamily="34" charset="0"/>
            </a:endParaRPr>
          </a:p>
        </p:txBody>
      </p:sp>
      <p:sp>
        <p:nvSpPr>
          <p:cNvPr id="8" name="TextBox 7"/>
          <p:cNvSpPr txBox="1"/>
          <p:nvPr/>
        </p:nvSpPr>
        <p:spPr>
          <a:xfrm>
            <a:off x="339634" y="5172891"/>
            <a:ext cx="3403496"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ru-RU" dirty="0">
                <a:solidFill>
                  <a:schemeClr val="bg1"/>
                </a:solidFill>
              </a:rPr>
              <a:t>БАРЛЫКБАЕВА ШАХРИЗАДА</a:t>
            </a:r>
          </a:p>
          <a:p>
            <a:r>
              <a:rPr lang="ru-RU" dirty="0">
                <a:solidFill>
                  <a:schemeClr val="bg1"/>
                </a:solidFill>
              </a:rPr>
              <a:t>4 КУРС 30 ГРУППА</a:t>
            </a:r>
          </a:p>
        </p:txBody>
      </p:sp>
      <p:cxnSp>
        <p:nvCxnSpPr>
          <p:cNvPr id="20" name="Прямая соединительная линия 19"/>
          <p:cNvCxnSpPr/>
          <p:nvPr/>
        </p:nvCxnSpPr>
        <p:spPr>
          <a:xfrm>
            <a:off x="4684712" y="2671476"/>
            <a:ext cx="0" cy="3119724"/>
          </a:xfrm>
          <a:prstGeom prst="line">
            <a:avLst/>
          </a:prstGeom>
          <a:ln/>
        </p:spPr>
        <p:style>
          <a:lnRef idx="3">
            <a:schemeClr val="dk1"/>
          </a:lnRef>
          <a:fillRef idx="0">
            <a:schemeClr val="dk1"/>
          </a:fillRef>
          <a:effectRef idx="2">
            <a:schemeClr val="dk1"/>
          </a:effectRef>
          <a:fontRef idx="minor">
            <a:schemeClr val="tx1"/>
          </a:fontRef>
        </p:style>
      </p:cxnSp>
      <p:pic>
        <p:nvPicPr>
          <p:cNvPr id="26" name="Рисунок 2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7999"/>
          </a:xfrm>
          <a:prstGeom prst="rect">
            <a:avLst/>
          </a:prstGeom>
          <a:ln>
            <a:noFill/>
          </a:ln>
        </p:spPr>
      </p:pic>
      <p:sp>
        <p:nvSpPr>
          <p:cNvPr id="27" name="TextBox 26"/>
          <p:cNvSpPr txBox="1"/>
          <p:nvPr/>
        </p:nvSpPr>
        <p:spPr>
          <a:xfrm flipH="1">
            <a:off x="6328229" y="2297675"/>
            <a:ext cx="5007428" cy="2862322"/>
          </a:xfrm>
          <a:prstGeom prst="rect">
            <a:avLst/>
          </a:prstGeom>
          <a:noFill/>
        </p:spPr>
        <p:txBody>
          <a:bodyPr wrap="square" rtlCol="0">
            <a:spAutoFit/>
          </a:bodyPr>
          <a:lstStyle/>
          <a:p>
            <a:r>
              <a:rPr lang="ru-RU" sz="6000" dirty="0">
                <a:solidFill>
                  <a:schemeClr val="bg1"/>
                </a:solidFill>
                <a:latin typeface="Arial Black" panose="020B0A04020102020204" pitchFamily="34" charset="0"/>
              </a:rPr>
              <a:t>РАК </a:t>
            </a:r>
          </a:p>
          <a:p>
            <a:r>
              <a:rPr lang="ru-RU" sz="6000" dirty="0">
                <a:solidFill>
                  <a:schemeClr val="bg1"/>
                </a:solidFill>
                <a:latin typeface="Arial Black" panose="020B0A04020102020204" pitchFamily="34" charset="0"/>
              </a:rPr>
              <a:t>НИЖНЕЙ</a:t>
            </a:r>
          </a:p>
          <a:p>
            <a:r>
              <a:rPr lang="ru-RU" sz="6000" dirty="0">
                <a:solidFill>
                  <a:schemeClr val="bg1"/>
                </a:solidFill>
                <a:latin typeface="Arial Black" panose="020B0A04020102020204" pitchFamily="34" charset="0"/>
              </a:rPr>
              <a:t>ЧЕЛЮСТИ</a:t>
            </a:r>
          </a:p>
        </p:txBody>
      </p:sp>
      <p:cxnSp>
        <p:nvCxnSpPr>
          <p:cNvPr id="31" name="Прямая соединительная линия 30"/>
          <p:cNvCxnSpPr/>
          <p:nvPr/>
        </p:nvCxnSpPr>
        <p:spPr>
          <a:xfrm flipH="1">
            <a:off x="6328227" y="2297675"/>
            <a:ext cx="2" cy="3049557"/>
          </a:xfrm>
          <a:prstGeom prst="line">
            <a:avLst/>
          </a:prstGeom>
          <a:ln/>
        </p:spPr>
        <p:style>
          <a:lnRef idx="3">
            <a:schemeClr val="dk1"/>
          </a:lnRef>
          <a:fillRef idx="0">
            <a:schemeClr val="dk1"/>
          </a:fillRef>
          <a:effectRef idx="2">
            <a:schemeClr val="dk1"/>
          </a:effectRef>
          <a:fontRef idx="minor">
            <a:schemeClr val="tx1"/>
          </a:fontRef>
        </p:style>
      </p:cxnSp>
      <p:sp>
        <p:nvSpPr>
          <p:cNvPr id="13" name="Скругленный прямоугольник 12"/>
          <p:cNvSpPr/>
          <p:nvPr/>
        </p:nvSpPr>
        <p:spPr>
          <a:xfrm>
            <a:off x="7133967" y="5478162"/>
            <a:ext cx="3476367" cy="1153297"/>
          </a:xfrm>
          <a:prstGeom prst="roundRect">
            <a:avLst/>
          </a:prstGeom>
          <a:solidFill>
            <a:schemeClr val="accent6">
              <a:lumMod val="20000"/>
              <a:lumOff val="8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latin typeface="Bahnschrift SemiBold SemiConden" pitchFamily="34" charset="0"/>
              </a:rPr>
              <a:t>БАРЛЫКБАЕВА ШАХРИЗАДА</a:t>
            </a:r>
          </a:p>
          <a:p>
            <a:pPr algn="ctr"/>
            <a:r>
              <a:rPr lang="ru-RU" dirty="0" smtClean="0">
                <a:solidFill>
                  <a:schemeClr val="bg1"/>
                </a:solidFill>
                <a:latin typeface="Bahnschrift SemiBold SemiConden" pitchFamily="34" charset="0"/>
              </a:rPr>
              <a:t>4 КУРС 30 ГРУППА</a:t>
            </a:r>
          </a:p>
          <a:p>
            <a:pPr algn="ctr"/>
            <a:r>
              <a:rPr lang="ru-RU" dirty="0" smtClean="0">
                <a:solidFill>
                  <a:schemeClr val="bg1"/>
                </a:solidFill>
                <a:latin typeface="Bahnschrift SemiBold SemiConden" pitchFamily="34" charset="0"/>
              </a:rPr>
              <a:t>ЛЕЧЕБНЫЙ ФАКУЛЬТЕТ</a:t>
            </a:r>
            <a:endParaRPr lang="ru-RU" dirty="0">
              <a:solidFill>
                <a:schemeClr val="bg1"/>
              </a:solidFill>
              <a:latin typeface="Bahnschrift SemiBold SemiConden" pitchFamily="34" charset="0"/>
            </a:endParaRPr>
          </a:p>
        </p:txBody>
      </p:sp>
    </p:spTree>
    <p:extLst>
      <p:ext uri="{BB962C8B-B14F-4D97-AF65-F5344CB8AC3E}">
        <p14:creationId xmlns:p14="http://schemas.microsoft.com/office/powerpoint/2010/main" xmlns="" val="1889475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3683" y="5132173"/>
            <a:ext cx="8534400" cy="722183"/>
          </a:xfrm>
        </p:spPr>
        <p:txBody>
          <a:bodyPr>
            <a:normAutofit/>
          </a:bodyPr>
          <a:lstStyle/>
          <a:p>
            <a:r>
              <a:rPr lang="ru-RU" sz="1800" dirty="0" smtClean="0"/>
              <a:t>.</a:t>
            </a:r>
            <a:endParaRPr lang="ru-RU" sz="1800" dirty="0"/>
          </a:p>
        </p:txBody>
      </p:sp>
      <p:pic>
        <p:nvPicPr>
          <p:cNvPr id="9" name="Содержимое 8" descr="6.jpg"/>
          <p:cNvPicPr>
            <a:picLocks noGrp="1" noChangeAspect="1"/>
          </p:cNvPicPr>
          <p:nvPr>
            <p:ph idx="1"/>
          </p:nvPr>
        </p:nvPicPr>
        <p:blipFill>
          <a:blip r:embed="rId2"/>
          <a:stretch>
            <a:fillRect/>
          </a:stretch>
        </p:blipFill>
        <p:spPr>
          <a:xfrm>
            <a:off x="0" y="0"/>
            <a:ext cx="12192000" cy="6857999"/>
          </a:xfrm>
        </p:spPr>
      </p:pic>
      <p:pic>
        <p:nvPicPr>
          <p:cNvPr id="10" name="Рисунок 9" descr="img-l7enWK.jpg"/>
          <p:cNvPicPr>
            <a:picLocks noChangeAspect="1"/>
          </p:cNvPicPr>
          <p:nvPr/>
        </p:nvPicPr>
        <p:blipFill>
          <a:blip r:embed="rId3"/>
          <a:stretch>
            <a:fillRect/>
          </a:stretch>
        </p:blipFill>
        <p:spPr>
          <a:xfrm>
            <a:off x="0" y="140043"/>
            <a:ext cx="5033319" cy="4547287"/>
          </a:xfrm>
          <a:prstGeom prst="rect">
            <a:avLst/>
          </a:prstGeom>
        </p:spPr>
      </p:pic>
      <p:sp>
        <p:nvSpPr>
          <p:cNvPr id="11" name="Скругленный прямоугольник 10"/>
          <p:cNvSpPr/>
          <p:nvPr/>
        </p:nvSpPr>
        <p:spPr>
          <a:xfrm>
            <a:off x="5535827" y="510746"/>
            <a:ext cx="5090984" cy="4283676"/>
          </a:xfrm>
          <a:prstGeom prst="roundRect">
            <a:avLst/>
          </a:prstGeom>
          <a:solidFill>
            <a:schemeClr val="tx2">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bg1"/>
                </a:solidFill>
              </a:rPr>
              <a:t>Этапы резекции нижней челюсти. А — принцип рассечения мягких тканей; Б — венечный отросток пересечен, тело челюсти перепиливается; В — челюсть отделена от прикрепляющихся к ней мышц; производится вычленение в суставе. 1 — линия распила тела челюсти; 2 — линия пересечения венечного отростка; 3 — </a:t>
            </a:r>
            <a:r>
              <a:rPr lang="ru-RU" sz="1600" b="1" dirty="0" err="1" smtClean="0">
                <a:solidFill>
                  <a:schemeClr val="bg1"/>
                </a:solidFill>
              </a:rPr>
              <a:t>m</a:t>
            </a:r>
            <a:r>
              <a:rPr lang="ru-RU" sz="1600" b="1" dirty="0" smtClean="0">
                <a:solidFill>
                  <a:schemeClr val="bg1"/>
                </a:solidFill>
              </a:rPr>
              <a:t>, </a:t>
            </a:r>
            <a:r>
              <a:rPr lang="ru-RU" sz="1600" b="1" dirty="0" err="1" smtClean="0">
                <a:solidFill>
                  <a:schemeClr val="bg1"/>
                </a:solidFill>
              </a:rPr>
              <a:t>mylohyoideus</a:t>
            </a:r>
            <a:r>
              <a:rPr lang="ru-RU" sz="1600" b="1" dirty="0" smtClean="0">
                <a:solidFill>
                  <a:schemeClr val="bg1"/>
                </a:solidFill>
              </a:rPr>
              <a:t>; 4 — </a:t>
            </a:r>
            <a:r>
              <a:rPr lang="ru-RU" sz="1600" b="1" dirty="0" err="1" smtClean="0">
                <a:solidFill>
                  <a:schemeClr val="bg1"/>
                </a:solidFill>
              </a:rPr>
              <a:t>m</a:t>
            </a:r>
            <a:r>
              <a:rPr lang="ru-RU" sz="1600" b="1" dirty="0" smtClean="0">
                <a:solidFill>
                  <a:schemeClr val="bg1"/>
                </a:solidFill>
              </a:rPr>
              <a:t>. </a:t>
            </a:r>
            <a:r>
              <a:rPr lang="ru-RU" sz="1600" b="1" dirty="0" err="1" smtClean="0">
                <a:solidFill>
                  <a:schemeClr val="bg1"/>
                </a:solidFill>
              </a:rPr>
              <a:t>digastricus</a:t>
            </a:r>
            <a:r>
              <a:rPr lang="ru-RU" sz="1600" b="1" dirty="0" smtClean="0">
                <a:solidFill>
                  <a:schemeClr val="bg1"/>
                </a:solidFill>
              </a:rPr>
              <a:t>; 5 — угол нижней челюсти; 6 — лоскут мягких тканей; 7 — костные щипцы;  S — пересеченный венечный отросток; 9 — сустав нижней челюсти.</a:t>
            </a:r>
            <a:endParaRPr lang="ru-RU" sz="1600" b="1" dirty="0">
              <a:solidFill>
                <a:schemeClr val="bg1"/>
              </a:solidFill>
            </a:endParaRPr>
          </a:p>
        </p:txBody>
      </p:sp>
      <p:sp>
        <p:nvSpPr>
          <p:cNvPr id="12" name="Скругленный прямоугольник 11"/>
          <p:cNvSpPr/>
          <p:nvPr/>
        </p:nvSpPr>
        <p:spPr>
          <a:xfrm>
            <a:off x="477795" y="5041557"/>
            <a:ext cx="9440562" cy="1540475"/>
          </a:xfrm>
          <a:prstGeom prst="roundRect">
            <a:avLst/>
          </a:prstGeom>
          <a:solidFill>
            <a:schemeClr val="tx2">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rPr>
              <a:t>Лечение рака нижней челюсти состоит из пред- и послеоперационной </a:t>
            </a:r>
            <a:r>
              <a:rPr lang="ru-RU" dirty="0" err="1" smtClean="0">
                <a:solidFill>
                  <a:schemeClr val="bg1"/>
                </a:solidFill>
              </a:rPr>
              <a:t>телегамматерапии</a:t>
            </a:r>
            <a:r>
              <a:rPr lang="ru-RU" dirty="0" smtClean="0">
                <a:solidFill>
                  <a:schemeClr val="bg1"/>
                </a:solidFill>
              </a:rPr>
              <a:t>, радикальной резекции пораженной части кости. При выявлении метастазов выполняют </a:t>
            </a:r>
            <a:r>
              <a:rPr lang="ru-RU" dirty="0" err="1" smtClean="0">
                <a:solidFill>
                  <a:schemeClr val="bg1"/>
                </a:solidFill>
              </a:rPr>
              <a:t>лимфаденэктомию</a:t>
            </a:r>
            <a:r>
              <a:rPr lang="ru-RU" dirty="0" smtClean="0"/>
              <a:t>.</a:t>
            </a:r>
            <a:endParaRPr lang="ru-RU" dirty="0"/>
          </a:p>
        </p:txBody>
      </p:sp>
      <p:sp>
        <p:nvSpPr>
          <p:cNvPr id="13" name="Скругленный прямоугольник 12"/>
          <p:cNvSpPr/>
          <p:nvPr/>
        </p:nvSpPr>
        <p:spPr>
          <a:xfrm>
            <a:off x="2850292" y="3410465"/>
            <a:ext cx="2125363" cy="873210"/>
          </a:xfrm>
          <a:prstGeom prst="roundRect">
            <a:avLst/>
          </a:prstGeom>
          <a:solidFill>
            <a:schemeClr val="accent3">
              <a:lumMod val="20000"/>
              <a:lumOff val="8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ЛЕЧЕНИЕ</a:t>
            </a:r>
            <a:endParaRPr lang="ru-RU" b="1" dirty="0">
              <a:solidFill>
                <a:schemeClr val="bg1"/>
              </a:solidFill>
            </a:endParaRPr>
          </a:p>
        </p:txBody>
      </p:sp>
    </p:spTree>
    <p:extLst>
      <p:ext uri="{BB962C8B-B14F-4D97-AF65-F5344CB8AC3E}">
        <p14:creationId xmlns:p14="http://schemas.microsoft.com/office/powerpoint/2010/main" xmlns="" val="2574311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6.jpg"/>
          <p:cNvPicPr>
            <a:picLocks noGrp="1" noChangeAspect="1"/>
          </p:cNvPicPr>
          <p:nvPr>
            <p:ph idx="1"/>
          </p:nvPr>
        </p:nvPicPr>
        <p:blipFill>
          <a:blip r:embed="rId2"/>
          <a:stretch>
            <a:fillRect/>
          </a:stretch>
        </p:blipFill>
        <p:spPr>
          <a:xfrm>
            <a:off x="0" y="0"/>
            <a:ext cx="12191999" cy="6858000"/>
          </a:xfrm>
        </p:spPr>
      </p:pic>
      <p:sp>
        <p:nvSpPr>
          <p:cNvPr id="5" name="Скругленный прямоугольник 4"/>
          <p:cNvSpPr/>
          <p:nvPr/>
        </p:nvSpPr>
        <p:spPr>
          <a:xfrm>
            <a:off x="922638" y="1"/>
            <a:ext cx="10552669" cy="6474940"/>
          </a:xfrm>
          <a:prstGeom prst="roundRect">
            <a:avLst/>
          </a:prstGeom>
          <a:solidFill>
            <a:schemeClr val="accent3">
              <a:lumMod val="40000"/>
              <a:lumOff val="6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ТЕХНИКА ОПЕРАЦИИ</a:t>
            </a:r>
          </a:p>
          <a:p>
            <a:pPr algn="ctr"/>
            <a:r>
              <a:rPr lang="ru-RU" sz="1200" dirty="0" smtClean="0">
                <a:solidFill>
                  <a:schemeClr val="bg1"/>
                </a:solidFill>
              </a:rPr>
              <a:t>Обезболивание: </a:t>
            </a:r>
            <a:r>
              <a:rPr lang="ru-RU" sz="1200" dirty="0" smtClean="0">
                <a:solidFill>
                  <a:schemeClr val="bg1"/>
                </a:solidFill>
              </a:rPr>
              <a:t>под </a:t>
            </a:r>
            <a:r>
              <a:rPr lang="ru-RU" sz="1200" dirty="0" err="1" smtClean="0">
                <a:solidFill>
                  <a:schemeClr val="bg1"/>
                </a:solidFill>
              </a:rPr>
              <a:t>эндотрахеальным</a:t>
            </a:r>
            <a:r>
              <a:rPr lang="ru-RU" sz="1200" dirty="0" smtClean="0">
                <a:solidFill>
                  <a:schemeClr val="bg1"/>
                </a:solidFill>
              </a:rPr>
              <a:t> наркозом. </a:t>
            </a:r>
            <a:r>
              <a:rPr lang="ru-RU" sz="1200" dirty="0" smtClean="0"/>
              <a:t> </a:t>
            </a:r>
            <a:r>
              <a:rPr lang="ru-RU" sz="1200" dirty="0" smtClean="0">
                <a:solidFill>
                  <a:schemeClr val="bg1"/>
                </a:solidFill>
              </a:rPr>
              <a:t>Положение больного — на спине с подложенным под плечи валиком. </a:t>
            </a:r>
          </a:p>
          <a:p>
            <a:pPr algn="ctr"/>
            <a:r>
              <a:rPr lang="ru-RU" sz="1200" dirty="0" smtClean="0">
                <a:solidFill>
                  <a:schemeClr val="bg1"/>
                </a:solidFill>
              </a:rPr>
              <a:t>Нижнюю губу и мягкие ткани подбородка рассекают по средней линии до кости. Отсюда разрез ведут по краю нижней челюсти и по заднему краю ветви на 3—5 см выше угла </a:t>
            </a:r>
            <a:r>
              <a:rPr lang="ru-RU" sz="1200" dirty="0" smtClean="0">
                <a:solidFill>
                  <a:schemeClr val="bg1"/>
                </a:solidFill>
              </a:rPr>
              <a:t>челюсти.</a:t>
            </a:r>
          </a:p>
          <a:p>
            <a:pPr algn="ctr"/>
            <a:r>
              <a:rPr lang="ru-RU" sz="1100" dirty="0" smtClean="0">
                <a:solidFill>
                  <a:schemeClr val="bg1"/>
                </a:solidFill>
              </a:rPr>
              <a:t>Удаление нижней челюсти по поводу злокачественной опухоли следует производить с вычленением в височно-челюстном суставе или в крайнем случае резецировать ветвь челюсти проводят пилу </a:t>
            </a:r>
            <a:r>
              <a:rPr lang="ru-RU" sz="1100" dirty="0" err="1" smtClean="0">
                <a:solidFill>
                  <a:schemeClr val="bg1"/>
                </a:solidFill>
              </a:rPr>
              <a:t>Джигли</a:t>
            </a:r>
            <a:r>
              <a:rPr lang="ru-RU" sz="1100" dirty="0" smtClean="0">
                <a:solidFill>
                  <a:schemeClr val="bg1"/>
                </a:solidFill>
              </a:rPr>
              <a:t>. Нижнюю челюсть перепиливают по средней линии и отводят кнаружи, после чего скальпелем или ножницами Купера рассекают мягкие ткани с внутренней стороны тела челюсти до венечного отростка. выше </a:t>
            </a:r>
            <a:r>
              <a:rPr lang="ru-RU" sz="1100" dirty="0" err="1" smtClean="0">
                <a:solidFill>
                  <a:schemeClr val="bg1"/>
                </a:solidFill>
              </a:rPr>
              <a:t>for</a:t>
            </a:r>
            <a:r>
              <a:rPr lang="ru-RU" sz="1100" dirty="0" smtClean="0">
                <a:solidFill>
                  <a:schemeClr val="bg1"/>
                </a:solidFill>
              </a:rPr>
              <a:t>. </a:t>
            </a:r>
            <a:r>
              <a:rPr lang="ru-RU" sz="1100" dirty="0" err="1" smtClean="0">
                <a:solidFill>
                  <a:schemeClr val="bg1"/>
                </a:solidFill>
              </a:rPr>
              <a:t>mandibulare</a:t>
            </a:r>
            <a:r>
              <a:rPr lang="ru-RU" sz="1100" dirty="0" smtClean="0">
                <a:solidFill>
                  <a:schemeClr val="bg1"/>
                </a:solidFill>
              </a:rPr>
              <a:t>, так как раковые клетки по лимфатическим путям сосудисто-нервного пучка и по губчатому веществу кости могут распространяться в ветвь нижней челюсти. Поэтому нужно ножницами отсечь </a:t>
            </a:r>
            <a:r>
              <a:rPr lang="ru-RU" sz="1100" dirty="0" err="1" smtClean="0">
                <a:solidFill>
                  <a:schemeClr val="bg1"/>
                </a:solidFill>
              </a:rPr>
              <a:t>m</a:t>
            </a:r>
            <a:r>
              <a:rPr lang="ru-RU" sz="1100" dirty="0" smtClean="0">
                <a:solidFill>
                  <a:schemeClr val="bg1"/>
                </a:solidFill>
              </a:rPr>
              <a:t>. </a:t>
            </a:r>
            <a:r>
              <a:rPr lang="ru-RU" sz="1100" dirty="0" err="1" smtClean="0">
                <a:solidFill>
                  <a:schemeClr val="bg1"/>
                </a:solidFill>
              </a:rPr>
              <a:t>pterygoideus</a:t>
            </a:r>
            <a:r>
              <a:rPr lang="ru-RU" sz="1100" dirty="0" smtClean="0">
                <a:solidFill>
                  <a:schemeClr val="bg1"/>
                </a:solidFill>
              </a:rPr>
              <a:t> </a:t>
            </a:r>
            <a:r>
              <a:rPr lang="ru-RU" sz="1100" dirty="0" err="1" smtClean="0">
                <a:solidFill>
                  <a:schemeClr val="bg1"/>
                </a:solidFill>
              </a:rPr>
              <a:t>medialis</a:t>
            </a:r>
            <a:r>
              <a:rPr lang="ru-RU" sz="1100" dirty="0" smtClean="0">
                <a:solidFill>
                  <a:schemeClr val="bg1"/>
                </a:solidFill>
              </a:rPr>
              <a:t> и дойдя до нижнечелюстного отверстия, пересечь сосудисто-нервный пучок. Кровоточащую нижнюю альвеолярную артерию перевязывают. Кусачками </a:t>
            </a:r>
            <a:r>
              <a:rPr lang="ru-RU" sz="1100" dirty="0" err="1" smtClean="0">
                <a:solidFill>
                  <a:schemeClr val="bg1"/>
                </a:solidFill>
              </a:rPr>
              <a:t>Листона</a:t>
            </a:r>
            <a:r>
              <a:rPr lang="ru-RU" sz="1100" dirty="0" smtClean="0">
                <a:solidFill>
                  <a:schemeClr val="bg1"/>
                </a:solidFill>
              </a:rPr>
              <a:t> или ножницами Купера отделяют венечный отросток. Связочный аппарат височно-челюстного сустава рассекают при оттягивании книзу и поворачивании внутрь удаляемого участка челюсти. Во избежание ранения челюстной артерии </a:t>
            </a:r>
            <a:r>
              <a:rPr lang="ru-RU" sz="1100" dirty="0" err="1" smtClean="0">
                <a:solidFill>
                  <a:schemeClr val="bg1"/>
                </a:solidFill>
              </a:rPr>
              <a:t>m</a:t>
            </a:r>
            <a:r>
              <a:rPr lang="ru-RU" sz="1100" dirty="0" smtClean="0">
                <a:solidFill>
                  <a:schemeClr val="bg1"/>
                </a:solidFill>
              </a:rPr>
              <a:t>. </a:t>
            </a:r>
            <a:r>
              <a:rPr lang="ru-RU" sz="1100" dirty="0" err="1" smtClean="0">
                <a:solidFill>
                  <a:schemeClr val="bg1"/>
                </a:solidFill>
              </a:rPr>
              <a:t>pterygoideus</a:t>
            </a:r>
            <a:r>
              <a:rPr lang="ru-RU" sz="1100" dirty="0" smtClean="0">
                <a:solidFill>
                  <a:schemeClr val="bg1"/>
                </a:solidFill>
              </a:rPr>
              <a:t> </a:t>
            </a:r>
            <a:r>
              <a:rPr lang="ru-RU" sz="1100" dirty="0" err="1" smtClean="0">
                <a:solidFill>
                  <a:schemeClr val="bg1"/>
                </a:solidFill>
              </a:rPr>
              <a:t>lateralis</a:t>
            </a:r>
            <a:r>
              <a:rPr lang="ru-RU" sz="1100" dirty="0" smtClean="0">
                <a:solidFill>
                  <a:schemeClr val="bg1"/>
                </a:solidFill>
              </a:rPr>
              <a:t> перерезают непосредственно у суставного отростка. Осторожно вывихивают челюсть из сустава, стараясь изъять весь блок удаляемых тканей одновременно. Обнаженные концы кости закрывают мягкими тканями, накладывая </a:t>
            </a:r>
            <a:r>
              <a:rPr lang="ru-RU" sz="1100" dirty="0" err="1" smtClean="0">
                <a:solidFill>
                  <a:schemeClr val="bg1"/>
                </a:solidFill>
              </a:rPr>
              <a:t>кетгутовые</a:t>
            </a:r>
            <a:r>
              <a:rPr lang="ru-RU" sz="1100" dirty="0" smtClean="0">
                <a:solidFill>
                  <a:schemeClr val="bg1"/>
                </a:solidFill>
              </a:rPr>
              <a:t> швы. Операцию заканчивают, подшивая </a:t>
            </a:r>
            <a:r>
              <a:rPr lang="ru-RU" sz="1100" dirty="0" err="1" smtClean="0">
                <a:solidFill>
                  <a:schemeClr val="bg1"/>
                </a:solidFill>
              </a:rPr>
              <a:t>кетгутовыми</a:t>
            </a:r>
            <a:r>
              <a:rPr lang="ru-RU" sz="1100" dirty="0" smtClean="0">
                <a:solidFill>
                  <a:schemeClr val="bg1"/>
                </a:solidFill>
              </a:rPr>
              <a:t> швами слизистую оболочку полости рта к слизистой оболочке щеки. На кожную рану накладывают швы. При удалении подбородочной области для предупреждения западения языка лигатуру, которой он прошивается, вытягивают вперед и укрепляют к повязке или шине. Предупреждая образование гематомы, в область удаленной челюсти и подчелюстное пространство вводят на 1—2 дня марлевые турунды. Для устранения смещения сохранившихся участков кости применяют различные шины</a:t>
            </a:r>
            <a:r>
              <a:rPr lang="ru-RU" sz="1100" dirty="0" smtClean="0">
                <a:solidFill>
                  <a:schemeClr val="bg1"/>
                </a:solidFill>
              </a:rPr>
              <a:t>.</a:t>
            </a:r>
          </a:p>
          <a:p>
            <a:pPr algn="ctr"/>
            <a:r>
              <a:rPr lang="ru-RU" sz="1100" dirty="0" smtClean="0">
                <a:solidFill>
                  <a:schemeClr val="bg1"/>
                </a:solidFill>
              </a:rPr>
              <a:t>Участок челюсти, подлежащий удалению, иссекают </a:t>
            </a:r>
            <a:r>
              <a:rPr lang="ru-RU" sz="1100" dirty="0" err="1" smtClean="0">
                <a:solidFill>
                  <a:schemeClr val="bg1"/>
                </a:solidFill>
              </a:rPr>
              <a:t>поднадкостнично</a:t>
            </a:r>
            <a:r>
              <a:rPr lang="ru-RU" sz="1100" dirty="0" smtClean="0">
                <a:solidFill>
                  <a:schemeClr val="bg1"/>
                </a:solidFill>
              </a:rPr>
              <a:t>. Удалять регионарные лимфатические узлы нет необходимости. Операцию можно заканчивать пересадкой костного трансплантата в зону образовавшегося дефекта нижней челюсти</a:t>
            </a:r>
            <a:r>
              <a:rPr lang="ru-RU" sz="1100" dirty="0" smtClean="0">
                <a:solidFill>
                  <a:schemeClr val="bg1"/>
                </a:solidFill>
              </a:rPr>
              <a:t>. Лоскут для нижней челюсти можно брать у малоберцовой кости или ребра у самого пациента при согласии. </a:t>
            </a:r>
          </a:p>
          <a:p>
            <a:pPr algn="ctr"/>
            <a:endParaRPr lang="ru-RU" dirty="0"/>
          </a:p>
        </p:txBody>
      </p:sp>
    </p:spTree>
    <p:extLst>
      <p:ext uri="{BB962C8B-B14F-4D97-AF65-F5344CB8AC3E}">
        <p14:creationId xmlns:p14="http://schemas.microsoft.com/office/powerpoint/2010/main" xmlns="" val="656184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mg-5CBlDQ.jpg"/>
          <p:cNvPicPr>
            <a:picLocks noGrp="1" noChangeAspect="1"/>
          </p:cNvPicPr>
          <p:nvPr>
            <p:ph idx="1"/>
          </p:nvPr>
        </p:nvPicPr>
        <p:blipFill>
          <a:blip r:embed="rId2"/>
          <a:stretch>
            <a:fillRect/>
          </a:stretch>
        </p:blipFill>
        <p:spPr>
          <a:xfrm>
            <a:off x="0" y="0"/>
            <a:ext cx="5947720" cy="6858000"/>
          </a:xfrm>
        </p:spPr>
      </p:pic>
      <p:sp>
        <p:nvSpPr>
          <p:cNvPr id="5" name="Скругленный прямоугольник 4"/>
          <p:cNvSpPr/>
          <p:nvPr/>
        </p:nvSpPr>
        <p:spPr>
          <a:xfrm>
            <a:off x="733168" y="5782962"/>
            <a:ext cx="4934464" cy="8814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Уровни возможных резекций нижней челюсти в зависимости от размеров раковой опухоли</a:t>
            </a:r>
            <a:endParaRPr lang="ru-RU" dirty="0"/>
          </a:p>
        </p:txBody>
      </p:sp>
      <p:pic>
        <p:nvPicPr>
          <p:cNvPr id="7" name="Рисунок 6" descr="pila-dzhigli_3.jpg"/>
          <p:cNvPicPr>
            <a:picLocks noChangeAspect="1"/>
          </p:cNvPicPr>
          <p:nvPr/>
        </p:nvPicPr>
        <p:blipFill>
          <a:blip r:embed="rId3"/>
          <a:stretch>
            <a:fillRect/>
          </a:stretch>
        </p:blipFill>
        <p:spPr>
          <a:xfrm>
            <a:off x="5928155" y="0"/>
            <a:ext cx="3166418" cy="2776151"/>
          </a:xfrm>
          <a:prstGeom prst="rect">
            <a:avLst/>
          </a:prstGeom>
        </p:spPr>
      </p:pic>
      <p:pic>
        <p:nvPicPr>
          <p:cNvPr id="8" name="Рисунок 7" descr="Без названия.jpg"/>
          <p:cNvPicPr>
            <a:picLocks noChangeAspect="1"/>
          </p:cNvPicPr>
          <p:nvPr/>
        </p:nvPicPr>
        <p:blipFill>
          <a:blip r:embed="rId4"/>
          <a:stretch>
            <a:fillRect/>
          </a:stretch>
        </p:blipFill>
        <p:spPr>
          <a:xfrm>
            <a:off x="9078098" y="-1"/>
            <a:ext cx="3113902" cy="2891482"/>
          </a:xfrm>
          <a:prstGeom prst="rect">
            <a:avLst/>
          </a:prstGeom>
        </p:spPr>
      </p:pic>
      <p:pic>
        <p:nvPicPr>
          <p:cNvPr id="9" name="Рисунок 8" descr="31-133-27.jpg"/>
          <p:cNvPicPr>
            <a:picLocks noChangeAspect="1"/>
          </p:cNvPicPr>
          <p:nvPr/>
        </p:nvPicPr>
        <p:blipFill>
          <a:blip r:embed="rId5"/>
          <a:stretch>
            <a:fillRect/>
          </a:stretch>
        </p:blipFill>
        <p:spPr>
          <a:xfrm>
            <a:off x="9048750" y="2944771"/>
            <a:ext cx="3143250" cy="3793779"/>
          </a:xfrm>
          <a:prstGeom prst="rect">
            <a:avLst/>
          </a:prstGeom>
        </p:spPr>
      </p:pic>
      <p:pic>
        <p:nvPicPr>
          <p:cNvPr id="10" name="Рисунок 9" descr="hromirovannyj_ketgut.jpg"/>
          <p:cNvPicPr>
            <a:picLocks noChangeAspect="1"/>
          </p:cNvPicPr>
          <p:nvPr/>
        </p:nvPicPr>
        <p:blipFill>
          <a:blip r:embed="rId6"/>
          <a:stretch>
            <a:fillRect/>
          </a:stretch>
        </p:blipFill>
        <p:spPr>
          <a:xfrm>
            <a:off x="5997145" y="2858530"/>
            <a:ext cx="3058085" cy="3822356"/>
          </a:xfrm>
          <a:prstGeom prst="rect">
            <a:avLst/>
          </a:prstGeom>
        </p:spPr>
      </p:pic>
    </p:spTree>
    <p:extLst>
      <p:ext uri="{BB962C8B-B14F-4D97-AF65-F5344CB8AC3E}">
        <p14:creationId xmlns:p14="http://schemas.microsoft.com/office/powerpoint/2010/main" xmlns="" val="3198793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p:spPr>
      </p:pic>
    </p:spTree>
    <p:extLst>
      <p:ext uri="{BB962C8B-B14F-4D97-AF65-F5344CB8AC3E}">
        <p14:creationId xmlns:p14="http://schemas.microsoft.com/office/powerpoint/2010/main" xmlns="" val="2650558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3000">
              <a:schemeClr val="bg2">
                <a:tint val="97000"/>
                <a:hueMod val="92000"/>
                <a:satMod val="169000"/>
                <a:lumMod val="164000"/>
                <a:alpha val="99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2" y="4434692"/>
            <a:ext cx="8534400" cy="1559707"/>
          </a:xfrm>
        </p:spPr>
        <p:txBody>
          <a:bodyPr>
            <a:noAutofit/>
          </a:bodyPr>
          <a:lstStyle/>
          <a:p>
            <a:r>
              <a:rPr lang="ru-RU" sz="3200" dirty="0">
                <a:solidFill>
                  <a:schemeClr val="bg1"/>
                </a:solidFill>
              </a:rPr>
              <a:t>РАК НИЖНЕЙ ЧЕЛЮСТИ </a:t>
            </a:r>
            <a:r>
              <a:rPr lang="ru-RU" sz="3200" dirty="0"/>
              <a:t>-</a:t>
            </a:r>
            <a:r>
              <a:rPr lang="ru-RU" sz="1600" dirty="0"/>
              <a:t> первичная или вторичная (метастатическая) злокачественная опухоль, поражающая нижнечелюстную кость.</a:t>
            </a:r>
            <a:br>
              <a:rPr lang="ru-RU" sz="1600" dirty="0"/>
            </a:br>
            <a:r>
              <a:rPr lang="ru-RU" dirty="0"/>
              <a:t>Развиваясь на </a:t>
            </a:r>
            <a:r>
              <a:rPr lang="ru-RU" dirty="0" smtClean="0"/>
              <a:t>слизистой </a:t>
            </a:r>
            <a:r>
              <a:rPr lang="ru-RU" sz="1600" dirty="0"/>
              <a:t>оболочке альвеолярной части, рак в виде язвенного поражения по­степенно распространяется по периферии и вглубь — в кость.</a:t>
            </a:r>
            <a:endParaRPr lang="ru-RU" sz="1600" dirty="0">
              <a:solidFill>
                <a:schemeClr val="bg1"/>
              </a:solidFill>
            </a:endParaRP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261256" y="222068"/>
            <a:ext cx="5447213" cy="3880375"/>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xmlns="" val="0"/>
              </a:ext>
            </a:extLst>
          </a:blip>
          <a:stretch>
            <a:fillRect/>
          </a:stretch>
        </p:blipFill>
        <p:spPr>
          <a:xfrm>
            <a:off x="5799438" y="222069"/>
            <a:ext cx="5708939" cy="3931920"/>
          </a:xfrm>
        </p:spPr>
      </p:pic>
    </p:spTree>
    <p:extLst>
      <p:ext uri="{BB962C8B-B14F-4D97-AF65-F5344CB8AC3E}">
        <p14:creationId xmlns:p14="http://schemas.microsoft.com/office/powerpoint/2010/main" xmlns="" val="3895149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3-3.jpg"/>
          <p:cNvPicPr>
            <a:picLocks noGrp="1" noChangeAspect="1"/>
          </p:cNvPicPr>
          <p:nvPr>
            <p:ph idx="1"/>
          </p:nvPr>
        </p:nvPicPr>
        <p:blipFill>
          <a:blip r:embed="rId2"/>
          <a:stretch>
            <a:fillRect/>
          </a:stretch>
        </p:blipFill>
        <p:spPr>
          <a:xfrm>
            <a:off x="-1" y="0"/>
            <a:ext cx="6038335" cy="6409038"/>
          </a:xfrm>
        </p:spPr>
      </p:pic>
      <p:sp>
        <p:nvSpPr>
          <p:cNvPr id="5" name="Скругленный прямоугольник 4"/>
          <p:cNvSpPr/>
          <p:nvPr/>
        </p:nvSpPr>
        <p:spPr>
          <a:xfrm>
            <a:off x="510746" y="5453449"/>
            <a:ext cx="2998573" cy="7166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САРКОМА </a:t>
            </a:r>
            <a:endParaRPr lang="ru-RU" dirty="0"/>
          </a:p>
        </p:txBody>
      </p:sp>
      <p:pic>
        <p:nvPicPr>
          <p:cNvPr id="6" name="Рисунок 5" descr="1-13-300x210.jpg"/>
          <p:cNvPicPr>
            <a:picLocks noChangeAspect="1"/>
          </p:cNvPicPr>
          <p:nvPr/>
        </p:nvPicPr>
        <p:blipFill>
          <a:blip r:embed="rId3"/>
          <a:stretch>
            <a:fillRect/>
          </a:stretch>
        </p:blipFill>
        <p:spPr>
          <a:xfrm>
            <a:off x="6087763" y="0"/>
            <a:ext cx="6104238" cy="629370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sp>
        <p:nvSpPr>
          <p:cNvPr id="5" name="Текст 4"/>
          <p:cNvSpPr>
            <a:spLocks noGrp="1"/>
          </p:cNvSpPr>
          <p:nvPr>
            <p:ph type="body" sz="quarter" idx="3"/>
          </p:nvPr>
        </p:nvSpPr>
        <p:spPr/>
        <p:txBody>
          <a:bodyPr/>
          <a:lstStyle/>
          <a:p>
            <a:endParaRPr lang="ru-RU"/>
          </a:p>
        </p:txBody>
      </p:sp>
      <p:sp>
        <p:nvSpPr>
          <p:cNvPr id="6" name="Объект 5"/>
          <p:cNvSpPr>
            <a:spLocks noGrp="1"/>
          </p:cNvSpPr>
          <p:nvPr>
            <p:ph sz="quarter" idx="4"/>
          </p:nvPr>
        </p:nvSpPr>
        <p:spPr/>
        <p:txBody>
          <a:bodyPr/>
          <a:lstStyle/>
          <a:p>
            <a:endParaRPr lang="ru-RU"/>
          </a:p>
        </p:txBody>
      </p:sp>
      <p:pic>
        <p:nvPicPr>
          <p:cNvPr id="9" name="Объект 8"/>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0" y="0"/>
            <a:ext cx="12191999" cy="6857999"/>
          </a:xfrm>
        </p:spPr>
      </p:pic>
      <p:sp>
        <p:nvSpPr>
          <p:cNvPr id="10" name="TextBox 9"/>
          <p:cNvSpPr txBox="1"/>
          <p:nvPr/>
        </p:nvSpPr>
        <p:spPr>
          <a:xfrm rot="10800000" flipV="1">
            <a:off x="130629" y="724529"/>
            <a:ext cx="4818740" cy="4801314"/>
          </a:xfrm>
          <a:prstGeom prst="rect">
            <a:avLst/>
          </a:prstGeom>
          <a:noFill/>
          <a:ln>
            <a:noFill/>
          </a:ln>
        </p:spPr>
        <p:txBody>
          <a:bodyPr wrap="square" rtlCol="0">
            <a:spAutoFit/>
          </a:bodyPr>
          <a:lstStyle/>
          <a:p>
            <a:r>
              <a:rPr lang="ru-RU" b="1" dirty="0">
                <a:solidFill>
                  <a:schemeClr val="bg1"/>
                </a:solidFill>
                <a:latin typeface="Bahnschrift" pitchFamily="34" charset="0"/>
                <a:cs typeface="Arial" pitchFamily="34" charset="0"/>
              </a:rPr>
              <a:t>Чаще всего опухоль прорастает кость с дальнейшим образованием на поверхности язвы, в области которой расшатываются зубы, а корни зубов обнажаются. Распадающаяся язва приобретает форму кратера. Рак нижней челюсти развивается у лиц старше 40 лет, локализуется чаще в области малых и больших коренных зубов. Поражения кости имеют нечеткий контур. Имеются боли, зубы в пределах опухоли становятся подвижными. Характерно раннее метастазирование в регионарные лимфатические узлы.</a:t>
            </a:r>
          </a:p>
          <a:p>
            <a:r>
              <a:rPr lang="ru-RU" b="1" dirty="0" err="1">
                <a:solidFill>
                  <a:schemeClr val="bg1"/>
                </a:solidFill>
                <a:latin typeface="Bahnschrift" pitchFamily="34" charset="0"/>
                <a:cs typeface="Arial" pitchFamily="34" charset="0"/>
              </a:rPr>
              <a:t>Рентгенографически</a:t>
            </a:r>
            <a:r>
              <a:rPr lang="ru-RU" b="1" dirty="0">
                <a:solidFill>
                  <a:schemeClr val="bg1"/>
                </a:solidFill>
                <a:latin typeface="Bahnschrift" pitchFamily="34" charset="0"/>
                <a:cs typeface="Arial" pitchFamily="34" charset="0"/>
              </a:rPr>
              <a:t>: деструкция костной ткани без четких границ, по типу "тающего сахара". </a:t>
            </a:r>
          </a:p>
        </p:txBody>
      </p:sp>
    </p:spTree>
    <p:extLst>
      <p:ext uri="{BB962C8B-B14F-4D97-AF65-F5344CB8AC3E}">
        <p14:creationId xmlns:p14="http://schemas.microsoft.com/office/powerpoint/2010/main" xmlns="" val="2225872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Рисунок 6">
            <a:extLst>
              <a:ext uri="{FF2B5EF4-FFF2-40B4-BE49-F238E27FC236}">
                <a16:creationId xmlns:a16="http://schemas.microsoft.com/office/drawing/2014/main" xmlns="" id="{E0CAF16D-BDB9-C946-AD1A-E96769F974C3}"/>
              </a:ext>
            </a:extLst>
          </p:cNvPr>
          <p:cNvPicPr>
            <a:picLocks noGrp="1" noChangeAspect="1"/>
          </p:cNvPicPr>
          <p:nvPr>
            <p:ph idx="1"/>
          </p:nvPr>
        </p:nvPicPr>
        <p:blipFill>
          <a:blip r:embed="rId2"/>
          <a:stretch>
            <a:fillRect/>
          </a:stretch>
        </p:blipFill>
        <p:spPr>
          <a:xfrm>
            <a:off x="-17318" y="-59377"/>
            <a:ext cx="12209318" cy="7117772"/>
          </a:xfrm>
        </p:spPr>
      </p:pic>
      <p:sp>
        <p:nvSpPr>
          <p:cNvPr id="7" name="TextBox 6">
            <a:extLst>
              <a:ext uri="{FF2B5EF4-FFF2-40B4-BE49-F238E27FC236}">
                <a16:creationId xmlns:a16="http://schemas.microsoft.com/office/drawing/2014/main" xmlns="" id="{F88AAAAD-929B-B944-8769-4F250F83FCBC}"/>
              </a:ext>
            </a:extLst>
          </p:cNvPr>
          <p:cNvSpPr txBox="1"/>
          <p:nvPr/>
        </p:nvSpPr>
        <p:spPr>
          <a:xfrm>
            <a:off x="927760" y="197346"/>
            <a:ext cx="9874931" cy="6740307"/>
          </a:xfrm>
          <a:prstGeom prst="rect">
            <a:avLst/>
          </a:prstGeom>
          <a:solidFill>
            <a:schemeClr val="tx2">
              <a:lumMod val="20000"/>
              <a:lumOff val="80000"/>
              <a:alpha val="55000"/>
            </a:schemeClr>
          </a:solidFill>
        </p:spPr>
        <p:txBody>
          <a:bodyPr wrap="square" rtlCol="0">
            <a:spAutoFit/>
          </a:bodyPr>
          <a:lstStyle/>
          <a:p>
            <a:r>
              <a:rPr lang="ru-RU" b="1" i="0" dirty="0" smtClean="0">
                <a:solidFill>
                  <a:srgbClr val="000000"/>
                </a:solidFill>
                <a:effectLst/>
                <a:latin typeface="Arial" panose="020B0604020202020204" pitchFamily="34" charset="0"/>
              </a:rPr>
              <a:t>Этиологи</a:t>
            </a:r>
            <a:r>
              <a:rPr lang="ru-RU" b="1" dirty="0" smtClean="0">
                <a:solidFill>
                  <a:srgbClr val="000000"/>
                </a:solidFill>
                <a:latin typeface="Arial" panose="020B0604020202020204" pitchFamily="34" charset="0"/>
              </a:rPr>
              <a:t>ческие факторы</a:t>
            </a:r>
            <a:r>
              <a:rPr lang="ru-RU" dirty="0" smtClean="0">
                <a:solidFill>
                  <a:srgbClr val="000000"/>
                </a:solidFill>
                <a:latin typeface="Arial" panose="020B0604020202020204" pitchFamily="34" charset="0"/>
              </a:rPr>
              <a:t> </a:t>
            </a:r>
            <a:endParaRPr lang="ru-RU" dirty="0">
              <a:solidFill>
                <a:srgbClr val="000000"/>
              </a:solidFill>
              <a:latin typeface="Arial" panose="020B0604020202020204" pitchFamily="34" charset="0"/>
            </a:endParaRPr>
          </a:p>
          <a:p>
            <a:endParaRPr lang="ru-RU" dirty="0">
              <a:solidFill>
                <a:srgbClr val="000000"/>
              </a:solidFill>
              <a:latin typeface="Arial" panose="020B0604020202020204" pitchFamily="34" charset="0"/>
            </a:endParaRPr>
          </a:p>
          <a:p>
            <a:r>
              <a:rPr lang="ru-RU" dirty="0" smtClean="0">
                <a:solidFill>
                  <a:srgbClr val="000000"/>
                </a:solidFill>
                <a:latin typeface="Arial" panose="020B0604020202020204" pitchFamily="34" charset="0"/>
              </a:rPr>
              <a:t>● </a:t>
            </a:r>
            <a:r>
              <a:rPr lang="ru-RU" dirty="0" smtClean="0">
                <a:solidFill>
                  <a:srgbClr val="000000"/>
                </a:solidFill>
                <a:latin typeface="Arial" panose="020B0604020202020204" pitchFamily="34" charset="0"/>
              </a:rPr>
              <a:t>в</a:t>
            </a:r>
            <a:r>
              <a:rPr lang="ru-RU" b="0" i="0" dirty="0" smtClean="0">
                <a:solidFill>
                  <a:srgbClr val="000000"/>
                </a:solidFill>
                <a:effectLst/>
                <a:latin typeface="Arial" panose="020B0604020202020204" pitchFamily="34" charset="0"/>
              </a:rPr>
              <a:t>лиянием </a:t>
            </a:r>
            <a:r>
              <a:rPr lang="ru-RU" b="0" i="0" dirty="0">
                <a:solidFill>
                  <a:srgbClr val="000000"/>
                </a:solidFill>
                <a:effectLst/>
                <a:latin typeface="Arial" panose="020B0604020202020204" pitchFamily="34" charset="0"/>
              </a:rPr>
              <a:t>постоянных раздражителей на лицо человека (ультрафиолетовые лучи, смена температуры воздуха, химические факторы):</a:t>
            </a:r>
          </a:p>
          <a:p>
            <a:r>
              <a:rPr lang="ru-RU" b="0" i="0" dirty="0">
                <a:solidFill>
                  <a:srgbClr val="000000"/>
                </a:solidFill>
                <a:effectLst/>
                <a:latin typeface="Arial" panose="020B0604020202020204" pitchFamily="34" charset="0"/>
              </a:rPr>
              <a:t>● при употреблении чрезмерно горячей или холодной пищи,</a:t>
            </a:r>
          </a:p>
          <a:p>
            <a:r>
              <a:rPr lang="ru-RU" b="0" i="0" dirty="0">
                <a:solidFill>
                  <a:srgbClr val="000000"/>
                </a:solidFill>
                <a:effectLst/>
                <a:latin typeface="Arial" panose="020B0604020202020204" pitchFamily="34" charset="0"/>
              </a:rPr>
              <a:t>острой или грубой пищи,</a:t>
            </a:r>
          </a:p>
          <a:p>
            <a:r>
              <a:rPr lang="ru-RU" b="0" i="0" dirty="0">
                <a:solidFill>
                  <a:srgbClr val="000000"/>
                </a:solidFill>
                <a:effectLst/>
                <a:latin typeface="Arial" panose="020B0604020202020204" pitchFamily="34" charset="0"/>
              </a:rPr>
              <a:t>● длительном механическом раздражении слизистой оболочки острым краем разрушенной коронки зуба или плохим зубным протезом;</a:t>
            </a:r>
          </a:p>
          <a:p>
            <a:r>
              <a:rPr lang="ru-RU" b="0" i="0" dirty="0">
                <a:solidFill>
                  <a:srgbClr val="000000"/>
                </a:solidFill>
                <a:effectLst/>
                <a:latin typeface="Arial" panose="020B0604020202020204" pitchFamily="34" charset="0"/>
              </a:rPr>
              <a:t>● вредные привычки - жевание табака, вдыхание табачного дыма.</a:t>
            </a:r>
          </a:p>
          <a:p>
            <a:endParaRPr lang="ru-RU" b="0" i="0" dirty="0">
              <a:solidFill>
                <a:srgbClr val="000000"/>
              </a:solidFill>
              <a:effectLst/>
              <a:latin typeface="Arial" panose="020B0604020202020204" pitchFamily="34" charset="0"/>
            </a:endParaRPr>
          </a:p>
          <a:p>
            <a:r>
              <a:rPr lang="ru-RU" dirty="0" smtClean="0">
                <a:solidFill>
                  <a:srgbClr val="000000"/>
                </a:solidFill>
                <a:latin typeface="Arial" panose="020B0604020202020204" pitchFamily="34" charset="0"/>
              </a:rPr>
              <a:t>● Предрасполагающими </a:t>
            </a:r>
            <a:r>
              <a:rPr lang="ru-RU" b="0" i="0" dirty="0">
                <a:solidFill>
                  <a:srgbClr val="000000"/>
                </a:solidFill>
                <a:effectLst/>
                <a:latin typeface="Arial" panose="020B0604020202020204" pitchFamily="34" charset="0"/>
              </a:rPr>
              <a:t>факторами возникновения злокачественной опухоли являются хронические воспалительные процессы (хронический гайморит, длительно незаживающие трещины, язвы, </a:t>
            </a:r>
            <a:r>
              <a:rPr lang="ru-RU" b="1" i="0" dirty="0">
                <a:solidFill>
                  <a:srgbClr val="000000"/>
                </a:solidFill>
                <a:effectLst/>
                <a:latin typeface="Arial" panose="020B0604020202020204" pitchFamily="34" charset="0"/>
              </a:rPr>
              <a:t>лейкоплакия</a:t>
            </a:r>
            <a:r>
              <a:rPr lang="ru-RU" b="0" i="0" dirty="0">
                <a:solidFill>
                  <a:srgbClr val="000000"/>
                </a:solidFill>
                <a:effectLst/>
                <a:latin typeface="Arial" panose="020B0604020202020204" pitchFamily="34" charset="0"/>
              </a:rPr>
              <a:t>). </a:t>
            </a:r>
            <a:endParaRPr lang="ru-RU" b="0" i="0" dirty="0" smtClean="0">
              <a:solidFill>
                <a:srgbClr val="000000"/>
              </a:solidFill>
              <a:effectLst/>
              <a:latin typeface="Arial" panose="020B0604020202020204" pitchFamily="34" charset="0"/>
            </a:endParaRPr>
          </a:p>
          <a:p>
            <a:r>
              <a:rPr lang="ru-RU" dirty="0" smtClean="0">
                <a:solidFill>
                  <a:srgbClr val="000000"/>
                </a:solidFill>
                <a:latin typeface="Arial" panose="020B0604020202020204" pitchFamily="34" charset="0"/>
              </a:rPr>
              <a:t>● </a:t>
            </a:r>
            <a:r>
              <a:rPr lang="ru-RU" b="1" i="0" dirty="0" smtClean="0">
                <a:solidFill>
                  <a:srgbClr val="000000"/>
                </a:solidFill>
                <a:effectLst/>
                <a:latin typeface="Arial" panose="020B0604020202020204" pitchFamily="34" charset="0"/>
              </a:rPr>
              <a:t>Рак </a:t>
            </a:r>
            <a:r>
              <a:rPr lang="ru-RU" b="1" i="0" dirty="0">
                <a:solidFill>
                  <a:srgbClr val="000000"/>
                </a:solidFill>
                <a:effectLst/>
                <a:latin typeface="Arial" panose="020B0604020202020204" pitchFamily="34" charset="0"/>
              </a:rPr>
              <a:t>губы, как причина рака челюстей.</a:t>
            </a:r>
            <a:r>
              <a:rPr lang="ru-RU" b="0" i="0" dirty="0">
                <a:solidFill>
                  <a:srgbClr val="000000"/>
                </a:solidFill>
                <a:effectLst/>
                <a:latin typeface="Arial" panose="020B0604020202020204" pitchFamily="34" charset="0"/>
              </a:rPr>
              <a:t> Рак губы встречается наиболее часто, преимущественно у мужчин, в основном, нижняя губа. Предрасполагающие факторы: курение, </a:t>
            </a:r>
            <a:r>
              <a:rPr lang="ru-RU" b="0" i="0" dirty="0" err="1">
                <a:solidFill>
                  <a:srgbClr val="000000"/>
                </a:solidFill>
                <a:effectLst/>
                <a:latin typeface="Arial" panose="020B0604020202020204" pitchFamily="34" charset="0"/>
              </a:rPr>
              <a:t>хейлиты</a:t>
            </a:r>
            <a:r>
              <a:rPr lang="ru-RU" b="0" i="0" dirty="0">
                <a:solidFill>
                  <a:srgbClr val="000000"/>
                </a:solidFill>
                <a:effectLst/>
                <a:latin typeface="Arial" panose="020B0604020202020204" pitchFamily="34" charset="0"/>
              </a:rPr>
              <a:t>, гиперкератозы, хронические трещины. Протекает относительно благоприятно. По своему строению является </a:t>
            </a:r>
            <a:r>
              <a:rPr lang="ru-RU" b="0" i="0" dirty="0" err="1">
                <a:solidFill>
                  <a:srgbClr val="000000"/>
                </a:solidFill>
                <a:effectLst/>
                <a:latin typeface="Arial" panose="020B0604020202020204" pitchFamily="34" charset="0"/>
              </a:rPr>
              <a:t>ороговевающим</a:t>
            </a:r>
            <a:r>
              <a:rPr lang="ru-RU" b="0" i="0" dirty="0">
                <a:solidFill>
                  <a:srgbClr val="000000"/>
                </a:solidFill>
                <a:effectLst/>
                <a:latin typeface="Arial" panose="020B0604020202020204" pitchFamily="34" charset="0"/>
              </a:rPr>
              <a:t>. Объективно: появление инфильтрата в </a:t>
            </a:r>
            <a:r>
              <a:rPr lang="ru-RU" b="0" i="0" dirty="0" err="1">
                <a:solidFill>
                  <a:srgbClr val="000000"/>
                </a:solidFill>
                <a:effectLst/>
                <a:latin typeface="Arial" panose="020B0604020202020204" pitchFamily="34" charset="0"/>
              </a:rPr>
              <a:t>подслизистом</a:t>
            </a:r>
            <a:r>
              <a:rPr lang="ru-RU" b="0" i="0" dirty="0">
                <a:solidFill>
                  <a:srgbClr val="000000"/>
                </a:solidFill>
                <a:effectLst/>
                <a:latin typeface="Arial" panose="020B0604020202020204" pitchFamily="34" charset="0"/>
              </a:rPr>
              <a:t> слое губы, затем язва с плотным валиком, позже - метастазы в </a:t>
            </a:r>
            <a:r>
              <a:rPr lang="ru-RU" b="0" i="0" dirty="0" err="1">
                <a:solidFill>
                  <a:srgbClr val="000000"/>
                </a:solidFill>
                <a:effectLst/>
                <a:latin typeface="Arial" panose="020B0604020202020204" pitchFamily="34" charset="0"/>
              </a:rPr>
              <a:t>подподбородочные</a:t>
            </a:r>
            <a:r>
              <a:rPr lang="ru-RU" b="0" i="0" dirty="0">
                <a:solidFill>
                  <a:srgbClr val="000000"/>
                </a:solidFill>
                <a:effectLst/>
                <a:latin typeface="Arial" panose="020B0604020202020204" pitchFamily="34" charset="0"/>
              </a:rPr>
              <a:t> и поднижнечелюстные лимфатические узлы. Узлы при этом умеренно увеличены, плотны, подвижны, безболезненны. Дно язвы выстлано некротическими тканями, края выворочены, приподняты над поверхностью губы. Губа значительно увеличивается, подвижность ее ограничена. Через некоторое время раковая опухоль распространяется на костную ткань челюсти.</a:t>
            </a:r>
          </a:p>
          <a:p>
            <a:pPr algn="l"/>
            <a:endParaRPr lang="ru-RU" dirty="0">
              <a:solidFill>
                <a:schemeClr val="bg1"/>
              </a:solidFill>
            </a:endParaRPr>
          </a:p>
        </p:txBody>
      </p:sp>
    </p:spTree>
    <p:extLst>
      <p:ext uri="{BB962C8B-B14F-4D97-AF65-F5344CB8AC3E}">
        <p14:creationId xmlns:p14="http://schemas.microsoft.com/office/powerpoint/2010/main" xmlns="" val="2564178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descr="Рак-губы-картинки-и-фото-2.jpg"/>
          <p:cNvPicPr>
            <a:picLocks noGrp="1" noChangeAspect="1"/>
          </p:cNvPicPr>
          <p:nvPr>
            <p:ph sz="half" idx="1"/>
          </p:nvPr>
        </p:nvPicPr>
        <p:blipFill>
          <a:blip r:embed="rId2"/>
          <a:stretch>
            <a:fillRect/>
          </a:stretch>
        </p:blipFill>
        <p:spPr>
          <a:xfrm>
            <a:off x="0" y="-1"/>
            <a:ext cx="5741773" cy="6054811"/>
          </a:xfrm>
        </p:spPr>
      </p:pic>
      <p:pic>
        <p:nvPicPr>
          <p:cNvPr id="8" name="Содержимое 7" descr="leykoplakiya_polosti_rta.jpg"/>
          <p:cNvPicPr>
            <a:picLocks noGrp="1" noChangeAspect="1"/>
          </p:cNvPicPr>
          <p:nvPr>
            <p:ph sz="half" idx="2"/>
          </p:nvPr>
        </p:nvPicPr>
        <p:blipFill>
          <a:blip r:embed="rId3"/>
          <a:stretch>
            <a:fillRect/>
          </a:stretch>
        </p:blipFill>
        <p:spPr>
          <a:xfrm>
            <a:off x="5832389" y="0"/>
            <a:ext cx="6359611" cy="6079524"/>
          </a:xfrm>
        </p:spPr>
      </p:pic>
      <p:sp>
        <p:nvSpPr>
          <p:cNvPr id="10" name="Скругленный прямоугольник 9"/>
          <p:cNvSpPr/>
          <p:nvPr/>
        </p:nvSpPr>
        <p:spPr>
          <a:xfrm>
            <a:off x="6285470" y="5379308"/>
            <a:ext cx="2323071" cy="518984"/>
          </a:xfrm>
          <a:prstGeom prst="roundRect">
            <a:avLst/>
          </a:prstGeom>
          <a:solidFill>
            <a:schemeClr val="bg2">
              <a:lumMod val="20000"/>
              <a:lumOff val="8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ЛЕЙКОПЛАКИЯ</a:t>
            </a:r>
            <a:endParaRPr lang="ru-RU" b="1"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Рисунок 4">
            <a:extLst>
              <a:ext uri="{FF2B5EF4-FFF2-40B4-BE49-F238E27FC236}">
                <a16:creationId xmlns:a16="http://schemas.microsoft.com/office/drawing/2014/main" xmlns="" id="{FC0022B5-3E19-464F-B055-715E4A98C611}"/>
              </a:ext>
            </a:extLst>
          </p:cNvPr>
          <p:cNvPicPr>
            <a:picLocks noGrp="1" noChangeAspect="1"/>
          </p:cNvPicPr>
          <p:nvPr>
            <p:ph idx="1"/>
          </p:nvPr>
        </p:nvPicPr>
        <p:blipFill>
          <a:blip r:embed="rId2"/>
          <a:stretch>
            <a:fillRect/>
          </a:stretch>
        </p:blipFill>
        <p:spPr>
          <a:xfrm>
            <a:off x="-204107" y="-63088"/>
            <a:ext cx="12396107" cy="6921088"/>
          </a:xfrm>
          <a:solidFill>
            <a:schemeClr val="tx2">
              <a:lumMod val="20000"/>
              <a:lumOff val="80000"/>
            </a:schemeClr>
          </a:solidFill>
        </p:spPr>
      </p:pic>
      <p:sp>
        <p:nvSpPr>
          <p:cNvPr id="5" name="TextBox 4">
            <a:extLst>
              <a:ext uri="{FF2B5EF4-FFF2-40B4-BE49-F238E27FC236}">
                <a16:creationId xmlns:a16="http://schemas.microsoft.com/office/drawing/2014/main" xmlns="" id="{8CEDD841-8EAB-5447-BE14-4EAC8DC7F897}"/>
              </a:ext>
            </a:extLst>
          </p:cNvPr>
          <p:cNvSpPr txBox="1"/>
          <p:nvPr/>
        </p:nvSpPr>
        <p:spPr>
          <a:xfrm>
            <a:off x="426768" y="695820"/>
            <a:ext cx="9618258" cy="369332"/>
          </a:xfrm>
          <a:prstGeom prst="rect">
            <a:avLst/>
          </a:prstGeom>
          <a:noFill/>
        </p:spPr>
        <p:txBody>
          <a:bodyPr wrap="square" rtlCol="0">
            <a:spAutoFit/>
          </a:bodyPr>
          <a:lstStyle/>
          <a:p>
            <a:pPr algn="l"/>
            <a:endParaRPr lang="ru-RU" b="1">
              <a:solidFill>
                <a:schemeClr val="bg1"/>
              </a:solidFill>
            </a:endParaRPr>
          </a:p>
        </p:txBody>
      </p:sp>
      <p:sp>
        <p:nvSpPr>
          <p:cNvPr id="8" name="Скругленный прямоугольник 7"/>
          <p:cNvSpPr/>
          <p:nvPr/>
        </p:nvSpPr>
        <p:spPr>
          <a:xfrm>
            <a:off x="3245708" y="832021"/>
            <a:ext cx="4876800" cy="5025082"/>
          </a:xfrm>
          <a:prstGeom prst="roundRect">
            <a:avLst/>
          </a:prstGeom>
          <a:solidFill>
            <a:schemeClr val="tx2">
              <a:lumMod val="20000"/>
              <a:lumOff val="8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xmlns="" id="{C5FB095C-EE6B-CA41-BFB5-6E11A1FFA1DF}"/>
              </a:ext>
            </a:extLst>
          </p:cNvPr>
          <p:cNvSpPr txBox="1"/>
          <p:nvPr/>
        </p:nvSpPr>
        <p:spPr>
          <a:xfrm>
            <a:off x="3665838" y="1227438"/>
            <a:ext cx="4003589" cy="4524315"/>
          </a:xfrm>
          <a:prstGeom prst="rect">
            <a:avLst/>
          </a:prstGeom>
          <a:solidFill>
            <a:schemeClr val="bg2">
              <a:lumMod val="20000"/>
              <a:lumOff val="80000"/>
              <a:alpha val="0"/>
            </a:schemeClr>
          </a:solidFill>
        </p:spPr>
        <p:txBody>
          <a:bodyPr wrap="square" rtlCol="0">
            <a:spAutoFit/>
          </a:bodyPr>
          <a:lstStyle/>
          <a:p>
            <a:pPr algn="l"/>
            <a:r>
              <a:rPr lang="ru-RU" b="1" u="sng" dirty="0">
                <a:solidFill>
                  <a:schemeClr val="bg1"/>
                </a:solidFill>
              </a:rPr>
              <a:t>ДИФФЕРЕНЦИАЛЬНЫЙ ДИАГНОЗ</a:t>
            </a:r>
          </a:p>
          <a:p>
            <a:pPr algn="l"/>
            <a:endParaRPr lang="ru-RU" b="1" dirty="0">
              <a:solidFill>
                <a:schemeClr val="bg1"/>
              </a:solidFill>
            </a:endParaRPr>
          </a:p>
          <a:p>
            <a:pPr algn="l"/>
            <a:r>
              <a:rPr lang="ru-RU" b="1" dirty="0">
                <a:solidFill>
                  <a:schemeClr val="bg1"/>
                </a:solidFill>
              </a:rPr>
              <a:t>■ пульпит</a:t>
            </a:r>
          </a:p>
          <a:p>
            <a:pPr algn="l"/>
            <a:r>
              <a:rPr lang="ru-RU" b="1" dirty="0">
                <a:solidFill>
                  <a:schemeClr val="bg1"/>
                </a:solidFill>
              </a:rPr>
              <a:t>■ периодонтит</a:t>
            </a:r>
          </a:p>
          <a:p>
            <a:pPr algn="l"/>
            <a:r>
              <a:rPr lang="ru-RU" b="1" dirty="0">
                <a:solidFill>
                  <a:schemeClr val="bg1"/>
                </a:solidFill>
              </a:rPr>
              <a:t>■ </a:t>
            </a:r>
            <a:r>
              <a:rPr lang="ru-RU" b="1" dirty="0" err="1">
                <a:solidFill>
                  <a:schemeClr val="bg1"/>
                </a:solidFill>
              </a:rPr>
              <a:t>парадонтит</a:t>
            </a:r>
            <a:endParaRPr lang="ru-RU" b="1" dirty="0">
              <a:solidFill>
                <a:schemeClr val="bg1"/>
              </a:solidFill>
            </a:endParaRPr>
          </a:p>
          <a:p>
            <a:pPr algn="l"/>
            <a:r>
              <a:rPr lang="ru-RU" b="1" dirty="0">
                <a:solidFill>
                  <a:schemeClr val="bg1"/>
                </a:solidFill>
              </a:rPr>
              <a:t>■ </a:t>
            </a:r>
            <a:r>
              <a:rPr lang="ru-RU" b="1" dirty="0" err="1">
                <a:solidFill>
                  <a:schemeClr val="bg1"/>
                </a:solidFill>
              </a:rPr>
              <a:t>одонтогенный</a:t>
            </a:r>
            <a:r>
              <a:rPr lang="ru-RU" b="1" dirty="0">
                <a:solidFill>
                  <a:schemeClr val="bg1"/>
                </a:solidFill>
              </a:rPr>
              <a:t> хронический остеомиелит</a:t>
            </a:r>
          </a:p>
          <a:p>
            <a:pPr algn="l"/>
            <a:r>
              <a:rPr lang="ru-RU" b="1" dirty="0">
                <a:solidFill>
                  <a:schemeClr val="bg1"/>
                </a:solidFill>
              </a:rPr>
              <a:t>■ Эпулиды</a:t>
            </a:r>
          </a:p>
          <a:p>
            <a:pPr algn="l"/>
            <a:r>
              <a:rPr lang="ru-RU" b="1" dirty="0">
                <a:solidFill>
                  <a:schemeClr val="bg1"/>
                </a:solidFill>
              </a:rPr>
              <a:t>■ </a:t>
            </a:r>
            <a:r>
              <a:rPr lang="ru-RU" b="1" dirty="0" err="1">
                <a:solidFill>
                  <a:schemeClr val="bg1"/>
                </a:solidFill>
              </a:rPr>
              <a:t>Остеобластокластома</a:t>
            </a:r>
            <a:endParaRPr lang="ru-RU" b="1" dirty="0">
              <a:solidFill>
                <a:schemeClr val="bg1"/>
              </a:solidFill>
            </a:endParaRPr>
          </a:p>
          <a:p>
            <a:pPr algn="l"/>
            <a:r>
              <a:rPr lang="ru-RU" b="1" dirty="0">
                <a:solidFill>
                  <a:schemeClr val="bg1"/>
                </a:solidFill>
              </a:rPr>
              <a:t>■ </a:t>
            </a:r>
            <a:r>
              <a:rPr lang="ru-RU" b="1" dirty="0" err="1">
                <a:solidFill>
                  <a:schemeClr val="bg1"/>
                </a:solidFill>
              </a:rPr>
              <a:t>Амелобластома</a:t>
            </a:r>
            <a:endParaRPr lang="ru-RU" b="1" dirty="0">
              <a:solidFill>
                <a:schemeClr val="bg1"/>
              </a:solidFill>
            </a:endParaRPr>
          </a:p>
          <a:p>
            <a:pPr algn="l"/>
            <a:r>
              <a:rPr lang="ru-RU" b="1" dirty="0">
                <a:solidFill>
                  <a:schemeClr val="bg1"/>
                </a:solidFill>
              </a:rPr>
              <a:t>■ Фиброзная остеодисплазия</a:t>
            </a:r>
          </a:p>
          <a:p>
            <a:pPr algn="l"/>
            <a:r>
              <a:rPr lang="ru-RU" b="1" dirty="0">
                <a:solidFill>
                  <a:schemeClr val="bg1"/>
                </a:solidFill>
              </a:rPr>
              <a:t>■ Эозинофильная гранулема</a:t>
            </a:r>
          </a:p>
          <a:p>
            <a:pPr algn="l"/>
            <a:r>
              <a:rPr lang="ru-RU" b="1" dirty="0">
                <a:solidFill>
                  <a:schemeClr val="bg1"/>
                </a:solidFill>
              </a:rPr>
              <a:t>■ Туберкулез</a:t>
            </a:r>
          </a:p>
          <a:p>
            <a:pPr algn="l"/>
            <a:r>
              <a:rPr lang="ru-RU" b="1" dirty="0">
                <a:solidFill>
                  <a:schemeClr val="bg1"/>
                </a:solidFill>
              </a:rPr>
              <a:t>■ Первичный актиномикоз кости</a:t>
            </a:r>
          </a:p>
          <a:p>
            <a:pPr algn="l"/>
            <a:r>
              <a:rPr lang="ru-RU" b="1" dirty="0">
                <a:solidFill>
                  <a:schemeClr val="bg1"/>
                </a:solidFill>
              </a:rPr>
              <a:t>■ </a:t>
            </a:r>
            <a:r>
              <a:rPr lang="ru-RU" b="1" dirty="0" err="1">
                <a:solidFill>
                  <a:schemeClr val="bg1"/>
                </a:solidFill>
              </a:rPr>
              <a:t>Одонтогенная</a:t>
            </a:r>
            <a:r>
              <a:rPr lang="ru-RU" b="1" dirty="0">
                <a:solidFill>
                  <a:schemeClr val="bg1"/>
                </a:solidFill>
              </a:rPr>
              <a:t> киста челюсти</a:t>
            </a:r>
          </a:p>
          <a:p>
            <a:pPr algn="l"/>
            <a:endParaRPr lang="ru-RU" b="1" dirty="0">
              <a:solidFill>
                <a:schemeClr val="bg1"/>
              </a:solidFill>
            </a:endParaRPr>
          </a:p>
        </p:txBody>
      </p:sp>
    </p:spTree>
    <p:extLst>
      <p:ext uri="{BB962C8B-B14F-4D97-AF65-F5344CB8AC3E}">
        <p14:creationId xmlns:p14="http://schemas.microsoft.com/office/powerpoint/2010/main" xmlns="" val="989000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Содержимое 4" descr="f649d7c73943a8d9c4530adc04f7ac26.jpg"/>
          <p:cNvPicPr>
            <a:picLocks noGrp="1" noChangeAspect="1"/>
          </p:cNvPicPr>
          <p:nvPr>
            <p:ph sz="half" idx="1"/>
          </p:nvPr>
        </p:nvPicPr>
        <p:blipFill>
          <a:blip r:embed="rId2"/>
          <a:stretch>
            <a:fillRect/>
          </a:stretch>
        </p:blipFill>
        <p:spPr>
          <a:xfrm>
            <a:off x="0" y="0"/>
            <a:ext cx="5782962" cy="3517557"/>
          </a:xfrm>
        </p:spPr>
      </p:pic>
      <p:pic>
        <p:nvPicPr>
          <p:cNvPr id="8" name="Содержимое 7" descr="fibrotic-dysplasia.jpg"/>
          <p:cNvPicPr>
            <a:picLocks noGrp="1" noChangeAspect="1"/>
          </p:cNvPicPr>
          <p:nvPr>
            <p:ph sz="half" idx="2"/>
          </p:nvPr>
        </p:nvPicPr>
        <p:blipFill>
          <a:blip r:embed="rId3"/>
          <a:stretch>
            <a:fillRect/>
          </a:stretch>
        </p:blipFill>
        <p:spPr>
          <a:xfrm>
            <a:off x="5808662" y="0"/>
            <a:ext cx="6268007" cy="3641124"/>
          </a:xfrm>
        </p:spPr>
      </p:pic>
      <p:sp>
        <p:nvSpPr>
          <p:cNvPr id="7" name="Скругленный прямоугольник 6"/>
          <p:cNvSpPr/>
          <p:nvPr/>
        </p:nvSpPr>
        <p:spPr>
          <a:xfrm>
            <a:off x="3179804" y="2751439"/>
            <a:ext cx="2067699" cy="420129"/>
          </a:xfrm>
          <a:prstGeom prst="roundRect">
            <a:avLst/>
          </a:prstGeom>
          <a:solidFill>
            <a:schemeClr val="accent6">
              <a:lumMod val="20000"/>
              <a:lumOff val="80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rPr>
              <a:t>ЭПУЛИДЫ</a:t>
            </a:r>
            <a:endParaRPr lang="ru-RU" dirty="0">
              <a:solidFill>
                <a:schemeClr val="bg1"/>
              </a:solidFill>
            </a:endParaRPr>
          </a:p>
        </p:txBody>
      </p:sp>
      <p:sp>
        <p:nvSpPr>
          <p:cNvPr id="9" name="Скругленный прямоугольник 8"/>
          <p:cNvSpPr/>
          <p:nvPr/>
        </p:nvSpPr>
        <p:spPr>
          <a:xfrm>
            <a:off x="8476735" y="362465"/>
            <a:ext cx="3220995" cy="700216"/>
          </a:xfrm>
          <a:prstGeom prst="round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rPr>
              <a:t>ФИБРОЗНАЯ ДИСПЛАЗИЯ</a:t>
            </a:r>
            <a:endParaRPr lang="ru-RU" dirty="0">
              <a:solidFill>
                <a:schemeClr val="bg1"/>
              </a:solidFill>
            </a:endParaRPr>
          </a:p>
        </p:txBody>
      </p:sp>
      <p:pic>
        <p:nvPicPr>
          <p:cNvPr id="10" name="Рисунок 9" descr="1.odon_.slayd32.jpg"/>
          <p:cNvPicPr>
            <a:picLocks noChangeAspect="1"/>
          </p:cNvPicPr>
          <p:nvPr/>
        </p:nvPicPr>
        <p:blipFill>
          <a:blip r:embed="rId4"/>
          <a:stretch>
            <a:fillRect/>
          </a:stretch>
        </p:blipFill>
        <p:spPr>
          <a:xfrm>
            <a:off x="1" y="3534031"/>
            <a:ext cx="5642918" cy="3509319"/>
          </a:xfrm>
          <a:prstGeom prst="rect">
            <a:avLst/>
          </a:prstGeom>
        </p:spPr>
      </p:pic>
      <p:pic>
        <p:nvPicPr>
          <p:cNvPr id="11" name="Рисунок 10" descr="9ca45897a909aac8f48b911d9321.jpg"/>
          <p:cNvPicPr>
            <a:picLocks noChangeAspect="1"/>
          </p:cNvPicPr>
          <p:nvPr/>
        </p:nvPicPr>
        <p:blipFill>
          <a:blip r:embed="rId5"/>
          <a:stretch>
            <a:fillRect/>
          </a:stretch>
        </p:blipFill>
        <p:spPr>
          <a:xfrm>
            <a:off x="5774724" y="3632886"/>
            <a:ext cx="6310184" cy="3225114"/>
          </a:xfrm>
          <a:prstGeom prst="rect">
            <a:avLst/>
          </a:prstGeom>
        </p:spPr>
      </p:pic>
      <p:sp>
        <p:nvSpPr>
          <p:cNvPr id="12" name="Скругленный прямоугольник 11"/>
          <p:cNvSpPr/>
          <p:nvPr/>
        </p:nvSpPr>
        <p:spPr>
          <a:xfrm>
            <a:off x="7397578" y="3657600"/>
            <a:ext cx="3006811" cy="477795"/>
          </a:xfrm>
          <a:prstGeom prst="roundRect">
            <a:avLst/>
          </a:prstGeom>
          <a:solidFill>
            <a:schemeClr val="tx2">
              <a:alpha val="43000"/>
            </a:schemeClr>
          </a:solidFill>
          <a:ln>
            <a:solidFill>
              <a:schemeClr val="accent1">
                <a:shade val="50000"/>
                <a:hueMod val="9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rPr>
              <a:t>АКТИНОМИКОЗ НИЖНЕЙ ЧЕЛЮСТИ</a:t>
            </a:r>
            <a:endParaRPr lang="ru-RU"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Рисунок 4">
            <a:extLst>
              <a:ext uri="{FF2B5EF4-FFF2-40B4-BE49-F238E27FC236}">
                <a16:creationId xmlns:a16="http://schemas.microsoft.com/office/drawing/2014/main" xmlns="" id="{EF92CE25-C41D-7149-A5C4-E7FFFBDC2EB8}"/>
              </a:ext>
            </a:extLst>
          </p:cNvPr>
          <p:cNvPicPr>
            <a:picLocks noGrp="1" noChangeAspect="1"/>
          </p:cNvPicPr>
          <p:nvPr>
            <p:ph idx="1"/>
          </p:nvPr>
        </p:nvPicPr>
        <p:blipFill>
          <a:blip r:embed="rId2"/>
          <a:stretch>
            <a:fillRect/>
          </a:stretch>
        </p:blipFill>
        <p:spPr>
          <a:xfrm>
            <a:off x="-74221" y="18555"/>
            <a:ext cx="12266221" cy="6858000"/>
          </a:xfrm>
        </p:spPr>
      </p:pic>
      <p:sp>
        <p:nvSpPr>
          <p:cNvPr id="5" name="TextBox 4">
            <a:extLst>
              <a:ext uri="{FF2B5EF4-FFF2-40B4-BE49-F238E27FC236}">
                <a16:creationId xmlns:a16="http://schemas.microsoft.com/office/drawing/2014/main" xmlns="" id="{12CDE8A2-2C3E-C144-8856-4D2864DA5DB4}"/>
              </a:ext>
            </a:extLst>
          </p:cNvPr>
          <p:cNvSpPr txBox="1"/>
          <p:nvPr/>
        </p:nvSpPr>
        <p:spPr>
          <a:xfrm>
            <a:off x="684212" y="471956"/>
            <a:ext cx="10823576" cy="6309420"/>
          </a:xfrm>
          <a:prstGeom prst="rect">
            <a:avLst/>
          </a:prstGeom>
          <a:solidFill>
            <a:schemeClr val="tx2">
              <a:lumMod val="20000"/>
              <a:lumOff val="80000"/>
              <a:alpha val="59000"/>
            </a:schemeClr>
          </a:solidFill>
          <a:ln cap="rnd">
            <a:solidFill>
              <a:schemeClr val="tx1"/>
            </a:solidFill>
            <a:round/>
          </a:ln>
          <a:effectLst/>
          <a:scene3d>
            <a:camera prst="orthographicFront">
              <a:rot lat="0" lon="0" rev="0"/>
            </a:camera>
            <a:lightRig rig="threePt" dir="t"/>
          </a:scene3d>
        </p:spPr>
        <p:txBody>
          <a:bodyPr wrap="square" rtlCol="0">
            <a:spAutoFit/>
            <a:flatTx/>
          </a:bodyPr>
          <a:lstStyle/>
          <a:p>
            <a:pPr algn="l"/>
            <a:r>
              <a:rPr lang="ru-RU" sz="3200" b="1" dirty="0">
                <a:solidFill>
                  <a:schemeClr val="bg1"/>
                </a:solidFill>
              </a:rPr>
              <a:t>Диагностика</a:t>
            </a:r>
          </a:p>
          <a:p>
            <a:pPr algn="l"/>
            <a:endParaRPr lang="ru-RU" sz="2000" b="1" dirty="0">
              <a:solidFill>
                <a:schemeClr val="bg1"/>
              </a:solidFill>
            </a:endParaRPr>
          </a:p>
          <a:p>
            <a:pPr fontAlgn="base"/>
            <a:r>
              <a:rPr lang="ru-RU" sz="2000" b="1" i="0" dirty="0">
                <a:solidFill>
                  <a:schemeClr val="bg1"/>
                </a:solidFill>
                <a:effectLst/>
                <a:latin typeface="Open Sans" panose="02000000000000000000" pitchFamily="2" charset="0"/>
              </a:rPr>
              <a:t>Методы, которые используются при диагностике рака челюстей:</a:t>
            </a:r>
            <a:endParaRPr lang="ru-RU" sz="2000" b="0" i="0" dirty="0">
              <a:solidFill>
                <a:schemeClr val="bg1"/>
              </a:solidFill>
              <a:effectLst/>
              <a:latin typeface="Open Sans" panose="02000000000000000000" pitchFamily="2" charset="0"/>
            </a:endParaRPr>
          </a:p>
          <a:p>
            <a:pPr fontAlgn="base"/>
            <a:r>
              <a:rPr lang="ru-RU" sz="2000" b="0" i="0" dirty="0">
                <a:solidFill>
                  <a:schemeClr val="bg1"/>
                </a:solidFill>
                <a:effectLst/>
                <a:latin typeface="Open Sans" panose="020B0606030504020204" pitchFamily="34" charset="0"/>
              </a:rPr>
              <a:t>Рентгенография. На рентгене видны изменения тканей, возникает возможность оценить степень дефектов. Для точности процедура может проводиться в разных проекциях.</a:t>
            </a:r>
          </a:p>
          <a:p>
            <a:pPr fontAlgn="base"/>
            <a:r>
              <a:rPr lang="ru-RU" sz="2000" b="1" i="0" dirty="0">
                <a:solidFill>
                  <a:schemeClr val="bg1"/>
                </a:solidFill>
                <a:effectLst/>
                <a:latin typeface="Open Sans" panose="020B0606030504020204" pitchFamily="34" charset="0"/>
              </a:rPr>
              <a:t>● Риноскопия</a:t>
            </a:r>
            <a:r>
              <a:rPr lang="ru-RU" sz="2000" b="0" i="0" dirty="0">
                <a:solidFill>
                  <a:schemeClr val="bg1"/>
                </a:solidFill>
                <a:effectLst/>
                <a:latin typeface="Open Sans" panose="020B0606030504020204" pitchFamily="34" charset="0"/>
              </a:rPr>
              <a:t>. Исследование носовой полости. Назначается врачом для определения степени поражения и распространения опухолевого процесса.</a:t>
            </a:r>
          </a:p>
          <a:p>
            <a:pPr fontAlgn="base"/>
            <a:r>
              <a:rPr lang="ru-RU" sz="2000" b="1" i="0" dirty="0">
                <a:solidFill>
                  <a:schemeClr val="bg1"/>
                </a:solidFill>
                <a:effectLst/>
                <a:latin typeface="Open Sans" panose="020B0606030504020204" pitchFamily="34" charset="0"/>
              </a:rPr>
              <a:t>● </a:t>
            </a:r>
            <a:r>
              <a:rPr lang="ru-RU" sz="2000" b="1" i="0" dirty="0" err="1">
                <a:solidFill>
                  <a:schemeClr val="bg1"/>
                </a:solidFill>
                <a:effectLst/>
                <a:latin typeface="Open Sans" panose="020B0606030504020204" pitchFamily="34" charset="0"/>
              </a:rPr>
              <a:t>Сцинтиграфия</a:t>
            </a:r>
            <a:r>
              <a:rPr lang="ru-RU" sz="2000" b="0" i="0" dirty="0">
                <a:solidFill>
                  <a:schemeClr val="bg1"/>
                </a:solidFill>
                <a:effectLst/>
                <a:latin typeface="Open Sans" panose="020B0606030504020204" pitchFamily="34" charset="0"/>
              </a:rPr>
              <a:t>. Метод </a:t>
            </a:r>
            <a:r>
              <a:rPr lang="ru-RU" sz="2000" b="0" i="0" dirty="0" err="1">
                <a:solidFill>
                  <a:schemeClr val="bg1"/>
                </a:solidFill>
                <a:effectLst/>
                <a:latin typeface="Open Sans" panose="020B0606030504020204" pitchFamily="34" charset="0"/>
              </a:rPr>
              <a:t>радионуклидного</a:t>
            </a:r>
            <a:r>
              <a:rPr lang="ru-RU" sz="2000" b="0" i="0" dirty="0">
                <a:solidFill>
                  <a:schemeClr val="bg1"/>
                </a:solidFill>
                <a:effectLst/>
                <a:latin typeface="Open Sans" panose="020B0606030504020204" pitchFamily="34" charset="0"/>
              </a:rPr>
              <a:t> исследования, помогает определить степень поражения костной ткани и обнаружить отдаленные метастазы.</a:t>
            </a:r>
          </a:p>
          <a:p>
            <a:pPr fontAlgn="base"/>
            <a:r>
              <a:rPr lang="ru-RU" sz="2000" b="1" i="0" dirty="0">
                <a:solidFill>
                  <a:schemeClr val="bg1"/>
                </a:solidFill>
                <a:effectLst/>
                <a:latin typeface="Open Sans" panose="020B0606030504020204" pitchFamily="34" charset="0"/>
              </a:rPr>
              <a:t>● Компьютерная томография</a:t>
            </a:r>
            <a:r>
              <a:rPr lang="ru-RU" sz="2000" b="0" i="0" dirty="0">
                <a:solidFill>
                  <a:schemeClr val="bg1"/>
                </a:solidFill>
                <a:effectLst/>
                <a:latin typeface="Open Sans" panose="020B0606030504020204" pitchFamily="34" charset="0"/>
              </a:rPr>
              <a:t>. Один из наиболее информативных методов исследования при раке челюсти. Послойное сканирование исследуемой области в трехмерной проекции позволяет точно определить наличие, месторасположение и распространение опухоли. Также можно проводить диагностику челюстей на МРТ.</a:t>
            </a:r>
          </a:p>
          <a:p>
            <a:pPr fontAlgn="base"/>
            <a:r>
              <a:rPr lang="ru-RU" sz="2000" b="1" i="0" dirty="0">
                <a:solidFill>
                  <a:schemeClr val="bg1"/>
                </a:solidFill>
                <a:effectLst/>
                <a:latin typeface="Open Sans" panose="020B0606030504020204" pitchFamily="34" charset="0"/>
              </a:rPr>
              <a:t>● Биопсия</a:t>
            </a:r>
            <a:r>
              <a:rPr lang="ru-RU" sz="2000" b="0" i="0" dirty="0">
                <a:solidFill>
                  <a:schemeClr val="bg1"/>
                </a:solidFill>
                <a:effectLst/>
                <a:latin typeface="Open Sans" panose="020B0606030504020204" pitchFamily="34" charset="0"/>
              </a:rPr>
              <a:t>. Взятие образцов тканей проводится с целью окончательного подтверждения или опровержения диагноза. Для биопсии узла используют тонкую иглу. Исследование является болезненной процедурой и проводится под местной анестезией.</a:t>
            </a:r>
          </a:p>
          <a:p>
            <a:pPr algn="l"/>
            <a:endParaRPr lang="ru-RU" sz="3200" b="1" dirty="0">
              <a:solidFill>
                <a:schemeClr val="bg1"/>
              </a:solidFill>
            </a:endParaRPr>
          </a:p>
        </p:txBody>
      </p:sp>
    </p:spTree>
    <p:extLst>
      <p:ext uri="{BB962C8B-B14F-4D97-AF65-F5344CB8AC3E}">
        <p14:creationId xmlns:p14="http://schemas.microsoft.com/office/powerpoint/2010/main" xmlns="" val="4013897524"/>
      </p:ext>
    </p:extLst>
  </p:cSld>
  <p:clrMapOvr>
    <a:masterClrMapping/>
  </p:clrMapOvr>
</p:sld>
</file>

<file path=ppt/theme/theme1.xml><?xml version="1.0" encoding="utf-8"?>
<a:theme xmlns:a="http://schemas.openxmlformats.org/drawingml/2006/main" name="Сектор">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382</TotalTime>
  <Words>514</Words>
  <Application>Microsoft Office PowerPoint</Application>
  <PresentationFormat>Произвольный</PresentationFormat>
  <Paragraphs>59</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Сектор</vt:lpstr>
      <vt:lpstr>Слайд 1</vt:lpstr>
      <vt:lpstr>РАК НИЖНЕЙ ЧЕЛЮСТИ - первичная или вторичная (метастатическая) злокачественная опухоль, поражающая нижнечелюстную кость. Развиваясь на слизистой оболочке альвеолярной части, рак в виде язвенного поражения по­степенно распространяется по периферии и вглубь — в кость.</vt:lpstr>
      <vt:lpstr>Слайд 3</vt:lpstr>
      <vt:lpstr>Слайд 4</vt:lpstr>
      <vt:lpstr>Слайд 5</vt:lpstr>
      <vt:lpstr>Слайд 6</vt:lpstr>
      <vt:lpstr>Слайд 7</vt:lpstr>
      <vt:lpstr>Слайд 8</vt:lpstr>
      <vt:lpstr>Слайд 9</vt:lpstr>
      <vt:lpstr>.</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vadikpelih@mail.ru</dc:creator>
  <cp:lastModifiedBy>Adam</cp:lastModifiedBy>
  <cp:revision>29</cp:revision>
  <dcterms:created xsi:type="dcterms:W3CDTF">2022-04-06T15:12:22Z</dcterms:created>
  <dcterms:modified xsi:type="dcterms:W3CDTF">2022-04-07T11:29:03Z</dcterms:modified>
</cp:coreProperties>
</file>