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Число врачей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Терапевт</c:v>
                </c:pt>
                <c:pt idx="1">
                  <c:v>Хирург</c:v>
                </c:pt>
                <c:pt idx="2">
                  <c:v>Невролог</c:v>
                </c:pt>
                <c:pt idx="3">
                  <c:v>Эндокринолог</c:v>
                </c:pt>
                <c:pt idx="4">
                  <c:v>Стоматолог</c:v>
                </c:pt>
                <c:pt idx="5">
                  <c:v>Генетик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32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115A5-2703-4083-BF18-3DC3043CD46B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86242-EA8E-4BFF-A6B6-B15311AA4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46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86242-EA8E-4BFF-A6B6-B15311AA46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91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184-734B-47F6-B347-97A73B7ACEC5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2990CE-F6E9-44B1-AE70-63D6207AB5E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7562-4985-4467-8CC4-DAA2CEFAD3A2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F216-4890-4230-8BFA-768EB22D3A64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A1AB-6621-461E-B535-93F10AE79AAF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44E0-C7A9-4183-9FCC-4E165B7E6470}" type="datetime1">
              <a:rPr lang="en-GB" smtClean="0"/>
              <a:t>22/05/2022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59D3-3BC6-4A9E-A51C-C609C097AE1E}" type="datetime1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AEA9-4EC5-49A1-A103-D16D089F7A35}" type="datetime1">
              <a:rPr lang="en-GB" smtClean="0"/>
              <a:t>22/05/2022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8EE3-475B-408E-B9D9-A93076A24626}" type="datetime1">
              <a:rPr lang="en-GB" smtClean="0"/>
              <a:t>22/05/2022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E011-06E0-495B-BD33-F4792A379D87}" type="datetime1">
              <a:rPr lang="en-GB" smtClean="0"/>
              <a:t>22/05/2022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5C21-FBC9-445F-826D-5EEB8437E95A}" type="datetime1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0F3B-0BC1-4003-8559-264C26C71742}" type="datetime1">
              <a:rPr lang="en-GB" smtClean="0"/>
              <a:t>22/05/2022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2D3C02-21B8-4FB5-8097-C43F7EAE9838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2990CE-F6E9-44B1-AE70-63D6207AB5E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Абдуллах мурад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Врачебные специальности</a:t>
            </a:r>
            <a:endParaRPr lang="en-GB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7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Педиатр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373563"/>
          </a:xfrm>
        </p:spPr>
        <p:txBody>
          <a:bodyPr/>
          <a:lstStyle/>
          <a:p>
            <a:r>
              <a:rPr lang="ru-RU" dirty="0" smtClean="0"/>
              <a:t>Педиатр (Пед- + греч. iatros врач) – детский врач-специалист, получивший подготовку по вопросам охраны здоровья ребенка, диагностики, профилактики и лечения детских болезней. </a:t>
            </a:r>
            <a:endParaRPr lang="en-GB" dirty="0"/>
          </a:p>
        </p:txBody>
      </p:sp>
      <p:pic>
        <p:nvPicPr>
          <p:cNvPr id="4" name="Picture 4" descr="https://myfamilydoctor.ru/wp-content/uploads/2017/10/ExternalLink_shutterstock_409317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92603"/>
            <a:ext cx="4252863" cy="283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98303" y="5486745"/>
            <a:ext cx="2426594" cy="1268760"/>
            <a:chOff x="6084168" y="5373216"/>
            <a:chExt cx="2426594" cy="1268760"/>
          </a:xfrm>
        </p:grpSpPr>
        <p:sp>
          <p:nvSpPr>
            <p:cNvPr id="6" name="Horizontal Scroll 5">
              <a:hlinkClick r:id="rId3" action="ppaction://hlinksldjump"/>
            </p:cNvPr>
            <p:cNvSpPr/>
            <p:nvPr/>
          </p:nvSpPr>
          <p:spPr>
            <a:xfrm>
              <a:off x="6084168" y="5373216"/>
              <a:ext cx="2232248" cy="1268760"/>
            </a:xfrm>
            <a:prstGeom prst="horizontalScrol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6449909" y="5684430"/>
              <a:ext cx="2060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</a:rPr>
                <a:t>2 slide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A965-A0FA-4DA7-A752-0F6E94D85FA3}" type="datetime1">
              <a:rPr lang="en-GB" smtClean="0"/>
              <a:t>22/05/2022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4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Валеолог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373563"/>
          </a:xfrm>
        </p:spPr>
        <p:txBody>
          <a:bodyPr>
            <a:normAutofit/>
          </a:bodyPr>
          <a:lstStyle/>
          <a:p>
            <a:r>
              <a:rPr lang="ru-RU" dirty="0" smtClean="0"/>
              <a:t>Валеолог</a:t>
            </a:r>
            <a:endParaRPr lang="en-GB" dirty="0" smtClean="0"/>
          </a:p>
          <a:p>
            <a:pPr marL="0" indent="0">
              <a:buNone/>
            </a:pPr>
            <a:r>
              <a:rPr lang="ru-RU" dirty="0" smtClean="0"/>
              <a:t> Врач, который даст практические советы по сохранению и укреплению здоровья: – жизнь в гармонии с собой, своими близкими и окружающим миром; – сохранить на долгие годы стройную фигуру, привлекательную внешность, творческий задор; – успешно противостоять эпидемиям гриппа, ОРЗ и ОРВИ, а также избежать хронических заболеваний.</a:t>
            </a:r>
            <a:endParaRPr lang="en-GB" dirty="0"/>
          </a:p>
        </p:txBody>
      </p:sp>
      <p:pic>
        <p:nvPicPr>
          <p:cNvPr id="4" name="Picture 2" descr="https://career.stemford.org/api/content/cover/1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31323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9512" y="5489229"/>
            <a:ext cx="2426594" cy="1268760"/>
            <a:chOff x="6084168" y="5373216"/>
            <a:chExt cx="2426594" cy="1268760"/>
          </a:xfrm>
        </p:grpSpPr>
        <p:sp>
          <p:nvSpPr>
            <p:cNvPr id="6" name="Horizontal Scroll 5">
              <a:hlinkClick r:id="rId3" action="ppaction://hlinksldjump"/>
            </p:cNvPr>
            <p:cNvSpPr/>
            <p:nvPr/>
          </p:nvSpPr>
          <p:spPr>
            <a:xfrm>
              <a:off x="6084168" y="5373216"/>
              <a:ext cx="2232248" cy="1268760"/>
            </a:xfrm>
            <a:prstGeom prst="horizontalScrol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6449909" y="5684430"/>
              <a:ext cx="2060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</a:rPr>
                <a:t>2 slide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D456-5DFE-4915-9B9A-02884DA2792E}" type="datetime1">
              <a:rPr lang="en-GB" smtClean="0"/>
              <a:t>22/05/2022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Фтизиатр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Фтизиатр </a:t>
            </a:r>
            <a:endParaRPr lang="en-GB" dirty="0" smtClean="0"/>
          </a:p>
          <a:p>
            <a:pPr marL="0" indent="0">
              <a:buNone/>
            </a:pPr>
            <a:r>
              <a:rPr lang="ru-RU" dirty="0" smtClean="0"/>
              <a:t>Занимается лечением туберкулеза. И хотя чаще всего встречается туберкулез легких, тем не менее это инфекционное заболевание может поражать практически любые органы и системы – кости, почки, печень и т.д. Кроме туберкулеза, фтизиатр занимается лечением лепры (проказы) и саркоидоза.</a:t>
            </a:r>
            <a:endParaRPr lang="en-GB" dirty="0"/>
          </a:p>
        </p:txBody>
      </p:sp>
      <p:pic>
        <p:nvPicPr>
          <p:cNvPr id="4" name="Picture 2" descr="https://umnik.co.il/wp-content/uploads/2021/05/Depositphotos_26820645_xl-2015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46" y="4467941"/>
            <a:ext cx="3513350" cy="23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5186" y="5540414"/>
            <a:ext cx="2426594" cy="1268760"/>
            <a:chOff x="6084168" y="5373216"/>
            <a:chExt cx="2426594" cy="1268760"/>
          </a:xfrm>
        </p:grpSpPr>
        <p:sp>
          <p:nvSpPr>
            <p:cNvPr id="6" name="Horizontal Scroll 5">
              <a:hlinkClick r:id="rId3" action="ppaction://hlinksldjump"/>
            </p:cNvPr>
            <p:cNvSpPr/>
            <p:nvPr/>
          </p:nvSpPr>
          <p:spPr>
            <a:xfrm>
              <a:off x="6084168" y="5373216"/>
              <a:ext cx="2232248" cy="1268760"/>
            </a:xfrm>
            <a:prstGeom prst="horizontalScrol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6449909" y="5684430"/>
              <a:ext cx="2060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</a:rPr>
                <a:t>2 slide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25F9-6FBE-4285-873D-FF9CD0D4D399}" type="datetime1">
              <a:rPr lang="en-GB" smtClean="0"/>
              <a:t>22/05/2022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2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Оснащенность больницы № 1 медицинским персоналом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567431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A6F2-BD9F-46AE-9D5F-B47C04B3DB89}" type="datetime1">
              <a:rPr lang="en-GB" smtClean="0"/>
              <a:t>22/05/2022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21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Специальности</a:t>
            </a:r>
            <a:r>
              <a:rPr lang="en-GB" sz="2400" dirty="0" smtClean="0"/>
              <a:t> :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44824"/>
            <a:ext cx="8640960" cy="5616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hlinkClick r:id="rId2" action="ppaction://hlinksldjump"/>
              </a:rPr>
              <a:t>Терапевт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hlinkClick r:id="rId3" action="ppaction://hlinksldjump"/>
              </a:rPr>
              <a:t>Хирург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hlinkClick r:id="rId4" action="ppaction://hlinksldjump"/>
              </a:rPr>
              <a:t>Невролог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hlinkClick r:id="rId5" action="ppaction://hlinksldjump"/>
              </a:rPr>
              <a:t>Эндокринолог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hlinkClick r:id="rId6" action="ppaction://hlinksldjump"/>
              </a:rPr>
              <a:t>Стоматолог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hlinkClick r:id="rId7" action="ppaction://hlinksldjump"/>
              </a:rPr>
              <a:t>Генетик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hlinkClick r:id="rId8" action="ppaction://hlinksldjump"/>
              </a:rPr>
              <a:t>Флеболог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hlinkClick r:id="rId9" action="ppaction://hlinksldjump"/>
              </a:rPr>
              <a:t>Педиатр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hlinkClick r:id="rId10" action="ppaction://hlinksldjump"/>
              </a:rPr>
              <a:t>Валеолог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hlinkClick r:id="rId11" action="ppaction://hlinksldjump"/>
              </a:rPr>
              <a:t>Фтизиатр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571E-D4B7-4C53-9AA2-1549A1E45567}" type="datetime1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Абдуллах мурад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51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Терапевт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Терапевт (Греч. Therapeutes – ухаживающий за больными, лечащий) – врач-специалист, получивший подготовку по вопросам диагностики, лечения и профилактики болезней внутренних органов. </a:t>
            </a:r>
            <a:endParaRPr lang="en-GB" dirty="0"/>
          </a:p>
        </p:txBody>
      </p:sp>
      <p:pic>
        <p:nvPicPr>
          <p:cNvPr id="4" name="Picture 2" descr="https://omsk.med.firmika.ru/data/texts_img/1976/e2ef4db74741a526def69b15f031be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90319"/>
            <a:ext cx="4719787" cy="335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7504" y="5472608"/>
            <a:ext cx="2426594" cy="1268760"/>
            <a:chOff x="6084168" y="5373216"/>
            <a:chExt cx="2426594" cy="1268760"/>
          </a:xfrm>
        </p:grpSpPr>
        <p:sp>
          <p:nvSpPr>
            <p:cNvPr id="6" name="Horizontal Scroll 5">
              <a:hlinkClick r:id="rId4" action="ppaction://hlinksldjump"/>
            </p:cNvPr>
            <p:cNvSpPr/>
            <p:nvPr/>
          </p:nvSpPr>
          <p:spPr>
            <a:xfrm>
              <a:off x="6084168" y="5373216"/>
              <a:ext cx="2232248" cy="1268760"/>
            </a:xfrm>
            <a:prstGeom prst="horizontalScrol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hlinkClick r:id="rId4" action="ppaction://hlinksldjump"/>
            </p:cNvPr>
            <p:cNvSpPr txBox="1"/>
            <p:nvPr/>
          </p:nvSpPr>
          <p:spPr>
            <a:xfrm>
              <a:off x="6449909" y="5684430"/>
              <a:ext cx="2060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</a:rPr>
                <a:t>2 slide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E395-69F8-47C4-B6FF-E759FDD4757A}" type="datetime1">
              <a:rPr lang="en-GB" smtClean="0"/>
              <a:t>22/05/2022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7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Хирург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Хирург Врач, занимающийся заболеваниями, требующими хирургических (оперативных) методов лечения.</a:t>
            </a:r>
            <a:endParaRPr lang="en-GB" dirty="0"/>
          </a:p>
        </p:txBody>
      </p:sp>
      <p:pic>
        <p:nvPicPr>
          <p:cNvPr id="4" name="Picture 2" descr="https://www.shkolazhizni.ru/img/content/i168/168346_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5309320" cy="353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9512" y="5472608"/>
            <a:ext cx="2426594" cy="1268760"/>
            <a:chOff x="6084168" y="5373216"/>
            <a:chExt cx="2426594" cy="1268760"/>
          </a:xfrm>
        </p:grpSpPr>
        <p:sp>
          <p:nvSpPr>
            <p:cNvPr id="6" name="Horizontal Scroll 5">
              <a:hlinkClick r:id="rId3" action="ppaction://hlinksldjump"/>
            </p:cNvPr>
            <p:cNvSpPr/>
            <p:nvPr/>
          </p:nvSpPr>
          <p:spPr>
            <a:xfrm>
              <a:off x="6084168" y="5373216"/>
              <a:ext cx="2232248" cy="1268760"/>
            </a:xfrm>
            <a:prstGeom prst="horizontalScrol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6449909" y="5684430"/>
              <a:ext cx="2060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</a:rPr>
                <a:t>2 slide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D195-01BB-4633-B276-AE6AB11BCAFB}" type="datetime1">
              <a:rPr lang="en-GB" smtClean="0"/>
              <a:t>22/05/2022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0096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Невролог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Невролог</a:t>
            </a:r>
            <a:endParaRPr lang="en-GB" sz="2000" dirty="0" smtClean="0"/>
          </a:p>
          <a:p>
            <a:pPr marL="0" indent="0">
              <a:buNone/>
            </a:pPr>
            <a:r>
              <a:rPr lang="ru-RU" sz="2000" dirty="0" smtClean="0"/>
              <a:t> Являются высококвалифицированными специалистами в диагностике и лечении таких заболеваний как мигрень, невралгия, головная боль, грыжа межпозвонкового диска, лечение радикулита, люмбалгия, люмбаго, остеохондроз, ишиас, бессонница, головокружение, вегетососудистая дистония, невралгия тройничного нерва, защемление седалищного нерва и других заболеваний нервной системы. </a:t>
            </a:r>
            <a:endParaRPr lang="en-GB" sz="2000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39" y="4356645"/>
            <a:ext cx="3750157" cy="250135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9512" y="5472608"/>
            <a:ext cx="2426594" cy="1268760"/>
            <a:chOff x="6084168" y="5373216"/>
            <a:chExt cx="2426594" cy="1268760"/>
          </a:xfrm>
        </p:grpSpPr>
        <p:sp>
          <p:nvSpPr>
            <p:cNvPr id="6" name="Horizontal Scroll 5">
              <a:hlinkClick r:id="rId3" action="ppaction://hlinksldjump"/>
            </p:cNvPr>
            <p:cNvSpPr/>
            <p:nvPr/>
          </p:nvSpPr>
          <p:spPr>
            <a:xfrm>
              <a:off x="6084168" y="5373216"/>
              <a:ext cx="2232248" cy="1268760"/>
            </a:xfrm>
            <a:prstGeom prst="horizontalScrol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6449909" y="5684430"/>
              <a:ext cx="2060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</a:rPr>
                <a:t>2 slide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60B6-D217-4D2F-8D64-69C887649045}" type="datetime1">
              <a:rPr lang="en-GB" smtClean="0"/>
              <a:t>22/05/2022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854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Эндокринолог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Эндокринолог</a:t>
            </a:r>
            <a:endParaRPr lang="en-GB" dirty="0" smtClean="0"/>
          </a:p>
          <a:p>
            <a:pPr marL="0" indent="0">
              <a:buNone/>
            </a:pPr>
            <a:r>
              <a:rPr lang="ru-RU" dirty="0" smtClean="0"/>
              <a:t> Врач-специалист, получивший подготовку по вопросам диагностики, профилактики и лечения болезней эндокринной системы. </a:t>
            </a:r>
            <a:endParaRPr lang="en-GB" dirty="0"/>
          </a:p>
        </p:txBody>
      </p:sp>
      <p:pic>
        <p:nvPicPr>
          <p:cNvPr id="4" name="Picture 2" descr="https://fraui.ru/wp-content/uploads/2021/07/1d22dbd23795e0b5abee179328c57ba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268117" cy="33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9512" y="5436724"/>
            <a:ext cx="2426594" cy="1268760"/>
            <a:chOff x="6084168" y="5373216"/>
            <a:chExt cx="2426594" cy="1268760"/>
          </a:xfrm>
        </p:grpSpPr>
        <p:sp>
          <p:nvSpPr>
            <p:cNvPr id="6" name="Horizontal Scroll 5">
              <a:hlinkClick r:id="rId3" action="ppaction://hlinksldjump"/>
            </p:cNvPr>
            <p:cNvSpPr/>
            <p:nvPr/>
          </p:nvSpPr>
          <p:spPr>
            <a:xfrm>
              <a:off x="6084168" y="5373216"/>
              <a:ext cx="2232248" cy="1268760"/>
            </a:xfrm>
            <a:prstGeom prst="horizontalScrol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6449909" y="5684430"/>
              <a:ext cx="2060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</a:rPr>
                <a:t>2 slide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A59-583E-4242-9E92-F5D373D2CDAC}" type="datetime1">
              <a:rPr lang="en-GB" smtClean="0"/>
              <a:t>22/05/2022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0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Стоматолог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Стоматолог (Стомато- + греч. logos учение, наука) – врач-специалист, получивший подготовку по диагностике, лечению и профилактике болезней и повреждений зубов, челюстей и других органов полости рта и челюстно-лицевой области. </a:t>
            </a:r>
            <a:endParaRPr lang="en-GB" dirty="0"/>
          </a:p>
        </p:txBody>
      </p:sp>
      <p:pic>
        <p:nvPicPr>
          <p:cNvPr id="4" name="Picture 2" descr="https://medaboutme.ru/upload/medialibrary/4d8/shutterstock_527776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64692"/>
            <a:ext cx="3660051" cy="25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9512" y="5472608"/>
            <a:ext cx="2426594" cy="1268760"/>
            <a:chOff x="6084168" y="5373216"/>
            <a:chExt cx="2426594" cy="1268760"/>
          </a:xfrm>
        </p:grpSpPr>
        <p:sp>
          <p:nvSpPr>
            <p:cNvPr id="6" name="Horizontal Scroll 5">
              <a:hlinkClick r:id="rId3" action="ppaction://hlinksldjump"/>
            </p:cNvPr>
            <p:cNvSpPr/>
            <p:nvPr/>
          </p:nvSpPr>
          <p:spPr>
            <a:xfrm>
              <a:off x="6084168" y="5373216"/>
              <a:ext cx="2232248" cy="1268760"/>
            </a:xfrm>
            <a:prstGeom prst="horizontalScrol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6449909" y="5684430"/>
              <a:ext cx="2060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</a:rPr>
                <a:t>2 slide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15AB-05D3-4BD4-97F6-F177232AC016}" type="datetime1">
              <a:rPr lang="en-GB" smtClean="0"/>
              <a:t>22/05/2022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1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Генетик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Генетик Обращаться к генетику имеет смысл еще на этапе планирования беременности – для выявления у будущих родителей возможных наследственных заболеваний и хромосомных перестроек. Это позволит провести своевременную профилактику генетически обусловленных заболеваний у будущего малыша. Кроме этого, обращаться к генетику необходимо и при установлении факта беременности, поскольку есть целый ряд наследственных патологий, раннее диагностирование которых ведет к прерыванию беременности по медицинским показаниям. </a:t>
            </a:r>
            <a:endParaRPr lang="en-GB" sz="2000" dirty="0"/>
          </a:p>
        </p:txBody>
      </p:sp>
      <p:pic>
        <p:nvPicPr>
          <p:cNvPr id="4" name="Picture 2" descr="https://web-zoopark.ru/wp-content/uploads/2018/10/1-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58" y="4852385"/>
            <a:ext cx="3021046" cy="201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1520" y="5480158"/>
            <a:ext cx="2426594" cy="1268760"/>
            <a:chOff x="6084168" y="5373216"/>
            <a:chExt cx="2426594" cy="1268760"/>
          </a:xfrm>
        </p:grpSpPr>
        <p:sp>
          <p:nvSpPr>
            <p:cNvPr id="6" name="Horizontal Scroll 5">
              <a:hlinkClick r:id="rId3" action="ppaction://hlinksldjump"/>
            </p:cNvPr>
            <p:cNvSpPr/>
            <p:nvPr/>
          </p:nvSpPr>
          <p:spPr>
            <a:xfrm>
              <a:off x="6084168" y="5373216"/>
              <a:ext cx="2232248" cy="1268760"/>
            </a:xfrm>
            <a:prstGeom prst="horizontalScrol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6449909" y="5684430"/>
              <a:ext cx="2060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</a:rPr>
                <a:t>2 slide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AF87-5030-4BDB-9EE8-2A6828755AFB}" type="datetime1">
              <a:rPr lang="en-GB" smtClean="0"/>
              <a:t>22/05/2022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00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Флеболог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Флеболог</a:t>
            </a:r>
            <a:endParaRPr lang="en-GB" dirty="0" smtClean="0"/>
          </a:p>
          <a:p>
            <a:pPr marL="0" indent="0">
              <a:buNone/>
            </a:pPr>
            <a:r>
              <a:rPr lang="ru-RU" dirty="0" smtClean="0"/>
              <a:t> Занимается диагностикой и лечением заболеваний вен (варикозная болезнь, тромбофлебиты, дисплазия вен и т. д.). </a:t>
            </a:r>
            <a:endParaRPr lang="en-GB" dirty="0"/>
          </a:p>
        </p:txBody>
      </p:sp>
      <p:pic>
        <p:nvPicPr>
          <p:cNvPr id="4" name="Picture 2" descr="https://dooralei.ru/wp-content/uploads/2021/09/tild6235-3061-4330-b234-643465653939__neomaxflebolo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1520" y="5468207"/>
            <a:ext cx="2426594" cy="1268760"/>
            <a:chOff x="6084168" y="5373216"/>
            <a:chExt cx="2426594" cy="1268760"/>
          </a:xfrm>
        </p:grpSpPr>
        <p:sp>
          <p:nvSpPr>
            <p:cNvPr id="6" name="Horizontal Scroll 5">
              <a:hlinkClick r:id="rId3" action="ppaction://hlinksldjump"/>
            </p:cNvPr>
            <p:cNvSpPr/>
            <p:nvPr/>
          </p:nvSpPr>
          <p:spPr>
            <a:xfrm>
              <a:off x="6084168" y="5373216"/>
              <a:ext cx="2232248" cy="1268760"/>
            </a:xfrm>
            <a:prstGeom prst="horizontalScrol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6449909" y="5684430"/>
              <a:ext cx="2060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</a:rPr>
                <a:t>2 slide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00BE-B67B-4B85-ACD0-0516BE7D1FC1}" type="datetime1">
              <a:rPr lang="en-GB" smtClean="0"/>
              <a:t>22/05/2022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Абдуллах мурад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90CE-F6E9-44B1-AE70-63D6207AB5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1311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98</TotalTime>
  <Words>480</Words>
  <Application>Microsoft Office PowerPoint</Application>
  <PresentationFormat>On-screen Show (4:3)</PresentationFormat>
  <Paragraphs>87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Apothecary</vt:lpstr>
      <vt:lpstr>Врачебные специальности</vt:lpstr>
      <vt:lpstr>Специальности :</vt:lpstr>
      <vt:lpstr>Терапевт</vt:lpstr>
      <vt:lpstr>Хирург</vt:lpstr>
      <vt:lpstr>Невролог</vt:lpstr>
      <vt:lpstr>Эндокринолог</vt:lpstr>
      <vt:lpstr>Стоматолог</vt:lpstr>
      <vt:lpstr>Генетик</vt:lpstr>
      <vt:lpstr>Флеболог</vt:lpstr>
      <vt:lpstr>Педиатр</vt:lpstr>
      <vt:lpstr>Валеолог</vt:lpstr>
      <vt:lpstr>Фтизиатр</vt:lpstr>
      <vt:lpstr>Оснащенность больницы № 1 медицинским персоналом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Врачебные специальности</dc:title>
  <dc:creator>user</dc:creator>
  <cp:lastModifiedBy>user</cp:lastModifiedBy>
  <cp:revision>9</cp:revision>
  <dcterms:created xsi:type="dcterms:W3CDTF">2022-04-07T12:33:35Z</dcterms:created>
  <dcterms:modified xsi:type="dcterms:W3CDTF">2022-05-22T13:17:37Z</dcterms:modified>
</cp:coreProperties>
</file>