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93" r:id="rId2"/>
    <p:sldId id="294" r:id="rId3"/>
    <p:sldId id="258" r:id="rId4"/>
    <p:sldId id="259" r:id="rId5"/>
    <p:sldId id="260" r:id="rId6"/>
    <p:sldId id="261" r:id="rId7"/>
    <p:sldId id="303" r:id="rId8"/>
    <p:sldId id="304" r:id="rId9"/>
    <p:sldId id="305" r:id="rId10"/>
    <p:sldId id="306" r:id="rId11"/>
    <p:sldId id="262" r:id="rId12"/>
    <p:sldId id="263" r:id="rId13"/>
    <p:sldId id="264" r:id="rId14"/>
    <p:sldId id="295" r:id="rId15"/>
    <p:sldId id="275" r:id="rId16"/>
    <p:sldId id="276" r:id="rId17"/>
    <p:sldId id="277" r:id="rId18"/>
    <p:sldId id="296" r:id="rId19"/>
    <p:sldId id="297" r:id="rId20"/>
    <p:sldId id="278" r:id="rId21"/>
    <p:sldId id="279" r:id="rId22"/>
    <p:sldId id="280" r:id="rId23"/>
    <p:sldId id="298" r:id="rId24"/>
    <p:sldId id="281" r:id="rId25"/>
    <p:sldId id="299" r:id="rId26"/>
    <p:sldId id="300" r:id="rId27"/>
    <p:sldId id="301" r:id="rId28"/>
    <p:sldId id="302"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96" y="-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5122" name="Group 2"/>
          <p:cNvGrpSpPr>
            <a:grpSpLocks/>
          </p:cNvGrpSpPr>
          <p:nvPr/>
        </p:nvGrpSpPr>
        <p:grpSpPr bwMode="auto">
          <a:xfrm>
            <a:off x="1658938" y="1600200"/>
            <a:ext cx="6837362" cy="3200400"/>
            <a:chOff x="1045" y="1008"/>
            <a:chExt cx="4307" cy="2016"/>
          </a:xfrm>
        </p:grpSpPr>
        <p:sp>
          <p:nvSpPr>
            <p:cNvPr id="512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512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512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512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512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512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5129" name="Rectangle 9"/>
          <p:cNvSpPr>
            <a:spLocks noGrp="1" noChangeArrowheads="1"/>
          </p:cNvSpPr>
          <p:nvPr>
            <p:ph type="dt" sz="half" idx="2"/>
          </p:nvPr>
        </p:nvSpPr>
        <p:spPr/>
        <p:txBody>
          <a:bodyPr/>
          <a:lstStyle>
            <a:lvl1pPr>
              <a:defRPr/>
            </a:lvl1pPr>
          </a:lstStyle>
          <a:p>
            <a:endParaRPr lang="ru-RU"/>
          </a:p>
        </p:txBody>
      </p:sp>
      <p:sp>
        <p:nvSpPr>
          <p:cNvPr id="5130" name="Rectangle 10"/>
          <p:cNvSpPr>
            <a:spLocks noGrp="1" noChangeArrowheads="1"/>
          </p:cNvSpPr>
          <p:nvPr>
            <p:ph type="ftr" sz="quarter" idx="3"/>
          </p:nvPr>
        </p:nvSpPr>
        <p:spPr/>
        <p:txBody>
          <a:bodyPr/>
          <a:lstStyle>
            <a:lvl1pPr>
              <a:defRPr/>
            </a:lvl1pPr>
          </a:lstStyle>
          <a:p>
            <a:endParaRPr lang="ru-RU"/>
          </a:p>
        </p:txBody>
      </p:sp>
      <p:sp>
        <p:nvSpPr>
          <p:cNvPr id="5131" name="Rectangle 11"/>
          <p:cNvSpPr>
            <a:spLocks noGrp="1" noChangeArrowheads="1"/>
          </p:cNvSpPr>
          <p:nvPr>
            <p:ph type="sldNum" sz="quarter" idx="4"/>
          </p:nvPr>
        </p:nvSpPr>
        <p:spPr/>
        <p:txBody>
          <a:bodyPr/>
          <a:lstStyle>
            <a:lvl1pPr>
              <a:defRPr/>
            </a:lvl1pPr>
          </a:lstStyle>
          <a:p>
            <a:fld id="{A6BDD48E-E643-4A0C-B15D-8CC220DB8227}" type="slidenum">
              <a:rPr lang="ru-RU"/>
              <a:pPr/>
              <a:t>‹#›</a:t>
            </a:fld>
            <a:endParaRPr lang="ru-RU"/>
          </a:p>
        </p:txBody>
      </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ru-RU"/>
              <a:t>Образец заголовка</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ru-RU"/>
              <a:t>Образец подзаголовка</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B5DDB03-26C1-4608-9EDF-1D7910D8F76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F402678-D73F-421F-8A61-C3161196321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96182CE-2FCE-4D75-980C-F26E3F16933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0CA686-AF4C-4655-BB01-0A80808046D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C0BDACA-31CC-4937-8DED-E030888DE45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4BD6EC6-189C-445D-B991-88CE73BCB59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577CE1F-E250-4B34-AD14-BD59557CD31E}"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163C63E-35F9-4911-86BA-B6F4EB5562D0}"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ECA3660-14BF-406C-820E-C697C3C8154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56B6CF-5EE5-4982-8CC8-97F87535512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409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410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410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3FD57C9-CCE0-4B95-BEA3-8C6A51A76462}" type="slidenum">
              <a:rPr lang="ru-RU"/>
              <a:pPr/>
              <a:t>‹#›</a:t>
            </a:fld>
            <a:endParaRPr lang="ru-RU"/>
          </a:p>
        </p:txBody>
      </p:sp>
      <p:sp>
        <p:nvSpPr>
          <p:cNvPr id="410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b="1" dirty="0" smtClean="0">
                <a:solidFill>
                  <a:srgbClr val="0070C0"/>
                </a:solidFill>
                <a:effectLst>
                  <a:outerShdw blurRad="38100" dist="38100" dir="2700000" algn="tl">
                    <a:srgbClr val="000000">
                      <a:alpha val="43137"/>
                    </a:srgbClr>
                  </a:outerShdw>
                </a:effectLst>
              </a:rPr>
              <a:t>ADRENAL GLAND DISEASE</a:t>
            </a:r>
            <a:r>
              <a:rPr lang="ru-RU" b="1" dirty="0" smtClean="0">
                <a:solidFill>
                  <a:srgbClr val="0070C0"/>
                </a:solidFill>
                <a:effectLst>
                  <a:outerShdw blurRad="38100" dist="38100" dir="2700000" algn="tl">
                    <a:srgbClr val="000000">
                      <a:alpha val="43137"/>
                    </a:srgbClr>
                  </a:outerShdw>
                </a:effectLst>
              </a:rPr>
              <a:t/>
            </a:r>
            <a:br>
              <a:rPr lang="ru-RU"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Part I</a:t>
            </a:r>
            <a:endParaRPr lang="ru-RU" b="1" dirty="0">
              <a:solidFill>
                <a:srgbClr val="0070C0"/>
              </a:solidFill>
              <a:effectLst>
                <a:outerShdw blurRad="38100" dist="38100" dir="2700000" algn="tl">
                  <a:srgbClr val="000000">
                    <a:alpha val="43137"/>
                  </a:srgbClr>
                </a:outerShdw>
              </a:effectLst>
            </a:endParaRPr>
          </a:p>
        </p:txBody>
      </p:sp>
      <p:sp>
        <p:nvSpPr>
          <p:cNvPr id="5" name="Подзаголовок 4"/>
          <p:cNvSpPr>
            <a:spLocks noGrp="1"/>
          </p:cNvSpPr>
          <p:nvPr>
            <p:ph type="subTitle" idx="1"/>
          </p:nvPr>
        </p:nvSpPr>
        <p:spPr/>
        <p:txBody>
          <a:bodyPr/>
          <a:lstStyle/>
          <a:p>
            <a:r>
              <a:rPr lang="en-US" sz="2800" b="1" dirty="0" smtClean="0">
                <a:solidFill>
                  <a:srgbClr val="C00000"/>
                </a:solidFill>
              </a:rPr>
              <a:t>Volgograd State Medical University</a:t>
            </a:r>
          </a:p>
          <a:p>
            <a:r>
              <a:rPr lang="en-US" sz="2400" b="1" i="1" dirty="0" smtClean="0">
                <a:solidFill>
                  <a:srgbClr val="C00000"/>
                </a:solidFill>
              </a:rPr>
              <a:t>PhD MD Professor A.R .</a:t>
            </a:r>
            <a:r>
              <a:rPr lang="en-US" sz="2400" b="1" i="1" dirty="0" err="1" smtClean="0">
                <a:solidFill>
                  <a:srgbClr val="C00000"/>
                </a:solidFill>
              </a:rPr>
              <a:t>Babaeva</a:t>
            </a:r>
            <a:endParaRPr lang="ru-RU" sz="2400" b="1" i="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t>Physiology </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en-US" dirty="0" smtClean="0"/>
              <a:t>Following </a:t>
            </a:r>
            <a:r>
              <a:rPr lang="en-US" dirty="0" err="1" smtClean="0"/>
              <a:t>adrenalectomy</a:t>
            </a:r>
            <a:r>
              <a:rPr lang="en-US" dirty="0" smtClean="0"/>
              <a:t> or other adrenal damage (e.g. Addison's disease), </a:t>
            </a:r>
            <a:r>
              <a:rPr lang="en-US" dirty="0" err="1" smtClean="0"/>
              <a:t>cortisol</a:t>
            </a:r>
            <a:r>
              <a:rPr lang="en-US" dirty="0" smtClean="0"/>
              <a:t> secretion will be absent or reduced; ACTH levels will therefore rise. </a:t>
            </a:r>
            <a:endParaRPr lang="ru-RU" dirty="0" smtClean="0"/>
          </a:p>
          <a:p>
            <a:r>
              <a:rPr lang="en-US" dirty="0" err="1" smtClean="0"/>
              <a:t>Mineralocorticoid</a:t>
            </a:r>
            <a:r>
              <a:rPr lang="en-US" dirty="0" smtClean="0"/>
              <a:t> secretion is mainly controlled by the </a:t>
            </a:r>
            <a:r>
              <a:rPr lang="en-US" dirty="0" err="1" smtClean="0"/>
              <a:t>renin-angiotensin</a:t>
            </a:r>
            <a:r>
              <a:rPr lang="en-US" dirty="0" smtClean="0"/>
              <a:t> system. </a:t>
            </a:r>
            <a:endParaRPr lang="ru-RU" dirty="0" smtClean="0"/>
          </a:p>
          <a:p>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25798-18-f23"/>
          <p:cNvPicPr>
            <a:picLocks noChangeAspect="1" noChangeArrowheads="1"/>
          </p:cNvPicPr>
          <p:nvPr/>
        </p:nvPicPr>
        <p:blipFill>
          <a:blip r:embed="rId2" cstate="print"/>
          <a:srcRect/>
          <a:stretch>
            <a:fillRect/>
          </a:stretch>
        </p:blipFill>
        <p:spPr bwMode="auto">
          <a:xfrm>
            <a:off x="2663825" y="0"/>
            <a:ext cx="6480175" cy="7100888"/>
          </a:xfrm>
          <a:prstGeom prst="rect">
            <a:avLst/>
          </a:prstGeom>
          <a:noFill/>
          <a:ln w="9525">
            <a:noFill/>
            <a:miter lim="800000"/>
            <a:headEnd/>
            <a:tailEnd/>
          </a:ln>
        </p:spPr>
      </p:pic>
      <p:sp>
        <p:nvSpPr>
          <p:cNvPr id="13317" name="Rectangle 5"/>
          <p:cNvSpPr>
            <a:spLocks noChangeArrowheads="1"/>
          </p:cNvSpPr>
          <p:nvPr/>
        </p:nvSpPr>
        <p:spPr bwMode="auto">
          <a:xfrm>
            <a:off x="0" y="1484313"/>
            <a:ext cx="3924300" cy="3081337"/>
          </a:xfrm>
          <a:prstGeom prst="rect">
            <a:avLst/>
          </a:prstGeom>
          <a:noFill/>
          <a:ln w="9525">
            <a:noFill/>
            <a:miter lim="800000"/>
            <a:headEnd/>
            <a:tailEnd/>
          </a:ln>
          <a:effectLst/>
        </p:spPr>
        <p:txBody>
          <a:bodyPr anchor="ctr">
            <a:spAutoFit/>
          </a:bodyPr>
          <a:lstStyle/>
          <a:p>
            <a:r>
              <a:rPr lang="en-US" sz="2800" b="1" i="1"/>
              <a:t>Control of the hypothalamic-</a:t>
            </a:r>
          </a:p>
          <a:p>
            <a:r>
              <a:rPr lang="en-US" sz="2800" b="1" i="1"/>
              <a:t>pituitary-adrenal </a:t>
            </a:r>
          </a:p>
          <a:p>
            <a:r>
              <a:rPr lang="en-US" sz="2800" b="1" i="1"/>
              <a:t>axis.</a:t>
            </a:r>
          </a:p>
          <a:p>
            <a:r>
              <a:rPr lang="en-US" sz="2800" i="1"/>
              <a:t> </a:t>
            </a:r>
          </a:p>
          <a:p>
            <a:r>
              <a:rPr lang="en-US" sz="2800" i="1"/>
              <a:t>CRH, corticotropin-</a:t>
            </a:r>
          </a:p>
          <a:p>
            <a:r>
              <a:rPr lang="en-US" sz="2800" i="1"/>
              <a:t>releasing hormone.</a:t>
            </a:r>
          </a:p>
        </p:txBody>
      </p:sp>
      <p:sp>
        <p:nvSpPr>
          <p:cNvPr id="13318" name="Rectangle 6"/>
          <p:cNvSpPr>
            <a:spLocks noChangeArrowheads="1"/>
          </p:cNvSpPr>
          <p:nvPr/>
        </p:nvSpPr>
        <p:spPr bwMode="auto">
          <a:xfrm>
            <a:off x="0" y="139700"/>
            <a:ext cx="3167063" cy="1385888"/>
          </a:xfrm>
          <a:prstGeom prst="rect">
            <a:avLst/>
          </a:prstGeom>
          <a:noFill/>
          <a:ln w="9525">
            <a:noFill/>
            <a:miter lim="800000"/>
            <a:headEnd/>
            <a:tailEnd/>
          </a:ln>
          <a:effectLst/>
        </p:spPr>
        <p:txBody>
          <a:bodyPr wrap="none" bIns="0" anchor="ctr">
            <a:spAutoFit/>
          </a:bodyPr>
          <a:lstStyle/>
          <a:p>
            <a:r>
              <a:rPr lang="en-US" sz="4400" b="1"/>
              <a:t>Physiology</a:t>
            </a:r>
          </a:p>
          <a:p>
            <a:pPr eaLnBrk="0" hangingPunct="0"/>
            <a:endParaRPr lang="en-US" sz="4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29600" cy="1143000"/>
          </a:xfrm>
        </p:spPr>
        <p:txBody>
          <a:bodyPr/>
          <a:lstStyle/>
          <a:p>
            <a:pPr algn="ctr"/>
            <a:r>
              <a:rPr lang="en-US" sz="3200" b="1" dirty="0">
                <a:solidFill>
                  <a:srgbClr val="C00000"/>
                </a:solidFill>
                <a:effectLst>
                  <a:outerShdw blurRad="38100" dist="38100" dir="2700000" algn="tl">
                    <a:srgbClr val="000000">
                      <a:alpha val="43137"/>
                    </a:srgbClr>
                  </a:outerShdw>
                </a:effectLst>
              </a:rPr>
              <a:t>Investigation of </a:t>
            </a:r>
            <a:br>
              <a:rPr lang="en-US" sz="3200" b="1" dirty="0">
                <a:solidFill>
                  <a:srgbClr val="C00000"/>
                </a:solidFill>
                <a:effectLst>
                  <a:outerShdw blurRad="38100" dist="38100" dir="2700000" algn="tl">
                    <a:srgbClr val="000000">
                      <a:alpha val="43137"/>
                    </a:srgbClr>
                  </a:outerShdw>
                </a:effectLst>
              </a:rPr>
            </a:br>
            <a:r>
              <a:rPr lang="en-US" sz="3200" b="1" dirty="0" err="1">
                <a:solidFill>
                  <a:srgbClr val="C00000"/>
                </a:solidFill>
                <a:effectLst>
                  <a:outerShdw blurRad="38100" dist="38100" dir="2700000" algn="tl">
                    <a:srgbClr val="000000">
                      <a:alpha val="43137"/>
                    </a:srgbClr>
                  </a:outerShdw>
                </a:effectLst>
              </a:rPr>
              <a:t>glucocorticoid</a:t>
            </a:r>
            <a:r>
              <a:rPr lang="en-US" sz="3200" b="1" dirty="0">
                <a:solidFill>
                  <a:srgbClr val="C00000"/>
                </a:solidFill>
                <a:effectLst>
                  <a:outerShdw blurRad="38100" dist="38100" dir="2700000" algn="tl">
                    <a:srgbClr val="000000">
                      <a:alpha val="43137"/>
                    </a:srgbClr>
                  </a:outerShdw>
                </a:effectLst>
              </a:rPr>
              <a:t> abnormalities</a:t>
            </a:r>
            <a:endParaRPr lang="ru-RU" sz="3200" b="1" dirty="0">
              <a:solidFill>
                <a:srgbClr val="C00000"/>
              </a:solidFill>
              <a:effectLst>
                <a:outerShdw blurRad="38100" dist="38100" dir="2700000" algn="tl">
                  <a:srgbClr val="000000">
                    <a:alpha val="43137"/>
                  </a:srgbClr>
                </a:outerShdw>
              </a:effectLst>
            </a:endParaRPr>
          </a:p>
        </p:txBody>
      </p:sp>
      <p:sp>
        <p:nvSpPr>
          <p:cNvPr id="14339" name="Rectangle 3"/>
          <p:cNvSpPr>
            <a:spLocks noGrp="1" noChangeArrowheads="1"/>
          </p:cNvSpPr>
          <p:nvPr>
            <p:ph type="body" idx="1"/>
          </p:nvPr>
        </p:nvSpPr>
        <p:spPr>
          <a:xfrm>
            <a:off x="107950" y="1125538"/>
            <a:ext cx="9036050" cy="6191250"/>
          </a:xfrm>
        </p:spPr>
        <p:txBody>
          <a:bodyPr/>
          <a:lstStyle/>
          <a:p>
            <a:pPr>
              <a:lnSpc>
                <a:spcPct val="90000"/>
              </a:lnSpc>
              <a:buFont typeface="Wingdings" pitchFamily="2" charset="2"/>
              <a:buNone/>
            </a:pPr>
            <a:r>
              <a:rPr lang="en-US" sz="2400" b="1" i="1"/>
              <a:t>1. </a:t>
            </a:r>
            <a:r>
              <a:rPr lang="en-US" sz="2400" b="1"/>
              <a:t>Basal levels</a:t>
            </a:r>
            <a:endParaRPr lang="en-US" sz="2400"/>
          </a:p>
          <a:p>
            <a:pPr>
              <a:lnSpc>
                <a:spcPct val="90000"/>
              </a:lnSpc>
              <a:buFont typeface="Wingdings" pitchFamily="2" charset="2"/>
              <a:buNone/>
            </a:pPr>
            <a:r>
              <a:rPr lang="en-US" sz="2400"/>
              <a:t>       ACTH and cortisol are released episodically and in response to stress. </a:t>
            </a:r>
          </a:p>
          <a:p>
            <a:pPr>
              <a:lnSpc>
                <a:spcPct val="90000"/>
              </a:lnSpc>
              <a:buFont typeface="Wingdings" pitchFamily="2" charset="2"/>
              <a:buNone/>
            </a:pPr>
            <a:r>
              <a:rPr lang="en-US" sz="2400"/>
              <a:t>       The following precautions are therefore necessary when taking a blood sample: </a:t>
            </a:r>
            <a:endParaRPr lang="ru-RU" sz="2400"/>
          </a:p>
          <a:p>
            <a:pPr>
              <a:lnSpc>
                <a:spcPct val="90000"/>
              </a:lnSpc>
            </a:pPr>
            <a:r>
              <a:rPr lang="en-US" sz="2400"/>
              <a:t>Sampling time should be recorded accurately. Conventionally, basal levels are obtained at between 0800h and 0900h near the peak of the circadian variation. </a:t>
            </a:r>
            <a:endParaRPr lang="ru-RU" sz="2400"/>
          </a:p>
          <a:p>
            <a:pPr>
              <a:lnSpc>
                <a:spcPct val="90000"/>
              </a:lnSpc>
            </a:pPr>
            <a:r>
              <a:rPr lang="en-US" sz="2400"/>
              <a:t>Stress should be minimized. </a:t>
            </a:r>
            <a:endParaRPr lang="ru-RU" sz="2400"/>
          </a:p>
          <a:p>
            <a:pPr>
              <a:lnSpc>
                <a:spcPct val="90000"/>
              </a:lnSpc>
            </a:pPr>
            <a:r>
              <a:rPr lang="en-US" sz="2400"/>
              <a:t>Sampling should be delayed for 48 hours after admission if Cushing's syndrome is suspected. </a:t>
            </a:r>
            <a:endParaRPr lang="ru-RU" sz="2400"/>
          </a:p>
          <a:p>
            <a:pPr>
              <a:lnSpc>
                <a:spcPct val="90000"/>
              </a:lnSpc>
            </a:pPr>
            <a:r>
              <a:rPr lang="en-US" sz="2400"/>
              <a:t>Appropriate reference ranges (for time and assay method) should be used. </a:t>
            </a:r>
          </a:p>
          <a:p>
            <a:pPr>
              <a:lnSpc>
                <a:spcPct val="90000"/>
              </a:lnSpc>
              <a:buFont typeface="Wingdings" pitchFamily="2" charset="2"/>
              <a:buNone/>
            </a:pPr>
            <a:r>
              <a:rPr lang="en-US" sz="2400" b="1"/>
              <a:t>2. Dexamethasone suppression tests</a:t>
            </a:r>
            <a:r>
              <a:rPr lang="en-US" sz="2400" b="1" i="1"/>
              <a:t> </a:t>
            </a:r>
            <a:endParaRPr lang="en-US" sz="2400" b="1"/>
          </a:p>
          <a:p>
            <a:pPr>
              <a:lnSpc>
                <a:spcPct val="90000"/>
              </a:lnSpc>
              <a:buFont typeface="Wingdings" pitchFamily="2" charset="2"/>
              <a:buNone/>
            </a:pPr>
            <a:r>
              <a:rPr lang="en-US" sz="2400" b="1"/>
              <a:t>3.  ACTH stimulation tests</a:t>
            </a:r>
            <a:r>
              <a:rPr lang="en-US" sz="2400"/>
              <a:t> </a:t>
            </a:r>
            <a:endParaRPr lang="ru-RU" sz="2400"/>
          </a:p>
          <a:p>
            <a:pPr>
              <a:lnSpc>
                <a:spcPct val="90000"/>
              </a:lnSpc>
            </a:pPr>
            <a:endParaRPr lang="ru-RU"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22" name="Group 162"/>
          <p:cNvGraphicFramePr>
            <a:graphicFrameLocks noGrp="1"/>
          </p:cNvGraphicFramePr>
          <p:nvPr/>
        </p:nvGraphicFramePr>
        <p:xfrm>
          <a:off x="0" y="692150"/>
          <a:ext cx="9144000" cy="6156960"/>
        </p:xfrm>
        <a:graphic>
          <a:graphicData uri="http://schemas.openxmlformats.org/drawingml/2006/table">
            <a:tbl>
              <a:tblPr/>
              <a:tblGrid>
                <a:gridCol w="2359025"/>
                <a:gridCol w="1771650"/>
                <a:gridCol w="2359025"/>
                <a:gridCol w="2654300"/>
              </a:tblGrid>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Test  and protocol</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Measure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Normal  test  result  or     positive suppression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Use and explanation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Dexamethasone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cs typeface="Arial" charset="0"/>
                        </a:rPr>
                        <a:t>Overnight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Take 1 mg on going to bed at 2300h</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at 0900h   next morning</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ru-RU"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&lt;100 nmol/L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Outpatient screening test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Some ‘false positives’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cs typeface="Arial" charset="0"/>
                        </a:rPr>
                        <a:t>‘Low-dose’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0,5 mg 6-hourly</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Times New Roman" pitchFamily="18" charset="0"/>
                        </a:rPr>
                        <a:t>Eight doses from 0900h on day 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at 0900h on days 0 and +2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&lt; 50 nmol/L on second sample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For diagnosis of Cushing’s syndrome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a:t>
                      </a:r>
                      <a:r>
                        <a:rPr kumimoji="0" lang="en-US" sz="1600" b="0" i="1" u="none" strike="noStrike" cap="none" normalizeH="0" baseline="0" smtClean="0">
                          <a:ln>
                            <a:noFill/>
                          </a:ln>
                          <a:solidFill>
                            <a:srgbClr val="000000"/>
                          </a:solidFill>
                          <a:effectLst/>
                          <a:latin typeface="Arial" charset="0"/>
                          <a:ea typeface="Times New Roman" pitchFamily="18" charset="0"/>
                          <a:cs typeface="Arial" charset="0"/>
                        </a:rPr>
                        <a:t>High-dose’ used in differential diagnosis</a:t>
                      </a:r>
                      <a:endParaRPr kumimoji="0" lang="ru-RU"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2 mg 6-hourly </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Times New Roman" pitchFamily="18" charset="0"/>
                        </a:rPr>
                        <a:t>Eight doses from 0900h on day 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control at 0900h on days 0 and +2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on day +2 less than 50% of that on day 0 suggests pituitary-dependent disease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Differential diagnosis of Cushing’s syndrome</a:t>
                      </a:r>
                      <a:endParaRPr kumimoji="0" lang="ru-RU"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Pituitary-dependent disease suppresses in about 90% of cases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ACTH (synacthen)</a:t>
                      </a:r>
                      <a:endParaRPr kumimoji="0" lang="en-US" sz="1600" b="0" i="1"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ea typeface="Times New Roman" pitchFamily="18" charset="0"/>
                          <a:cs typeface="Arial" charset="0"/>
                        </a:rPr>
                        <a:t>Short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Tetracosactide   250 </a:t>
                      </a: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g</a:t>
                      </a: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sym typeface="Symbol" pitchFamily="18" charset="2"/>
                        </a:rPr>
                        <a:t>   i.v.   or   i.m.  at time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at times 0, +30 min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Cortisol at +30 min &gt; 600 nmol/L</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To exclude primary adrenal failure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cs typeface="Arial" charset="0"/>
                        </a:rPr>
                        <a:t>Long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Depot tetracosactide 1 mg i.m. at time 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Plasma cortisol at times 0, +1, +2, +3, +4, +5, +8 and +24 h</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Maximum &gt; 1000 nmol/L</a:t>
                      </a:r>
                      <a:endParaRPr kumimoji="0" lang="ru-RU"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Rise &gt; 550 nmol/L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pitchFamily="18" charset="0"/>
                          <a:cs typeface="Arial" charset="0"/>
                        </a:rPr>
                        <a:t>To demonstrate or exclude adrenal suppression (rather than primary adrenal failure)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23" name="Rectangle 163"/>
          <p:cNvSpPr>
            <a:spLocks noChangeArrowheads="1"/>
          </p:cNvSpPr>
          <p:nvPr/>
        </p:nvSpPr>
        <p:spPr bwMode="auto">
          <a:xfrm>
            <a:off x="755650" y="0"/>
            <a:ext cx="7600950" cy="641350"/>
          </a:xfrm>
          <a:prstGeom prst="rect">
            <a:avLst/>
          </a:prstGeom>
          <a:noFill/>
          <a:ln w="9525">
            <a:noFill/>
            <a:miter lim="800000"/>
            <a:headEnd/>
            <a:tailEnd/>
          </a:ln>
          <a:effectLst/>
        </p:spPr>
        <p:txBody>
          <a:bodyPr wrap="none" anchor="ctr">
            <a:spAutoFit/>
          </a:bodyPr>
          <a:lstStyle/>
          <a:p>
            <a:pPr algn="ctr"/>
            <a:r>
              <a:rPr lang="en-US" b="1"/>
              <a:t>Details of dexamethasone suppression and ACTH (synacthen) tests </a:t>
            </a:r>
          </a:p>
          <a:p>
            <a:pPr algn="ctr"/>
            <a:r>
              <a:rPr lang="en-US" b="1"/>
              <a:t>in the diagnosis of Cushing’s syndrome and Addison’s disease.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lstStyle/>
          <a:p>
            <a:r>
              <a:rPr lang="en-US" sz="3600" b="1" i="1" dirty="0" smtClean="0">
                <a:solidFill>
                  <a:srgbClr val="C00000"/>
                </a:solidFill>
                <a:effectLst>
                  <a:outerShdw blurRad="38100" dist="38100" dir="2700000" algn="tl">
                    <a:srgbClr val="000000">
                      <a:alpha val="43137"/>
                    </a:srgbClr>
                  </a:outerShdw>
                </a:effectLst>
              </a:rPr>
              <a:t>Cushing's syndrome/disease</a:t>
            </a:r>
            <a:r>
              <a:rPr lang="en-US" sz="3600" b="1" i="1" dirty="0" smtClean="0">
                <a:effectLst>
                  <a:outerShdw blurRad="38100" dist="38100" dir="2700000" algn="tl">
                    <a:srgbClr val="000000">
                      <a:alpha val="43137"/>
                    </a:srgbClr>
                  </a:outerShdw>
                </a:effectLst>
              </a:rPr>
              <a:t/>
            </a:r>
            <a:br>
              <a:rPr lang="en-US" sz="3600" b="1" i="1" dirty="0" smtClean="0">
                <a:effectLst>
                  <a:outerShdw blurRad="38100" dist="38100" dir="2700000" algn="tl">
                    <a:srgbClr val="000000">
                      <a:alpha val="43137"/>
                    </a:srgbClr>
                  </a:outerShdw>
                </a:effectLst>
              </a:rPr>
            </a:br>
            <a:endParaRPr lang="ru-RU"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smtClean="0"/>
              <a:t>It is the clinical state of increased free circulating </a:t>
            </a:r>
            <a:r>
              <a:rPr lang="en-US" dirty="0" err="1" smtClean="0"/>
              <a:t>glucocorticoid</a:t>
            </a:r>
            <a:r>
              <a:rPr lang="en-US" dirty="0" smtClean="0"/>
              <a:t> - </a:t>
            </a:r>
            <a:r>
              <a:rPr lang="en-US" b="1" dirty="0" err="1" smtClean="0"/>
              <a:t>hypercorticosolizm</a:t>
            </a:r>
            <a:endParaRPr lang="en-US" b="1" dirty="0" smtClean="0"/>
          </a:p>
          <a:p>
            <a:r>
              <a:rPr lang="en-US" dirty="0" smtClean="0"/>
              <a:t>It occurs most often following the therapeutic administration of synthetic steroids or ACTH –exogenous </a:t>
            </a:r>
            <a:r>
              <a:rPr lang="en-US" dirty="0" err="1" smtClean="0"/>
              <a:t>hypercorticosolizm</a:t>
            </a:r>
            <a:r>
              <a:rPr lang="en-US" dirty="0" smtClean="0"/>
              <a:t>. </a:t>
            </a:r>
            <a:endParaRPr lang="ru-RU"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1143000"/>
          </a:xfrm>
        </p:spPr>
        <p:txBody>
          <a:bodyPr/>
          <a:lstStyle/>
          <a:p>
            <a:pPr algn="ctr"/>
            <a:r>
              <a:rPr lang="en-US" b="1" dirty="0" err="1">
                <a:solidFill>
                  <a:srgbClr val="C00000"/>
                </a:solidFill>
                <a:effectLst>
                  <a:outerShdw blurRad="38100" dist="38100" dir="2700000" algn="tl">
                    <a:srgbClr val="000000">
                      <a:alpha val="43137"/>
                    </a:srgbClr>
                  </a:outerShdw>
                </a:effectLst>
              </a:rPr>
              <a:t>Pathophysiology</a:t>
            </a:r>
            <a:r>
              <a:rPr lang="en-US" b="1" dirty="0">
                <a:solidFill>
                  <a:srgbClr val="C00000"/>
                </a:solidFill>
                <a:effectLst>
                  <a:outerShdw blurRad="38100" dist="38100" dir="2700000" algn="tl">
                    <a:srgbClr val="000000">
                      <a:alpha val="43137"/>
                    </a:srgbClr>
                  </a:outerShdw>
                </a:effectLst>
              </a:rPr>
              <a:t> and causes</a:t>
            </a:r>
            <a:endParaRPr lang="ru-RU" b="1" dirty="0">
              <a:solidFill>
                <a:srgbClr val="C00000"/>
              </a:solidFill>
              <a:effectLst>
                <a:outerShdw blurRad="38100" dist="38100" dir="2700000" algn="tl">
                  <a:srgbClr val="000000">
                    <a:alpha val="43137"/>
                  </a:srgbClr>
                </a:outerShdw>
              </a:effectLst>
            </a:endParaRPr>
          </a:p>
        </p:txBody>
      </p:sp>
      <p:sp>
        <p:nvSpPr>
          <p:cNvPr id="27651" name="Rectangle 3"/>
          <p:cNvSpPr>
            <a:spLocks noGrp="1" noChangeArrowheads="1"/>
          </p:cNvSpPr>
          <p:nvPr>
            <p:ph type="body" idx="1"/>
          </p:nvPr>
        </p:nvSpPr>
        <p:spPr>
          <a:xfrm>
            <a:off x="457200" y="620713"/>
            <a:ext cx="8229600" cy="6237287"/>
          </a:xfrm>
        </p:spPr>
        <p:txBody>
          <a:bodyPr/>
          <a:lstStyle/>
          <a:p>
            <a:endParaRPr lang="en-US" sz="2800" dirty="0"/>
          </a:p>
          <a:p>
            <a:pPr algn="ctr">
              <a:buFont typeface="Wingdings" pitchFamily="2" charset="2"/>
              <a:buNone/>
            </a:pPr>
            <a:r>
              <a:rPr lang="en-US" sz="2800" dirty="0"/>
              <a:t>Causes of Cushing's syndrome are usually </a:t>
            </a:r>
          </a:p>
          <a:p>
            <a:pPr algn="ctr">
              <a:buFont typeface="Wingdings" pitchFamily="2" charset="2"/>
              <a:buNone/>
            </a:pPr>
            <a:r>
              <a:rPr lang="en-US" sz="2800" dirty="0"/>
              <a:t>subdivided into two groups: </a:t>
            </a:r>
          </a:p>
          <a:p>
            <a:r>
              <a:rPr lang="en-US" sz="2800" dirty="0"/>
              <a:t>increased circulating ACTH from the pituitary (65% of cases), known </a:t>
            </a:r>
            <a:r>
              <a:rPr lang="en-US" sz="2800" b="1" dirty="0">
                <a:solidFill>
                  <a:srgbClr val="C00000"/>
                </a:solidFill>
              </a:rPr>
              <a:t>as Cushing's disease</a:t>
            </a:r>
            <a:r>
              <a:rPr lang="en-US" sz="2800" dirty="0"/>
              <a:t>, or from an 'ectopic', non-pituitary, </a:t>
            </a:r>
            <a:r>
              <a:rPr lang="en-US" sz="2800" b="1" i="1" dirty="0">
                <a:solidFill>
                  <a:srgbClr val="C00000"/>
                </a:solidFill>
              </a:rPr>
              <a:t>ACTH-producing </a:t>
            </a:r>
            <a:r>
              <a:rPr lang="en-US" sz="2800" b="1" i="1" dirty="0" err="1">
                <a:solidFill>
                  <a:srgbClr val="C00000"/>
                </a:solidFill>
              </a:rPr>
              <a:t>tumour</a:t>
            </a:r>
            <a:r>
              <a:rPr lang="en-US" sz="2800" b="1" i="1" dirty="0">
                <a:solidFill>
                  <a:srgbClr val="C00000"/>
                </a:solidFill>
              </a:rPr>
              <a:t> </a:t>
            </a:r>
            <a:r>
              <a:rPr lang="en-US" sz="2800" dirty="0"/>
              <a:t>elsewhere in the body (10%) with consequential </a:t>
            </a:r>
            <a:r>
              <a:rPr lang="en-US" sz="2800" dirty="0" err="1"/>
              <a:t>glucocorticoid</a:t>
            </a:r>
            <a:r>
              <a:rPr lang="en-US" sz="2800" dirty="0"/>
              <a:t> excess </a:t>
            </a:r>
          </a:p>
          <a:p>
            <a:r>
              <a:rPr lang="en-US" sz="2800" dirty="0"/>
              <a:t>a primary excess of endogenous </a:t>
            </a:r>
            <a:r>
              <a:rPr lang="en-US" sz="2800" dirty="0" err="1"/>
              <a:t>cortisol</a:t>
            </a:r>
            <a:r>
              <a:rPr lang="en-US" sz="2800" dirty="0"/>
              <a:t> secretion (25% of spontaneous cases) by an </a:t>
            </a:r>
            <a:r>
              <a:rPr lang="en-US" sz="2800" b="1" i="1" dirty="0">
                <a:solidFill>
                  <a:srgbClr val="C00000"/>
                </a:solidFill>
              </a:rPr>
              <a:t>adrenal </a:t>
            </a:r>
            <a:r>
              <a:rPr lang="en-US" sz="2800" b="1" i="1" dirty="0" err="1">
                <a:solidFill>
                  <a:srgbClr val="C00000"/>
                </a:solidFill>
              </a:rPr>
              <a:t>tumour</a:t>
            </a:r>
            <a:r>
              <a:rPr lang="en-US" sz="2800" b="1" i="1" dirty="0">
                <a:solidFill>
                  <a:srgbClr val="C00000"/>
                </a:solidFill>
              </a:rPr>
              <a:t> </a:t>
            </a:r>
            <a:r>
              <a:rPr lang="en-US" sz="2800" dirty="0"/>
              <a:t>or nodular hyperplasia, with subsequent (physiological) suppression of </a:t>
            </a:r>
            <a:r>
              <a:rPr lang="en-US" sz="2800" dirty="0" smtClean="0"/>
              <a:t>ACTH (</a:t>
            </a:r>
            <a:r>
              <a:rPr lang="en-US" sz="2800" b="1" dirty="0" smtClean="0">
                <a:solidFill>
                  <a:srgbClr val="C00000"/>
                </a:solidFill>
              </a:rPr>
              <a:t>Cushing's syndrome)</a:t>
            </a:r>
            <a:r>
              <a:rPr lang="en-US" sz="2800" dirty="0" smtClean="0"/>
              <a:t>. </a:t>
            </a:r>
            <a:endParaRPr lang="ru-RU"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25798-18-t32"/>
          <p:cNvPicPr>
            <a:picLocks noChangeAspect="1" noChangeArrowheads="1"/>
          </p:cNvPicPr>
          <p:nvPr/>
        </p:nvPicPr>
        <p:blipFill>
          <a:blip r:embed="rId2" cstate="print"/>
          <a:srcRect/>
          <a:stretch>
            <a:fillRect/>
          </a:stretch>
        </p:blipFill>
        <p:spPr bwMode="auto">
          <a:xfrm>
            <a:off x="179388" y="-674688"/>
            <a:ext cx="10585450" cy="776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141446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29700" name="Object 4"/>
          <p:cNvGraphicFramePr>
            <a:graphicFrameLocks noChangeAspect="1"/>
          </p:cNvGraphicFramePr>
          <p:nvPr/>
        </p:nvGraphicFramePr>
        <p:xfrm>
          <a:off x="395288" y="1196975"/>
          <a:ext cx="8748712" cy="5508625"/>
        </p:xfrm>
        <a:graphic>
          <a:graphicData uri="http://schemas.openxmlformats.org/presentationml/2006/ole">
            <p:oleObj spid="_x0000_s29700" name="Точечный рисунок" r:id="rId3" imgW="6392167" imgH="4086795" progId="PBrush">
              <p:embed/>
            </p:oleObj>
          </a:graphicData>
        </a:graphic>
      </p:graphicFrame>
      <p:sp>
        <p:nvSpPr>
          <p:cNvPr id="29702" name="Rectangle 6"/>
          <p:cNvSpPr>
            <a:spLocks noChangeArrowheads="1"/>
          </p:cNvSpPr>
          <p:nvPr/>
        </p:nvSpPr>
        <p:spPr bwMode="auto">
          <a:xfrm>
            <a:off x="720348" y="111116"/>
            <a:ext cx="7431843" cy="954107"/>
          </a:xfrm>
          <a:prstGeom prst="rect">
            <a:avLst/>
          </a:prstGeom>
          <a:noFill/>
          <a:ln w="9525">
            <a:noFill/>
            <a:miter lim="800000"/>
            <a:headEnd/>
            <a:tailEnd/>
          </a:ln>
          <a:effectLst/>
        </p:spPr>
        <p:txBody>
          <a:bodyPr wrap="none" anchor="ctr">
            <a:spAutoFit/>
          </a:bodyPr>
          <a:lstStyle/>
          <a:p>
            <a:pPr algn="ctr"/>
            <a:r>
              <a:rPr lang="en-US" sz="3200" b="1" dirty="0">
                <a:solidFill>
                  <a:srgbClr val="C00000"/>
                </a:solidFill>
              </a:rPr>
              <a:t>Clinical features</a:t>
            </a:r>
            <a:r>
              <a:rPr lang="en-US" sz="3200" dirty="0">
                <a:solidFill>
                  <a:srgbClr val="C00000"/>
                </a:solidFill>
              </a:rPr>
              <a:t> </a:t>
            </a:r>
            <a:endParaRPr lang="ru-RU" sz="3200" b="1" dirty="0">
              <a:solidFill>
                <a:srgbClr val="C00000"/>
              </a:solidFill>
            </a:endParaRPr>
          </a:p>
          <a:p>
            <a:pPr algn="ctr"/>
            <a:r>
              <a:rPr lang="ru-RU" sz="2400" b="1" dirty="0" err="1">
                <a:solidFill>
                  <a:srgbClr val="C00000"/>
                </a:solidFill>
              </a:rPr>
              <a:t>The</a:t>
            </a:r>
            <a:r>
              <a:rPr lang="ru-RU" sz="2400" b="1" dirty="0">
                <a:solidFill>
                  <a:srgbClr val="C00000"/>
                </a:solidFill>
              </a:rPr>
              <a:t> </a:t>
            </a:r>
            <a:r>
              <a:rPr lang="ru-RU" sz="2400" b="1" dirty="0" err="1">
                <a:solidFill>
                  <a:srgbClr val="C00000"/>
                </a:solidFill>
              </a:rPr>
              <a:t>symptoms</a:t>
            </a:r>
            <a:r>
              <a:rPr lang="ru-RU" sz="2400" b="1" dirty="0">
                <a:solidFill>
                  <a:srgbClr val="C00000"/>
                </a:solidFill>
              </a:rPr>
              <a:t> </a:t>
            </a:r>
            <a:r>
              <a:rPr lang="ru-RU" sz="2400" b="1" dirty="0" err="1">
                <a:solidFill>
                  <a:srgbClr val="C00000"/>
                </a:solidFill>
              </a:rPr>
              <a:t>and</a:t>
            </a:r>
            <a:r>
              <a:rPr lang="ru-RU" sz="2400" b="1" dirty="0">
                <a:solidFill>
                  <a:srgbClr val="C00000"/>
                </a:solidFill>
              </a:rPr>
              <a:t> </a:t>
            </a:r>
            <a:r>
              <a:rPr lang="ru-RU" sz="2400" b="1" dirty="0" err="1">
                <a:solidFill>
                  <a:srgbClr val="C00000"/>
                </a:solidFill>
              </a:rPr>
              <a:t>signs</a:t>
            </a:r>
            <a:r>
              <a:rPr lang="ru-RU" sz="2400" b="1" dirty="0">
                <a:solidFill>
                  <a:srgbClr val="C00000"/>
                </a:solidFill>
              </a:rPr>
              <a:t> </a:t>
            </a:r>
            <a:r>
              <a:rPr lang="ru-RU" sz="2400" b="1" dirty="0" err="1">
                <a:solidFill>
                  <a:srgbClr val="C00000"/>
                </a:solidFill>
              </a:rPr>
              <a:t>of</a:t>
            </a:r>
            <a:r>
              <a:rPr lang="ru-RU" sz="2400" b="1" dirty="0">
                <a:solidFill>
                  <a:srgbClr val="C00000"/>
                </a:solidFill>
              </a:rPr>
              <a:t> </a:t>
            </a:r>
            <a:r>
              <a:rPr lang="ru-RU" sz="2400" b="1" dirty="0" err="1">
                <a:solidFill>
                  <a:srgbClr val="C00000"/>
                </a:solidFill>
              </a:rPr>
              <a:t>Cushing's</a:t>
            </a:r>
            <a:r>
              <a:rPr lang="ru-RU" sz="2400" b="1" dirty="0">
                <a:solidFill>
                  <a:srgbClr val="C00000"/>
                </a:solidFill>
              </a:rPr>
              <a:t> </a:t>
            </a:r>
            <a:r>
              <a:rPr lang="ru-RU" sz="2400" b="1" dirty="0" err="1">
                <a:solidFill>
                  <a:srgbClr val="C00000"/>
                </a:solidFill>
              </a:rPr>
              <a:t>syndrome</a:t>
            </a:r>
            <a:r>
              <a:rPr lang="ru-RU" dirty="0">
                <a:solidFill>
                  <a:srgbClr val="C000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rikolnye-kartinki.ru/img/picture/Nov/24/ccb3ab3dc1b5314c6b006716cba99e92/3.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123728" y="0"/>
            <a:ext cx="612068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ozhelezam.ru/userfiles/images/articles/bolezn-itsenko-kushinga/boleznitsenkokushinga7.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8892479" cy="6597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1143000"/>
          </a:xfrm>
        </p:spPr>
        <p:txBody>
          <a:bodyPr/>
          <a:lstStyle/>
          <a:p>
            <a:pPr algn="ctr"/>
            <a:r>
              <a:rPr lang="en-US" sz="3400" b="1" u="sng" dirty="0">
                <a:solidFill>
                  <a:srgbClr val="C00000"/>
                </a:solidFill>
                <a:effectLst>
                  <a:outerShdw blurRad="38100" dist="38100" dir="2700000" algn="tl">
                    <a:srgbClr val="000000">
                      <a:alpha val="43137"/>
                    </a:srgbClr>
                  </a:outerShdw>
                </a:effectLst>
              </a:rPr>
              <a:t>Adrenal anatomy and function</a:t>
            </a:r>
            <a:r>
              <a:rPr lang="en-US" sz="3400" dirty="0">
                <a:solidFill>
                  <a:srgbClr val="C00000"/>
                </a:solidFill>
                <a:effectLst>
                  <a:outerShdw blurRad="38100" dist="38100" dir="2700000" algn="tl">
                    <a:srgbClr val="000000">
                      <a:alpha val="43137"/>
                    </a:srgbClr>
                  </a:outerShdw>
                </a:effectLst>
              </a:rPr>
              <a:t/>
            </a:r>
            <a:br>
              <a:rPr lang="en-US" sz="3400" dirty="0">
                <a:solidFill>
                  <a:srgbClr val="C00000"/>
                </a:solidFill>
                <a:effectLst>
                  <a:outerShdw blurRad="38100" dist="38100" dir="2700000" algn="tl">
                    <a:srgbClr val="000000">
                      <a:alpha val="43137"/>
                    </a:srgbClr>
                  </a:outerShdw>
                </a:effectLst>
              </a:rPr>
            </a:br>
            <a:endParaRPr lang="ru-RU" sz="3400" dirty="0">
              <a:solidFill>
                <a:srgbClr val="C00000"/>
              </a:solidFill>
              <a:effectLst>
                <a:outerShdw blurRad="38100" dist="38100" dir="2700000" algn="tl">
                  <a:srgbClr val="000000">
                    <a:alpha val="43137"/>
                  </a:srgbClr>
                </a:outerShdw>
              </a:effectLst>
            </a:endParaRPr>
          </a:p>
        </p:txBody>
      </p:sp>
      <p:sp>
        <p:nvSpPr>
          <p:cNvPr id="7171" name="Rectangle 3"/>
          <p:cNvSpPr>
            <a:spLocks noGrp="1" noChangeArrowheads="1"/>
          </p:cNvSpPr>
          <p:nvPr>
            <p:ph type="body" idx="1"/>
          </p:nvPr>
        </p:nvSpPr>
        <p:spPr>
          <a:xfrm>
            <a:off x="457200" y="908050"/>
            <a:ext cx="8229600" cy="5949950"/>
          </a:xfrm>
        </p:spPr>
        <p:txBody>
          <a:bodyPr/>
          <a:lstStyle/>
          <a:p>
            <a:pPr algn="ctr">
              <a:lnSpc>
                <a:spcPct val="90000"/>
              </a:lnSpc>
              <a:buFont typeface="Wingdings" pitchFamily="2" charset="2"/>
              <a:buNone/>
            </a:pPr>
            <a:r>
              <a:rPr lang="en-US" dirty="0"/>
              <a:t>Adrenals (8-10 g) comprise an:</a:t>
            </a:r>
          </a:p>
          <a:p>
            <a:pPr>
              <a:lnSpc>
                <a:spcPct val="90000"/>
              </a:lnSpc>
            </a:pPr>
            <a:r>
              <a:rPr lang="en-US" dirty="0"/>
              <a:t>outer cortex </a:t>
            </a:r>
          </a:p>
          <a:p>
            <a:pPr lvl="1">
              <a:lnSpc>
                <a:spcPct val="90000"/>
              </a:lnSpc>
            </a:pPr>
            <a:r>
              <a:rPr lang="en-US" dirty="0" err="1" smtClean="0"/>
              <a:t>Reticularis</a:t>
            </a:r>
            <a:r>
              <a:rPr lang="en-US" dirty="0" smtClean="0"/>
              <a:t> (outer), </a:t>
            </a:r>
            <a:r>
              <a:rPr lang="en-US" dirty="0" err="1"/>
              <a:t>fasciculata</a:t>
            </a:r>
            <a:r>
              <a:rPr lang="en-US" dirty="0"/>
              <a:t> and </a:t>
            </a:r>
            <a:r>
              <a:rPr lang="en-US" dirty="0" err="1"/>
              <a:t>glomerulosa</a:t>
            </a:r>
            <a:r>
              <a:rPr lang="en-US" dirty="0"/>
              <a:t> </a:t>
            </a:r>
            <a:r>
              <a:rPr lang="en-US" dirty="0" smtClean="0"/>
              <a:t>(inner) zones</a:t>
            </a:r>
            <a:endParaRPr lang="en-US" dirty="0"/>
          </a:p>
          <a:p>
            <a:pPr lvl="1">
              <a:lnSpc>
                <a:spcPct val="90000"/>
              </a:lnSpc>
            </a:pPr>
            <a:r>
              <a:rPr lang="en-US" dirty="0"/>
              <a:t> </a:t>
            </a:r>
            <a:r>
              <a:rPr lang="en-US" dirty="0" smtClean="0"/>
              <a:t>Adrenal cortex produces </a:t>
            </a:r>
            <a:r>
              <a:rPr lang="en-US" b="1" dirty="0" smtClean="0"/>
              <a:t>steroids</a:t>
            </a:r>
            <a:endParaRPr lang="en-US" b="1" dirty="0"/>
          </a:p>
          <a:p>
            <a:pPr>
              <a:lnSpc>
                <a:spcPct val="90000"/>
              </a:lnSpc>
            </a:pPr>
            <a:r>
              <a:rPr lang="en-US" dirty="0"/>
              <a:t>inner medulla </a:t>
            </a:r>
          </a:p>
          <a:p>
            <a:pPr lvl="1">
              <a:lnSpc>
                <a:spcPct val="90000"/>
              </a:lnSpc>
            </a:pPr>
            <a:r>
              <a:rPr lang="en-US" dirty="0" smtClean="0"/>
              <a:t> produces </a:t>
            </a:r>
            <a:r>
              <a:rPr lang="en-US" dirty="0" err="1" smtClean="0"/>
              <a:t>catecholamines</a:t>
            </a:r>
            <a:r>
              <a:rPr lang="en-US" dirty="0" smtClean="0"/>
              <a:t> </a:t>
            </a:r>
            <a:endParaRPr lang="en-US" b="1" dirty="0"/>
          </a:p>
          <a:p>
            <a:pPr algn="ctr">
              <a:lnSpc>
                <a:spcPct val="90000"/>
              </a:lnSpc>
              <a:buFont typeface="Wingdings" pitchFamily="2" charset="2"/>
              <a:buNone/>
            </a:pPr>
            <a:r>
              <a:rPr lang="en-US" b="1" dirty="0"/>
              <a:t>The adrenal steroids are grouped into </a:t>
            </a:r>
          </a:p>
          <a:p>
            <a:pPr algn="ctr">
              <a:lnSpc>
                <a:spcPct val="90000"/>
              </a:lnSpc>
              <a:buFont typeface="Wingdings" pitchFamily="2" charset="2"/>
              <a:buNone/>
            </a:pPr>
            <a:r>
              <a:rPr lang="en-US" b="1" dirty="0"/>
              <a:t>three classes: </a:t>
            </a:r>
            <a:endParaRPr lang="en-US" dirty="0"/>
          </a:p>
          <a:p>
            <a:pPr>
              <a:lnSpc>
                <a:spcPct val="90000"/>
              </a:lnSpc>
            </a:pPr>
            <a:r>
              <a:rPr lang="en-US" dirty="0" err="1"/>
              <a:t>Glucocorticoids</a:t>
            </a:r>
            <a:r>
              <a:rPr lang="en-US" dirty="0"/>
              <a:t> </a:t>
            </a:r>
            <a:r>
              <a:rPr lang="ru-RU" dirty="0" smtClean="0"/>
              <a:t>(</a:t>
            </a:r>
            <a:r>
              <a:rPr lang="en-US" dirty="0" err="1" smtClean="0"/>
              <a:t>zona</a:t>
            </a:r>
            <a:r>
              <a:rPr lang="en-US" dirty="0" smtClean="0"/>
              <a:t> </a:t>
            </a:r>
            <a:r>
              <a:rPr lang="en-US" dirty="0" err="1" smtClean="0"/>
              <a:t>fasciculata</a:t>
            </a:r>
            <a:r>
              <a:rPr lang="en-US" dirty="0" smtClean="0"/>
              <a:t>)</a:t>
            </a:r>
            <a:endParaRPr lang="en-US" dirty="0"/>
          </a:p>
          <a:p>
            <a:pPr>
              <a:lnSpc>
                <a:spcPct val="90000"/>
              </a:lnSpc>
            </a:pPr>
            <a:r>
              <a:rPr lang="en-US" dirty="0" err="1"/>
              <a:t>Mineralocorticoids</a:t>
            </a:r>
            <a:r>
              <a:rPr lang="en-US" dirty="0"/>
              <a:t> </a:t>
            </a:r>
            <a:r>
              <a:rPr lang="en-US" dirty="0" smtClean="0"/>
              <a:t>(</a:t>
            </a:r>
            <a:r>
              <a:rPr lang="en-US" dirty="0" err="1" smtClean="0"/>
              <a:t>zona</a:t>
            </a:r>
            <a:r>
              <a:rPr lang="en-US" dirty="0" smtClean="0"/>
              <a:t> </a:t>
            </a:r>
            <a:r>
              <a:rPr lang="en-US" dirty="0" err="1" smtClean="0"/>
              <a:t>glomerulosa</a:t>
            </a:r>
            <a:r>
              <a:rPr lang="en-US" dirty="0" smtClean="0"/>
              <a:t>))</a:t>
            </a:r>
            <a:endParaRPr lang="en-US" dirty="0"/>
          </a:p>
          <a:p>
            <a:pPr>
              <a:lnSpc>
                <a:spcPct val="90000"/>
              </a:lnSpc>
            </a:pPr>
            <a:r>
              <a:rPr lang="en-US" dirty="0"/>
              <a:t>Androgens </a:t>
            </a:r>
            <a:r>
              <a:rPr lang="en-US" dirty="0" smtClean="0"/>
              <a:t>(</a:t>
            </a:r>
            <a:r>
              <a:rPr lang="en-US" dirty="0" err="1" smtClean="0"/>
              <a:t>zona</a:t>
            </a:r>
            <a:r>
              <a:rPr lang="en-US" dirty="0" smtClean="0"/>
              <a:t> </a:t>
            </a:r>
            <a:r>
              <a:rPr lang="en-US" dirty="0" err="1" smtClean="0"/>
              <a:t>reticularis</a:t>
            </a:r>
            <a:r>
              <a:rPr lang="en-US" dirty="0" smtClean="0"/>
              <a:t>)</a:t>
            </a:r>
            <a:endParaRPr lang="en-US" dirty="0"/>
          </a:p>
          <a:p>
            <a:pPr>
              <a:lnSpc>
                <a:spcPct val="90000"/>
              </a:lnSpc>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0" y="260350"/>
            <a:ext cx="8578850" cy="6742113"/>
          </a:xfrm>
        </p:spPr>
        <p:txBody>
          <a:bodyPr/>
          <a:lstStyle/>
          <a:p>
            <a:r>
              <a:rPr lang="en-US" i="1"/>
              <a:t>Pigmentation</a:t>
            </a:r>
            <a:r>
              <a:rPr lang="en-US"/>
              <a:t> occurs only with ACTH-dependent causes. </a:t>
            </a:r>
            <a:endParaRPr lang="ru-RU"/>
          </a:p>
          <a:p>
            <a:r>
              <a:rPr lang="en-US" i="1"/>
              <a:t>A Cushingoid appearance</a:t>
            </a:r>
            <a:r>
              <a:rPr lang="en-US"/>
              <a:t> can be caused by excess alcohol consumption (pseudo-Cushing's syndrome) - the pathophysiology is poorly understood. </a:t>
            </a:r>
            <a:endParaRPr lang="ru-RU"/>
          </a:p>
          <a:p>
            <a:r>
              <a:rPr lang="en-US" i="1"/>
              <a:t>Impaired glucose tolerance</a:t>
            </a:r>
            <a:r>
              <a:rPr lang="en-US"/>
              <a:t> or frank diabetes are common, especially in the ectopic ACTH syndrome</a:t>
            </a:r>
            <a:endParaRPr lang="ru-RU"/>
          </a:p>
          <a:p>
            <a:r>
              <a:rPr lang="en-US" i="1"/>
              <a:t>Hypokalaemia</a:t>
            </a:r>
            <a:r>
              <a:rPr lang="en-US"/>
              <a:t> due to the mineralocorticoid activity of cortisol is common with ectopic ACTH secretion.</a:t>
            </a:r>
            <a:endParaRPr lang="ru-RU"/>
          </a:p>
          <a:p>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476672"/>
            <a:ext cx="8229600" cy="1143000"/>
          </a:xfrm>
        </p:spPr>
        <p:txBody>
          <a:bodyPr/>
          <a:lstStyle/>
          <a:p>
            <a:pPr algn="ctr"/>
            <a:r>
              <a:rPr lang="ru-RU" sz="6000" b="1" i="1" dirty="0" err="1">
                <a:solidFill>
                  <a:srgbClr val="C00000"/>
                </a:solidFill>
              </a:rPr>
              <a:t>Diagnosis</a:t>
            </a:r>
            <a:r>
              <a:rPr lang="en-US" sz="6000" b="1" i="1" dirty="0">
                <a:solidFill>
                  <a:srgbClr val="C00000"/>
                </a:solidFill>
              </a:rPr>
              <a:t/>
            </a:r>
            <a:br>
              <a:rPr lang="en-US" sz="6000" b="1" i="1" dirty="0">
                <a:solidFill>
                  <a:srgbClr val="C00000"/>
                </a:solidFill>
              </a:rPr>
            </a:br>
            <a:endParaRPr lang="ru-RU" sz="6000" b="1" i="1" dirty="0">
              <a:solidFill>
                <a:srgbClr val="C00000"/>
              </a:solidFill>
            </a:endParaRPr>
          </a:p>
        </p:txBody>
      </p:sp>
      <p:sp>
        <p:nvSpPr>
          <p:cNvPr id="31747" name="Rectangle 3"/>
          <p:cNvSpPr>
            <a:spLocks noGrp="1" noChangeArrowheads="1"/>
          </p:cNvSpPr>
          <p:nvPr>
            <p:ph type="body" idx="1"/>
          </p:nvPr>
        </p:nvSpPr>
        <p:spPr>
          <a:xfrm>
            <a:off x="179388" y="1600200"/>
            <a:ext cx="8785225" cy="4997450"/>
          </a:xfrm>
        </p:spPr>
        <p:txBody>
          <a:bodyPr/>
          <a:lstStyle/>
          <a:p>
            <a:pPr algn="ctr">
              <a:buFont typeface="Wingdings" pitchFamily="2" charset="2"/>
              <a:buNone/>
            </a:pPr>
            <a:r>
              <a:rPr lang="en-US" sz="4400"/>
              <a:t>  There are two phases to the investigation: </a:t>
            </a:r>
          </a:p>
          <a:p>
            <a:r>
              <a:rPr lang="en-US" sz="4400"/>
              <a:t>confirmation of the presence or absence of Cushing's syndrome </a:t>
            </a:r>
          </a:p>
          <a:p>
            <a:r>
              <a:rPr lang="en-US" sz="4400"/>
              <a:t>differential diagnosis of its cause (e.g. pituitary, adrenal or ectopic)</a:t>
            </a:r>
            <a:endParaRPr lang="ru-RU"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0"/>
            <a:ext cx="8229600" cy="1143000"/>
          </a:xfrm>
        </p:spPr>
        <p:txBody>
          <a:bodyPr/>
          <a:lstStyle/>
          <a:p>
            <a:pPr algn="ctr"/>
            <a:r>
              <a:rPr lang="en-US" sz="3400" b="1" i="1" dirty="0">
                <a:solidFill>
                  <a:srgbClr val="C00000"/>
                </a:solidFill>
                <a:effectLst>
                  <a:outerShdw blurRad="38100" dist="38100" dir="2700000" algn="tl">
                    <a:srgbClr val="000000">
                      <a:alpha val="43137"/>
                    </a:srgbClr>
                  </a:outerShdw>
                </a:effectLst>
              </a:rPr>
              <a:t>1. Confirmation </a:t>
            </a:r>
            <a:r>
              <a:rPr lang="en-US" sz="3400" dirty="0">
                <a:solidFill>
                  <a:srgbClr val="C00000"/>
                </a:solidFill>
                <a:effectLst>
                  <a:outerShdw blurRad="38100" dist="38100" dir="2700000" algn="tl">
                    <a:srgbClr val="000000">
                      <a:alpha val="43137"/>
                    </a:srgbClr>
                  </a:outerShdw>
                </a:effectLst>
              </a:rPr>
              <a:t/>
            </a:r>
            <a:br>
              <a:rPr lang="en-US" sz="3400" dirty="0">
                <a:solidFill>
                  <a:srgbClr val="C00000"/>
                </a:solidFill>
                <a:effectLst>
                  <a:outerShdw blurRad="38100" dist="38100" dir="2700000" algn="tl">
                    <a:srgbClr val="000000">
                      <a:alpha val="43137"/>
                    </a:srgbClr>
                  </a:outerShdw>
                </a:effectLst>
              </a:rPr>
            </a:br>
            <a:endParaRPr lang="ru-RU" sz="3400" dirty="0">
              <a:solidFill>
                <a:srgbClr val="C00000"/>
              </a:solidFill>
              <a:effectLst>
                <a:outerShdw blurRad="38100" dist="38100" dir="2700000" algn="tl">
                  <a:srgbClr val="000000">
                    <a:alpha val="43137"/>
                  </a:srgbClr>
                </a:outerShdw>
              </a:effectLst>
            </a:endParaRPr>
          </a:p>
        </p:txBody>
      </p:sp>
      <p:sp>
        <p:nvSpPr>
          <p:cNvPr id="32771" name="Rectangle 3"/>
          <p:cNvSpPr>
            <a:spLocks noGrp="1" noChangeArrowheads="1"/>
          </p:cNvSpPr>
          <p:nvPr>
            <p:ph type="body" idx="1"/>
          </p:nvPr>
        </p:nvSpPr>
        <p:spPr>
          <a:xfrm>
            <a:off x="107950" y="620713"/>
            <a:ext cx="8928100" cy="6553200"/>
          </a:xfrm>
        </p:spPr>
        <p:txBody>
          <a:bodyPr/>
          <a:lstStyle/>
          <a:p>
            <a:pPr algn="ctr">
              <a:lnSpc>
                <a:spcPct val="80000"/>
              </a:lnSpc>
              <a:buFont typeface="Wingdings" pitchFamily="2" charset="2"/>
              <a:buNone/>
            </a:pPr>
            <a:r>
              <a:rPr lang="en-US" sz="2400"/>
              <a:t>Investigations to confirm the diagnosis include: </a:t>
            </a:r>
            <a:endParaRPr lang="ru-RU" sz="2400"/>
          </a:p>
          <a:p>
            <a:pPr>
              <a:lnSpc>
                <a:spcPct val="80000"/>
              </a:lnSpc>
            </a:pPr>
            <a:r>
              <a:rPr lang="en-US" sz="2400" b="1"/>
              <a:t>48-hour low-dose dexamethasone test. </a:t>
            </a:r>
            <a:endParaRPr lang="ru-RU" sz="2400"/>
          </a:p>
          <a:p>
            <a:pPr>
              <a:lnSpc>
                <a:spcPct val="80000"/>
              </a:lnSpc>
              <a:buFont typeface="Wingdings" pitchFamily="2" charset="2"/>
              <a:buNone/>
            </a:pPr>
            <a:r>
              <a:rPr lang="en-US" sz="2400"/>
              <a:t>Normal individuals suppress plasma cortisol to &lt; 50 nmol/L. Patients with Cushing's syndrome fail to show complete suppression of plasma cortisol levels (although levels may fall substantially in a few cases). </a:t>
            </a:r>
          </a:p>
          <a:p>
            <a:pPr>
              <a:lnSpc>
                <a:spcPct val="80000"/>
              </a:lnSpc>
              <a:buFont typeface="Wingdings" pitchFamily="2" charset="2"/>
              <a:buNone/>
            </a:pPr>
            <a:r>
              <a:rPr lang="en-US" sz="2400"/>
              <a:t>This test is highly sensitive (&gt; 97%). </a:t>
            </a:r>
            <a:endParaRPr lang="ru-RU" sz="2400"/>
          </a:p>
          <a:p>
            <a:pPr>
              <a:lnSpc>
                <a:spcPct val="80000"/>
              </a:lnSpc>
            </a:pPr>
            <a:r>
              <a:rPr lang="en-US" sz="2400" b="1"/>
              <a:t>24-hour urinary free cortisol measurements.</a:t>
            </a:r>
            <a:r>
              <a:rPr lang="en-US" sz="2400"/>
              <a:t> </a:t>
            </a:r>
            <a:endParaRPr lang="ru-RU" sz="2400"/>
          </a:p>
          <a:p>
            <a:pPr>
              <a:lnSpc>
                <a:spcPct val="80000"/>
              </a:lnSpc>
            </a:pPr>
            <a:r>
              <a:rPr lang="en-US" sz="2400" b="1"/>
              <a:t>Circadian rhythm.</a:t>
            </a:r>
            <a:r>
              <a:rPr lang="en-US" sz="2400"/>
              <a:t> </a:t>
            </a:r>
            <a:endParaRPr lang="ru-RU" sz="2400"/>
          </a:p>
          <a:p>
            <a:pPr>
              <a:lnSpc>
                <a:spcPct val="80000"/>
              </a:lnSpc>
              <a:buFont typeface="Wingdings" pitchFamily="2" charset="2"/>
              <a:buNone/>
            </a:pPr>
            <a:r>
              <a:rPr lang="en-US" sz="2400"/>
              <a:t>After 48 hours in hospital, cortisol samples are taken at 0900h and 2400h (without warning the patient). </a:t>
            </a:r>
          </a:p>
          <a:p>
            <a:pPr>
              <a:lnSpc>
                <a:spcPct val="80000"/>
              </a:lnSpc>
              <a:buFont typeface="Wingdings" pitchFamily="2" charset="2"/>
              <a:buNone/>
            </a:pPr>
            <a:r>
              <a:rPr lang="en-US" sz="2400"/>
              <a:t>Normal subjects show a pronounced circadian variation.</a:t>
            </a:r>
          </a:p>
          <a:p>
            <a:pPr>
              <a:lnSpc>
                <a:spcPct val="80000"/>
              </a:lnSpc>
              <a:buFont typeface="Wingdings" pitchFamily="2" charset="2"/>
              <a:buNone/>
            </a:pPr>
            <a:r>
              <a:rPr lang="en-US" sz="2400"/>
              <a:t>Those with Cushing's syndrome have high midnight cortisol levels (&gt; 100 nmol/L), though the 0900h value may be normal. </a:t>
            </a:r>
            <a:endParaRPr lang="en-US" sz="2400" b="1"/>
          </a:p>
          <a:p>
            <a:pPr>
              <a:lnSpc>
                <a:spcPct val="80000"/>
              </a:lnSpc>
              <a:buFont typeface="Wingdings" pitchFamily="2" charset="2"/>
              <a:buNone/>
            </a:pPr>
            <a:r>
              <a:rPr lang="en-US" sz="2400" b="1"/>
              <a:t>      Other tests.</a:t>
            </a:r>
            <a:r>
              <a:rPr lang="en-US" sz="2400"/>
              <a:t> </a:t>
            </a:r>
          </a:p>
          <a:p>
            <a:pPr>
              <a:lnSpc>
                <a:spcPct val="80000"/>
              </a:lnSpc>
            </a:pPr>
            <a:r>
              <a:rPr lang="en-US" sz="2400"/>
              <a:t>insulin stress test</a:t>
            </a:r>
          </a:p>
          <a:p>
            <a:pPr>
              <a:lnSpc>
                <a:spcPct val="80000"/>
              </a:lnSpc>
            </a:pPr>
            <a:r>
              <a:rPr lang="en-US" sz="2400"/>
              <a:t>desmopressin stimulation test </a:t>
            </a:r>
          </a:p>
          <a:p>
            <a:pPr>
              <a:lnSpc>
                <a:spcPct val="80000"/>
              </a:lnSpc>
            </a:pPr>
            <a:r>
              <a:rPr lang="en-US" sz="2400"/>
              <a:t>CRH tests.</a:t>
            </a:r>
            <a:endParaRPr lang="ru-RU"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ic.pics.livejournal.com/endoarchive/72141092/25339/25339_original.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95536" y="0"/>
            <a:ext cx="8568951"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115888"/>
            <a:ext cx="8229600" cy="1143000"/>
          </a:xfrm>
        </p:spPr>
        <p:txBody>
          <a:bodyPr/>
          <a:lstStyle/>
          <a:p>
            <a:r>
              <a:rPr lang="en-US" sz="3400" b="1" i="1" dirty="0"/>
              <a:t>2. </a:t>
            </a:r>
            <a:r>
              <a:rPr lang="en-US" sz="3400" b="1" i="1" dirty="0">
                <a:solidFill>
                  <a:srgbClr val="C00000"/>
                </a:solidFill>
              </a:rPr>
              <a:t>Differential diagnosis of the cause </a:t>
            </a:r>
            <a:r>
              <a:rPr lang="en-US" sz="3400" b="1" dirty="0">
                <a:solidFill>
                  <a:srgbClr val="C00000"/>
                </a:solidFill>
              </a:rPr>
              <a:t/>
            </a:r>
            <a:br>
              <a:rPr lang="en-US" sz="3400" b="1" dirty="0">
                <a:solidFill>
                  <a:srgbClr val="C00000"/>
                </a:solidFill>
              </a:rPr>
            </a:br>
            <a:endParaRPr lang="ru-RU" sz="3400" b="1" dirty="0">
              <a:solidFill>
                <a:srgbClr val="C00000"/>
              </a:solidFill>
            </a:endParaRPr>
          </a:p>
        </p:txBody>
      </p:sp>
      <p:sp>
        <p:nvSpPr>
          <p:cNvPr id="33795" name="Rectangle 3"/>
          <p:cNvSpPr>
            <a:spLocks noGrp="1" noChangeArrowheads="1"/>
          </p:cNvSpPr>
          <p:nvPr>
            <p:ph type="body" idx="1"/>
          </p:nvPr>
        </p:nvSpPr>
        <p:spPr>
          <a:xfrm>
            <a:off x="0" y="765175"/>
            <a:ext cx="9036050" cy="6092825"/>
          </a:xfrm>
        </p:spPr>
        <p:txBody>
          <a:bodyPr/>
          <a:lstStyle/>
          <a:p>
            <a:pPr algn="ctr">
              <a:lnSpc>
                <a:spcPct val="80000"/>
              </a:lnSpc>
              <a:buFont typeface="Wingdings" pitchFamily="2" charset="2"/>
              <a:buNone/>
            </a:pPr>
            <a:r>
              <a:rPr lang="en-US" sz="2000" b="1" u="sng"/>
              <a:t>Biochemical and radiological procedures for diagnosis include:</a:t>
            </a:r>
            <a:r>
              <a:rPr lang="en-US" sz="1600"/>
              <a:t> </a:t>
            </a:r>
            <a:endParaRPr lang="ru-RU" sz="1600"/>
          </a:p>
          <a:p>
            <a:pPr>
              <a:lnSpc>
                <a:spcPct val="80000"/>
              </a:lnSpc>
            </a:pPr>
            <a:r>
              <a:rPr lang="en-US" sz="1800" b="1"/>
              <a:t>Adrenal CT or MRI scan.</a:t>
            </a:r>
            <a:r>
              <a:rPr lang="en-US" sz="1800"/>
              <a:t> </a:t>
            </a:r>
            <a:endParaRPr lang="ru-RU" sz="1800"/>
          </a:p>
          <a:p>
            <a:pPr lvl="1">
              <a:lnSpc>
                <a:spcPct val="80000"/>
              </a:lnSpc>
            </a:pPr>
            <a:r>
              <a:rPr lang="en-US" sz="1800"/>
              <a:t>adenomas and carcinomas (large size, irregular outline and signs of infiltration or metastases)</a:t>
            </a:r>
          </a:p>
          <a:p>
            <a:pPr lvl="1">
              <a:lnSpc>
                <a:spcPct val="80000"/>
              </a:lnSpc>
            </a:pPr>
            <a:r>
              <a:rPr lang="en-US" sz="1800"/>
              <a:t>bilateral adrenal hyperplasia </a:t>
            </a:r>
            <a:endParaRPr lang="en-US" sz="1800" b="1"/>
          </a:p>
          <a:p>
            <a:pPr>
              <a:lnSpc>
                <a:spcPct val="80000"/>
              </a:lnSpc>
            </a:pPr>
            <a:r>
              <a:rPr lang="en-US" sz="1800" b="1"/>
              <a:t>Pituitary MRI.</a:t>
            </a:r>
            <a:r>
              <a:rPr lang="en-US" sz="1800"/>
              <a:t> </a:t>
            </a:r>
          </a:p>
          <a:p>
            <a:pPr lvl="1">
              <a:lnSpc>
                <a:spcPct val="80000"/>
              </a:lnSpc>
            </a:pPr>
            <a:r>
              <a:rPr lang="en-US" sz="1800"/>
              <a:t>a pituitary adenoma may be seen. </a:t>
            </a:r>
            <a:endParaRPr lang="ru-RU" sz="1800"/>
          </a:p>
          <a:p>
            <a:pPr>
              <a:lnSpc>
                <a:spcPct val="80000"/>
              </a:lnSpc>
            </a:pPr>
            <a:r>
              <a:rPr lang="en-US" sz="1800" b="1"/>
              <a:t>Plasma potassium levels.</a:t>
            </a:r>
            <a:r>
              <a:rPr lang="en-US" sz="1800"/>
              <a:t> </a:t>
            </a:r>
            <a:endParaRPr lang="ru-RU" sz="1800"/>
          </a:p>
          <a:p>
            <a:pPr lvl="1">
              <a:lnSpc>
                <a:spcPct val="80000"/>
              </a:lnSpc>
            </a:pPr>
            <a:r>
              <a:rPr lang="en-US" sz="1800"/>
              <a:t>hypokalaemia (ectopic ACTH secretion). All diuretics must be stopped.</a:t>
            </a:r>
            <a:endParaRPr lang="ru-RU" sz="1800"/>
          </a:p>
          <a:p>
            <a:pPr>
              <a:lnSpc>
                <a:spcPct val="80000"/>
              </a:lnSpc>
            </a:pPr>
            <a:r>
              <a:rPr lang="en-US" sz="1800" b="1"/>
              <a:t>High-dose dexamethasone test</a:t>
            </a:r>
            <a:r>
              <a:rPr lang="en-US" sz="1800"/>
              <a:t>. </a:t>
            </a:r>
            <a:endParaRPr lang="ru-RU" sz="1800"/>
          </a:p>
          <a:p>
            <a:pPr lvl="1">
              <a:lnSpc>
                <a:spcPct val="80000"/>
              </a:lnSpc>
            </a:pPr>
            <a:r>
              <a:rPr lang="en-US" sz="1800"/>
              <a:t>failure of significant plasma cortisol suppression suggests an ectopic source of ACTH or an adrenal tumour. </a:t>
            </a:r>
            <a:endParaRPr lang="ru-RU" sz="1800"/>
          </a:p>
          <a:p>
            <a:pPr>
              <a:lnSpc>
                <a:spcPct val="80000"/>
              </a:lnSpc>
            </a:pPr>
            <a:r>
              <a:rPr lang="en-US" sz="1800" b="1"/>
              <a:t>Plasma ACTH levels.</a:t>
            </a:r>
            <a:r>
              <a:rPr lang="en-US" sz="1800"/>
              <a:t> </a:t>
            </a:r>
            <a:endParaRPr lang="ru-RU" sz="1800"/>
          </a:p>
          <a:p>
            <a:pPr lvl="1">
              <a:lnSpc>
                <a:spcPct val="80000"/>
              </a:lnSpc>
            </a:pPr>
            <a:r>
              <a:rPr lang="en-US" sz="1800"/>
              <a:t>low or undetectable ACTH levels (&lt; 10 ng/L) on two or more occasions </a:t>
            </a:r>
            <a:r>
              <a:rPr lang="en-US" sz="1800">
                <a:sym typeface="Symbol" pitchFamily="18" charset="2"/>
              </a:rPr>
              <a:t></a:t>
            </a:r>
            <a:r>
              <a:rPr lang="en-US" sz="1800"/>
              <a:t> non-ACTH-dependent disease. </a:t>
            </a:r>
            <a:endParaRPr lang="ru-RU" sz="1800"/>
          </a:p>
          <a:p>
            <a:pPr>
              <a:lnSpc>
                <a:spcPct val="80000"/>
              </a:lnSpc>
            </a:pPr>
            <a:r>
              <a:rPr lang="en-US" sz="1800" b="1"/>
              <a:t>CRH test.</a:t>
            </a:r>
            <a:r>
              <a:rPr lang="en-US" sz="1800"/>
              <a:t> </a:t>
            </a:r>
            <a:endParaRPr lang="ru-RU" sz="1800"/>
          </a:p>
          <a:p>
            <a:pPr lvl="1">
              <a:lnSpc>
                <a:spcPct val="80000"/>
              </a:lnSpc>
            </a:pPr>
            <a:r>
              <a:rPr lang="en-US" sz="1800"/>
              <a:t>an exaggerated ACTH and cortisol response to exogenous CRH suggests pituitary-dependent Cushing's disease, as ectopic sources rarely respond. </a:t>
            </a:r>
            <a:endParaRPr lang="ru-RU" sz="1800"/>
          </a:p>
          <a:p>
            <a:pPr>
              <a:lnSpc>
                <a:spcPct val="80000"/>
              </a:lnSpc>
            </a:pPr>
            <a:r>
              <a:rPr lang="en-US" sz="1800" b="1"/>
              <a:t>Chest X-ray</a:t>
            </a:r>
            <a:r>
              <a:rPr lang="en-US" sz="1800"/>
              <a:t> </a:t>
            </a:r>
            <a:endParaRPr lang="ru-RU" sz="1800"/>
          </a:p>
          <a:p>
            <a:pPr lvl="1">
              <a:lnSpc>
                <a:spcPct val="80000"/>
              </a:lnSpc>
            </a:pPr>
            <a:r>
              <a:rPr lang="en-US" sz="1800"/>
              <a:t>carcinoma of the bronchus or a bronchial carcinoid. </a:t>
            </a:r>
          </a:p>
          <a:p>
            <a:pPr lvl="1">
              <a:lnSpc>
                <a:spcPct val="80000"/>
              </a:lnSpc>
            </a:pPr>
            <a:r>
              <a:rPr lang="en-US" sz="1800"/>
              <a:t>if ectopic ACTH is suspected, whole-lung and mediastinal CT scanning should be performed. </a:t>
            </a:r>
            <a:endParaRPr lang="ru-RU"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a:t>
            </a:r>
            <a:r>
              <a:rPr lang="ru-RU" b="1" dirty="0" smtClean="0">
                <a:solidFill>
                  <a:srgbClr val="C00000"/>
                </a:solidFill>
              </a:rPr>
              <a:t>МРТ/КТ: </a:t>
            </a:r>
            <a:r>
              <a:rPr lang="ru-RU" sz="3100" b="1" dirty="0" smtClean="0">
                <a:solidFill>
                  <a:srgbClr val="C00000"/>
                </a:solidFill>
              </a:rPr>
              <a:t>При МРТ в сочетании с </a:t>
            </a:r>
            <a:r>
              <a:rPr lang="ru-RU" sz="3100" b="1" dirty="0" err="1" smtClean="0">
                <a:solidFill>
                  <a:srgbClr val="C00000"/>
                </a:solidFill>
              </a:rPr>
              <a:t>контрастированием</a:t>
            </a:r>
            <a:r>
              <a:rPr lang="ru-RU" sz="3100" b="1" dirty="0" smtClean="0">
                <a:solidFill>
                  <a:srgbClr val="C00000"/>
                </a:solidFill>
              </a:rPr>
              <a:t> гипофиза (гадолиний) аденома выявляется в 80% случаев.</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 Однако следует иметь в виду, что аденома гипофиза выявляется у 10% лиц без нарушения функции гипофиза, поэтому биохимические исследования гормонов имеют решающее значение.</a:t>
            </a:r>
          </a:p>
          <a:p>
            <a:r>
              <a:rPr lang="ru-RU" dirty="0" smtClean="0"/>
              <a:t>◊ В случае подозрения на </a:t>
            </a:r>
            <a:r>
              <a:rPr lang="ru-RU" dirty="0" err="1" smtClean="0"/>
              <a:t>АКТГ-независимый</a:t>
            </a:r>
            <a:r>
              <a:rPr lang="ru-RU" dirty="0" smtClean="0"/>
              <a:t> синдром </a:t>
            </a:r>
            <a:r>
              <a:rPr lang="ru-RU" dirty="0" err="1" smtClean="0"/>
              <a:t>Иценко</a:t>
            </a:r>
            <a:r>
              <a:rPr lang="ru-RU" dirty="0" smtClean="0"/>
              <a:t> – </a:t>
            </a:r>
            <a:r>
              <a:rPr lang="ru-RU" dirty="0" err="1" smtClean="0"/>
              <a:t>Кушинга</a:t>
            </a:r>
            <a:r>
              <a:rPr lang="ru-RU" dirty="0" smtClean="0"/>
              <a:t> при МРТ/КТ в надпочечниках можно выявить характерные морфологические изменения.</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МРТ/КТ</a:t>
            </a:r>
            <a:r>
              <a:rPr lang="ru-RU" dirty="0" smtClean="0"/>
              <a:t/>
            </a:r>
            <a:br>
              <a:rPr lang="ru-RU" dirty="0" smtClean="0"/>
            </a:br>
            <a:endParaRPr lang="ru-RU" dirty="0"/>
          </a:p>
        </p:txBody>
      </p:sp>
      <p:pic>
        <p:nvPicPr>
          <p:cNvPr id="4" name="Содержимое 3" descr="http://drpozvonkov.ru/wp-content/uploads/2016/08/%D0%B4%D0%B8%D0%B0%D0%B3%D0%BD%D0%BE%D1%81%D1%82%D0%B8%D0%BA%D0%B0-%D0%B1%D0%BE%D0%BB%D0%B5%D0%B7%D0%BD%D0%B8-%D0%B8%D1%86%D0%B5%D0%BD%D0%BA%D0%BE-%D0%BA%D1%83%D1%88%D0%B8%D0%BD%D0%B3%D0%B0.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11560" y="1484784"/>
            <a:ext cx="7881852" cy="46413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Визуализация гипофиза</a:t>
            </a:r>
            <a:endParaRPr lang="ru-RU" b="1" dirty="0">
              <a:solidFill>
                <a:srgbClr val="C00000"/>
              </a:solidFill>
            </a:endParaRPr>
          </a:p>
        </p:txBody>
      </p:sp>
      <p:pic>
        <p:nvPicPr>
          <p:cNvPr id="4" name="Содержимое 3" descr="http://zhiznizdorovye.ru/wp-content/uploads/2017/01/%D1%82%D0%BE%D0%BC%D0%BE%D0%B3%D1%80%D0%B0%D0%BC%D0%BC%D1%8B-%D0%B0%D0%B4%D0%B5%D0%BD%D0%BE%D0%BC%D1%8B-%D0%B3%D0%B8%D0%BF%D0%BE%D1%84%D0%B8%D0%B7%D0%B0-300x234.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15616" y="1412776"/>
            <a:ext cx="7488832" cy="52565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medsest.ru/img/articles/na-magnitorezonansnoy-tomogramme-vizualiziruetsya-opuhol-gipofiza.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188640"/>
            <a:ext cx="8712968" cy="64087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sz="3400" b="1" i="1" dirty="0">
                <a:solidFill>
                  <a:srgbClr val="C00000"/>
                </a:solidFill>
              </a:rPr>
              <a:t>Further investigations</a:t>
            </a:r>
            <a:r>
              <a:rPr lang="en-US" sz="3400" b="1" dirty="0"/>
              <a:t>:</a:t>
            </a:r>
            <a:r>
              <a:rPr lang="en-US" sz="3400" dirty="0"/>
              <a:t/>
            </a:r>
            <a:br>
              <a:rPr lang="en-US" sz="3400" dirty="0"/>
            </a:br>
            <a:endParaRPr lang="ru-RU" sz="3400" dirty="0"/>
          </a:p>
        </p:txBody>
      </p:sp>
      <p:sp>
        <p:nvSpPr>
          <p:cNvPr id="34819" name="Rectangle 3"/>
          <p:cNvSpPr>
            <a:spLocks noGrp="1" noChangeArrowheads="1"/>
          </p:cNvSpPr>
          <p:nvPr>
            <p:ph type="body" idx="1"/>
          </p:nvPr>
        </p:nvSpPr>
        <p:spPr>
          <a:xfrm>
            <a:off x="539750" y="1196975"/>
            <a:ext cx="8435975" cy="5834063"/>
          </a:xfrm>
        </p:spPr>
        <p:txBody>
          <a:bodyPr/>
          <a:lstStyle/>
          <a:p>
            <a:pPr>
              <a:lnSpc>
                <a:spcPct val="90000"/>
              </a:lnSpc>
            </a:pPr>
            <a:r>
              <a:rPr lang="en-US" dirty="0"/>
              <a:t>catheterization of the inferior </a:t>
            </a:r>
            <a:r>
              <a:rPr lang="en-US" dirty="0" err="1"/>
              <a:t>petrosal</a:t>
            </a:r>
            <a:r>
              <a:rPr lang="en-US" dirty="0"/>
              <a:t> sinus to measure ACTH for pituitary lesions </a:t>
            </a:r>
          </a:p>
          <a:p>
            <a:pPr>
              <a:lnSpc>
                <a:spcPct val="90000"/>
              </a:lnSpc>
            </a:pPr>
            <a:r>
              <a:rPr lang="en-US" dirty="0"/>
              <a:t>blood samples taken throughout the body in a search for ectopic sources</a:t>
            </a:r>
          </a:p>
          <a:p>
            <a:pPr>
              <a:lnSpc>
                <a:spcPct val="90000"/>
              </a:lnSpc>
            </a:pPr>
            <a:r>
              <a:rPr lang="en-US" dirty="0" err="1"/>
              <a:t>bronchoscopy</a:t>
            </a:r>
            <a:endParaRPr lang="en-US" dirty="0"/>
          </a:p>
          <a:p>
            <a:pPr>
              <a:lnSpc>
                <a:spcPct val="90000"/>
              </a:lnSpc>
            </a:pPr>
            <a:r>
              <a:rPr lang="en-US" dirty="0"/>
              <a:t>cytology</a:t>
            </a:r>
          </a:p>
          <a:p>
            <a:pPr>
              <a:lnSpc>
                <a:spcPct val="90000"/>
              </a:lnSpc>
            </a:pPr>
            <a:r>
              <a:rPr lang="en-US" dirty="0"/>
              <a:t>regional </a:t>
            </a:r>
            <a:r>
              <a:rPr lang="en-US" dirty="0" err="1"/>
              <a:t>arteriograms</a:t>
            </a:r>
            <a:r>
              <a:rPr lang="en-US" dirty="0"/>
              <a:t> are occasionally necessary</a:t>
            </a:r>
          </a:p>
          <a:p>
            <a:pPr>
              <a:lnSpc>
                <a:spcPct val="90000"/>
              </a:lnSpc>
            </a:pPr>
            <a:r>
              <a:rPr lang="en-US" b="1" dirty="0" err="1">
                <a:solidFill>
                  <a:srgbClr val="C00000"/>
                </a:solidFill>
              </a:rPr>
              <a:t>radiolabelled</a:t>
            </a:r>
            <a:r>
              <a:rPr lang="en-US" b="1" dirty="0">
                <a:solidFill>
                  <a:srgbClr val="C00000"/>
                </a:solidFill>
              </a:rPr>
              <a:t> </a:t>
            </a:r>
            <a:r>
              <a:rPr lang="en-US" b="1" dirty="0" err="1">
                <a:solidFill>
                  <a:srgbClr val="C00000"/>
                </a:solidFill>
              </a:rPr>
              <a:t>octreotide</a:t>
            </a:r>
            <a:r>
              <a:rPr lang="en-US" b="1" dirty="0">
                <a:solidFill>
                  <a:srgbClr val="C00000"/>
                </a:solidFill>
              </a:rPr>
              <a:t> (111In </a:t>
            </a:r>
            <a:r>
              <a:rPr lang="en-US" b="1" dirty="0" err="1">
                <a:solidFill>
                  <a:srgbClr val="C00000"/>
                </a:solidFill>
              </a:rPr>
              <a:t>octreotide</a:t>
            </a:r>
            <a:r>
              <a:rPr lang="en-US" b="1" dirty="0">
                <a:solidFill>
                  <a:srgbClr val="C00000"/>
                </a:solidFill>
              </a:rPr>
              <a:t>) is occasionally helpful in locating ectopic ACTH sites.</a:t>
            </a:r>
            <a:endParaRPr lang="ru-RU"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25798-18-t27"/>
          <p:cNvPicPr>
            <a:picLocks noChangeAspect="1" noChangeArrowheads="1"/>
          </p:cNvPicPr>
          <p:nvPr/>
        </p:nvPicPr>
        <p:blipFill>
          <a:blip r:embed="rId2" cstate="print"/>
          <a:srcRect/>
          <a:stretch>
            <a:fillRect/>
          </a:stretch>
        </p:blipFill>
        <p:spPr bwMode="auto">
          <a:xfrm>
            <a:off x="0" y="0"/>
            <a:ext cx="9144000" cy="58404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115888"/>
            <a:ext cx="8229600" cy="1143000"/>
          </a:xfrm>
        </p:spPr>
        <p:txBody>
          <a:bodyPr/>
          <a:lstStyle/>
          <a:p>
            <a:pPr algn="ctr"/>
            <a:r>
              <a:rPr lang="en-US" sz="4000" b="1" i="1" dirty="0">
                <a:solidFill>
                  <a:srgbClr val="C00000"/>
                </a:solidFill>
              </a:rPr>
              <a:t>Treatment</a:t>
            </a:r>
            <a:br>
              <a:rPr lang="en-US" sz="4000" b="1" i="1" dirty="0">
                <a:solidFill>
                  <a:srgbClr val="C00000"/>
                </a:solidFill>
              </a:rPr>
            </a:br>
            <a:endParaRPr lang="ru-RU" sz="4000" b="1" i="1" dirty="0">
              <a:solidFill>
                <a:srgbClr val="C00000"/>
              </a:solidFill>
            </a:endParaRPr>
          </a:p>
        </p:txBody>
      </p:sp>
      <p:sp>
        <p:nvSpPr>
          <p:cNvPr id="35843" name="Rectangle 3"/>
          <p:cNvSpPr>
            <a:spLocks noGrp="1" noChangeArrowheads="1"/>
          </p:cNvSpPr>
          <p:nvPr>
            <p:ph type="body" idx="1"/>
          </p:nvPr>
        </p:nvSpPr>
        <p:spPr>
          <a:xfrm>
            <a:off x="107950" y="692150"/>
            <a:ext cx="8928100" cy="6165850"/>
          </a:xfrm>
        </p:spPr>
        <p:txBody>
          <a:bodyPr/>
          <a:lstStyle/>
          <a:p>
            <a:pPr marL="895350" lvl="1" indent="-438150">
              <a:buFont typeface="Wingdings" pitchFamily="2" charset="2"/>
              <a:buAutoNum type="arabicPeriod"/>
            </a:pPr>
            <a:r>
              <a:rPr lang="en-US" sz="2800"/>
              <a:t>Metyrapone (11</a:t>
            </a:r>
            <a:r>
              <a:rPr lang="ru-RU" sz="2800"/>
              <a:t>β</a:t>
            </a:r>
            <a:r>
              <a:rPr lang="en-US" sz="2800"/>
              <a:t>-hydroxylase blocker) 750 mg to 4 g daily in three to four divided doses. </a:t>
            </a:r>
          </a:p>
          <a:p>
            <a:pPr marL="895350" lvl="1" indent="-438150">
              <a:buFont typeface="Wingdings" pitchFamily="2" charset="2"/>
              <a:buAutoNum type="arabicPeriod"/>
            </a:pPr>
            <a:r>
              <a:rPr lang="en-US" sz="2800"/>
              <a:t>Ketoconazole (200 mg three times daily) is also used and is synergistic with metyrapone. </a:t>
            </a:r>
          </a:p>
          <a:p>
            <a:pPr marL="895350" lvl="1" indent="-438150">
              <a:buFont typeface="Wingdings" pitchFamily="2" charset="2"/>
              <a:buAutoNum type="arabicPeriod"/>
            </a:pPr>
            <a:r>
              <a:rPr lang="en-US" sz="2800"/>
              <a:t>Aminoglutethimide and trilostane (which reversibly inhibits 3</a:t>
            </a:r>
            <a:r>
              <a:rPr lang="ru-RU" sz="2800"/>
              <a:t>β</a:t>
            </a:r>
            <a:r>
              <a:rPr lang="en-US" sz="2800"/>
              <a:t>-hydroxysteroid dehydrogenase/</a:t>
            </a:r>
            <a:r>
              <a:rPr lang="ru-RU" sz="2800"/>
              <a:t>δ</a:t>
            </a:r>
            <a:r>
              <a:rPr lang="en-US" sz="2800"/>
              <a:t>-5, 4 isomers) are occasionally used.</a:t>
            </a:r>
          </a:p>
          <a:p>
            <a:pPr marL="533400" indent="-533400"/>
            <a:r>
              <a:rPr lang="en-US" sz="2800"/>
              <a:t>Plasma cortisol should be monitored, aiming to reduce the mean level during the day to 150-300 nmol/L, equivalent to normal production rates.</a:t>
            </a:r>
          </a:p>
          <a:p>
            <a:pPr marL="533400" indent="-533400"/>
            <a:r>
              <a:rPr lang="en-US" sz="2800"/>
              <a:t>Choice of further treatment depends upon the cause. </a:t>
            </a:r>
            <a:endParaRPr lang="ru-RU"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sz="3400" b="1" dirty="0">
                <a:solidFill>
                  <a:srgbClr val="C00000"/>
                </a:solidFill>
              </a:rPr>
              <a:t>Cushing's disease (pituitary-dependent </a:t>
            </a:r>
            <a:r>
              <a:rPr lang="en-US" sz="3400" b="1" dirty="0" err="1">
                <a:solidFill>
                  <a:srgbClr val="C00000"/>
                </a:solidFill>
              </a:rPr>
              <a:t>hyperadrenalism</a:t>
            </a:r>
            <a:r>
              <a:rPr lang="en-US" sz="3400" b="1" dirty="0">
                <a:solidFill>
                  <a:srgbClr val="C00000"/>
                </a:solidFill>
              </a:rPr>
              <a:t>)</a:t>
            </a:r>
            <a:r>
              <a:rPr lang="ru-RU" sz="3400" dirty="0">
                <a:solidFill>
                  <a:srgbClr val="C00000"/>
                </a:solidFill>
              </a:rPr>
              <a:t/>
            </a:r>
            <a:br>
              <a:rPr lang="ru-RU" sz="3400" dirty="0">
                <a:solidFill>
                  <a:srgbClr val="C00000"/>
                </a:solidFill>
              </a:rPr>
            </a:br>
            <a:endParaRPr lang="ru-RU" sz="3400" dirty="0">
              <a:solidFill>
                <a:srgbClr val="C00000"/>
              </a:solidFill>
            </a:endParaRPr>
          </a:p>
        </p:txBody>
      </p:sp>
      <p:sp>
        <p:nvSpPr>
          <p:cNvPr id="36867" name="Rectangle 3"/>
          <p:cNvSpPr>
            <a:spLocks noGrp="1" noChangeArrowheads="1"/>
          </p:cNvSpPr>
          <p:nvPr>
            <p:ph type="body" idx="1"/>
          </p:nvPr>
        </p:nvSpPr>
        <p:spPr>
          <a:xfrm>
            <a:off x="323850" y="1268413"/>
            <a:ext cx="8362950" cy="5905500"/>
          </a:xfrm>
        </p:spPr>
        <p:txBody>
          <a:bodyPr/>
          <a:lstStyle/>
          <a:p>
            <a:pPr>
              <a:lnSpc>
                <a:spcPct val="90000"/>
              </a:lnSpc>
            </a:pPr>
            <a:r>
              <a:rPr lang="en-US" i="1"/>
              <a:t>Trans-sphenoidal removal of the tumour</a:t>
            </a:r>
            <a:r>
              <a:rPr lang="en-US"/>
              <a:t> is the treatment of choice. </a:t>
            </a:r>
            <a:endParaRPr lang="ru-RU"/>
          </a:p>
          <a:p>
            <a:pPr>
              <a:lnSpc>
                <a:spcPct val="90000"/>
              </a:lnSpc>
            </a:pPr>
            <a:r>
              <a:rPr lang="en-US" i="1"/>
              <a:t>External pituitary irradiation</a:t>
            </a:r>
            <a:r>
              <a:rPr lang="en-US"/>
              <a:t> alone is slow acting, only effective in 50-60% even after prolonged follow-up and mainly used after failed pituitary surgery</a:t>
            </a:r>
            <a:endParaRPr lang="ru-RU"/>
          </a:p>
          <a:p>
            <a:pPr>
              <a:lnSpc>
                <a:spcPct val="90000"/>
              </a:lnSpc>
            </a:pPr>
            <a:r>
              <a:rPr lang="en-US" i="1"/>
              <a:t>Medical therapy</a:t>
            </a:r>
            <a:r>
              <a:rPr lang="en-US"/>
              <a:t> to reduce ACTH (e.g. bromocriptine, cyproheptadine) is rarely effective. </a:t>
            </a:r>
            <a:endParaRPr lang="ru-RU"/>
          </a:p>
          <a:p>
            <a:pPr>
              <a:lnSpc>
                <a:spcPct val="90000"/>
              </a:lnSpc>
            </a:pPr>
            <a:r>
              <a:rPr lang="en-US" i="1"/>
              <a:t>Bilateral adrenalectomy</a:t>
            </a:r>
            <a:r>
              <a:rPr lang="en-US"/>
              <a:t> is an effective last resort if other measures fail to control the disease. </a:t>
            </a:r>
            <a:endParaRPr lang="ru-RU"/>
          </a:p>
          <a:p>
            <a:pPr>
              <a:lnSpc>
                <a:spcPct val="90000"/>
              </a:lnSpc>
            </a:pP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sz="3400" b="1" dirty="0">
                <a:solidFill>
                  <a:srgbClr val="C00000"/>
                </a:solidFill>
                <a:effectLst>
                  <a:outerShdw blurRad="38100" dist="38100" dir="2700000" algn="tl">
                    <a:srgbClr val="000000">
                      <a:alpha val="43137"/>
                    </a:srgbClr>
                  </a:outerShdw>
                </a:effectLst>
              </a:rPr>
              <a:t>Other causes </a:t>
            </a:r>
            <a:r>
              <a:rPr lang="en-US" sz="3400" i="1" u="sng" dirty="0">
                <a:solidFill>
                  <a:srgbClr val="C00000"/>
                </a:solidFill>
                <a:effectLst>
                  <a:outerShdw blurRad="38100" dist="38100" dir="2700000" algn="tl">
                    <a:srgbClr val="000000">
                      <a:alpha val="43137"/>
                    </a:srgbClr>
                  </a:outerShdw>
                </a:effectLst>
              </a:rPr>
              <a:t/>
            </a:r>
            <a:br>
              <a:rPr lang="en-US" sz="3400" i="1" u="sng" dirty="0">
                <a:solidFill>
                  <a:srgbClr val="C00000"/>
                </a:solidFill>
                <a:effectLst>
                  <a:outerShdw blurRad="38100" dist="38100" dir="2700000" algn="tl">
                    <a:srgbClr val="000000">
                      <a:alpha val="43137"/>
                    </a:srgbClr>
                  </a:outerShdw>
                </a:effectLst>
              </a:rPr>
            </a:br>
            <a:endParaRPr lang="ru-RU" sz="3400" i="1" u="sng" dirty="0">
              <a:solidFill>
                <a:srgbClr val="C00000"/>
              </a:solidFill>
              <a:effectLst>
                <a:outerShdw blurRad="38100" dist="38100" dir="2700000" algn="tl">
                  <a:srgbClr val="000000">
                    <a:alpha val="43137"/>
                  </a:srgbClr>
                </a:outerShdw>
              </a:effectLst>
            </a:endParaRPr>
          </a:p>
        </p:txBody>
      </p:sp>
      <p:sp>
        <p:nvSpPr>
          <p:cNvPr id="37891" name="Rectangle 3"/>
          <p:cNvSpPr>
            <a:spLocks noGrp="1" noChangeArrowheads="1"/>
          </p:cNvSpPr>
          <p:nvPr>
            <p:ph type="body" idx="1"/>
          </p:nvPr>
        </p:nvSpPr>
        <p:spPr>
          <a:xfrm>
            <a:off x="250825" y="836613"/>
            <a:ext cx="8435975" cy="5294312"/>
          </a:xfrm>
        </p:spPr>
        <p:txBody>
          <a:bodyPr/>
          <a:lstStyle/>
          <a:p>
            <a:pPr>
              <a:lnSpc>
                <a:spcPct val="80000"/>
              </a:lnSpc>
            </a:pPr>
            <a:r>
              <a:rPr lang="en-US" sz="2400" i="1" u="sng"/>
              <a:t>Adrenal adenomas</a:t>
            </a:r>
            <a:r>
              <a:rPr lang="en-US" sz="2400"/>
              <a:t> should be resected after achievement of clinical remission with metyrapone or ketoconazole. </a:t>
            </a:r>
          </a:p>
          <a:p>
            <a:pPr>
              <a:lnSpc>
                <a:spcPct val="80000"/>
              </a:lnSpc>
              <a:buFont typeface="Wingdings" pitchFamily="2" charset="2"/>
              <a:buNone/>
            </a:pPr>
            <a:r>
              <a:rPr lang="en-US" sz="2400"/>
              <a:t>    -Contralateral adrenal suppression may last for years. </a:t>
            </a:r>
            <a:endParaRPr lang="en-US" sz="2400" i="1" u="sng"/>
          </a:p>
          <a:p>
            <a:pPr>
              <a:lnSpc>
                <a:spcPct val="80000"/>
              </a:lnSpc>
            </a:pPr>
            <a:r>
              <a:rPr lang="en-US" sz="2400" i="1" u="sng"/>
              <a:t>Adrenal carcinomas</a:t>
            </a:r>
            <a:r>
              <a:rPr lang="en-US" sz="2400"/>
              <a:t> (highly aggressive, the prognosis is poor). </a:t>
            </a:r>
          </a:p>
          <a:p>
            <a:pPr>
              <a:lnSpc>
                <a:spcPct val="80000"/>
              </a:lnSpc>
              <a:buFont typeface="Wingdings" pitchFamily="2" charset="2"/>
              <a:buNone/>
            </a:pPr>
            <a:r>
              <a:rPr lang="en-US" sz="2400"/>
              <a:t>    -The adrenolytic drug op'DDD (Mitotane) may inhibit growth of the tumour and prolong survival (it can cause nausea and ataxia). </a:t>
            </a:r>
          </a:p>
          <a:p>
            <a:pPr>
              <a:lnSpc>
                <a:spcPct val="80000"/>
              </a:lnSpc>
              <a:buFont typeface="Wingdings" pitchFamily="2" charset="2"/>
              <a:buNone/>
            </a:pPr>
            <a:r>
              <a:rPr lang="en-US" sz="2400"/>
              <a:t>    -Some would also give radiotherapy to the tumour bed after surgery. </a:t>
            </a:r>
            <a:endParaRPr lang="en-US" sz="2400" i="1" u="sng"/>
          </a:p>
          <a:p>
            <a:pPr>
              <a:lnSpc>
                <a:spcPct val="80000"/>
              </a:lnSpc>
            </a:pPr>
            <a:r>
              <a:rPr lang="en-US" sz="2400" i="1" u="sng"/>
              <a:t>Tumours secreting ACTH ectopically</a:t>
            </a:r>
            <a:r>
              <a:rPr lang="en-US" sz="2400"/>
              <a:t> should be removed if possible. </a:t>
            </a:r>
          </a:p>
          <a:p>
            <a:pPr>
              <a:lnSpc>
                <a:spcPct val="80000"/>
              </a:lnSpc>
              <a:buFont typeface="Wingdings" pitchFamily="2" charset="2"/>
              <a:buNone/>
            </a:pPr>
            <a:r>
              <a:rPr lang="en-US" sz="2400"/>
              <a:t>    -Otherwise chemotherapy/radiotherapy may be used, depending on the tumour. </a:t>
            </a:r>
            <a:endParaRPr lang="en-US" sz="2400" i="1"/>
          </a:p>
          <a:p>
            <a:pPr>
              <a:lnSpc>
                <a:spcPct val="80000"/>
              </a:lnSpc>
            </a:pPr>
            <a:r>
              <a:rPr lang="en-US" sz="2400" i="1" u="sng"/>
              <a:t>If the source of ACTH is not clear</a:t>
            </a:r>
            <a:r>
              <a:rPr lang="en-US" sz="2400"/>
              <a:t>, cortisol hypersecretion should be controlled with medical therapy until a diagnosis can be made.</a:t>
            </a:r>
            <a:endParaRPr lang="ru-RU"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0" y="0"/>
            <a:ext cx="9144000" cy="6858000"/>
          </a:xfrm>
        </p:spPr>
        <p:txBody>
          <a:bodyPr/>
          <a:lstStyle/>
          <a:p>
            <a:pPr algn="ctr">
              <a:buFont typeface="Wingdings" pitchFamily="2" charset="2"/>
              <a:buNone/>
            </a:pPr>
            <a:r>
              <a:rPr lang="en-US" sz="3600" b="1" dirty="0">
                <a:solidFill>
                  <a:srgbClr val="C00000"/>
                </a:solidFill>
                <a:effectLst>
                  <a:outerShdw blurRad="38100" dist="38100" dir="2700000" algn="tl">
                    <a:srgbClr val="000000">
                      <a:alpha val="43137"/>
                    </a:srgbClr>
                  </a:outerShdw>
                </a:effectLst>
              </a:rPr>
              <a:t>Nelson's syndrome </a:t>
            </a:r>
            <a:endParaRPr lang="en-US" sz="3600" dirty="0">
              <a:solidFill>
                <a:srgbClr val="C00000"/>
              </a:solidFill>
              <a:effectLst>
                <a:outerShdw blurRad="38100" dist="38100" dir="2700000" algn="tl">
                  <a:srgbClr val="000000">
                    <a:alpha val="43137"/>
                  </a:srgbClr>
                </a:outerShdw>
              </a:effectLst>
            </a:endParaRPr>
          </a:p>
          <a:p>
            <a:r>
              <a:rPr lang="en-US" sz="2800" dirty="0"/>
              <a:t>It occurs in about 20% of cases after bilateral </a:t>
            </a:r>
            <a:r>
              <a:rPr lang="en-US" sz="2800" dirty="0" err="1"/>
              <a:t>adrenalectomy</a:t>
            </a:r>
            <a:r>
              <a:rPr lang="en-US" sz="2800" dirty="0"/>
              <a:t> for Cushing's disease. </a:t>
            </a:r>
          </a:p>
          <a:p>
            <a:r>
              <a:rPr lang="en-US" sz="2800" dirty="0"/>
              <a:t>Increased pigmentation (because of high levels of ACTH) + enlarging pituitary </a:t>
            </a:r>
            <a:r>
              <a:rPr lang="en-US" sz="2800" dirty="0" err="1"/>
              <a:t>tumour</a:t>
            </a:r>
            <a:r>
              <a:rPr lang="en-US" sz="2800" dirty="0"/>
              <a:t>. </a:t>
            </a:r>
          </a:p>
          <a:p>
            <a:pPr>
              <a:buFont typeface="Wingdings" pitchFamily="2" charset="2"/>
              <a:buNone/>
            </a:pPr>
            <a:r>
              <a:rPr lang="en-US" sz="2800" u="sng" dirty="0"/>
              <a:t>Treatment</a:t>
            </a:r>
            <a:r>
              <a:rPr lang="en-US" sz="2800" dirty="0"/>
              <a:t>: pituitary surgery and/or radiotherapy (unless given previously). </a:t>
            </a:r>
            <a:endParaRPr lang="en-US" sz="2800" b="1" dirty="0"/>
          </a:p>
          <a:p>
            <a:pPr algn="ctr">
              <a:buFont typeface="Wingdings" pitchFamily="2" charset="2"/>
              <a:buNone/>
            </a:pPr>
            <a:r>
              <a:rPr lang="en-US" sz="3600" b="1" dirty="0"/>
              <a:t>Incidental adrenal </a:t>
            </a:r>
            <a:r>
              <a:rPr lang="en-US" sz="3600" b="1" dirty="0" err="1"/>
              <a:t>tumours</a:t>
            </a:r>
            <a:r>
              <a:rPr lang="en-US" sz="3600" b="1" dirty="0"/>
              <a:t> ('</a:t>
            </a:r>
            <a:r>
              <a:rPr lang="en-US" sz="3600" b="1" dirty="0" err="1"/>
              <a:t>incidentalomas</a:t>
            </a:r>
            <a:r>
              <a:rPr lang="en-US" sz="3600" b="1" dirty="0"/>
              <a:t>')</a:t>
            </a:r>
            <a:r>
              <a:rPr lang="en-US" sz="2800" b="1" dirty="0"/>
              <a:t> </a:t>
            </a:r>
            <a:endParaRPr lang="en-US" sz="2800" dirty="0"/>
          </a:p>
          <a:p>
            <a:pPr>
              <a:buFont typeface="Wingdings" pitchFamily="2" charset="2"/>
              <a:buNone/>
            </a:pPr>
            <a:r>
              <a:rPr lang="en-US" sz="2800" dirty="0"/>
              <a:t>Surgical treatment of adenomas if they: </a:t>
            </a:r>
          </a:p>
          <a:p>
            <a:r>
              <a:rPr lang="en-US" sz="2800" dirty="0"/>
              <a:t>secrete </a:t>
            </a:r>
            <a:r>
              <a:rPr lang="en-US" sz="2800" dirty="0" err="1"/>
              <a:t>cortisol</a:t>
            </a:r>
            <a:endParaRPr lang="en-US" sz="2800" dirty="0"/>
          </a:p>
          <a:p>
            <a:r>
              <a:rPr lang="en-US" sz="2800" dirty="0"/>
              <a:t>are large (&gt; 4-5 cm)</a:t>
            </a:r>
          </a:p>
          <a:p>
            <a:pPr>
              <a:buFont typeface="Wingdings" pitchFamily="2" charset="2"/>
              <a:buNone/>
            </a:pPr>
            <a:r>
              <a:rPr lang="en-US" sz="2800" dirty="0"/>
              <a:t> If they are small and hormonally inactive </a:t>
            </a:r>
            <a:r>
              <a:rPr lang="en-US" sz="2800" dirty="0">
                <a:sym typeface="Symbol" pitchFamily="18" charset="2"/>
              </a:rPr>
              <a:t></a:t>
            </a:r>
            <a:r>
              <a:rPr lang="en-US" sz="2800" dirty="0"/>
              <a:t> observation. </a:t>
            </a:r>
            <a:endParaRPr lang="ru-R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120775" y="20638"/>
            <a:ext cx="6902450" cy="6483350"/>
          </a:xfrm>
          <a:prstGeom prst="rect">
            <a:avLst/>
          </a:prstGeom>
          <a:noFill/>
          <a:ln w="9525">
            <a:noFill/>
            <a:miter lim="800000"/>
            <a:headEnd/>
            <a:tailEnd/>
          </a:ln>
          <a:effectLst/>
        </p:spPr>
        <p:txBody>
          <a:bodyPr bIns="0" anchor="ctr">
            <a:spAutoFit/>
          </a:bodyPr>
          <a:lstStyle/>
          <a:p>
            <a:pPr algn="ctr"/>
            <a:r>
              <a:rPr lang="en-US" sz="2400" b="1" dirty="0">
                <a:solidFill>
                  <a:srgbClr val="C00000"/>
                </a:solidFill>
                <a:effectLst>
                  <a:outerShdw blurRad="38100" dist="38100" dir="2700000" algn="tl">
                    <a:srgbClr val="000000">
                      <a:alpha val="43137"/>
                    </a:srgbClr>
                  </a:outerShdw>
                </a:effectLst>
              </a:rPr>
              <a:t>Congenital adrenal hyperplasia (CAH)</a:t>
            </a:r>
            <a:endParaRPr lang="ru-RU" sz="2400" dirty="0">
              <a:solidFill>
                <a:srgbClr val="C00000"/>
              </a:solidFill>
              <a:effectLst>
                <a:outerShdw blurRad="38100" dist="38100" dir="2700000" algn="tl">
                  <a:srgbClr val="000000">
                    <a:alpha val="43137"/>
                  </a:srgbClr>
                </a:outerShdw>
              </a:effectLst>
            </a:endParaRPr>
          </a:p>
          <a:p>
            <a:pPr algn="ctr"/>
            <a:r>
              <a:rPr lang="en-US" sz="2000" b="1" u="sng" dirty="0" err="1"/>
              <a:t>Pathophysiology</a:t>
            </a:r>
            <a:endParaRPr lang="en-US" sz="2000" b="1" u="sng" dirty="0"/>
          </a:p>
          <a:p>
            <a:pPr algn="ctr"/>
            <a:r>
              <a:rPr lang="en-US" dirty="0"/>
              <a:t>An </a:t>
            </a:r>
            <a:r>
              <a:rPr lang="en-US" dirty="0" err="1"/>
              <a:t>autosomal</a:t>
            </a:r>
            <a:r>
              <a:rPr lang="en-US" dirty="0"/>
              <a:t> recessive deficiency of an enzyme</a:t>
            </a:r>
          </a:p>
          <a:p>
            <a:pPr algn="ctr"/>
            <a:r>
              <a:rPr lang="en-US" dirty="0"/>
              <a:t>in the </a:t>
            </a:r>
            <a:r>
              <a:rPr lang="en-US" dirty="0" err="1"/>
              <a:t>cortisol</a:t>
            </a:r>
            <a:r>
              <a:rPr lang="en-US" dirty="0"/>
              <a:t> synthetic pathways </a:t>
            </a:r>
          </a:p>
          <a:p>
            <a:pPr algn="ctr"/>
            <a:r>
              <a:rPr lang="en-US" dirty="0"/>
              <a:t>(21-hydroxylase deficiency most common)</a:t>
            </a:r>
            <a:endParaRPr lang="ru-RU" dirty="0"/>
          </a:p>
          <a:p>
            <a:pPr algn="ctr"/>
            <a:r>
              <a:rPr lang="en-US" dirty="0">
                <a:sym typeface="Symbol" pitchFamily="18" charset="2"/>
              </a:rPr>
              <a:t></a:t>
            </a:r>
            <a:endParaRPr lang="ru-RU" dirty="0"/>
          </a:p>
          <a:p>
            <a:pPr algn="ctr"/>
            <a:r>
              <a:rPr lang="en-US" dirty="0" err="1">
                <a:sym typeface="Symbol" pitchFamily="18" charset="2"/>
              </a:rPr>
              <a:t>Cortisol</a:t>
            </a:r>
            <a:r>
              <a:rPr lang="en-US" dirty="0">
                <a:sym typeface="Symbol" pitchFamily="18" charset="2"/>
              </a:rPr>
              <a:t> secretion is reduced</a:t>
            </a:r>
            <a:endParaRPr lang="ru-RU" dirty="0">
              <a:sym typeface="Symbol" pitchFamily="18" charset="2"/>
            </a:endParaRPr>
          </a:p>
          <a:p>
            <a:pPr algn="ctr"/>
            <a:r>
              <a:rPr lang="en-US" dirty="0">
                <a:sym typeface="Symbol" pitchFamily="18" charset="2"/>
              </a:rPr>
              <a:t></a:t>
            </a:r>
            <a:endParaRPr lang="ru-RU" dirty="0"/>
          </a:p>
          <a:p>
            <a:pPr algn="ctr"/>
            <a:r>
              <a:rPr lang="en-US" dirty="0">
                <a:sym typeface="Symbol" pitchFamily="18" charset="2"/>
              </a:rPr>
              <a:t>Increased ACTH secretion </a:t>
            </a:r>
            <a:endParaRPr lang="ru-RU" dirty="0">
              <a:sym typeface="Symbol" pitchFamily="18" charset="2"/>
            </a:endParaRPr>
          </a:p>
          <a:p>
            <a:pPr algn="ctr"/>
            <a:r>
              <a:rPr lang="en-US" dirty="0">
                <a:sym typeface="Symbol" pitchFamily="18" charset="2"/>
              </a:rPr>
              <a:t></a:t>
            </a:r>
            <a:endParaRPr lang="ru-RU" dirty="0"/>
          </a:p>
          <a:p>
            <a:pPr algn="ctr"/>
            <a:r>
              <a:rPr lang="en-US" dirty="0">
                <a:sym typeface="Symbol" pitchFamily="18" charset="2"/>
              </a:rPr>
              <a:t>Diversion of the steroid precursors into the </a:t>
            </a:r>
            <a:endParaRPr lang="ru-RU" dirty="0">
              <a:sym typeface="Symbol" pitchFamily="18" charset="2"/>
            </a:endParaRPr>
          </a:p>
          <a:p>
            <a:pPr algn="ctr"/>
            <a:r>
              <a:rPr lang="en-US" dirty="0">
                <a:sym typeface="Symbol" pitchFamily="18" charset="2"/>
              </a:rPr>
              <a:t>androgenic steroid pathways </a:t>
            </a:r>
            <a:endParaRPr lang="ru-RU" dirty="0">
              <a:sym typeface="Symbol" pitchFamily="18" charset="2"/>
            </a:endParaRPr>
          </a:p>
          <a:p>
            <a:pPr algn="ctr"/>
            <a:r>
              <a:rPr lang="en-US" dirty="0">
                <a:sym typeface="Symbol" pitchFamily="18" charset="2"/>
              </a:rPr>
              <a:t></a:t>
            </a:r>
            <a:endParaRPr lang="ru-RU" dirty="0"/>
          </a:p>
          <a:p>
            <a:pPr algn="ctr"/>
            <a:r>
              <a:rPr lang="en-US" dirty="0">
                <a:sym typeface="Symbol" pitchFamily="18" charset="2"/>
              </a:rPr>
              <a:t>17-hydroxyprogesterone, </a:t>
            </a:r>
            <a:r>
              <a:rPr lang="en-US" dirty="0" err="1">
                <a:sym typeface="Symbol" pitchFamily="18" charset="2"/>
              </a:rPr>
              <a:t>androstenedione</a:t>
            </a:r>
            <a:r>
              <a:rPr lang="en-US" dirty="0">
                <a:sym typeface="Symbol" pitchFamily="18" charset="2"/>
              </a:rPr>
              <a:t> and</a:t>
            </a:r>
            <a:endParaRPr lang="ru-RU" dirty="0">
              <a:sym typeface="Symbol" pitchFamily="18" charset="2"/>
            </a:endParaRPr>
          </a:p>
          <a:p>
            <a:pPr algn="ctr"/>
            <a:r>
              <a:rPr lang="en-US" dirty="0">
                <a:sym typeface="Symbol" pitchFamily="18" charset="2"/>
              </a:rPr>
              <a:t> testosterone levels are increased</a:t>
            </a:r>
            <a:endParaRPr lang="ru-RU" dirty="0">
              <a:sym typeface="Symbol" pitchFamily="18" charset="2"/>
            </a:endParaRPr>
          </a:p>
          <a:p>
            <a:pPr algn="ctr"/>
            <a:r>
              <a:rPr lang="en-US" dirty="0">
                <a:sym typeface="Symbol" pitchFamily="18" charset="2"/>
              </a:rPr>
              <a:t></a:t>
            </a:r>
            <a:endParaRPr lang="ru-RU" dirty="0"/>
          </a:p>
          <a:p>
            <a:pPr algn="ctr"/>
            <a:r>
              <a:rPr lang="en-US" dirty="0" err="1">
                <a:sym typeface="Symbol" pitchFamily="18" charset="2"/>
              </a:rPr>
              <a:t>Virilization</a:t>
            </a:r>
            <a:r>
              <a:rPr lang="en-US" dirty="0">
                <a:sym typeface="Symbol" pitchFamily="18" charset="2"/>
              </a:rPr>
              <a:t>.</a:t>
            </a:r>
          </a:p>
          <a:p>
            <a:pPr algn="ctr"/>
            <a:r>
              <a:rPr lang="en-US" dirty="0">
                <a:sym typeface="Symbol" pitchFamily="18" charset="2"/>
              </a:rPr>
              <a:t> </a:t>
            </a:r>
            <a:endParaRPr lang="ru-RU" dirty="0">
              <a:sym typeface="Symbol" pitchFamily="18" charset="2"/>
            </a:endParaRPr>
          </a:p>
          <a:p>
            <a:pPr>
              <a:buFontTx/>
              <a:buChar char="•"/>
            </a:pPr>
            <a:r>
              <a:rPr lang="en-US" dirty="0">
                <a:sym typeface="Symbol" pitchFamily="18" charset="2"/>
              </a:rPr>
              <a:t>  </a:t>
            </a:r>
            <a:r>
              <a:rPr lang="en-US" dirty="0" err="1">
                <a:sym typeface="Symbol" pitchFamily="18" charset="2"/>
              </a:rPr>
              <a:t>Aldosterone</a:t>
            </a:r>
            <a:r>
              <a:rPr lang="en-US" dirty="0">
                <a:sym typeface="Symbol" pitchFamily="18" charset="2"/>
              </a:rPr>
              <a:t> synthesis may be impaired with resultant salt wasting.</a:t>
            </a:r>
            <a:endParaRPr lang="ru-RU" dirty="0">
              <a:sym typeface="Symbol" pitchFamily="18" charset="2"/>
            </a:endParaRPr>
          </a:p>
          <a:p>
            <a:pPr>
              <a:buFontTx/>
              <a:buChar char="•"/>
            </a:pPr>
            <a:r>
              <a:rPr lang="en-US" dirty="0">
                <a:sym typeface="Symbol" pitchFamily="18" charset="2"/>
              </a:rPr>
              <a:t>  The other forms affect 11</a:t>
            </a:r>
            <a:r>
              <a:rPr lang="ru-RU" dirty="0" err="1">
                <a:sym typeface="Symbol" pitchFamily="18" charset="2"/>
              </a:rPr>
              <a:t>β</a:t>
            </a:r>
            <a:r>
              <a:rPr lang="en-US" dirty="0">
                <a:sym typeface="Symbol" pitchFamily="18" charset="2"/>
              </a:rPr>
              <a:t>-</a:t>
            </a:r>
            <a:r>
              <a:rPr lang="en-US" dirty="0" err="1">
                <a:sym typeface="Symbol" pitchFamily="18" charset="2"/>
              </a:rPr>
              <a:t>hydroxylase</a:t>
            </a:r>
            <a:r>
              <a:rPr lang="en-US" dirty="0">
                <a:sym typeface="Symbol" pitchFamily="18" charset="2"/>
              </a:rPr>
              <a:t>, 17</a:t>
            </a:r>
            <a:r>
              <a:rPr lang="ru-RU" dirty="0" err="1">
                <a:sym typeface="Symbol" pitchFamily="18" charset="2"/>
              </a:rPr>
              <a:t>α</a:t>
            </a:r>
            <a:r>
              <a:rPr lang="en-US" dirty="0">
                <a:sym typeface="Symbol" pitchFamily="18" charset="2"/>
              </a:rPr>
              <a:t>-</a:t>
            </a:r>
            <a:r>
              <a:rPr lang="en-US" dirty="0" err="1">
                <a:sym typeface="Symbol" pitchFamily="18" charset="2"/>
              </a:rPr>
              <a:t>hydroxylase</a:t>
            </a:r>
            <a:r>
              <a:rPr lang="en-US" dirty="0">
                <a:sym typeface="Symbol" pitchFamily="18" charset="2"/>
              </a:rPr>
              <a:t>, </a:t>
            </a:r>
          </a:p>
          <a:p>
            <a:r>
              <a:rPr lang="en-US" dirty="0">
                <a:sym typeface="Symbol" pitchFamily="18" charset="2"/>
              </a:rPr>
              <a:t>3</a:t>
            </a:r>
            <a:r>
              <a:rPr lang="ru-RU" dirty="0" err="1">
                <a:sym typeface="Symbol" pitchFamily="18" charset="2"/>
              </a:rPr>
              <a:t>β</a:t>
            </a:r>
            <a:r>
              <a:rPr lang="en-US" dirty="0">
                <a:sym typeface="Symbol" pitchFamily="18" charset="2"/>
              </a:rPr>
              <a:t>-</a:t>
            </a:r>
            <a:r>
              <a:rPr lang="en-US" dirty="0" err="1">
                <a:sym typeface="Symbol" pitchFamily="18" charset="2"/>
              </a:rPr>
              <a:t>hydroxysteroid</a:t>
            </a:r>
            <a:r>
              <a:rPr lang="en-US" dirty="0">
                <a:sym typeface="Symbol" pitchFamily="18" charset="2"/>
              </a:rPr>
              <a:t> </a:t>
            </a:r>
            <a:r>
              <a:rPr lang="en-US" dirty="0" err="1">
                <a:sym typeface="Symbol" pitchFamily="18" charset="2"/>
              </a:rPr>
              <a:t>dehydrogenase</a:t>
            </a:r>
            <a:r>
              <a:rPr lang="en-US" dirty="0">
                <a:sym typeface="Symbol" pitchFamily="18" charset="2"/>
              </a:rPr>
              <a:t> and a cholesterol </a:t>
            </a:r>
          </a:p>
          <a:p>
            <a:r>
              <a:rPr lang="en-US" dirty="0">
                <a:sym typeface="Symbol" pitchFamily="18" charset="2"/>
              </a:rPr>
              <a:t>side-chain cleavage enzyme (p450scc).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sz="3400" b="1" dirty="0">
                <a:solidFill>
                  <a:srgbClr val="C00000"/>
                </a:solidFill>
                <a:effectLst>
                  <a:outerShdw blurRad="38100" dist="38100" dir="2700000" algn="tl">
                    <a:srgbClr val="000000">
                      <a:alpha val="43137"/>
                    </a:srgbClr>
                  </a:outerShdw>
                </a:effectLst>
              </a:rPr>
              <a:t>Clinical features</a:t>
            </a:r>
            <a:br>
              <a:rPr lang="en-US" sz="3400" b="1" dirty="0">
                <a:solidFill>
                  <a:srgbClr val="C00000"/>
                </a:solidFill>
                <a:effectLst>
                  <a:outerShdw blurRad="38100" dist="38100" dir="2700000" algn="tl">
                    <a:srgbClr val="000000">
                      <a:alpha val="43137"/>
                    </a:srgbClr>
                  </a:outerShdw>
                </a:effectLst>
              </a:rPr>
            </a:br>
            <a:endParaRPr lang="ru-RU" sz="3400" b="1" dirty="0">
              <a:solidFill>
                <a:srgbClr val="C00000"/>
              </a:solidFill>
              <a:effectLst>
                <a:outerShdw blurRad="38100" dist="38100" dir="2700000" algn="tl">
                  <a:srgbClr val="000000">
                    <a:alpha val="43137"/>
                  </a:srgbClr>
                </a:outerShdw>
              </a:effectLst>
            </a:endParaRPr>
          </a:p>
        </p:txBody>
      </p:sp>
      <p:sp>
        <p:nvSpPr>
          <p:cNvPr id="40963" name="Rectangle 3"/>
          <p:cNvSpPr>
            <a:spLocks noGrp="1" noChangeArrowheads="1"/>
          </p:cNvSpPr>
          <p:nvPr>
            <p:ph type="body" idx="1"/>
          </p:nvPr>
        </p:nvSpPr>
        <p:spPr>
          <a:xfrm>
            <a:off x="468313" y="1025525"/>
            <a:ext cx="8229600" cy="5832475"/>
          </a:xfrm>
        </p:spPr>
        <p:txBody>
          <a:bodyPr/>
          <a:lstStyle/>
          <a:p>
            <a:pPr>
              <a:lnSpc>
                <a:spcPct val="90000"/>
              </a:lnSpc>
              <a:buFont typeface="Wingdings" pitchFamily="2" charset="2"/>
              <a:buNone/>
            </a:pPr>
            <a:r>
              <a:rPr lang="en-US" sz="2800" u="sng"/>
              <a:t>At birth:</a:t>
            </a:r>
            <a:endParaRPr lang="en-US" sz="2800"/>
          </a:p>
          <a:p>
            <a:pPr>
              <a:lnSpc>
                <a:spcPct val="90000"/>
              </a:lnSpc>
            </a:pPr>
            <a:r>
              <a:rPr lang="en-US" sz="2800"/>
              <a:t>sexual ambiguity or adrenal failure (collapse, hypotension, hypoglycaemia)</a:t>
            </a:r>
          </a:p>
          <a:p>
            <a:pPr>
              <a:lnSpc>
                <a:spcPct val="90000"/>
              </a:lnSpc>
            </a:pPr>
            <a:r>
              <a:rPr lang="en-US" sz="2800"/>
              <a:t>salt-losing state (hypotension, hyponatraemia)</a:t>
            </a:r>
          </a:p>
          <a:p>
            <a:pPr>
              <a:lnSpc>
                <a:spcPct val="90000"/>
              </a:lnSpc>
            </a:pPr>
            <a:r>
              <a:rPr lang="en-US" sz="2800"/>
              <a:t>clitoral hypertrophy, urogenital abnormalities and labioscrotal fusion (in the female)</a:t>
            </a:r>
            <a:endParaRPr lang="en-US" sz="2800" u="sng"/>
          </a:p>
          <a:p>
            <a:pPr>
              <a:lnSpc>
                <a:spcPct val="90000"/>
              </a:lnSpc>
              <a:buFont typeface="Wingdings" pitchFamily="2" charset="2"/>
              <a:buNone/>
            </a:pPr>
            <a:r>
              <a:rPr lang="en-US" sz="2800" u="sng"/>
              <a:t>Precocious puberty:</a:t>
            </a:r>
            <a:endParaRPr lang="en-US" sz="2800"/>
          </a:p>
          <a:p>
            <a:pPr>
              <a:lnSpc>
                <a:spcPct val="90000"/>
              </a:lnSpc>
            </a:pPr>
            <a:r>
              <a:rPr lang="en-US" sz="2800"/>
              <a:t>hirsutism is a later presentation</a:t>
            </a:r>
            <a:endParaRPr lang="en-US" sz="2800" u="sng"/>
          </a:p>
          <a:p>
            <a:pPr>
              <a:lnSpc>
                <a:spcPct val="90000"/>
              </a:lnSpc>
              <a:buFont typeface="Wingdings" pitchFamily="2" charset="2"/>
              <a:buNone/>
            </a:pPr>
            <a:r>
              <a:rPr lang="en-US" sz="2800" u="sng"/>
              <a:t>In adult life:</a:t>
            </a:r>
            <a:endParaRPr lang="en-US" sz="2800"/>
          </a:p>
          <a:p>
            <a:pPr>
              <a:lnSpc>
                <a:spcPct val="90000"/>
              </a:lnSpc>
            </a:pPr>
            <a:r>
              <a:rPr lang="en-US" sz="2800"/>
              <a:t>primary amenorrhoea. </a:t>
            </a:r>
            <a:endParaRPr lang="en-US" sz="2800" u="sng"/>
          </a:p>
          <a:p>
            <a:pPr>
              <a:lnSpc>
                <a:spcPct val="90000"/>
              </a:lnSpc>
              <a:buFont typeface="Wingdings" pitchFamily="2" charset="2"/>
              <a:buNone/>
            </a:pPr>
            <a:r>
              <a:rPr lang="en-US" sz="2800" u="sng"/>
              <a:t>Hirsutism developing before puberty is suggestive of CAH</a:t>
            </a:r>
            <a:endParaRPr lang="ru-RU" sz="2800" u="sn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250825" y="188913"/>
            <a:ext cx="8893175" cy="6669087"/>
          </a:xfrm>
        </p:spPr>
        <p:txBody>
          <a:bodyPr/>
          <a:lstStyle/>
          <a:p>
            <a:pPr algn="ctr">
              <a:buFont typeface="Wingdings" pitchFamily="2" charset="2"/>
              <a:buNone/>
            </a:pPr>
            <a:r>
              <a:rPr lang="en-US" sz="3600" b="1"/>
              <a:t>Investigations</a:t>
            </a:r>
          </a:p>
          <a:p>
            <a:r>
              <a:rPr lang="en-US" sz="3600"/>
              <a:t>17-Hydroxyprogesterone levels are increased. </a:t>
            </a:r>
            <a:endParaRPr lang="ru-RU" sz="3600"/>
          </a:p>
          <a:p>
            <a:r>
              <a:rPr lang="en-US" sz="3600"/>
              <a:t>Urinary pregnanetriol excretion is increased. </a:t>
            </a:r>
            <a:endParaRPr lang="ru-RU" sz="3600"/>
          </a:p>
          <a:p>
            <a:r>
              <a:rPr lang="en-US" sz="3600"/>
              <a:t>Basal ACTH levels are raised.</a:t>
            </a:r>
            <a:endParaRPr lang="ru-RU" sz="3600"/>
          </a:p>
          <a:p>
            <a:pPr algn="ctr">
              <a:buFont typeface="Wingdings" pitchFamily="2" charset="2"/>
              <a:buNone/>
            </a:pPr>
            <a:r>
              <a:rPr lang="en-US" sz="3600" b="1"/>
              <a:t>Treatment</a:t>
            </a:r>
          </a:p>
          <a:p>
            <a:r>
              <a:rPr lang="en-US" sz="3600"/>
              <a:t>Replacement of glucocorticoid activity, and mineralocorticoid activity if deficient, is as for primary hypoadrenalism. </a:t>
            </a:r>
            <a:endParaRPr lang="ru-RU"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1143000"/>
          </a:xfrm>
        </p:spPr>
        <p:txBody>
          <a:bodyPr/>
          <a:lstStyle/>
          <a:p>
            <a:pPr algn="ctr"/>
            <a:r>
              <a:rPr lang="en-US" sz="3400" b="1" dirty="0">
                <a:solidFill>
                  <a:srgbClr val="C00000"/>
                </a:solidFill>
              </a:rPr>
              <a:t>Uses and problems of therapeutic steroid therapy</a:t>
            </a:r>
            <a:endParaRPr lang="ru-RU" sz="3400" b="1" dirty="0">
              <a:solidFill>
                <a:srgbClr val="C00000"/>
              </a:solidFill>
            </a:endParaRPr>
          </a:p>
        </p:txBody>
      </p:sp>
      <p:sp>
        <p:nvSpPr>
          <p:cNvPr id="43011" name="Rectangle 3"/>
          <p:cNvSpPr>
            <a:spLocks noGrp="1" noChangeArrowheads="1"/>
          </p:cNvSpPr>
          <p:nvPr>
            <p:ph type="body" idx="1"/>
          </p:nvPr>
        </p:nvSpPr>
        <p:spPr>
          <a:xfrm>
            <a:off x="107950" y="1341438"/>
            <a:ext cx="9036050" cy="5005387"/>
          </a:xfrm>
        </p:spPr>
        <p:txBody>
          <a:bodyPr/>
          <a:lstStyle/>
          <a:p>
            <a:pPr algn="ctr">
              <a:lnSpc>
                <a:spcPct val="80000"/>
              </a:lnSpc>
              <a:buFont typeface="Wingdings" pitchFamily="2" charset="2"/>
              <a:buNone/>
            </a:pPr>
            <a:r>
              <a:rPr lang="en-US" b="1" i="1" u="sng"/>
              <a:t>Supervision of steroid therapy</a:t>
            </a:r>
            <a:endParaRPr lang="en-US" u="sng"/>
          </a:p>
          <a:p>
            <a:pPr>
              <a:lnSpc>
                <a:spcPct val="80000"/>
              </a:lnSpc>
              <a:buFont typeface="Wingdings" pitchFamily="2" charset="2"/>
              <a:buNone/>
            </a:pPr>
            <a:r>
              <a:rPr lang="en-US" sz="2400"/>
              <a:t>     All patients receiving steroids should carry a 'Steroid Card'. They should be made aware of the following points: </a:t>
            </a:r>
            <a:endParaRPr lang="ru-RU" sz="2400"/>
          </a:p>
          <a:p>
            <a:pPr>
              <a:lnSpc>
                <a:spcPct val="80000"/>
              </a:lnSpc>
            </a:pPr>
            <a:r>
              <a:rPr lang="en-US" sz="2400"/>
              <a:t>Long-term steroid therapy must never be stopped suddenly. </a:t>
            </a:r>
            <a:endParaRPr lang="ru-RU" sz="2400"/>
          </a:p>
          <a:p>
            <a:pPr>
              <a:lnSpc>
                <a:spcPct val="80000"/>
              </a:lnSpc>
            </a:pPr>
            <a:r>
              <a:rPr lang="en-US" sz="2400"/>
              <a:t>Doses should be reduced very gradually, with most being given in the morning at the time of withdrawal - this minimizes adrenal suppression. Many authorities believe that 'alternate-day therapy' produces less suppression. </a:t>
            </a:r>
            <a:endParaRPr lang="ru-RU" sz="2400"/>
          </a:p>
          <a:p>
            <a:pPr>
              <a:lnSpc>
                <a:spcPct val="80000"/>
              </a:lnSpc>
            </a:pPr>
            <a:r>
              <a:rPr lang="en-US" sz="2400"/>
              <a:t>Doses need to be increased in times of serious intercurrent illness (defined as presence of a fever), accident and stress. Double doses should be taken during these times. </a:t>
            </a:r>
            <a:endParaRPr lang="ru-RU" sz="2400"/>
          </a:p>
          <a:p>
            <a:pPr>
              <a:lnSpc>
                <a:spcPct val="80000"/>
              </a:lnSpc>
            </a:pPr>
            <a:r>
              <a:rPr lang="en-US" sz="2400"/>
              <a:t>Other physicians, anaesthetists and dentists must be told about steroid therapy. </a:t>
            </a:r>
            <a:endParaRPr lang="ru-RU" sz="2400"/>
          </a:p>
          <a:p>
            <a:pPr>
              <a:lnSpc>
                <a:spcPct val="80000"/>
              </a:lnSpc>
            </a:pPr>
            <a:r>
              <a:rPr lang="en-US" sz="2400"/>
              <a:t>Patients should also be informed of potential side-effects and all this information should be documented in the clinical record.</a:t>
            </a:r>
            <a:endParaRPr lang="ru-RU"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242888"/>
            <a:ext cx="8229600" cy="1143001"/>
          </a:xfrm>
        </p:spPr>
        <p:txBody>
          <a:bodyPr/>
          <a:lstStyle/>
          <a:p>
            <a:pPr algn="ctr"/>
            <a:r>
              <a:rPr lang="en-US" sz="2400" b="1" dirty="0">
                <a:solidFill>
                  <a:srgbClr val="C00000"/>
                </a:solidFill>
              </a:rPr>
              <a:t>Common therapeutic uses of </a:t>
            </a:r>
            <a:r>
              <a:rPr lang="en-US" sz="2400" b="1" dirty="0" err="1">
                <a:solidFill>
                  <a:srgbClr val="C00000"/>
                </a:solidFill>
              </a:rPr>
              <a:t>glucocorticoids</a:t>
            </a:r>
            <a:r>
              <a:rPr lang="en-US" sz="2400" dirty="0">
                <a:solidFill>
                  <a:srgbClr val="C00000"/>
                </a:solidFill>
              </a:rPr>
              <a:t> </a:t>
            </a:r>
            <a:br>
              <a:rPr lang="en-US" sz="2400" dirty="0">
                <a:solidFill>
                  <a:srgbClr val="C00000"/>
                </a:solidFill>
              </a:rPr>
            </a:br>
            <a:endParaRPr lang="ru-RU" sz="2400" dirty="0">
              <a:solidFill>
                <a:srgbClr val="C00000"/>
              </a:solidFill>
            </a:endParaRPr>
          </a:p>
        </p:txBody>
      </p:sp>
      <p:sp>
        <p:nvSpPr>
          <p:cNvPr id="44035" name="Rectangle 3"/>
          <p:cNvSpPr>
            <a:spLocks noGrp="1" noChangeArrowheads="1"/>
          </p:cNvSpPr>
          <p:nvPr>
            <p:ph type="body" idx="1"/>
          </p:nvPr>
        </p:nvSpPr>
        <p:spPr>
          <a:xfrm>
            <a:off x="1258888" y="404813"/>
            <a:ext cx="8229600" cy="6453187"/>
          </a:xfrm>
        </p:spPr>
        <p:txBody>
          <a:bodyPr/>
          <a:lstStyle/>
          <a:p>
            <a:pPr>
              <a:lnSpc>
                <a:spcPct val="80000"/>
              </a:lnSpc>
            </a:pPr>
            <a:r>
              <a:rPr lang="en-US" sz="1400" b="1"/>
              <a:t>Respiratory disease </a:t>
            </a:r>
          </a:p>
          <a:p>
            <a:pPr>
              <a:lnSpc>
                <a:spcPct val="80000"/>
              </a:lnSpc>
              <a:buFont typeface="Wingdings" pitchFamily="2" charset="2"/>
              <a:buNone/>
            </a:pPr>
            <a:r>
              <a:rPr lang="en-US" sz="1400" b="1"/>
              <a:t>          -Asthma </a:t>
            </a:r>
          </a:p>
          <a:p>
            <a:pPr>
              <a:lnSpc>
                <a:spcPct val="80000"/>
              </a:lnSpc>
              <a:buFont typeface="Wingdings" pitchFamily="2" charset="2"/>
              <a:buNone/>
            </a:pPr>
            <a:r>
              <a:rPr lang="en-US" sz="1400" b="1"/>
              <a:t>          -Chronic obstructive pulmonary disease </a:t>
            </a:r>
          </a:p>
          <a:p>
            <a:pPr>
              <a:lnSpc>
                <a:spcPct val="80000"/>
              </a:lnSpc>
              <a:buFont typeface="Wingdings" pitchFamily="2" charset="2"/>
              <a:buNone/>
            </a:pPr>
            <a:r>
              <a:rPr lang="en-US" sz="1400" b="1"/>
              <a:t>          -Sarcoidosis </a:t>
            </a:r>
          </a:p>
          <a:p>
            <a:pPr>
              <a:lnSpc>
                <a:spcPct val="80000"/>
              </a:lnSpc>
              <a:buFont typeface="Wingdings" pitchFamily="2" charset="2"/>
              <a:buNone/>
            </a:pPr>
            <a:r>
              <a:rPr lang="en-US" sz="1400" b="1"/>
              <a:t>          -Hayfever (usually topical) </a:t>
            </a:r>
          </a:p>
          <a:p>
            <a:pPr>
              <a:lnSpc>
                <a:spcPct val="80000"/>
              </a:lnSpc>
              <a:buFont typeface="Wingdings" pitchFamily="2" charset="2"/>
              <a:buNone/>
            </a:pPr>
            <a:r>
              <a:rPr lang="en-US" sz="1400" b="1"/>
              <a:t>          -Prevention/treatment of ARDS </a:t>
            </a:r>
          </a:p>
          <a:p>
            <a:pPr>
              <a:lnSpc>
                <a:spcPct val="80000"/>
              </a:lnSpc>
            </a:pPr>
            <a:r>
              <a:rPr lang="en-US" sz="1400" b="1"/>
              <a:t>Cardiac disease </a:t>
            </a:r>
          </a:p>
          <a:p>
            <a:pPr>
              <a:lnSpc>
                <a:spcPct val="80000"/>
              </a:lnSpc>
              <a:buFont typeface="Wingdings" pitchFamily="2" charset="2"/>
              <a:buNone/>
            </a:pPr>
            <a:r>
              <a:rPr lang="en-US" sz="1400" b="1"/>
              <a:t>          -Post-myocardial infarction syndrome </a:t>
            </a:r>
          </a:p>
          <a:p>
            <a:pPr>
              <a:lnSpc>
                <a:spcPct val="80000"/>
              </a:lnSpc>
            </a:pPr>
            <a:r>
              <a:rPr lang="en-US" sz="1400" b="1"/>
              <a:t>Renal disease </a:t>
            </a:r>
          </a:p>
          <a:p>
            <a:pPr>
              <a:lnSpc>
                <a:spcPct val="80000"/>
              </a:lnSpc>
              <a:buFont typeface="Wingdings" pitchFamily="2" charset="2"/>
              <a:buNone/>
            </a:pPr>
            <a:r>
              <a:rPr lang="en-US" sz="1400" b="1"/>
              <a:t>          -Some nephrotic syndromes </a:t>
            </a:r>
          </a:p>
          <a:p>
            <a:pPr>
              <a:lnSpc>
                <a:spcPct val="80000"/>
              </a:lnSpc>
              <a:buFont typeface="Wingdings" pitchFamily="2" charset="2"/>
              <a:buNone/>
            </a:pPr>
            <a:r>
              <a:rPr lang="en-US" sz="1400" b="1"/>
              <a:t>          -Some glomerulonephritides</a:t>
            </a:r>
          </a:p>
          <a:p>
            <a:pPr>
              <a:lnSpc>
                <a:spcPct val="80000"/>
              </a:lnSpc>
            </a:pPr>
            <a:r>
              <a:rPr lang="en-US" sz="1400" b="1"/>
              <a:t>Gastrointestinal disease </a:t>
            </a:r>
          </a:p>
          <a:p>
            <a:pPr>
              <a:lnSpc>
                <a:spcPct val="80000"/>
              </a:lnSpc>
              <a:buFont typeface="Wingdings" pitchFamily="2" charset="2"/>
              <a:buNone/>
            </a:pPr>
            <a:r>
              <a:rPr lang="en-US" sz="1400" b="1"/>
              <a:t>          -Ulcerative colitis </a:t>
            </a:r>
          </a:p>
          <a:p>
            <a:pPr>
              <a:lnSpc>
                <a:spcPct val="80000"/>
              </a:lnSpc>
              <a:buFont typeface="Wingdings" pitchFamily="2" charset="2"/>
              <a:buNone/>
            </a:pPr>
            <a:r>
              <a:rPr lang="en-US" sz="1400" b="1"/>
              <a:t>          -Crohn's disease </a:t>
            </a:r>
          </a:p>
          <a:p>
            <a:pPr>
              <a:lnSpc>
                <a:spcPct val="80000"/>
              </a:lnSpc>
              <a:buFont typeface="Wingdings" pitchFamily="2" charset="2"/>
              <a:buNone/>
            </a:pPr>
            <a:r>
              <a:rPr lang="en-US" sz="1400" b="1"/>
              <a:t>          -Autoimmune hepatitis </a:t>
            </a:r>
          </a:p>
          <a:p>
            <a:pPr>
              <a:lnSpc>
                <a:spcPct val="80000"/>
              </a:lnSpc>
            </a:pPr>
            <a:r>
              <a:rPr lang="en-US" sz="1400" b="1"/>
              <a:t>Rheumatological disease </a:t>
            </a:r>
          </a:p>
          <a:p>
            <a:pPr>
              <a:lnSpc>
                <a:spcPct val="80000"/>
              </a:lnSpc>
              <a:buFont typeface="Wingdings" pitchFamily="2" charset="2"/>
              <a:buNone/>
            </a:pPr>
            <a:r>
              <a:rPr lang="en-US" sz="1400" b="1"/>
              <a:t>          -Systemic lupus erythematosus </a:t>
            </a:r>
          </a:p>
          <a:p>
            <a:pPr>
              <a:lnSpc>
                <a:spcPct val="80000"/>
              </a:lnSpc>
              <a:buFont typeface="Wingdings" pitchFamily="2" charset="2"/>
              <a:buNone/>
            </a:pPr>
            <a:r>
              <a:rPr lang="en-US" sz="1400" b="1"/>
              <a:t>          -Polymyalgia rheumatica </a:t>
            </a:r>
          </a:p>
          <a:p>
            <a:pPr>
              <a:lnSpc>
                <a:spcPct val="80000"/>
              </a:lnSpc>
              <a:buFont typeface="Wingdings" pitchFamily="2" charset="2"/>
              <a:buNone/>
            </a:pPr>
            <a:r>
              <a:rPr lang="en-US" sz="1400" b="1"/>
              <a:t>          -Cranial arteritis </a:t>
            </a:r>
          </a:p>
          <a:p>
            <a:pPr>
              <a:lnSpc>
                <a:spcPct val="80000"/>
              </a:lnSpc>
              <a:buFont typeface="Wingdings" pitchFamily="2" charset="2"/>
              <a:buNone/>
            </a:pPr>
            <a:r>
              <a:rPr lang="en-US" sz="1400" b="1"/>
              <a:t>          -Juvenile idiopathic arthritis </a:t>
            </a:r>
          </a:p>
          <a:p>
            <a:pPr>
              <a:lnSpc>
                <a:spcPct val="80000"/>
              </a:lnSpc>
              <a:buFont typeface="Wingdings" pitchFamily="2" charset="2"/>
              <a:buNone/>
            </a:pPr>
            <a:r>
              <a:rPr lang="en-US" sz="1400" b="1"/>
              <a:t>          -Vasculitides </a:t>
            </a:r>
          </a:p>
          <a:p>
            <a:pPr>
              <a:lnSpc>
                <a:spcPct val="80000"/>
              </a:lnSpc>
              <a:buFont typeface="Wingdings" pitchFamily="2" charset="2"/>
              <a:buNone/>
            </a:pPr>
            <a:r>
              <a:rPr lang="en-US" sz="1400" b="1"/>
              <a:t>          -Rheumatoid arthritis</a:t>
            </a:r>
          </a:p>
          <a:p>
            <a:pPr>
              <a:lnSpc>
                <a:spcPct val="80000"/>
              </a:lnSpc>
            </a:pPr>
            <a:r>
              <a:rPr lang="en-US" sz="1400" b="1"/>
              <a:t>Cerebral oedema</a:t>
            </a:r>
          </a:p>
          <a:p>
            <a:pPr>
              <a:lnSpc>
                <a:spcPct val="80000"/>
              </a:lnSpc>
            </a:pPr>
            <a:r>
              <a:rPr lang="en-US" sz="1400" b="1"/>
              <a:t>Skin disease </a:t>
            </a:r>
          </a:p>
          <a:p>
            <a:pPr>
              <a:lnSpc>
                <a:spcPct val="80000"/>
              </a:lnSpc>
              <a:buFont typeface="Wingdings" pitchFamily="2" charset="2"/>
              <a:buNone/>
            </a:pPr>
            <a:r>
              <a:rPr lang="en-US" sz="1400" b="1"/>
              <a:t>          -Pemphigus, eczema Tumours </a:t>
            </a:r>
          </a:p>
          <a:p>
            <a:pPr>
              <a:lnSpc>
                <a:spcPct val="80000"/>
              </a:lnSpc>
              <a:buFont typeface="Wingdings" pitchFamily="2" charset="2"/>
              <a:buNone/>
            </a:pPr>
            <a:r>
              <a:rPr lang="en-US" sz="1400" b="1"/>
              <a:t>          -Hodgkin's lymphoma </a:t>
            </a:r>
          </a:p>
          <a:p>
            <a:pPr>
              <a:lnSpc>
                <a:spcPct val="80000"/>
              </a:lnSpc>
            </a:pPr>
            <a:r>
              <a:rPr lang="en-US" sz="1400" b="1"/>
              <a:t>Other lymphomas</a:t>
            </a:r>
          </a:p>
          <a:p>
            <a:pPr>
              <a:lnSpc>
                <a:spcPct val="80000"/>
              </a:lnSpc>
            </a:pPr>
            <a:r>
              <a:rPr lang="en-US" sz="1400" b="1"/>
              <a:t>Transplantation </a:t>
            </a:r>
          </a:p>
          <a:p>
            <a:pPr>
              <a:lnSpc>
                <a:spcPct val="80000"/>
              </a:lnSpc>
              <a:buFont typeface="Wingdings" pitchFamily="2" charset="2"/>
              <a:buNone/>
            </a:pPr>
            <a:r>
              <a:rPr lang="en-US" sz="1400" b="1"/>
              <a:t>          -Immunosuppression</a:t>
            </a:r>
            <a:endParaRPr lang="ru-RU" sz="14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42888"/>
            <a:ext cx="8229600" cy="1143001"/>
          </a:xfrm>
        </p:spPr>
        <p:txBody>
          <a:bodyPr/>
          <a:lstStyle/>
          <a:p>
            <a:r>
              <a:rPr lang="en-US" sz="2400" b="1" dirty="0">
                <a:solidFill>
                  <a:srgbClr val="C00000"/>
                </a:solidFill>
              </a:rPr>
              <a:t>Major adverse effects of corticosteroid therapy</a:t>
            </a:r>
            <a:endParaRPr lang="ru-RU" sz="2400" b="1" dirty="0">
              <a:solidFill>
                <a:srgbClr val="C00000"/>
              </a:solidFill>
            </a:endParaRPr>
          </a:p>
        </p:txBody>
      </p:sp>
      <p:sp>
        <p:nvSpPr>
          <p:cNvPr id="45059" name="Rectangle 3"/>
          <p:cNvSpPr>
            <a:spLocks noGrp="1" noChangeArrowheads="1"/>
          </p:cNvSpPr>
          <p:nvPr>
            <p:ph type="body" idx="1"/>
          </p:nvPr>
        </p:nvSpPr>
        <p:spPr>
          <a:xfrm>
            <a:off x="457200" y="549275"/>
            <a:ext cx="8229600" cy="6308725"/>
          </a:xfrm>
        </p:spPr>
        <p:txBody>
          <a:bodyPr/>
          <a:lstStyle/>
          <a:p>
            <a:pPr>
              <a:lnSpc>
                <a:spcPct val="80000"/>
              </a:lnSpc>
            </a:pPr>
            <a:r>
              <a:rPr lang="en-US" sz="2400" i="1"/>
              <a:t>Physiological </a:t>
            </a:r>
          </a:p>
          <a:p>
            <a:pPr>
              <a:lnSpc>
                <a:spcPct val="80000"/>
              </a:lnSpc>
              <a:buFont typeface="Wingdings" pitchFamily="2" charset="2"/>
              <a:buNone/>
            </a:pPr>
            <a:r>
              <a:rPr lang="en-US" sz="2400"/>
              <a:t>          -Adrenal and/or pituitary suppression</a:t>
            </a:r>
            <a:endParaRPr lang="en-US" sz="2400" i="1"/>
          </a:p>
          <a:p>
            <a:pPr>
              <a:lnSpc>
                <a:spcPct val="80000"/>
              </a:lnSpc>
            </a:pPr>
            <a:r>
              <a:rPr lang="en-US" sz="2400" i="1"/>
              <a:t>Bone and muscle</a:t>
            </a:r>
            <a:r>
              <a:rPr lang="en-US" sz="2400"/>
              <a:t> </a:t>
            </a:r>
          </a:p>
          <a:p>
            <a:pPr>
              <a:lnSpc>
                <a:spcPct val="80000"/>
              </a:lnSpc>
              <a:buFont typeface="Wingdings" pitchFamily="2" charset="2"/>
              <a:buNone/>
            </a:pPr>
            <a:r>
              <a:rPr lang="en-US" sz="2400"/>
              <a:t>          -Osteoporosis </a:t>
            </a:r>
          </a:p>
          <a:p>
            <a:pPr>
              <a:lnSpc>
                <a:spcPct val="80000"/>
              </a:lnSpc>
              <a:buFont typeface="Wingdings" pitchFamily="2" charset="2"/>
              <a:buNone/>
            </a:pPr>
            <a:r>
              <a:rPr lang="en-US" sz="2400"/>
              <a:t>          -Proximal myopathy and wasting </a:t>
            </a:r>
          </a:p>
          <a:p>
            <a:pPr>
              <a:lnSpc>
                <a:spcPct val="80000"/>
              </a:lnSpc>
              <a:buFont typeface="Wingdings" pitchFamily="2" charset="2"/>
              <a:buNone/>
            </a:pPr>
            <a:r>
              <a:rPr lang="en-US" sz="2400"/>
              <a:t>          -Aseptic necrosis of the hip </a:t>
            </a:r>
          </a:p>
          <a:p>
            <a:pPr>
              <a:lnSpc>
                <a:spcPct val="80000"/>
              </a:lnSpc>
              <a:buFont typeface="Wingdings" pitchFamily="2" charset="2"/>
              <a:buNone/>
            </a:pPr>
            <a:r>
              <a:rPr lang="en-US" sz="2400"/>
              <a:t>          -Pathological fractures </a:t>
            </a:r>
            <a:endParaRPr lang="en-US" sz="2400" i="1"/>
          </a:p>
          <a:p>
            <a:pPr>
              <a:lnSpc>
                <a:spcPct val="80000"/>
              </a:lnSpc>
            </a:pPr>
            <a:r>
              <a:rPr lang="en-US" sz="2400" i="1"/>
              <a:t>Skin</a:t>
            </a:r>
            <a:r>
              <a:rPr lang="en-US" sz="2400"/>
              <a:t> </a:t>
            </a:r>
          </a:p>
          <a:p>
            <a:pPr>
              <a:lnSpc>
                <a:spcPct val="80000"/>
              </a:lnSpc>
              <a:buFont typeface="Wingdings" pitchFamily="2" charset="2"/>
              <a:buNone/>
            </a:pPr>
            <a:r>
              <a:rPr lang="en-US" sz="2400"/>
              <a:t>          -Thinning </a:t>
            </a:r>
          </a:p>
          <a:p>
            <a:pPr>
              <a:lnSpc>
                <a:spcPct val="80000"/>
              </a:lnSpc>
              <a:buFont typeface="Wingdings" pitchFamily="2" charset="2"/>
              <a:buNone/>
            </a:pPr>
            <a:r>
              <a:rPr lang="en-US" sz="2400"/>
              <a:t>          -Easy bruising </a:t>
            </a:r>
            <a:endParaRPr lang="en-US" sz="2400" i="1"/>
          </a:p>
          <a:p>
            <a:pPr>
              <a:lnSpc>
                <a:spcPct val="80000"/>
              </a:lnSpc>
            </a:pPr>
            <a:r>
              <a:rPr lang="en-US" sz="2400" i="1"/>
              <a:t>Eyes</a:t>
            </a:r>
            <a:r>
              <a:rPr lang="en-US" sz="2400"/>
              <a:t> </a:t>
            </a:r>
          </a:p>
          <a:p>
            <a:pPr>
              <a:lnSpc>
                <a:spcPct val="80000"/>
              </a:lnSpc>
              <a:buFont typeface="Wingdings" pitchFamily="2" charset="2"/>
              <a:buNone/>
            </a:pPr>
            <a:r>
              <a:rPr lang="en-US" sz="2400"/>
              <a:t>          -Cataracts (including inhaled drug) </a:t>
            </a:r>
            <a:endParaRPr lang="en-US" sz="2400" i="1"/>
          </a:p>
          <a:p>
            <a:pPr>
              <a:lnSpc>
                <a:spcPct val="80000"/>
              </a:lnSpc>
            </a:pPr>
            <a:r>
              <a:rPr lang="en-US" sz="2400" i="1"/>
              <a:t>Increased susceptibility to infection</a:t>
            </a:r>
            <a:r>
              <a:rPr lang="en-US" sz="2400"/>
              <a:t> </a:t>
            </a:r>
          </a:p>
          <a:p>
            <a:pPr>
              <a:lnSpc>
                <a:spcPct val="80000"/>
              </a:lnSpc>
              <a:buFont typeface="Wingdings" pitchFamily="2" charset="2"/>
              <a:buNone/>
            </a:pPr>
            <a:r>
              <a:rPr lang="en-US" sz="2400"/>
              <a:t>          -(signs and fever are frequently masked) </a:t>
            </a:r>
          </a:p>
          <a:p>
            <a:pPr>
              <a:lnSpc>
                <a:spcPct val="80000"/>
              </a:lnSpc>
              <a:buFont typeface="Wingdings" pitchFamily="2" charset="2"/>
              <a:buNone/>
            </a:pPr>
            <a:r>
              <a:rPr lang="en-US" sz="2400"/>
              <a:t>          -Septicaemia </a:t>
            </a:r>
          </a:p>
          <a:p>
            <a:pPr>
              <a:lnSpc>
                <a:spcPct val="80000"/>
              </a:lnSpc>
              <a:buFont typeface="Wingdings" pitchFamily="2" charset="2"/>
              <a:buNone/>
            </a:pPr>
            <a:r>
              <a:rPr lang="en-US" sz="2400"/>
              <a:t>          -Reactivation of TB </a:t>
            </a:r>
          </a:p>
          <a:p>
            <a:pPr>
              <a:lnSpc>
                <a:spcPct val="80000"/>
              </a:lnSpc>
              <a:buFont typeface="Wingdings" pitchFamily="2" charset="2"/>
              <a:buNone/>
            </a:pPr>
            <a:r>
              <a:rPr lang="en-US" sz="2400"/>
              <a:t>          -Skin (e.g. fungi)</a:t>
            </a:r>
            <a:endParaRPr lang="ru-RU"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endParaRPr lang="ru-RU"/>
          </a:p>
        </p:txBody>
      </p:sp>
      <p:pic>
        <p:nvPicPr>
          <p:cNvPr id="9220" name="Picture 4" descr="S25798-18-t28"/>
          <p:cNvPicPr>
            <a:picLocks noGrp="1" noChangeAspect="1" noChangeArrowheads="1"/>
          </p:cNvPicPr>
          <p:nvPr>
            <p:ph idx="1"/>
          </p:nvPr>
        </p:nvPicPr>
        <p:blipFill>
          <a:blip r:embed="rId2" cstate="print"/>
          <a:srcRect/>
          <a:stretch>
            <a:fillRect/>
          </a:stretch>
        </p:blipFill>
        <p:spPr>
          <a:xfrm>
            <a:off x="0" y="0"/>
            <a:ext cx="9144000" cy="7005638"/>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0" y="-171450"/>
            <a:ext cx="9251950" cy="6858000"/>
          </a:xfrm>
        </p:spPr>
        <p:txBody>
          <a:bodyPr/>
          <a:lstStyle/>
          <a:p>
            <a:pPr algn="ctr">
              <a:buFont typeface="Wingdings" pitchFamily="2" charset="2"/>
              <a:buNone/>
            </a:pPr>
            <a:r>
              <a:rPr lang="en-US" sz="3600" b="1" i="1" dirty="0" err="1">
                <a:solidFill>
                  <a:srgbClr val="C00000"/>
                </a:solidFill>
                <a:effectLst>
                  <a:outerShdw blurRad="38100" dist="38100" dir="2700000" algn="tl">
                    <a:srgbClr val="000000">
                      <a:alpha val="43137"/>
                    </a:srgbClr>
                  </a:outerShdw>
                </a:effectLst>
              </a:rPr>
              <a:t>Mineralocorticoids</a:t>
            </a:r>
            <a:endParaRPr lang="en-US" sz="3600" b="1" i="1" dirty="0">
              <a:solidFill>
                <a:srgbClr val="C00000"/>
              </a:solidFill>
              <a:effectLst>
                <a:outerShdw blurRad="38100" dist="38100" dir="2700000" algn="tl">
                  <a:srgbClr val="000000">
                    <a:alpha val="43137"/>
                  </a:srgbClr>
                </a:outerShdw>
              </a:effectLst>
            </a:endParaRPr>
          </a:p>
          <a:p>
            <a:r>
              <a:rPr lang="en-US" sz="3600" dirty="0" err="1"/>
              <a:t>Aldosterone</a:t>
            </a:r>
            <a:r>
              <a:rPr lang="en-US" sz="3600" dirty="0"/>
              <a:t> - predominant </a:t>
            </a:r>
            <a:r>
              <a:rPr lang="en-US" sz="3600" dirty="0" err="1"/>
              <a:t>mineralocorticoid</a:t>
            </a:r>
            <a:r>
              <a:rPr lang="en-US" sz="3600" dirty="0"/>
              <a:t>. </a:t>
            </a:r>
          </a:p>
          <a:p>
            <a:r>
              <a:rPr lang="en-US" sz="3600" dirty="0"/>
              <a:t>Effect - extracellular balance of sodium and potassium in the distal tubule of the kidney. </a:t>
            </a:r>
          </a:p>
          <a:p>
            <a:pPr algn="ctr">
              <a:buFont typeface="Wingdings" pitchFamily="2" charset="2"/>
              <a:buNone/>
            </a:pPr>
            <a:r>
              <a:rPr lang="en-US" sz="3600" b="1" i="1" dirty="0">
                <a:solidFill>
                  <a:srgbClr val="C00000"/>
                </a:solidFill>
                <a:effectLst>
                  <a:outerShdw blurRad="38100" dist="38100" dir="2700000" algn="tl">
                    <a:srgbClr val="000000">
                      <a:alpha val="43137"/>
                    </a:srgbClr>
                  </a:outerShdw>
                </a:effectLst>
              </a:rPr>
              <a:t>Androgens</a:t>
            </a:r>
          </a:p>
          <a:p>
            <a:r>
              <a:rPr lang="en-US" sz="3600" dirty="0"/>
              <a:t>Although secreted in considerable quantities, most have only relatively weak intrinsic androgenic activity until metabolized peripherally to testosterone or </a:t>
            </a:r>
            <a:r>
              <a:rPr lang="en-US" sz="3600" dirty="0" err="1"/>
              <a:t>dihydrotestosterone</a:t>
            </a:r>
            <a:r>
              <a:rPr lang="en-US" sz="3600" dirty="0"/>
              <a:t>. </a:t>
            </a:r>
            <a:endParaRPr lang="ru-RU"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25798-18-f22"/>
          <p:cNvPicPr>
            <a:picLocks noChangeAspect="1" noChangeArrowheads="1"/>
          </p:cNvPicPr>
          <p:nvPr/>
        </p:nvPicPr>
        <p:blipFill>
          <a:blip r:embed="rId2" cstate="print"/>
          <a:srcRect/>
          <a:stretch>
            <a:fillRect/>
          </a:stretch>
        </p:blipFill>
        <p:spPr bwMode="auto">
          <a:xfrm>
            <a:off x="539750" y="1125538"/>
            <a:ext cx="8604250" cy="5961062"/>
          </a:xfrm>
          <a:prstGeom prst="rect">
            <a:avLst/>
          </a:prstGeom>
          <a:noFill/>
          <a:ln w="9525">
            <a:noFill/>
            <a:miter lim="800000"/>
            <a:headEnd/>
            <a:tailEnd/>
          </a:ln>
        </p:spPr>
      </p:pic>
      <p:sp>
        <p:nvSpPr>
          <p:cNvPr id="12293" name="Rectangle 5"/>
          <p:cNvSpPr>
            <a:spLocks noChangeArrowheads="1"/>
          </p:cNvSpPr>
          <p:nvPr/>
        </p:nvSpPr>
        <p:spPr bwMode="auto">
          <a:xfrm>
            <a:off x="539750" y="0"/>
            <a:ext cx="8294688" cy="1069975"/>
          </a:xfrm>
          <a:prstGeom prst="rect">
            <a:avLst/>
          </a:prstGeom>
          <a:noFill/>
          <a:ln w="9525">
            <a:noFill/>
            <a:miter lim="800000"/>
            <a:headEnd/>
            <a:tailEnd/>
          </a:ln>
          <a:effectLst/>
        </p:spPr>
        <p:txBody>
          <a:bodyPr wrap="none" anchor="ctr">
            <a:spAutoFit/>
          </a:bodyPr>
          <a:lstStyle/>
          <a:p>
            <a:pPr marL="342900" indent="-342900" algn="just">
              <a:buFontTx/>
              <a:buAutoNum type="alphaLcParenBoth"/>
            </a:pPr>
            <a:r>
              <a:rPr lang="en-US" sz="1600" b="1" i="1"/>
              <a:t>The major steroid biosynthetic pathways.</a:t>
            </a:r>
            <a:r>
              <a:rPr lang="en-US" sz="1600" i="1"/>
              <a:t> Enzymes catalysing reactions are in red: </a:t>
            </a:r>
          </a:p>
          <a:p>
            <a:pPr marL="342900" indent="-342900" algn="just"/>
            <a:r>
              <a:rPr lang="en-US" sz="1600" i="1"/>
              <a:t>p450 enzymes are in mitochondria and each catalyses several reaction steps; </a:t>
            </a:r>
          </a:p>
          <a:p>
            <a:pPr marL="342900" indent="-342900" algn="just"/>
            <a:r>
              <a:rPr lang="en-US" sz="1600" i="1"/>
              <a:t>3</a:t>
            </a:r>
            <a:r>
              <a:rPr lang="ru-RU" sz="1600" i="1"/>
              <a:t>β</a:t>
            </a:r>
            <a:r>
              <a:rPr lang="en-US" sz="1600" i="1"/>
              <a:t>HSD (hydroxysteroid dehydrogenase) is in cytoplasm, bound to endoplasmic reticulum; </a:t>
            </a:r>
          </a:p>
          <a:p>
            <a:pPr marL="342900" indent="-342900" algn="just"/>
            <a:r>
              <a:rPr lang="en-US" sz="1600" i="1"/>
              <a:t>17</a:t>
            </a:r>
            <a:r>
              <a:rPr lang="ru-RU" sz="1600" i="1"/>
              <a:t>β</a:t>
            </a:r>
            <a:r>
              <a:rPr lang="en-US" sz="1600" i="1"/>
              <a:t>HSD and p450aro are found mainly in gonads. </a:t>
            </a:r>
            <a:r>
              <a:rPr lang="en-US" sz="1600" b="1" i="1"/>
              <a:t>(b) The steroid molecule.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C00000"/>
                </a:solidFill>
                <a:effectLst>
                  <a:outerShdw blurRad="38100" dist="38100" dir="2700000" algn="tl">
                    <a:srgbClr val="000000">
                      <a:alpha val="43137"/>
                    </a:srgbClr>
                  </a:outerShdw>
                </a:effectLst>
              </a:rPr>
              <a:t>Physiology </a:t>
            </a:r>
            <a:r>
              <a:rPr lang="ru-RU" dirty="0" smtClean="0">
                <a:solidFill>
                  <a:srgbClr val="C00000"/>
                </a:solidFill>
                <a:effectLst>
                  <a:outerShdw blurRad="38100" dist="38100" dir="2700000" algn="tl">
                    <a:srgbClr val="000000">
                      <a:alpha val="43137"/>
                    </a:srgbClr>
                  </a:outerShdw>
                </a:effectLst>
              </a:rPr>
              <a:t/>
            </a:r>
            <a:br>
              <a:rPr lang="ru-RU" dirty="0" smtClean="0">
                <a:solidFill>
                  <a:srgbClr val="C00000"/>
                </a:solidFill>
                <a:effectLst>
                  <a:outerShdw blurRad="38100" dist="38100" dir="2700000" algn="tl">
                    <a:srgbClr val="000000">
                      <a:alpha val="43137"/>
                    </a:srgbClr>
                  </a:outerShdw>
                </a:effectLst>
              </a:rPr>
            </a:br>
            <a:endParaRPr lang="ru-RU"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err="1" smtClean="0"/>
              <a:t>Glucocorticoid</a:t>
            </a:r>
            <a:r>
              <a:rPr lang="en-US" dirty="0" smtClean="0"/>
              <a:t> production by the adrenal is under hypothalamic-pituitary control. </a:t>
            </a:r>
            <a:r>
              <a:rPr lang="en-US" dirty="0" err="1" smtClean="0"/>
              <a:t>Corticotropin</a:t>
            </a:r>
            <a:r>
              <a:rPr lang="en-US" dirty="0" smtClean="0"/>
              <a:t>-releasing hormone (CRH) is secreted in the hypothalamus in response to circadian rhythm, stress and other stimuli. CRH travels down the portal system to stimulate ACTH release from the anterior pituitary </a:t>
            </a:r>
            <a:r>
              <a:rPr lang="en-US" dirty="0" err="1" smtClean="0"/>
              <a:t>corticotrophs</a:t>
            </a:r>
            <a:r>
              <a:rPr lang="en-US"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b="1" i="1" dirty="0" smtClean="0">
                <a:solidFill>
                  <a:srgbClr val="C00000"/>
                </a:solidFill>
                <a:effectLst>
                  <a:outerShdw blurRad="38100" dist="38100" dir="2700000" algn="tl">
                    <a:srgbClr val="000000">
                      <a:alpha val="43137"/>
                    </a:srgbClr>
                  </a:outerShdw>
                </a:effectLst>
              </a:rPr>
              <a:t>Physiology </a:t>
            </a:r>
            <a:r>
              <a:rPr lang="ru-RU" sz="4400" b="1" dirty="0" smtClean="0">
                <a:solidFill>
                  <a:srgbClr val="C00000"/>
                </a:solidFill>
                <a:effectLst>
                  <a:outerShdw blurRad="38100" dist="38100" dir="2700000" algn="tl">
                    <a:srgbClr val="000000">
                      <a:alpha val="43137"/>
                    </a:srgbClr>
                  </a:outerShdw>
                </a:effectLst>
              </a:rPr>
              <a:t/>
            </a:r>
            <a:br>
              <a:rPr lang="ru-RU" sz="4400" b="1" dirty="0" smtClean="0">
                <a:solidFill>
                  <a:srgbClr val="C00000"/>
                </a:solidFill>
                <a:effectLst>
                  <a:outerShdw blurRad="38100" dist="38100" dir="2700000" algn="tl">
                    <a:srgbClr val="000000">
                      <a:alpha val="43137"/>
                    </a:srgbClr>
                  </a:outerShdw>
                </a:effectLst>
              </a:rPr>
            </a:br>
            <a:endParaRPr lang="ru-RU" sz="44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smtClean="0"/>
              <a:t>ACTH is derived from the </a:t>
            </a:r>
            <a:r>
              <a:rPr lang="en-US" dirty="0" err="1" smtClean="0"/>
              <a:t>prohormone</a:t>
            </a:r>
            <a:r>
              <a:rPr lang="en-US" dirty="0" smtClean="0"/>
              <a:t> pro-</a:t>
            </a:r>
            <a:r>
              <a:rPr lang="en-US" dirty="0" err="1" smtClean="0"/>
              <a:t>opiomelanocortin</a:t>
            </a:r>
            <a:r>
              <a:rPr lang="en-US" dirty="0" smtClean="0"/>
              <a:t>, which undergoes complex processing within the pituitary to produce ACTH and a number of other peptides including beta-</a:t>
            </a:r>
            <a:r>
              <a:rPr lang="en-US" dirty="0" err="1" smtClean="0"/>
              <a:t>lipotrophin</a:t>
            </a:r>
            <a:r>
              <a:rPr lang="en-US" dirty="0" smtClean="0"/>
              <a:t> and beta-endorphin. Many of these peptides, including ACTH, contain </a:t>
            </a:r>
            <a:r>
              <a:rPr lang="en-US" dirty="0" err="1" smtClean="0"/>
              <a:t>melanocyte</a:t>
            </a:r>
            <a:r>
              <a:rPr lang="en-US" dirty="0" smtClean="0"/>
              <a:t>-stimulating hormone (MSH) like sequences which cause pigmentation when levels of ACTH are markedly raised. </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C00000"/>
                </a:solidFill>
                <a:effectLst>
                  <a:outerShdw blurRad="38100" dist="38100" dir="2700000" algn="tl">
                    <a:srgbClr val="000000">
                      <a:alpha val="43137"/>
                    </a:srgbClr>
                  </a:outerShdw>
                </a:effectLst>
              </a:rPr>
              <a:t>Physiology </a:t>
            </a:r>
            <a:r>
              <a:rPr lang="ru-RU" b="1" dirty="0" smtClean="0">
                <a:solidFill>
                  <a:srgbClr val="C00000"/>
                </a:solidFill>
                <a:effectLst>
                  <a:outerShdw blurRad="38100" dist="38100" dir="2700000" algn="tl">
                    <a:srgbClr val="000000">
                      <a:alpha val="43137"/>
                    </a:srgbClr>
                  </a:outerShdw>
                </a:effectLst>
              </a:rPr>
              <a:t/>
            </a:r>
            <a:br>
              <a:rPr lang="ru-RU" b="1" dirty="0" smtClean="0">
                <a:solidFill>
                  <a:srgbClr val="C00000"/>
                </a:solidFill>
                <a:effectLst>
                  <a:outerShdw blurRad="38100" dist="38100" dir="2700000" algn="tl">
                    <a:srgbClr val="000000">
                      <a:alpha val="43137"/>
                    </a:srgbClr>
                  </a:outerShdw>
                </a:effectLst>
              </a:rPr>
            </a:br>
            <a:endParaRPr lang="ru-RU"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smtClean="0"/>
              <a:t>Circulating ACTH stimulates </a:t>
            </a:r>
            <a:r>
              <a:rPr lang="en-US" dirty="0" err="1" smtClean="0"/>
              <a:t>cortisol</a:t>
            </a:r>
            <a:r>
              <a:rPr lang="en-US" dirty="0" smtClean="0"/>
              <a:t> production in the adrenal. The </a:t>
            </a:r>
            <a:r>
              <a:rPr lang="en-US" dirty="0" err="1" smtClean="0"/>
              <a:t>cortisol</a:t>
            </a:r>
            <a:r>
              <a:rPr lang="en-US" dirty="0" smtClean="0"/>
              <a:t> secreted (or any other synthetic corticosteroid administered to the patient) causes negative feedback on the hypothalamus and pituitary to inhibit further CRH/ACTH release. The set-point of this system clearly varies through the day according to the circadian rhythm, and is usually overridden by severe stress. </a:t>
            </a:r>
            <a:endParaRPr lang="ru-RU" dirty="0" smtClean="0"/>
          </a:p>
          <a:p>
            <a:endParaRPr lang="ru-RU" dirty="0"/>
          </a:p>
        </p:txBody>
      </p:sp>
    </p:spTree>
  </p:cSld>
  <p:clrMapOvr>
    <a:masterClrMapping/>
  </p:clrMapOvr>
</p:sld>
</file>

<file path=ppt/theme/theme1.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237</TotalTime>
  <Words>2267</Words>
  <Application>Microsoft Office PowerPoint</Application>
  <PresentationFormat>Экран (4:3)</PresentationFormat>
  <Paragraphs>281</Paragraphs>
  <Slides>39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1" baseType="lpstr">
      <vt:lpstr>Водяные знаки</vt:lpstr>
      <vt:lpstr>Точечный рисунок</vt:lpstr>
      <vt:lpstr>ADRENAL GLAND DISEASE Part I</vt:lpstr>
      <vt:lpstr>Adrenal anatomy and function </vt:lpstr>
      <vt:lpstr>Слайд 3</vt:lpstr>
      <vt:lpstr>Слайд 4</vt:lpstr>
      <vt:lpstr>Слайд 5</vt:lpstr>
      <vt:lpstr>Слайд 6</vt:lpstr>
      <vt:lpstr>Physiology  </vt:lpstr>
      <vt:lpstr>Physiology  </vt:lpstr>
      <vt:lpstr>Physiology  </vt:lpstr>
      <vt:lpstr>Physiology  </vt:lpstr>
      <vt:lpstr>Слайд 11</vt:lpstr>
      <vt:lpstr>Investigation of  glucocorticoid abnormalities</vt:lpstr>
      <vt:lpstr>Слайд 13</vt:lpstr>
      <vt:lpstr>Cushing's syndrome/disease </vt:lpstr>
      <vt:lpstr>Pathophysiology and causes</vt:lpstr>
      <vt:lpstr>Слайд 16</vt:lpstr>
      <vt:lpstr>Слайд 17</vt:lpstr>
      <vt:lpstr>Слайд 18</vt:lpstr>
      <vt:lpstr>Слайд 19</vt:lpstr>
      <vt:lpstr>Слайд 20</vt:lpstr>
      <vt:lpstr>Diagnosis </vt:lpstr>
      <vt:lpstr>1. Confirmation  </vt:lpstr>
      <vt:lpstr>Слайд 23</vt:lpstr>
      <vt:lpstr>2. Differential diagnosis of the cause  </vt:lpstr>
      <vt:lpstr>•МРТ/КТ: При МРТ в сочетании с контрастированием гипофиза (гадолиний) аденома выявляется в 80% случаев. </vt:lpstr>
      <vt:lpstr>МРТ/КТ </vt:lpstr>
      <vt:lpstr>Визуализация гипофиза</vt:lpstr>
      <vt:lpstr>Слайд 28</vt:lpstr>
      <vt:lpstr>Further investigations: </vt:lpstr>
      <vt:lpstr>Treatment </vt:lpstr>
      <vt:lpstr>Cushing's disease (pituitary-dependent hyperadrenalism) </vt:lpstr>
      <vt:lpstr>Other causes  </vt:lpstr>
      <vt:lpstr>Слайд 33</vt:lpstr>
      <vt:lpstr>Слайд 34</vt:lpstr>
      <vt:lpstr>Clinical features </vt:lpstr>
      <vt:lpstr>Слайд 36</vt:lpstr>
      <vt:lpstr>Uses and problems of therapeutic steroid therapy</vt:lpstr>
      <vt:lpstr>Common therapeutic uses of glucocorticoids  </vt:lpstr>
      <vt:lpstr>Major adverse effects of corticosteroid therapy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anatomy and function</dc:title>
  <dc:creator>Dell</dc:creator>
  <cp:lastModifiedBy>user</cp:lastModifiedBy>
  <cp:revision>16</cp:revision>
  <dcterms:created xsi:type="dcterms:W3CDTF">2006-03-13T18:42:04Z</dcterms:created>
  <dcterms:modified xsi:type="dcterms:W3CDTF">2021-03-29T05:42:30Z</dcterms:modified>
</cp:coreProperties>
</file>