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1" r:id="rId3"/>
    <p:sldId id="280" r:id="rId4"/>
    <p:sldId id="257" r:id="rId5"/>
    <p:sldId id="258" r:id="rId6"/>
    <p:sldId id="259" r:id="rId7"/>
    <p:sldId id="260" r:id="rId8"/>
    <p:sldId id="283" r:id="rId9"/>
    <p:sldId id="261" r:id="rId10"/>
    <p:sldId id="282" r:id="rId11"/>
    <p:sldId id="289" r:id="rId12"/>
    <p:sldId id="263" r:id="rId13"/>
    <p:sldId id="264" r:id="rId14"/>
    <p:sldId id="265" r:id="rId15"/>
    <p:sldId id="288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84" r:id="rId24"/>
    <p:sldId id="274" r:id="rId25"/>
    <p:sldId id="285" r:id="rId26"/>
    <p:sldId id="286" r:id="rId27"/>
    <p:sldId id="275" r:id="rId28"/>
    <p:sldId id="276" r:id="rId29"/>
    <p:sldId id="277" r:id="rId30"/>
    <p:sldId id="287" r:id="rId31"/>
    <p:sldId id="278" r:id="rId32"/>
    <p:sldId id="27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68837-D756-40DB-8E8E-D8105B33CB22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29A7-CB2D-4AFC-9E67-B75EEA866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ADRENAL GLAND DISEASE</a:t>
            </a:r>
            <a:b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II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Volgograd State Medical University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PhD MD Professor A.R .</a:t>
            </a:r>
            <a:r>
              <a:rPr lang="en-US" sz="2400" b="1" i="1" dirty="0" err="1" smtClean="0">
                <a:solidFill>
                  <a:srgbClr val="C00000"/>
                </a:solidFill>
              </a:rPr>
              <a:t>Babaeva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Investigations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/>
              <a:t>Chest and abdominal X-rays</a:t>
            </a:r>
            <a:r>
              <a:rPr lang="en-US" dirty="0" smtClean="0"/>
              <a:t> may show evidence of tuberculosis and/or calcified adrenals. 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Serum </a:t>
            </a:r>
            <a:r>
              <a:rPr lang="en-US" b="1" dirty="0" err="1" smtClean="0"/>
              <a:t>aldosterone</a:t>
            </a:r>
            <a:r>
              <a:rPr lang="en-US" dirty="0" smtClean="0"/>
              <a:t> is reduced with high plasma </a:t>
            </a:r>
            <a:r>
              <a:rPr lang="en-US" dirty="0" err="1" smtClean="0"/>
              <a:t>renin</a:t>
            </a:r>
            <a:r>
              <a:rPr lang="en-US" dirty="0" smtClean="0"/>
              <a:t> activity. 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en-US" b="1" dirty="0" err="1" smtClean="0"/>
              <a:t>Hypercalcaemia</a:t>
            </a:r>
            <a:r>
              <a:rPr lang="en-US" b="1" dirty="0" smtClean="0"/>
              <a:t> and </a:t>
            </a:r>
            <a:r>
              <a:rPr lang="en-US" b="1" dirty="0" err="1" smtClean="0"/>
              <a:t>anaemia</a:t>
            </a:r>
            <a:r>
              <a:rPr lang="en-US" dirty="0" smtClean="0"/>
              <a:t> (after rehydration) are sometimes seen. They resolve on treatment, but are occasionally the first clue to the diagnosis.</a:t>
            </a: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GC replacement therapy is the principle method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2" name="Picture 4" descr="S25798-18-t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0"/>
            <a:ext cx="7848600" cy="66690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8435975" cy="6858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Adequacy of </a:t>
            </a:r>
            <a:r>
              <a:rPr lang="en-US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glucocorticoid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dose is judged by</a:t>
            </a:r>
            <a:r>
              <a:rPr lang="en-US" u="sng" dirty="0"/>
              <a:t>:</a:t>
            </a:r>
            <a:r>
              <a:rPr lang="en-US" dirty="0"/>
              <a:t> 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en-US" dirty="0"/>
              <a:t>clinical well-being and restoration of normal, but not excessive, weight 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en-US" dirty="0"/>
              <a:t>normal </a:t>
            </a:r>
            <a:r>
              <a:rPr lang="en-US" dirty="0" err="1"/>
              <a:t>cortisol</a:t>
            </a:r>
            <a:r>
              <a:rPr lang="en-US" dirty="0"/>
              <a:t> levels during the day while on replacement hydrocortisone (this cannot be used for synthetic steroids). </a:t>
            </a: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Fludrocortisone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replacement is assessed by</a:t>
            </a:r>
            <a:r>
              <a:rPr lang="en-US" u="sng" dirty="0"/>
              <a:t>: </a:t>
            </a:r>
            <a:endParaRPr lang="ru-RU" u="sng" dirty="0"/>
          </a:p>
          <a:p>
            <a:pPr>
              <a:lnSpc>
                <a:spcPct val="90000"/>
              </a:lnSpc>
            </a:pPr>
            <a:r>
              <a:rPr lang="en-US" dirty="0"/>
              <a:t>restoration of serum electrolytes to normal 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en-US" dirty="0"/>
              <a:t>blood pressure response to posture (it should not fall &gt; 10 mmHg systolic after 2 minutes' standing) 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en-US" dirty="0"/>
              <a:t>suppression of plasma </a:t>
            </a:r>
            <a:r>
              <a:rPr lang="en-US" dirty="0" err="1"/>
              <a:t>renin</a:t>
            </a:r>
            <a:r>
              <a:rPr lang="en-US" dirty="0"/>
              <a:t> activity to normal.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ctr"/>
            <a:r>
              <a:rPr lang="en-US" sz="3400" b="1" i="1" dirty="0">
                <a:solidFill>
                  <a:srgbClr val="C00000"/>
                </a:solidFill>
              </a:rPr>
              <a:t>Patient </a:t>
            </a:r>
            <a:r>
              <a:rPr lang="en-US" sz="3400" b="1" dirty="0">
                <a:solidFill>
                  <a:srgbClr val="C00000"/>
                </a:solidFill>
              </a:rPr>
              <a:t>advice</a:t>
            </a:r>
            <a:r>
              <a:rPr lang="en-US" sz="3400" dirty="0">
                <a:solidFill>
                  <a:srgbClr val="C00000"/>
                </a:solidFill>
              </a:rPr>
              <a:t/>
            </a:r>
            <a:br>
              <a:rPr lang="en-US" sz="3400" dirty="0">
                <a:solidFill>
                  <a:srgbClr val="C00000"/>
                </a:solidFill>
              </a:rPr>
            </a:br>
            <a:endParaRPr lang="ru-RU" sz="3400" dirty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856662" cy="5949950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All patients requiring replacement steroids should: </a:t>
            </a:r>
            <a:endParaRPr lang="ru-RU"/>
          </a:p>
          <a:p>
            <a:pPr marL="533400" indent="-533400">
              <a:lnSpc>
                <a:spcPct val="80000"/>
              </a:lnSpc>
            </a:pPr>
            <a:r>
              <a:rPr lang="en-US"/>
              <a:t>know how to increase steroid replacement dose for intercurrent illness </a:t>
            </a:r>
            <a:endParaRPr lang="ru-RU"/>
          </a:p>
          <a:p>
            <a:pPr marL="533400" indent="-533400">
              <a:lnSpc>
                <a:spcPct val="80000"/>
              </a:lnSpc>
            </a:pPr>
            <a:r>
              <a:rPr lang="en-US"/>
              <a:t>carry a 'Steroid Card' </a:t>
            </a:r>
            <a:endParaRPr lang="ru-RU"/>
          </a:p>
          <a:p>
            <a:pPr marL="533400" indent="-533400">
              <a:lnSpc>
                <a:spcPct val="80000"/>
              </a:lnSpc>
            </a:pPr>
            <a:r>
              <a:rPr lang="en-US"/>
              <a:t>wear a Medic-Alert bracelet (or similar), which gives details of their condition so that emergency replacement therapy can be given if found unconscious </a:t>
            </a:r>
            <a:endParaRPr lang="ru-RU"/>
          </a:p>
          <a:p>
            <a:pPr marL="533400" indent="-533400">
              <a:lnSpc>
                <a:spcPct val="80000"/>
              </a:lnSpc>
            </a:pPr>
            <a:r>
              <a:rPr lang="en-US"/>
              <a:t>keep an (up-to-date) ampoule of hydrocortisone at home in case oral therapy is impossible, and the general practitioner has to be called. </a:t>
            </a:r>
            <a:endParaRPr lang="ru-RU"/>
          </a:p>
          <a:p>
            <a:pPr marL="533400" indent="-533400">
              <a:lnSpc>
                <a:spcPct val="80000"/>
              </a:lnSpc>
            </a:pP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315913"/>
            <a:ext cx="8229600" cy="1143001"/>
          </a:xfrm>
        </p:spPr>
        <p:txBody>
          <a:bodyPr/>
          <a:lstStyle/>
          <a:p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acute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hypoadrenalism</a:t>
            </a:r>
            <a:endParaRPr lang="ru-RU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712"/>
            <a:ext cx="8892480" cy="62372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Clinical context</a:t>
            </a:r>
            <a:r>
              <a:rPr lang="en-US" sz="2400" dirty="0"/>
              <a:t>: hypotension, </a:t>
            </a:r>
            <a:r>
              <a:rPr lang="en-US" sz="2400" dirty="0" err="1"/>
              <a:t>hyponatraemia</a:t>
            </a:r>
            <a:r>
              <a:rPr lang="en-US" sz="2400" dirty="0"/>
              <a:t>, </a:t>
            </a:r>
            <a:r>
              <a:rPr lang="en-US" sz="2400" dirty="0" err="1"/>
              <a:t>hyperkalaemia</a:t>
            </a:r>
            <a:r>
              <a:rPr lang="en-US" sz="2400" dirty="0"/>
              <a:t>, </a:t>
            </a:r>
            <a:r>
              <a:rPr lang="en-US" sz="2400" dirty="0" err="1"/>
              <a:t>hypoglycaemia</a:t>
            </a:r>
            <a:r>
              <a:rPr lang="en-US" sz="2400" dirty="0"/>
              <a:t>, dehydration, pigmentation often with precipitating infection, infarction, trauma or operation.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The major deficiencies are of fluid, salt, steroid and glucose</a:t>
            </a:r>
            <a:r>
              <a:rPr lang="en-US" sz="2400" dirty="0"/>
              <a:t>. 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</a:t>
            </a:r>
            <a:r>
              <a:rPr lang="en-US" sz="2400" u="sng" dirty="0"/>
              <a:t>Assuming normal cardiovascular function, the following are required</a:t>
            </a:r>
            <a:r>
              <a:rPr lang="en-US" sz="2400" dirty="0"/>
              <a:t>: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One </a:t>
            </a:r>
            <a:r>
              <a:rPr lang="en-US" sz="2400" dirty="0" err="1"/>
              <a:t>litre</a:t>
            </a:r>
            <a:r>
              <a:rPr lang="en-US" sz="2400" dirty="0"/>
              <a:t> of normal saline should be given over 30-60 minutes with 100 mg of intravenous bolus hydrocortisone.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Subsequent requirements are several </a:t>
            </a:r>
            <a:r>
              <a:rPr lang="en-US" sz="2400" dirty="0" err="1"/>
              <a:t>litres</a:t>
            </a:r>
            <a:r>
              <a:rPr lang="en-US" sz="2400" dirty="0"/>
              <a:t> of saline within 24 hours (assessing with central venous pressure line if necessary) plus hydrocortisone, 100 mg </a:t>
            </a:r>
            <a:r>
              <a:rPr lang="en-US" sz="2400" dirty="0" err="1"/>
              <a:t>i.m</a:t>
            </a:r>
            <a:r>
              <a:rPr lang="en-US" sz="2400" dirty="0"/>
              <a:t>., 6-hourly, until the patient is clinically stable.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Glucose should be infused if there is </a:t>
            </a:r>
            <a:r>
              <a:rPr lang="en-US" sz="2400" dirty="0" err="1"/>
              <a:t>hypoglycaemia</a:t>
            </a:r>
            <a:r>
              <a:rPr 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Oral replacement medication is then started, unless unable to take oral medication, initially hydrocortisone 20 mg, 8-hourly, reducing to 20-30 mg in divided doses over a few days.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Fludrocortisone</a:t>
            </a:r>
            <a:r>
              <a:rPr lang="en-US" sz="2400" dirty="0"/>
              <a:t> is unnecessary acutely as the high </a:t>
            </a:r>
            <a:r>
              <a:rPr lang="en-US" sz="2400" dirty="0" err="1"/>
              <a:t>cortisol</a:t>
            </a:r>
            <a:r>
              <a:rPr lang="en-US" sz="2400" dirty="0"/>
              <a:t> doses provide sufficient </a:t>
            </a:r>
            <a:r>
              <a:rPr lang="en-US" sz="2400" dirty="0" err="1"/>
              <a:t>mineralocorticoid</a:t>
            </a:r>
            <a:r>
              <a:rPr lang="en-US" sz="2400" dirty="0"/>
              <a:t> activity - it should be introduced later.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5588" cy="11430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solidFill>
                  <a:srgbClr val="C00000"/>
                </a:solidFill>
              </a:rPr>
              <a:t>Secondary </a:t>
            </a:r>
            <a:r>
              <a:rPr lang="en-US" sz="5400" b="1" u="sng" dirty="0" err="1">
                <a:solidFill>
                  <a:srgbClr val="C00000"/>
                </a:solidFill>
              </a:rPr>
              <a:t>hypoadrenalism</a:t>
            </a:r>
            <a:r>
              <a:rPr lang="en-US" sz="5400" b="1" u="sng" dirty="0"/>
              <a:t/>
            </a:r>
            <a:br>
              <a:rPr lang="en-US" sz="5400" b="1" u="sng" dirty="0"/>
            </a:br>
            <a:endParaRPr lang="ru-RU" sz="5400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just">
              <a:buNone/>
            </a:pPr>
            <a:r>
              <a:rPr lang="en-US" sz="4000" dirty="0" smtClean="0"/>
              <a:t>This may arise from hypothalamic-pituitary disease (inadequate ACTH production) or from long-term steroid therapy leading to hypothalamic-pituitary-adrenal suppression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278813" cy="1933575"/>
          </a:xfrm>
        </p:spPr>
        <p:txBody>
          <a:bodyPr/>
          <a:lstStyle/>
          <a:p>
            <a:r>
              <a:rPr lang="en-US" sz="6000" b="1" dirty="0" err="1">
                <a:solidFill>
                  <a:srgbClr val="C00000"/>
                </a:solidFill>
              </a:rPr>
              <a:t>Phaeochromocytoma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S25798-18-f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163" y="0"/>
            <a:ext cx="7081837" cy="718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260350"/>
            <a:ext cx="4608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 i="1"/>
              <a:t>Synthesis and metabolism </a:t>
            </a:r>
          </a:p>
          <a:p>
            <a:pPr algn="ctr"/>
            <a:r>
              <a:rPr lang="en-US" sz="2000" b="1" i="1"/>
              <a:t>of catecholamines.</a:t>
            </a:r>
            <a:r>
              <a:rPr lang="en-US" sz="2000" i="1"/>
              <a:t> </a:t>
            </a:r>
            <a:endParaRPr lang="ru-RU" sz="2000"/>
          </a:p>
          <a:p>
            <a:pPr algn="ctr"/>
            <a:r>
              <a:rPr lang="en-US" sz="2000" i="1"/>
              <a:t>COMT, catechol-O-methyl transferase; </a:t>
            </a:r>
          </a:p>
          <a:p>
            <a:pPr algn="ctr"/>
            <a:r>
              <a:rPr lang="en-US" sz="2000" i="1"/>
              <a:t>MAO, monoamine oxidase.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1196752"/>
            <a:ext cx="2474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dihydroxyphenylalanine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S25798-18-t4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603250"/>
            <a:ext cx="9144000" cy="77866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Addison's disease: 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hypoadrenalism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Addison's disease is rare, with an incidence of 3-4/million/year and prevalence of 40-60/million. Primary </a:t>
            </a:r>
            <a:r>
              <a:rPr lang="en-US" dirty="0" err="1" smtClean="0"/>
              <a:t>hypoadrenalism</a:t>
            </a:r>
            <a:r>
              <a:rPr lang="en-US" dirty="0" smtClean="0"/>
              <a:t> shows a marked female preponderance and is now most often caused by autoimmune disease (&gt; 90% ) rather than tuberculosis (&lt; 10%). All other causes are rare.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b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tests are: 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28775"/>
            <a:ext cx="8785225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1.  Measurement of urinary metabolites</a:t>
            </a:r>
            <a:r>
              <a:rPr lang="en-US"/>
              <a:t> preferably metanephrines rather than vanillylmandelic acid (VMA) - screening test; </a:t>
            </a:r>
          </a:p>
          <a:p>
            <a:pPr>
              <a:buFont typeface="Wingdings" pitchFamily="2" charset="2"/>
              <a:buNone/>
            </a:pPr>
            <a:r>
              <a:rPr lang="en-US"/>
              <a:t>Normal levels on three 24-hour collections of metanephrines virtually exclude the diagnosis. </a:t>
            </a:r>
            <a:endParaRPr lang="en-US" b="1"/>
          </a:p>
          <a:p>
            <a:pPr>
              <a:buFont typeface="Wingdings" pitchFamily="2" charset="2"/>
              <a:buNone/>
            </a:pPr>
            <a:r>
              <a:rPr lang="en-US" b="1"/>
              <a:t>2.  Plasma and urinary catecholamines</a:t>
            </a:r>
            <a:r>
              <a:rPr lang="en-US"/>
              <a:t> are measured directly.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3.  </a:t>
            </a:r>
            <a:r>
              <a:rPr lang="en-US" b="1" dirty="0" err="1"/>
              <a:t>Clonidine</a:t>
            </a:r>
            <a:r>
              <a:rPr lang="en-US" b="1" dirty="0"/>
              <a:t> suppression and glucagon stimulation</a:t>
            </a:r>
            <a:r>
              <a:rPr lang="en-US" dirty="0"/>
              <a:t> tests may be appropriate, but should only be performed in specialist </a:t>
            </a:r>
            <a:r>
              <a:rPr lang="en-US" dirty="0" smtClean="0"/>
              <a:t>centers. </a:t>
            </a:r>
            <a:endParaRPr lang="en-US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4.  CT scans</a:t>
            </a:r>
            <a:r>
              <a:rPr lang="en-US" dirty="0"/>
              <a:t>, initially of the abdomen, are helpful to localize the </a:t>
            </a:r>
            <a:r>
              <a:rPr lang="en-US" dirty="0" err="1"/>
              <a:t>tumours</a:t>
            </a:r>
            <a:r>
              <a:rPr lang="en-US" dirty="0"/>
              <a:t> which are often large. </a:t>
            </a:r>
            <a:endParaRPr lang="en-US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5.  MRI</a:t>
            </a:r>
            <a:r>
              <a:rPr lang="en-US" dirty="0"/>
              <a:t> usually shows the lesion clearly. </a:t>
            </a:r>
            <a:endParaRPr lang="en-US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6.  Scanning with [131I</a:t>
            </a:r>
            <a:r>
              <a:rPr lang="en-US" b="1" dirty="0" smtClean="0"/>
              <a:t>] </a:t>
            </a:r>
            <a:r>
              <a:rPr lang="en-US" b="1" dirty="0" err="1" smtClean="0"/>
              <a:t>metaiodobenzylguanidine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mIBG</a:t>
            </a:r>
            <a:r>
              <a:rPr lang="en-US" dirty="0"/>
              <a:t>) produces specific uptake in sites of sympathetic activity with about 90% success. It is particularly useful with extra-adrenal </a:t>
            </a:r>
            <a:r>
              <a:rPr lang="en-US" dirty="0" err="1"/>
              <a:t>tumours</a:t>
            </a:r>
            <a:r>
              <a:rPr lang="en-US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b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222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1.  Tumours should be removed if this is possible.</a:t>
            </a:r>
            <a:r>
              <a:rPr lang="en-US"/>
              <a:t> </a:t>
            </a:r>
            <a:endParaRPr lang="en-US" u="sng"/>
          </a:p>
          <a:p>
            <a:pPr>
              <a:buFont typeface="Wingdings" pitchFamily="2" charset="2"/>
              <a:buNone/>
            </a:pPr>
            <a:r>
              <a:rPr lang="en-US" u="sng"/>
              <a:t>Medical preoperative and perioperative treatment:</a:t>
            </a:r>
            <a:endParaRPr lang="en-US"/>
          </a:p>
          <a:p>
            <a:r>
              <a:rPr lang="en-US"/>
              <a:t>complete alpha- and beta-blockade with phenoxybenzamine (20-80 mg daily initially in divided doses), then propranolol (120-240 mg daily), plus transfusion of whole blood to re-expand the contracted plasma volume. </a:t>
            </a:r>
            <a:endParaRPr lang="en-US" b="1"/>
          </a:p>
          <a:p>
            <a:pPr>
              <a:buFont typeface="Wingdings" pitchFamily="2" charset="2"/>
              <a:buNone/>
            </a:pPr>
            <a:r>
              <a:rPr lang="en-US" b="1"/>
              <a:t>2.  When operation is not possible</a:t>
            </a:r>
            <a:r>
              <a:rPr lang="en-US"/>
              <a:t> - combined alpha- and beta-blockade.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Aldosteronism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Aldosteronism</a:t>
            </a:r>
            <a:r>
              <a:rPr lang="en-US" dirty="0" smtClean="0"/>
              <a:t> is a syndrome associated with </a:t>
            </a:r>
            <a:r>
              <a:rPr lang="en-US" dirty="0" err="1" smtClean="0"/>
              <a:t>hypersecretion</a:t>
            </a:r>
            <a:r>
              <a:rPr lang="en-US" dirty="0" smtClean="0"/>
              <a:t> of the </a:t>
            </a:r>
            <a:r>
              <a:rPr lang="en-US" dirty="0" err="1" smtClean="0"/>
              <a:t>mineralocorticoid</a:t>
            </a:r>
            <a:r>
              <a:rPr lang="en-US" dirty="0" smtClean="0"/>
              <a:t> </a:t>
            </a:r>
            <a:r>
              <a:rPr lang="en-US" dirty="0" err="1" smtClean="0"/>
              <a:t>aldosterone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primary</a:t>
            </a:r>
            <a:r>
              <a:rPr lang="en-US" dirty="0" smtClean="0"/>
              <a:t> </a:t>
            </a:r>
            <a:r>
              <a:rPr lang="en-US" b="1" dirty="0" err="1" smtClean="0"/>
              <a:t>aldosteronism</a:t>
            </a:r>
            <a:r>
              <a:rPr lang="en-US" dirty="0" smtClean="0"/>
              <a:t> the cause for the excessive </a:t>
            </a:r>
            <a:r>
              <a:rPr lang="en-US" dirty="0" err="1" smtClean="0"/>
              <a:t>aldosterone</a:t>
            </a:r>
            <a:r>
              <a:rPr lang="en-US" dirty="0" smtClean="0"/>
              <a:t> production resides within the adrenal gland; 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secondary</a:t>
            </a:r>
            <a:r>
              <a:rPr lang="en-US" dirty="0" smtClean="0"/>
              <a:t> </a:t>
            </a:r>
            <a:r>
              <a:rPr lang="en-US" b="1" dirty="0" err="1" smtClean="0"/>
              <a:t>aldosteronism</a:t>
            </a:r>
            <a:r>
              <a:rPr lang="en-US" dirty="0" smtClean="0"/>
              <a:t> the stimulus is </a:t>
            </a:r>
            <a:r>
              <a:rPr lang="en-US" dirty="0" err="1" smtClean="0"/>
              <a:t>extraadrenal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</a:t>
            </a:r>
            <a:r>
              <a:rPr lang="en-US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Aldosteronism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125538"/>
            <a:ext cx="8785225" cy="59499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b="1" dirty="0"/>
              <a:t>Causes:</a:t>
            </a:r>
            <a:endParaRPr lang="en-US" sz="4400" u="sng" dirty="0"/>
          </a:p>
          <a:p>
            <a:r>
              <a:rPr lang="en-US" sz="4000" u="sng" dirty="0" err="1"/>
              <a:t>aldosterone</a:t>
            </a:r>
            <a:r>
              <a:rPr lang="en-US" sz="4000" u="sng" dirty="0"/>
              <a:t>-producing adrenal adenoma </a:t>
            </a:r>
            <a:r>
              <a:rPr lang="en-US" sz="4000" b="1" u="sng" dirty="0">
                <a:solidFill>
                  <a:srgbClr val="C00000"/>
                </a:solidFill>
              </a:rPr>
              <a:t>(Conn's syndrome</a:t>
            </a:r>
            <a:r>
              <a:rPr lang="en-US" sz="4000" u="sng" dirty="0"/>
              <a:t>). </a:t>
            </a:r>
            <a:endParaRPr lang="en-US" sz="4000" dirty="0"/>
          </a:p>
          <a:p>
            <a:r>
              <a:rPr lang="en-US" sz="4000" dirty="0"/>
              <a:t>adrenal carcinoma. </a:t>
            </a:r>
          </a:p>
          <a:p>
            <a:r>
              <a:rPr lang="en-US" sz="4000" dirty="0"/>
              <a:t>bilateral cortical nodular hyperplasia (idiopathic </a:t>
            </a:r>
            <a:r>
              <a:rPr lang="en-US" sz="4000" dirty="0" err="1"/>
              <a:t>hyperaldosteronism</a:t>
            </a:r>
            <a:r>
              <a:rPr lang="en-US" sz="4000" dirty="0"/>
              <a:t>, and/or nodular hyperplasia) - solitary adenoma is not found at surgery.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Aldosteronism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661248"/>
          </a:xfrm>
        </p:spPr>
        <p:txBody>
          <a:bodyPr>
            <a:normAutofit fontScale="85000" lnSpcReduction="20000"/>
          </a:bodyPr>
          <a:lstStyle/>
          <a:p>
            <a:r>
              <a:rPr lang="en-US" sz="3400" b="1" dirty="0" err="1" smtClean="0"/>
              <a:t>Aldosteronism</a:t>
            </a:r>
            <a:r>
              <a:rPr lang="en-US" sz="3400" dirty="0" smtClean="0"/>
              <a:t> is twice as common in women as in men, usually occurs between the ages of 30 and 50, and is present in approximately 1% of unselected hypertensive patients. </a:t>
            </a:r>
          </a:p>
          <a:p>
            <a:r>
              <a:rPr lang="en-US" sz="3400" dirty="0" smtClean="0"/>
              <a:t>However, the prevalence may be as high as 10%, depending on the criteria and study population. Most of this difference is not secondary to the prevalence of patients with an </a:t>
            </a:r>
            <a:r>
              <a:rPr lang="en-US" sz="3400" dirty="0" err="1" smtClean="0"/>
              <a:t>aldosteronoma</a:t>
            </a:r>
            <a:r>
              <a:rPr lang="en-US" sz="3400" dirty="0" smtClean="0"/>
              <a:t> but rather because of the inclusion of those with bilateral hyperplasia. </a:t>
            </a:r>
          </a:p>
          <a:p>
            <a:r>
              <a:rPr lang="en-US" sz="3400" dirty="0" smtClean="0"/>
              <a:t>In many patients with clinical and biochemical features of primary </a:t>
            </a:r>
            <a:r>
              <a:rPr lang="en-US" sz="3400" b="1" dirty="0" err="1" smtClean="0"/>
              <a:t>aldosteronism</a:t>
            </a:r>
            <a:r>
              <a:rPr lang="en-US" sz="3400" dirty="0" smtClean="0"/>
              <a:t>, a solitary adenoma is not found at surgery. Instead, these patients have </a:t>
            </a:r>
            <a:r>
              <a:rPr lang="en-US" sz="3400" i="1" u="sng" dirty="0" smtClean="0"/>
              <a:t>bilateral cortical nodular hyperplasia</a:t>
            </a:r>
            <a:r>
              <a:rPr lang="en-US" sz="3400" u="sng" dirty="0" smtClean="0"/>
              <a:t>.</a:t>
            </a:r>
            <a:r>
              <a:rPr lang="en-US" sz="3400" dirty="0" smtClean="0"/>
              <a:t> In the literature, this disease is also termed </a:t>
            </a:r>
            <a:r>
              <a:rPr lang="en-US" sz="3400" i="1" dirty="0" smtClean="0"/>
              <a:t>idiopathic </a:t>
            </a:r>
            <a:r>
              <a:rPr lang="en-US" sz="3400" i="1" dirty="0" err="1" smtClean="0"/>
              <a:t>hyperaldosteronism</a:t>
            </a:r>
            <a:r>
              <a:rPr lang="en-US" sz="3400" dirty="0" smtClean="0"/>
              <a:t>, and/or </a:t>
            </a:r>
            <a:r>
              <a:rPr lang="en-US" sz="3400" i="1" dirty="0" smtClean="0"/>
              <a:t>nodular hyperplasia</a:t>
            </a:r>
            <a:r>
              <a:rPr lang="en-US" sz="3400" dirty="0" smtClean="0"/>
              <a:t>. The cause is unknown.</a:t>
            </a:r>
            <a:endParaRPr lang="ru-RU" sz="3400" dirty="0" smtClean="0"/>
          </a:p>
          <a:p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Pathophysiology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Hypersecretion</a:t>
            </a:r>
            <a:r>
              <a:rPr lang="en-US" dirty="0" smtClean="0"/>
              <a:t> of </a:t>
            </a:r>
            <a:r>
              <a:rPr lang="en-US" dirty="0" err="1" smtClean="0"/>
              <a:t>aldosterone</a:t>
            </a:r>
            <a:r>
              <a:rPr lang="en-US" dirty="0" smtClean="0"/>
              <a:t> increases the renal distal tubular exchange of </a:t>
            </a:r>
            <a:r>
              <a:rPr lang="en-US" dirty="0" err="1" smtClean="0"/>
              <a:t>intratubular</a:t>
            </a:r>
            <a:r>
              <a:rPr lang="en-US" dirty="0" smtClean="0"/>
              <a:t> sodium for secreted potassium and hydrogen ions, with </a:t>
            </a:r>
            <a:r>
              <a:rPr lang="en-US" u="sng" dirty="0" smtClean="0"/>
              <a:t>progressive depletion of body potassium </a:t>
            </a:r>
            <a:r>
              <a:rPr lang="en-US" dirty="0" smtClean="0"/>
              <a:t>and development of </a:t>
            </a:r>
            <a:r>
              <a:rPr lang="en-US" dirty="0" err="1" smtClean="0"/>
              <a:t>hypokalemia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Most patients have diastolic hypertension, which may be very severe, and headaches. The hypertension is probably due to the </a:t>
            </a:r>
            <a:r>
              <a:rPr lang="en-US" u="sng" dirty="0" smtClean="0"/>
              <a:t>increased sodium </a:t>
            </a:r>
            <a:r>
              <a:rPr lang="en-US" u="sng" dirty="0" err="1" smtClean="0"/>
              <a:t>reabsorption</a:t>
            </a:r>
            <a:r>
              <a:rPr lang="en-US" u="sng" dirty="0" smtClean="0"/>
              <a:t> </a:t>
            </a:r>
            <a:r>
              <a:rPr lang="en-US" dirty="0" smtClean="0"/>
              <a:t>and extracellular volume expansion.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Potassium depletion</a:t>
            </a:r>
            <a:r>
              <a:rPr lang="en-US" dirty="0" smtClean="0"/>
              <a:t> is responsible </a:t>
            </a:r>
            <a:r>
              <a:rPr lang="en-US" u="sng" dirty="0" smtClean="0"/>
              <a:t>for the muscle weakness </a:t>
            </a:r>
            <a:r>
              <a:rPr lang="en-US" dirty="0" smtClean="0"/>
              <a:t>and fatigue and is due to the effect of potassium depletion on the muscle cell membrane. The </a:t>
            </a:r>
            <a:r>
              <a:rPr lang="en-US" dirty="0" err="1" smtClean="0"/>
              <a:t>polyuria</a:t>
            </a:r>
            <a:r>
              <a:rPr lang="en-US" dirty="0" smtClean="0"/>
              <a:t> results from </a:t>
            </a:r>
            <a:r>
              <a:rPr lang="en-US" u="sng" dirty="0" smtClean="0"/>
              <a:t>impairment of urinary concentrating </a:t>
            </a:r>
            <a:r>
              <a:rPr lang="en-US" dirty="0" smtClean="0"/>
              <a:t>ability and is often associated with </a:t>
            </a:r>
            <a:r>
              <a:rPr lang="en-US" dirty="0" err="1" smtClean="0"/>
              <a:t>polydipsia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00013"/>
            <a:ext cx="8229600" cy="1143001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and Symptoms</a:t>
            </a:r>
            <a:b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476250"/>
            <a:ext cx="8785225" cy="60213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err="1"/>
              <a:t>Hypokalemia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Diastolic hypertension (due to the increased sodium </a:t>
            </a:r>
            <a:r>
              <a:rPr lang="en-US" sz="2400" dirty="0" err="1"/>
              <a:t>reabsorption</a:t>
            </a:r>
            <a:r>
              <a:rPr lang="en-US" sz="2400" dirty="0"/>
              <a:t> and extracellular volume expansion)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Headaches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Muscle weakness and fatigue (potassium depletion)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Polyuria</a:t>
            </a:r>
            <a:r>
              <a:rPr lang="en-US" sz="2400" dirty="0"/>
              <a:t> (impairment of urinary concentrating ability)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Polydipsia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dirty="0"/>
              <a:t>Electrocardiographic and </a:t>
            </a:r>
            <a:r>
              <a:rPr lang="en-US" sz="2400" b="1" dirty="0" err="1"/>
              <a:t>roentgenographic</a:t>
            </a:r>
            <a:r>
              <a:rPr lang="en-US" sz="2400" b="1" dirty="0"/>
              <a:t> signs of left ventricular enlargement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Electrocardiographic signs of potassium depleti</a:t>
            </a:r>
            <a:r>
              <a:rPr lang="en-US" sz="2400" dirty="0"/>
              <a:t>on: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include prominent U waves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cardiac arrhythmias, premature contractions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ST depression, T wave </a:t>
            </a:r>
            <a:r>
              <a:rPr lang="en-US" sz="2400" dirty="0" err="1"/>
              <a:t>invertion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Edema is absent (in the absence of associated diseases)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Structural damage to the cerebral circulation, retinal vasculature, and kidney occurs. 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Proteinuria</a:t>
            </a:r>
            <a:r>
              <a:rPr lang="en-US" sz="2400" dirty="0"/>
              <a:t> (50% of patients)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Renal failure (15%)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Laboratory Findings.</a:t>
            </a:r>
            <a:r>
              <a:rPr lang="en-US" sz="3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6021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Hypokalemia</a:t>
            </a:r>
            <a:r>
              <a:rPr lang="en-US"/>
              <a:t> may be severe (&lt;3 mmol/L) and reflects body </a:t>
            </a:r>
            <a:r>
              <a:rPr lang="en-US" u="sng"/>
              <a:t>potassium depletion</a:t>
            </a:r>
            <a:r>
              <a:rPr lang="en-US"/>
              <a:t>, usually &gt;300 mmol. </a:t>
            </a:r>
            <a:endParaRPr lang="en-US" u="sng"/>
          </a:p>
          <a:p>
            <a:pPr>
              <a:lnSpc>
                <a:spcPct val="90000"/>
              </a:lnSpc>
            </a:pPr>
            <a:r>
              <a:rPr lang="en-US" u="sng"/>
              <a:t>Hypernatremia</a:t>
            </a:r>
            <a:r>
              <a:rPr lang="en-US"/>
              <a:t> is due to sodium retention, a concomitant water loss from polyuria, and a resetting of the osmostat. </a:t>
            </a:r>
            <a:endParaRPr lang="en-US" u="sng"/>
          </a:p>
          <a:p>
            <a:pPr>
              <a:lnSpc>
                <a:spcPct val="90000"/>
              </a:lnSpc>
            </a:pPr>
            <a:r>
              <a:rPr lang="en-US" u="sng"/>
              <a:t>Metabolic alkalosis</a:t>
            </a:r>
            <a:r>
              <a:rPr lang="en-US"/>
              <a:t> and elevation of serum bicarbonate are a result of hydrogen ion loss into the urine and migration into potassium-depleted cells. </a:t>
            </a:r>
            <a:endParaRPr lang="en-US" u="sng"/>
          </a:p>
          <a:p>
            <a:pPr>
              <a:lnSpc>
                <a:spcPct val="90000"/>
              </a:lnSpc>
            </a:pPr>
            <a:r>
              <a:rPr lang="en-US" u="sng"/>
              <a:t>Serum magnesium levels may be reduced</a:t>
            </a:r>
            <a:r>
              <a:rPr lang="en-US"/>
              <a:t> if hypokalemia is severe.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Diagnosis.</a:t>
            </a:r>
            <a:b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294313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u="sng"/>
              <a:t>The criteria for the diagnosis </a:t>
            </a:r>
          </a:p>
          <a:p>
            <a:pPr algn="ctr">
              <a:buFont typeface="Wingdings" pitchFamily="2" charset="2"/>
              <a:buNone/>
            </a:pPr>
            <a:r>
              <a:rPr lang="en-US" u="sng"/>
              <a:t>of primary aldosteronism are:</a:t>
            </a:r>
          </a:p>
          <a:p>
            <a:r>
              <a:rPr lang="en-US"/>
              <a:t>diastolic hypertension without edema, </a:t>
            </a:r>
          </a:p>
          <a:p>
            <a:r>
              <a:rPr lang="en-US"/>
              <a:t>hyposecretion of renin (as judged by low plasma renin activity levels) that fails to increase appropriately during volume depletion (upright posture, sodium depletion), </a:t>
            </a:r>
          </a:p>
          <a:p>
            <a:r>
              <a:rPr lang="en-US"/>
              <a:t>hypersecretion of aldosterone that does not suppress appropriately in response to volume expansion.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Pathophysiology</a:t>
            </a:r>
            <a:r>
              <a:rPr lang="en-US" b="1" i="1" dirty="0" smtClean="0">
                <a:solidFill>
                  <a:srgbClr val="C00000"/>
                </a:solidFill>
              </a:rPr>
              <a:t> and causes</a:t>
            </a:r>
            <a:r>
              <a:rPr lang="en-US" b="1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80920" cy="58052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this condition there is destruction of the entire adrenal cortex. </a:t>
            </a:r>
          </a:p>
          <a:p>
            <a:r>
              <a:rPr lang="en-US" dirty="0" err="1" smtClean="0"/>
              <a:t>Glucocorticoid</a:t>
            </a:r>
            <a:r>
              <a:rPr lang="en-US" dirty="0" smtClean="0"/>
              <a:t>, </a:t>
            </a:r>
            <a:r>
              <a:rPr lang="en-US" dirty="0" err="1" smtClean="0"/>
              <a:t>mineralocorticoid</a:t>
            </a:r>
            <a:r>
              <a:rPr lang="en-US" dirty="0" smtClean="0"/>
              <a:t> and sex steroid production are therefore all reduced. </a:t>
            </a:r>
          </a:p>
          <a:p>
            <a:r>
              <a:rPr lang="en-US" dirty="0" smtClean="0"/>
              <a:t>This differs from hypothalamic-pituitary disease, in which </a:t>
            </a:r>
            <a:r>
              <a:rPr lang="en-US" dirty="0" err="1" smtClean="0"/>
              <a:t>mineralocorticoid</a:t>
            </a:r>
            <a:r>
              <a:rPr lang="en-US" dirty="0" smtClean="0"/>
              <a:t> secretion remains largely intact, being predominantly stimulated by </a:t>
            </a:r>
            <a:r>
              <a:rPr lang="en-US" dirty="0" err="1" smtClean="0"/>
              <a:t>angiotensin</a:t>
            </a:r>
            <a:r>
              <a:rPr lang="en-US" dirty="0" smtClean="0"/>
              <a:t> II.</a:t>
            </a:r>
          </a:p>
          <a:p>
            <a:r>
              <a:rPr lang="en-US" dirty="0" smtClean="0"/>
              <a:t> Adrenal sex steroid production is also largely independent of pituitary action. </a:t>
            </a:r>
          </a:p>
          <a:p>
            <a:r>
              <a:rPr lang="en-US" dirty="0" smtClean="0"/>
              <a:t>In Addison's disease reduced </a:t>
            </a:r>
            <a:r>
              <a:rPr lang="en-US" dirty="0" err="1" smtClean="0"/>
              <a:t>cortisol</a:t>
            </a:r>
            <a:r>
              <a:rPr lang="en-US" dirty="0" smtClean="0"/>
              <a:t> levels lead, through feedback, to increased CRH and ACTH production, the latter being directly responsible for the </a:t>
            </a:r>
            <a:r>
              <a:rPr lang="en-US" dirty="0" err="1" smtClean="0"/>
              <a:t>hyperpigmentation</a:t>
            </a:r>
            <a:r>
              <a:rPr lang="en-US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 Diagnosis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Patients with hypertension and </a:t>
            </a:r>
            <a:r>
              <a:rPr lang="en-US" dirty="0" err="1" smtClean="0"/>
              <a:t>hypokalemia</a:t>
            </a:r>
            <a:r>
              <a:rPr lang="en-US" dirty="0" smtClean="0"/>
              <a:t> may have either primary or secondary </a:t>
            </a:r>
            <a:r>
              <a:rPr lang="en-US" dirty="0" err="1" smtClean="0"/>
              <a:t>hyperaldosteronism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A useful maneuver to distinguish between these conditions is the measurement of plasma </a:t>
            </a:r>
            <a:r>
              <a:rPr lang="en-US" dirty="0" err="1" smtClean="0"/>
              <a:t>renin</a:t>
            </a:r>
            <a:r>
              <a:rPr lang="en-US" dirty="0" smtClean="0"/>
              <a:t> activity. </a:t>
            </a:r>
          </a:p>
          <a:p>
            <a:r>
              <a:rPr lang="en-US" dirty="0" smtClean="0"/>
              <a:t>Secondary </a:t>
            </a:r>
            <a:r>
              <a:rPr lang="en-US" dirty="0" err="1" smtClean="0"/>
              <a:t>hyperaldosteronism</a:t>
            </a:r>
            <a:r>
              <a:rPr lang="en-US" dirty="0" smtClean="0"/>
              <a:t> in patients with accelerated hypertension is due to elevated plasma </a:t>
            </a:r>
            <a:r>
              <a:rPr lang="en-US" dirty="0" err="1" smtClean="0"/>
              <a:t>renin</a:t>
            </a:r>
            <a:r>
              <a:rPr lang="en-US" dirty="0" smtClean="0"/>
              <a:t> levels; in contrast, patients with primary </a:t>
            </a:r>
            <a:r>
              <a:rPr lang="en-US" b="1" dirty="0" err="1" smtClean="0"/>
              <a:t>aldosteronism</a:t>
            </a:r>
            <a:r>
              <a:rPr lang="en-US" dirty="0" smtClean="0"/>
              <a:t> have suppressed plasma </a:t>
            </a:r>
            <a:r>
              <a:rPr lang="en-US" dirty="0" err="1" smtClean="0"/>
              <a:t>renin</a:t>
            </a:r>
            <a:r>
              <a:rPr lang="en-US" dirty="0" smtClean="0"/>
              <a:t> levels. </a:t>
            </a:r>
          </a:p>
          <a:p>
            <a:r>
              <a:rPr lang="en-US" dirty="0" smtClean="0"/>
              <a:t>Indeed, in patients with a serum potassium concentration of &lt;2.5 </a:t>
            </a:r>
            <a:r>
              <a:rPr lang="en-US" dirty="0" err="1" smtClean="0"/>
              <a:t>mmol</a:t>
            </a:r>
            <a:r>
              <a:rPr lang="en-US" dirty="0" smtClean="0"/>
              <a:t>/L, a high ratio of plasma </a:t>
            </a:r>
            <a:r>
              <a:rPr lang="en-US" dirty="0" err="1" smtClean="0"/>
              <a:t>aldosterone</a:t>
            </a:r>
            <a:r>
              <a:rPr lang="en-US" dirty="0" smtClean="0"/>
              <a:t> to plasma </a:t>
            </a:r>
            <a:r>
              <a:rPr lang="en-US" dirty="0" err="1" smtClean="0"/>
              <a:t>renin</a:t>
            </a:r>
            <a:r>
              <a:rPr lang="en-US" dirty="0" smtClean="0"/>
              <a:t> activity in a random sample is usually sufficient to establish the diagnosis of primary </a:t>
            </a:r>
            <a:r>
              <a:rPr lang="en-US" b="1" dirty="0" err="1" smtClean="0"/>
              <a:t>aldosteronism</a:t>
            </a:r>
            <a:r>
              <a:rPr lang="en-US" dirty="0" smtClean="0"/>
              <a:t> without additional testing.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315913"/>
            <a:ext cx="8229600" cy="114300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 Diagnosis</a:t>
            </a:r>
            <a:r>
              <a:rPr lang="en-US" b="1" dirty="0"/>
              <a:t>.</a:t>
            </a:r>
            <a:endParaRPr lang="ru-RU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476250"/>
            <a:ext cx="8856662" cy="616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Primary aldosteronism - suppressed plasma renin levels and high aldosterone levels.</a:t>
            </a:r>
          </a:p>
          <a:p>
            <a:pPr>
              <a:lnSpc>
                <a:spcPct val="80000"/>
              </a:lnSpc>
            </a:pPr>
            <a:r>
              <a:rPr lang="en-US" sz="2800"/>
              <a:t>Secondary hyperaldosteronism - elevated plasma renin levels.</a:t>
            </a:r>
          </a:p>
          <a:p>
            <a:pPr>
              <a:lnSpc>
                <a:spcPct val="80000"/>
              </a:lnSpc>
            </a:pPr>
            <a:r>
              <a:rPr lang="en-US" sz="2800"/>
              <a:t>Nonaldosterone mineralocorticoid states - suppressed plasma renin activity but low aldosterone levels. </a:t>
            </a:r>
          </a:p>
          <a:p>
            <a:pPr>
              <a:lnSpc>
                <a:spcPct val="80000"/>
              </a:lnSpc>
            </a:pPr>
            <a:r>
              <a:rPr lang="en-US" sz="2800"/>
              <a:t>Idiopathic bilateral nodular hyperplasia -  less severe hypokalemia, lower aldosterone secretion, and higher plasma renin activity than in patients with primary aldosteronism.</a:t>
            </a:r>
            <a:r>
              <a:rPr lang="en-US" sz="2800" b="1"/>
              <a:t> 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Unilateral lesion  - postural decrease in plasma aldosterone and elevated plasma 18-hydroxycorticosterone levels</a:t>
            </a:r>
          </a:p>
          <a:p>
            <a:pPr>
              <a:lnSpc>
                <a:spcPct val="80000"/>
              </a:lnSpc>
            </a:pPr>
            <a:r>
              <a:rPr lang="en-US" sz="2800"/>
              <a:t>Adenomas that secrete deoxycorticosterone (DOC) - reduced plasma renin activity levels, but aldosterone levels are either normal or reduced. </a:t>
            </a:r>
            <a:endParaRPr lang="ru-RU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b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438775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3600" dirty="0"/>
              <a:t>surgical excision of the adenoma (laparoscopic approach is favored).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 dirty="0"/>
              <a:t>dietary sodium restriction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 dirty="0" err="1"/>
              <a:t>aldosterone</a:t>
            </a:r>
            <a:r>
              <a:rPr lang="en-US" sz="3600" dirty="0"/>
              <a:t> antagonist, e.g., </a:t>
            </a:r>
            <a:r>
              <a:rPr lang="en-US" sz="3600" dirty="0" err="1"/>
              <a:t>spironolactone</a:t>
            </a:r>
            <a:r>
              <a:rPr lang="en-US" sz="3600" dirty="0"/>
              <a:t> (25-100 mg every 8 h</a:t>
            </a:r>
            <a:r>
              <a:rPr lang="en-US" sz="3600" dirty="0" smtClean="0"/>
              <a:t>), </a:t>
            </a:r>
            <a:r>
              <a:rPr lang="en-US" sz="3600" dirty="0" err="1" smtClean="0"/>
              <a:t>eplerenone</a:t>
            </a:r>
            <a:r>
              <a:rPr lang="en-US" sz="3600" dirty="0" smtClean="0"/>
              <a:t> </a:t>
            </a:r>
            <a:r>
              <a:rPr lang="ru-RU" sz="3600" dirty="0" smtClean="0"/>
              <a:t> (</a:t>
            </a:r>
            <a:r>
              <a:rPr lang="en-US" sz="3600" dirty="0" err="1" smtClean="0"/>
              <a:t>mineralocorticoid</a:t>
            </a:r>
            <a:r>
              <a:rPr lang="en-US" sz="3600" dirty="0" smtClean="0"/>
              <a:t> </a:t>
            </a:r>
            <a:r>
              <a:rPr lang="en-US" sz="3600" smtClean="0"/>
              <a:t>receptor </a:t>
            </a:r>
            <a:r>
              <a:rPr lang="en-US" sz="3600" smtClean="0"/>
              <a:t>blocker)</a:t>
            </a:r>
            <a:endParaRPr lang="en-US" sz="3600" dirty="0"/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u="sng" dirty="0"/>
              <a:t>Side effects of </a:t>
            </a:r>
            <a:r>
              <a:rPr lang="en-US" sz="3600" u="sng" dirty="0" err="1"/>
              <a:t>spironolactone</a:t>
            </a:r>
            <a:r>
              <a:rPr lang="en-US" sz="3600" dirty="0"/>
              <a:t>:</a:t>
            </a:r>
          </a:p>
          <a:p>
            <a:pPr marL="971550" lvl="1" indent="-514350"/>
            <a:r>
              <a:rPr lang="en-US" sz="3600" dirty="0" err="1"/>
              <a:t>gynecomastia</a:t>
            </a:r>
            <a:endParaRPr lang="en-US" sz="3600" dirty="0"/>
          </a:p>
          <a:p>
            <a:pPr marL="971550" lvl="1" indent="-514350"/>
            <a:r>
              <a:rPr lang="en-US" sz="3600" dirty="0"/>
              <a:t>decreased libido</a:t>
            </a:r>
          </a:p>
          <a:p>
            <a:pPr marL="971550" lvl="1" indent="-514350"/>
            <a:r>
              <a:rPr lang="en-US" sz="3600" dirty="0"/>
              <a:t>impotence.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Addison's disease: </a:t>
            </a:r>
            <a:b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</a:t>
            </a:r>
            <a:r>
              <a:rPr lang="en-US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hypoadrenalism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893175" cy="56610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 i="1" u="sng" dirty="0" err="1"/>
              <a:t>Pathophysiology</a:t>
            </a:r>
            <a:r>
              <a:rPr lang="en-US" sz="4000" b="1" i="1" u="sng" dirty="0"/>
              <a:t> </a:t>
            </a:r>
            <a:r>
              <a:rPr lang="en-US" sz="4000" b="1" i="1" u="sng" dirty="0" smtClean="0"/>
              <a:t> </a:t>
            </a:r>
            <a:endParaRPr lang="en-US" sz="4000" dirty="0"/>
          </a:p>
          <a:p>
            <a:r>
              <a:rPr lang="en-US" sz="4000" dirty="0"/>
              <a:t>Destruction of the entire adrenal cortex </a:t>
            </a:r>
            <a:r>
              <a:rPr lang="en-US" sz="4000" dirty="0">
                <a:sym typeface="Symbol" pitchFamily="18" charset="2"/>
              </a:rPr>
              <a:t></a:t>
            </a:r>
            <a:r>
              <a:rPr lang="en-US" sz="4000" dirty="0"/>
              <a:t> reducing of </a:t>
            </a:r>
            <a:r>
              <a:rPr lang="en-US" sz="4000" dirty="0" err="1"/>
              <a:t>glucocorticoid</a:t>
            </a:r>
            <a:r>
              <a:rPr lang="en-US" sz="4000" dirty="0"/>
              <a:t>, </a:t>
            </a:r>
            <a:r>
              <a:rPr lang="en-US" sz="4000" dirty="0" err="1"/>
              <a:t>mineralocorticoid</a:t>
            </a:r>
            <a:r>
              <a:rPr lang="en-US" sz="4000" dirty="0"/>
              <a:t> and sex steroid production.</a:t>
            </a:r>
          </a:p>
          <a:p>
            <a:r>
              <a:rPr lang="en-US" sz="4000" dirty="0"/>
              <a:t>Reduced </a:t>
            </a:r>
            <a:r>
              <a:rPr lang="en-US" sz="4000" dirty="0" err="1"/>
              <a:t>cortisol</a:t>
            </a:r>
            <a:r>
              <a:rPr lang="en-US" sz="4000" dirty="0"/>
              <a:t> levels </a:t>
            </a:r>
            <a:r>
              <a:rPr lang="en-US" sz="4000" dirty="0">
                <a:sym typeface="Symbol" pitchFamily="18" charset="2"/>
              </a:rPr>
              <a:t></a:t>
            </a:r>
            <a:r>
              <a:rPr lang="en-US" sz="4000" dirty="0"/>
              <a:t> increased CRH and ACTH production </a:t>
            </a:r>
            <a:r>
              <a:rPr lang="en-US" sz="4000" dirty="0">
                <a:sym typeface="Symbol" pitchFamily="18" charset="2"/>
              </a:rPr>
              <a:t></a:t>
            </a:r>
            <a:r>
              <a:rPr lang="en-US" sz="4000" dirty="0"/>
              <a:t> </a:t>
            </a:r>
            <a:r>
              <a:rPr lang="en-US" sz="4000" dirty="0" err="1"/>
              <a:t>hyperpigmentation</a:t>
            </a:r>
            <a:r>
              <a:rPr lang="en-US" sz="4000" dirty="0"/>
              <a:t>.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S25798-18-t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Pathophysiology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antigen -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21-hydroxylase.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Antibodies against 21-hydroxylase are pathogenic in autoimmune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adrenalitis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associations with other autoimmune conditions in the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polyglandular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autoimmune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syndromes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and II </a:t>
            </a:r>
            <a:r>
              <a:rPr lang="en-US" sz="2800" dirty="0"/>
              <a:t>:</a:t>
            </a:r>
          </a:p>
          <a:p>
            <a:r>
              <a:rPr lang="en-US" sz="2800" b="1" dirty="0"/>
              <a:t>type I diabetes mellitus</a:t>
            </a:r>
          </a:p>
          <a:p>
            <a:r>
              <a:rPr lang="en-US" sz="2800" b="1" dirty="0"/>
              <a:t>pernicious </a:t>
            </a:r>
            <a:r>
              <a:rPr lang="en-US" sz="2800" b="1" dirty="0" err="1"/>
              <a:t>anaemia</a:t>
            </a:r>
            <a:endParaRPr lang="en-US" sz="2800" b="1" dirty="0"/>
          </a:p>
          <a:p>
            <a:r>
              <a:rPr lang="en-US" sz="2800" b="1" dirty="0" err="1"/>
              <a:t>thyroiditis</a:t>
            </a:r>
            <a:endParaRPr lang="en-US" sz="2800" b="1" dirty="0"/>
          </a:p>
          <a:p>
            <a:r>
              <a:rPr lang="en-US" sz="2800" b="1" dirty="0" err="1"/>
              <a:t>hypoparathyroidism</a:t>
            </a:r>
            <a:endParaRPr lang="en-US" sz="2800" b="1" dirty="0"/>
          </a:p>
          <a:p>
            <a:r>
              <a:rPr lang="en-US" sz="2800" b="1" dirty="0"/>
              <a:t>premature ovarian failure 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79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0" y="2205038"/>
          <a:ext cx="9144000" cy="4194175"/>
        </p:xfrm>
        <a:graphic>
          <a:graphicData uri="http://schemas.openxmlformats.org/presentationml/2006/ole">
            <p:oleObj spid="_x0000_s1026" name="Точечный рисунок" r:id="rId3" imgW="6857143" imgH="2866667" progId="PBrush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125538"/>
            <a:ext cx="9223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800" b="1" dirty="0"/>
              <a:t>The symptoms and signs of primary </a:t>
            </a:r>
            <a:r>
              <a:rPr lang="en-US" sz="2800" b="1" dirty="0" err="1"/>
              <a:t>hypoadrenalism</a:t>
            </a:r>
            <a:r>
              <a:rPr lang="en-US" sz="2800" b="1" dirty="0"/>
              <a:t> </a:t>
            </a:r>
          </a:p>
          <a:p>
            <a:pPr algn="just"/>
            <a:r>
              <a:rPr lang="en-US" sz="2800" b="1" dirty="0"/>
              <a:t>(Addison's disease).</a:t>
            </a:r>
            <a:r>
              <a:rPr lang="en-US" sz="2800" dirty="0"/>
              <a:t>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627313" y="108640"/>
            <a:ext cx="39028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features</a:t>
            </a:r>
          </a:p>
          <a:p>
            <a:pPr eaLnBrk="0" hangingPunct="0"/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features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symptomatology</a:t>
            </a:r>
            <a:r>
              <a:rPr lang="en-US" dirty="0" smtClean="0"/>
              <a:t> of Addison's disease is often vague and non-specific. These symptoms may be the prelude to an </a:t>
            </a:r>
            <a:r>
              <a:rPr lang="en-US" dirty="0" err="1" smtClean="0"/>
              <a:t>Addisonian</a:t>
            </a:r>
            <a:r>
              <a:rPr lang="en-US" dirty="0" smtClean="0"/>
              <a:t> crisis with severe hypotension and dehydration precipitated by </a:t>
            </a:r>
            <a:r>
              <a:rPr lang="en-US" dirty="0" err="1" smtClean="0"/>
              <a:t>intercurrent</a:t>
            </a:r>
            <a:r>
              <a:rPr lang="en-US" dirty="0" smtClean="0"/>
              <a:t> illness, accident or operation. </a:t>
            </a:r>
            <a:endParaRPr lang="ru-RU" dirty="0" smtClean="0"/>
          </a:p>
          <a:p>
            <a:r>
              <a:rPr lang="en-US" dirty="0" smtClean="0"/>
              <a:t>Pigmentation (dull, </a:t>
            </a:r>
            <a:r>
              <a:rPr lang="en-US" dirty="0" err="1" smtClean="0"/>
              <a:t>slaty</a:t>
            </a:r>
            <a:r>
              <a:rPr lang="en-US" dirty="0" smtClean="0"/>
              <a:t>, grey-brown) is the predominant sign in over 90% of cases. </a:t>
            </a:r>
            <a:endParaRPr lang="ru-RU" dirty="0" smtClean="0"/>
          </a:p>
          <a:p>
            <a:r>
              <a:rPr lang="en-US" dirty="0" smtClean="0"/>
              <a:t>Postural systolic hypotension, due to </a:t>
            </a:r>
            <a:r>
              <a:rPr lang="en-US" dirty="0" err="1" smtClean="0"/>
              <a:t>hypovolaemia</a:t>
            </a:r>
            <a:r>
              <a:rPr lang="en-US" dirty="0" smtClean="0"/>
              <a:t> and sodium loss, is present in 80-90% of cases, even if supine blood pressure is normal. </a:t>
            </a:r>
            <a:r>
              <a:rPr lang="en-US" dirty="0" err="1" smtClean="0"/>
              <a:t>Mineralocorticoid</a:t>
            </a:r>
            <a:r>
              <a:rPr lang="en-US" dirty="0" smtClean="0"/>
              <a:t> deficiency is the cause.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Investigations</a:t>
            </a:r>
            <a:b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8680"/>
            <a:ext cx="8964613" cy="67695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b="1" dirty="0"/>
              <a:t>Single </a:t>
            </a:r>
            <a:r>
              <a:rPr lang="en-US" sz="2800" b="1" dirty="0" err="1"/>
              <a:t>cortisol</a:t>
            </a:r>
            <a:r>
              <a:rPr lang="en-US" sz="2800" b="1" dirty="0"/>
              <a:t> measurements</a:t>
            </a:r>
            <a:r>
              <a:rPr lang="en-US" sz="2800" dirty="0"/>
              <a:t> are of little value, although a random </a:t>
            </a:r>
            <a:r>
              <a:rPr lang="en-US" sz="2800" dirty="0" err="1"/>
              <a:t>cortisol</a:t>
            </a:r>
            <a:r>
              <a:rPr lang="en-US" sz="2800" dirty="0"/>
              <a:t> below 100 </a:t>
            </a:r>
            <a:r>
              <a:rPr lang="en-US" sz="2800" dirty="0" err="1"/>
              <a:t>nmol</a:t>
            </a:r>
            <a:r>
              <a:rPr lang="en-US" sz="2800" dirty="0"/>
              <a:t>/L during the day is highly suggestive, and a random </a:t>
            </a:r>
            <a:r>
              <a:rPr lang="en-US" sz="2800" dirty="0" err="1"/>
              <a:t>cortisol</a:t>
            </a:r>
            <a:r>
              <a:rPr lang="en-US" sz="2800" dirty="0"/>
              <a:t> &gt; 550 </a:t>
            </a:r>
            <a:r>
              <a:rPr lang="en-US" sz="2800" dirty="0" err="1"/>
              <a:t>nmol</a:t>
            </a:r>
            <a:r>
              <a:rPr lang="en-US" sz="2800" dirty="0"/>
              <a:t>/L makes the diagnosis unlikely (but not impossible).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The short ACTH stimulation test.</a:t>
            </a:r>
            <a:r>
              <a:rPr lang="en-US" sz="2800" dirty="0"/>
              <a:t> An absent or impaired </a:t>
            </a:r>
            <a:r>
              <a:rPr lang="en-US" sz="2800" dirty="0" err="1"/>
              <a:t>cortisol</a:t>
            </a:r>
            <a:r>
              <a:rPr lang="en-US" sz="2800" dirty="0"/>
              <a:t> response is seen, confirmed if necessary by a long ACTH stimulation test to exclude adrenal suppression by steroids or ACTH deficiency.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A 0900h plasma ACTH level</a:t>
            </a:r>
            <a:r>
              <a:rPr lang="en-US" sz="2800" dirty="0"/>
              <a:t> - a high level (&gt; 80 </a:t>
            </a:r>
            <a:r>
              <a:rPr lang="en-US" sz="2800" dirty="0" err="1"/>
              <a:t>ng</a:t>
            </a:r>
            <a:r>
              <a:rPr lang="en-US" sz="2800" dirty="0"/>
              <a:t>/L) with low or low-normal </a:t>
            </a:r>
            <a:r>
              <a:rPr lang="en-US" sz="2800" dirty="0" err="1"/>
              <a:t>cortisol</a:t>
            </a:r>
            <a:r>
              <a:rPr lang="en-US" sz="2800" dirty="0"/>
              <a:t> confirms primary </a:t>
            </a:r>
            <a:r>
              <a:rPr lang="en-US" sz="2800" dirty="0" err="1"/>
              <a:t>hypoadrenalism</a:t>
            </a:r>
            <a:r>
              <a:rPr lang="en-US" sz="2800" dirty="0"/>
              <a:t>.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Electrolytes and urea</a:t>
            </a:r>
            <a:r>
              <a:rPr lang="en-US" sz="2800" dirty="0"/>
              <a:t> classically show </a:t>
            </a:r>
            <a:r>
              <a:rPr lang="en-US" sz="2800" dirty="0" err="1"/>
              <a:t>hyponatraemia</a:t>
            </a:r>
            <a:r>
              <a:rPr lang="en-US" sz="2800" dirty="0"/>
              <a:t>, </a:t>
            </a:r>
            <a:r>
              <a:rPr lang="en-US" sz="2800" dirty="0" err="1"/>
              <a:t>hyperkalaemia</a:t>
            </a:r>
            <a:r>
              <a:rPr lang="en-US" sz="2800" dirty="0"/>
              <a:t> and a high urea, but they can be normal.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Blood glucose</a:t>
            </a:r>
            <a:r>
              <a:rPr lang="en-US" sz="2800" dirty="0"/>
              <a:t> may be low, with symptomatic </a:t>
            </a:r>
            <a:r>
              <a:rPr lang="en-US" sz="2800" dirty="0" err="1"/>
              <a:t>hypoglycaemia</a:t>
            </a:r>
            <a:r>
              <a:rPr lang="en-US" sz="2800" dirty="0"/>
              <a:t>.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Adrenal antibodies</a:t>
            </a:r>
            <a:r>
              <a:rPr lang="en-US" sz="2800" dirty="0"/>
              <a:t> are present in many cases of autoimmune </a:t>
            </a:r>
            <a:r>
              <a:rPr lang="en-US" sz="2800" dirty="0" err="1"/>
              <a:t>adrenalitis</a:t>
            </a:r>
            <a:r>
              <a:rPr lang="en-US" sz="2800" dirty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1743</Words>
  <Application>Microsoft Office PowerPoint</Application>
  <PresentationFormat>Экран (4:3)</PresentationFormat>
  <Paragraphs>153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Точечный рисунок</vt:lpstr>
      <vt:lpstr>ADRENAL GLAND DISEASE Part II</vt:lpstr>
      <vt:lpstr>Addison's disease:  primary hypoadrenalism</vt:lpstr>
      <vt:lpstr>Pathophysiology and causes  </vt:lpstr>
      <vt:lpstr>Addison's disease:  primary hypoadrenalism</vt:lpstr>
      <vt:lpstr>Слайд 5</vt:lpstr>
      <vt:lpstr>Pathophysiology</vt:lpstr>
      <vt:lpstr>Слайд 7</vt:lpstr>
      <vt:lpstr>Clinical features </vt:lpstr>
      <vt:lpstr>Investigations </vt:lpstr>
      <vt:lpstr>Investigations </vt:lpstr>
      <vt:lpstr>TREATMENT</vt:lpstr>
      <vt:lpstr>Слайд 12</vt:lpstr>
      <vt:lpstr>Слайд 13</vt:lpstr>
      <vt:lpstr>Patient advice </vt:lpstr>
      <vt:lpstr>Management of acute hypoadrenalism</vt:lpstr>
      <vt:lpstr>Secondary hypoadrenalism </vt:lpstr>
      <vt:lpstr>Phaeochromocytoma </vt:lpstr>
      <vt:lpstr>Слайд 18</vt:lpstr>
      <vt:lpstr>Слайд 19</vt:lpstr>
      <vt:lpstr>Diagnosis Specific tests are:  </vt:lpstr>
      <vt:lpstr>Diagnosis </vt:lpstr>
      <vt:lpstr>Treatment </vt:lpstr>
      <vt:lpstr>Aldosteronism</vt:lpstr>
      <vt:lpstr>Primary Aldosteronism. </vt:lpstr>
      <vt:lpstr>Aldosteronism</vt:lpstr>
      <vt:lpstr>Pathophysiology</vt:lpstr>
      <vt:lpstr>Signs and Symptoms </vt:lpstr>
      <vt:lpstr>Laboratory Findings. </vt:lpstr>
      <vt:lpstr>Diagnosis. </vt:lpstr>
      <vt:lpstr>Differential Diagnosis</vt:lpstr>
      <vt:lpstr>Differential Diagnosis.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GLAND DISEASE Part II</dc:title>
  <dc:creator>Aida</dc:creator>
  <cp:lastModifiedBy>user</cp:lastModifiedBy>
  <cp:revision>11</cp:revision>
  <dcterms:created xsi:type="dcterms:W3CDTF">2020-04-06T08:35:16Z</dcterms:created>
  <dcterms:modified xsi:type="dcterms:W3CDTF">2022-02-14T10:44:07Z</dcterms:modified>
</cp:coreProperties>
</file>