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137.xml" ContentType="application/vnd.openxmlformats-officedocument.presentationml.slide+xml"/>
  <Override PartName="/ppt/slides/slide146.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4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3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373" r:id="rId2"/>
    <p:sldId id="463" r:id="rId3"/>
    <p:sldId id="374" r:id="rId4"/>
    <p:sldId id="375" r:id="rId5"/>
    <p:sldId id="382" r:id="rId6"/>
    <p:sldId id="383" r:id="rId7"/>
    <p:sldId id="384" r:id="rId8"/>
    <p:sldId id="386" r:id="rId9"/>
    <p:sldId id="376" r:id="rId10"/>
    <p:sldId id="377" r:id="rId11"/>
    <p:sldId id="378" r:id="rId12"/>
    <p:sldId id="379" r:id="rId13"/>
    <p:sldId id="385" r:id="rId14"/>
    <p:sldId id="380" r:id="rId15"/>
    <p:sldId id="387" r:id="rId16"/>
    <p:sldId id="381" r:id="rId17"/>
    <p:sldId id="399" r:id="rId18"/>
    <p:sldId id="400" r:id="rId19"/>
    <p:sldId id="401" r:id="rId20"/>
    <p:sldId id="402" r:id="rId21"/>
    <p:sldId id="403" r:id="rId22"/>
    <p:sldId id="404" r:id="rId23"/>
    <p:sldId id="405" r:id="rId24"/>
    <p:sldId id="406" r:id="rId25"/>
    <p:sldId id="388" r:id="rId26"/>
    <p:sldId id="412" r:id="rId27"/>
    <p:sldId id="389" r:id="rId28"/>
    <p:sldId id="411" r:id="rId29"/>
    <p:sldId id="407" r:id="rId30"/>
    <p:sldId id="408" r:id="rId31"/>
    <p:sldId id="410" r:id="rId32"/>
    <p:sldId id="390" r:id="rId33"/>
    <p:sldId id="391" r:id="rId34"/>
    <p:sldId id="393" r:id="rId35"/>
    <p:sldId id="414" r:id="rId36"/>
    <p:sldId id="418" r:id="rId37"/>
    <p:sldId id="421" r:id="rId38"/>
    <p:sldId id="419" r:id="rId39"/>
    <p:sldId id="420" r:id="rId40"/>
    <p:sldId id="422" r:id="rId41"/>
    <p:sldId id="429" r:id="rId42"/>
    <p:sldId id="430" r:id="rId43"/>
    <p:sldId id="423" r:id="rId44"/>
    <p:sldId id="424" r:id="rId45"/>
    <p:sldId id="425" r:id="rId46"/>
    <p:sldId id="427" r:id="rId47"/>
    <p:sldId id="428" r:id="rId48"/>
    <p:sldId id="431" r:id="rId49"/>
    <p:sldId id="415" r:id="rId50"/>
    <p:sldId id="417" r:id="rId51"/>
    <p:sldId id="396" r:id="rId52"/>
    <p:sldId id="416" r:id="rId53"/>
    <p:sldId id="433" r:id="rId54"/>
    <p:sldId id="285" r:id="rId55"/>
    <p:sldId id="434" r:id="rId56"/>
    <p:sldId id="286" r:id="rId57"/>
    <p:sldId id="287" r:id="rId58"/>
    <p:sldId id="288" r:id="rId59"/>
    <p:sldId id="435" r:id="rId60"/>
    <p:sldId id="289" r:id="rId61"/>
    <p:sldId id="290" r:id="rId62"/>
    <p:sldId id="291" r:id="rId63"/>
    <p:sldId id="462" r:id="rId64"/>
    <p:sldId id="292" r:id="rId65"/>
    <p:sldId id="293" r:id="rId66"/>
    <p:sldId id="294" r:id="rId67"/>
    <p:sldId id="295" r:id="rId68"/>
    <p:sldId id="296" r:id="rId69"/>
    <p:sldId id="297" r:id="rId70"/>
    <p:sldId id="298" r:id="rId71"/>
    <p:sldId id="436" r:id="rId72"/>
    <p:sldId id="437" r:id="rId73"/>
    <p:sldId id="438" r:id="rId74"/>
    <p:sldId id="439" r:id="rId75"/>
    <p:sldId id="440" r:id="rId76"/>
    <p:sldId id="442" r:id="rId77"/>
    <p:sldId id="443" r:id="rId78"/>
    <p:sldId id="449" r:id="rId79"/>
    <p:sldId id="450" r:id="rId80"/>
    <p:sldId id="444" r:id="rId81"/>
    <p:sldId id="445" r:id="rId82"/>
    <p:sldId id="446" r:id="rId83"/>
    <p:sldId id="447" r:id="rId84"/>
    <p:sldId id="448" r:id="rId85"/>
    <p:sldId id="451" r:id="rId86"/>
    <p:sldId id="299" r:id="rId87"/>
    <p:sldId id="472" r:id="rId88"/>
    <p:sldId id="473" r:id="rId89"/>
    <p:sldId id="465" r:id="rId90"/>
    <p:sldId id="469" r:id="rId91"/>
    <p:sldId id="466" r:id="rId92"/>
    <p:sldId id="302" r:id="rId93"/>
    <p:sldId id="470" r:id="rId94"/>
    <p:sldId id="353" r:id="rId95"/>
    <p:sldId id="471" r:id="rId96"/>
    <p:sldId id="474" r:id="rId97"/>
    <p:sldId id="475" r:id="rId98"/>
    <p:sldId id="476" r:id="rId99"/>
    <p:sldId id="359" r:id="rId100"/>
    <p:sldId id="360" r:id="rId101"/>
    <p:sldId id="361" r:id="rId102"/>
    <p:sldId id="362" r:id="rId103"/>
    <p:sldId id="464" r:id="rId104"/>
    <p:sldId id="480" r:id="rId105"/>
    <p:sldId id="479" r:id="rId106"/>
    <p:sldId id="481" r:id="rId107"/>
    <p:sldId id="364" r:id="rId108"/>
    <p:sldId id="365" r:id="rId109"/>
    <p:sldId id="366" r:id="rId110"/>
    <p:sldId id="367" r:id="rId111"/>
    <p:sldId id="346" r:id="rId112"/>
    <p:sldId id="349" r:id="rId113"/>
    <p:sldId id="352" r:id="rId114"/>
    <p:sldId id="452" r:id="rId115"/>
    <p:sldId id="313" r:id="rId116"/>
    <p:sldId id="314" r:id="rId117"/>
    <p:sldId id="315" r:id="rId118"/>
    <p:sldId id="316" r:id="rId119"/>
    <p:sldId id="317" r:id="rId120"/>
    <p:sldId id="341" r:id="rId121"/>
    <p:sldId id="454" r:id="rId122"/>
    <p:sldId id="319" r:id="rId123"/>
    <p:sldId id="318" r:id="rId124"/>
    <p:sldId id="455" r:id="rId125"/>
    <p:sldId id="321" r:id="rId126"/>
    <p:sldId id="478" r:id="rId127"/>
    <p:sldId id="456" r:id="rId128"/>
    <p:sldId id="458" r:id="rId129"/>
    <p:sldId id="457" r:id="rId130"/>
    <p:sldId id="461" r:id="rId131"/>
    <p:sldId id="323" r:id="rId132"/>
    <p:sldId id="324" r:id="rId133"/>
    <p:sldId id="325" r:id="rId134"/>
    <p:sldId id="326" r:id="rId135"/>
    <p:sldId id="327" r:id="rId136"/>
    <p:sldId id="328" r:id="rId137"/>
    <p:sldId id="329" r:id="rId138"/>
    <p:sldId id="459" r:id="rId139"/>
    <p:sldId id="330" r:id="rId140"/>
    <p:sldId id="331" r:id="rId141"/>
    <p:sldId id="332" r:id="rId142"/>
    <p:sldId id="333" r:id="rId143"/>
    <p:sldId id="371" r:id="rId144"/>
    <p:sldId id="372" r:id="rId145"/>
    <p:sldId id="368" r:id="rId146"/>
    <p:sldId id="369" r:id="rId147"/>
    <p:sldId id="370" r:id="rId148"/>
    <p:sldId id="334" r:id="rId149"/>
    <p:sldId id="335" r:id="rId150"/>
    <p:sldId id="336" r:id="rId151"/>
  </p:sldIdLst>
  <p:sldSz cx="9144000" cy="6858000" type="screen4x3"/>
  <p:notesSz cx="6858000" cy="9144000"/>
  <p:defaultTextStyle>
    <a:defPPr>
      <a:defRPr lang="ru-RU"/>
    </a:defPPr>
    <a:lvl1pPr algn="l" rtl="0" fontAlgn="base">
      <a:spcBef>
        <a:spcPct val="0"/>
      </a:spcBef>
      <a:spcAft>
        <a:spcPct val="0"/>
      </a:spcAft>
      <a:defRPr sz="4000" kern="1200">
        <a:solidFill>
          <a:schemeClr val="tx1"/>
        </a:solidFill>
        <a:latin typeface="Verdana" pitchFamily="34" charset="0"/>
        <a:ea typeface="+mn-ea"/>
        <a:cs typeface="Arial" charset="0"/>
      </a:defRPr>
    </a:lvl1pPr>
    <a:lvl2pPr marL="457200" algn="l" rtl="0" fontAlgn="base">
      <a:spcBef>
        <a:spcPct val="0"/>
      </a:spcBef>
      <a:spcAft>
        <a:spcPct val="0"/>
      </a:spcAft>
      <a:defRPr sz="4000" kern="1200">
        <a:solidFill>
          <a:schemeClr val="tx1"/>
        </a:solidFill>
        <a:latin typeface="Verdana" pitchFamily="34" charset="0"/>
        <a:ea typeface="+mn-ea"/>
        <a:cs typeface="Arial" charset="0"/>
      </a:defRPr>
    </a:lvl2pPr>
    <a:lvl3pPr marL="914400" algn="l" rtl="0" fontAlgn="base">
      <a:spcBef>
        <a:spcPct val="0"/>
      </a:spcBef>
      <a:spcAft>
        <a:spcPct val="0"/>
      </a:spcAft>
      <a:defRPr sz="4000" kern="1200">
        <a:solidFill>
          <a:schemeClr val="tx1"/>
        </a:solidFill>
        <a:latin typeface="Verdana" pitchFamily="34" charset="0"/>
        <a:ea typeface="+mn-ea"/>
        <a:cs typeface="Arial" charset="0"/>
      </a:defRPr>
    </a:lvl3pPr>
    <a:lvl4pPr marL="1371600" algn="l" rtl="0" fontAlgn="base">
      <a:spcBef>
        <a:spcPct val="0"/>
      </a:spcBef>
      <a:spcAft>
        <a:spcPct val="0"/>
      </a:spcAft>
      <a:defRPr sz="4000" kern="1200">
        <a:solidFill>
          <a:schemeClr val="tx1"/>
        </a:solidFill>
        <a:latin typeface="Verdana" pitchFamily="34" charset="0"/>
        <a:ea typeface="+mn-ea"/>
        <a:cs typeface="Arial" charset="0"/>
      </a:defRPr>
    </a:lvl4pPr>
    <a:lvl5pPr marL="1828800" algn="l" rtl="0" fontAlgn="base">
      <a:spcBef>
        <a:spcPct val="0"/>
      </a:spcBef>
      <a:spcAft>
        <a:spcPct val="0"/>
      </a:spcAft>
      <a:defRPr sz="4000" kern="1200">
        <a:solidFill>
          <a:schemeClr val="tx1"/>
        </a:solidFill>
        <a:latin typeface="Verdana" pitchFamily="34" charset="0"/>
        <a:ea typeface="+mn-ea"/>
        <a:cs typeface="Arial" charset="0"/>
      </a:defRPr>
    </a:lvl5pPr>
    <a:lvl6pPr marL="2286000" algn="l" defTabSz="914400" rtl="0" eaLnBrk="1" latinLnBrk="0" hangingPunct="1">
      <a:defRPr sz="4000" kern="1200">
        <a:solidFill>
          <a:schemeClr val="tx1"/>
        </a:solidFill>
        <a:latin typeface="Verdana" pitchFamily="34" charset="0"/>
        <a:ea typeface="+mn-ea"/>
        <a:cs typeface="Arial" charset="0"/>
      </a:defRPr>
    </a:lvl6pPr>
    <a:lvl7pPr marL="2743200" algn="l" defTabSz="914400" rtl="0" eaLnBrk="1" latinLnBrk="0" hangingPunct="1">
      <a:defRPr sz="4000" kern="1200">
        <a:solidFill>
          <a:schemeClr val="tx1"/>
        </a:solidFill>
        <a:latin typeface="Verdana" pitchFamily="34" charset="0"/>
        <a:ea typeface="+mn-ea"/>
        <a:cs typeface="Arial" charset="0"/>
      </a:defRPr>
    </a:lvl7pPr>
    <a:lvl8pPr marL="3200400" algn="l" defTabSz="914400" rtl="0" eaLnBrk="1" latinLnBrk="0" hangingPunct="1">
      <a:defRPr sz="4000" kern="1200">
        <a:solidFill>
          <a:schemeClr val="tx1"/>
        </a:solidFill>
        <a:latin typeface="Verdana" pitchFamily="34" charset="0"/>
        <a:ea typeface="+mn-ea"/>
        <a:cs typeface="Arial" charset="0"/>
      </a:defRPr>
    </a:lvl8pPr>
    <a:lvl9pPr marL="3657600" algn="l" defTabSz="914400" rtl="0" eaLnBrk="1" latinLnBrk="0" hangingPunct="1">
      <a:defRPr sz="4000"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016" y="-4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90" y="234"/>
              <a:ext cx="1857" cy="3625"/>
              <a:chOff x="3010" y="778"/>
              <a:chExt cx="1857" cy="3625"/>
            </a:xfrm>
          </p:grpSpPr>
          <p:sp>
            <p:nvSpPr>
              <p:cNvPr id="39" name="Freeform 4"/>
              <p:cNvSpPr>
                <a:spLocks/>
              </p:cNvSpPr>
              <p:nvPr userDrawn="1"/>
            </p:nvSpPr>
            <p:spPr bwMode="ltGray">
              <a:xfrm rot="12185230" flipV="1">
                <a:off x="3533" y="774"/>
                <a:ext cx="1333" cy="1485"/>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w="9525">
                <a:noFill/>
                <a:round/>
                <a:headEnd/>
                <a:tailEnd/>
              </a:ln>
            </p:spPr>
            <p:txBody>
              <a:bodyPr/>
              <a:lstStyle/>
              <a:p>
                <a:pPr algn="ctr">
                  <a:defRPr/>
                </a:pPr>
                <a:endParaRPr lang="ru-RU">
                  <a:cs typeface="+mn-cs"/>
                </a:endParaRPr>
              </a:p>
            </p:txBody>
          </p:sp>
          <p:sp>
            <p:nvSpPr>
              <p:cNvPr id="40" name="Freeform 5"/>
              <p:cNvSpPr>
                <a:spLocks/>
              </p:cNvSpPr>
              <p:nvPr userDrawn="1"/>
            </p:nvSpPr>
            <p:spPr bwMode="ltGray">
              <a:xfrm rot="12185230" flipV="1">
                <a:off x="4028" y="1798"/>
                <a:ext cx="571" cy="531"/>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w="9525">
                <a:noFill/>
                <a:round/>
                <a:headEnd/>
                <a:tailEnd/>
              </a:ln>
            </p:spPr>
            <p:txBody>
              <a:bodyPr/>
              <a:lstStyle/>
              <a:p>
                <a:pPr algn="ctr">
                  <a:defRPr/>
                </a:pPr>
                <a:endParaRPr lang="ru-RU">
                  <a:cs typeface="+mn-cs"/>
                </a:endParaRPr>
              </a:p>
            </p:txBody>
          </p:sp>
          <p:sp>
            <p:nvSpPr>
              <p:cNvPr id="41" name="Freeform 6"/>
              <p:cNvSpPr>
                <a:spLocks/>
              </p:cNvSpPr>
              <p:nvPr userDrawn="1"/>
            </p:nvSpPr>
            <p:spPr bwMode="ltGray">
              <a:xfrm rot="12185230" flipV="1">
                <a:off x="3637" y="2163"/>
                <a:ext cx="277" cy="249"/>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w="9525">
                <a:noFill/>
                <a:round/>
                <a:headEnd/>
                <a:tailEnd/>
              </a:ln>
            </p:spPr>
            <p:txBody>
              <a:bodyPr/>
              <a:lstStyle/>
              <a:p>
                <a:pPr algn="ctr">
                  <a:defRPr/>
                </a:pPr>
                <a:endParaRPr lang="ru-RU">
                  <a:cs typeface="+mn-cs"/>
                </a:endParaRPr>
              </a:p>
            </p:txBody>
          </p:sp>
          <p:sp>
            <p:nvSpPr>
              <p:cNvPr id="42" name="Freeform 7"/>
              <p:cNvSpPr>
                <a:spLocks/>
              </p:cNvSpPr>
              <p:nvPr userDrawn="1"/>
            </p:nvSpPr>
            <p:spPr bwMode="ltGray">
              <a:xfrm rot="12185230" flipV="1">
                <a:off x="3978" y="973"/>
                <a:ext cx="245" cy="34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w="9525">
                <a:noFill/>
                <a:round/>
                <a:headEnd/>
                <a:tailEnd/>
              </a:ln>
            </p:spPr>
            <p:txBody>
              <a:bodyPr/>
              <a:lstStyle/>
              <a:p>
                <a:pPr algn="ctr">
                  <a:defRPr/>
                </a:pPr>
                <a:endParaRPr lang="ru-RU">
                  <a:cs typeface="+mn-cs"/>
                </a:endParaRPr>
              </a:p>
            </p:txBody>
          </p:sp>
          <p:sp>
            <p:nvSpPr>
              <p:cNvPr id="43" name="Freeform 8"/>
              <p:cNvSpPr>
                <a:spLocks/>
              </p:cNvSpPr>
              <p:nvPr userDrawn="1"/>
            </p:nvSpPr>
            <p:spPr bwMode="ltGray">
              <a:xfrm rot="12185230" flipV="1">
                <a:off x="3841" y="2207"/>
                <a:ext cx="103" cy="209"/>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w="9525">
                <a:noFill/>
                <a:round/>
                <a:headEnd/>
                <a:tailEnd/>
              </a:ln>
            </p:spPr>
            <p:txBody>
              <a:bodyPr/>
              <a:lstStyle/>
              <a:p>
                <a:pPr algn="ctr">
                  <a:defRPr/>
                </a:pPr>
                <a:endParaRPr lang="ru-RU">
                  <a:cs typeface="+mn-cs"/>
                </a:endParaRPr>
              </a:p>
            </p:txBody>
          </p:sp>
          <p:sp>
            <p:nvSpPr>
              <p:cNvPr id="44" name="Freeform 9"/>
              <p:cNvSpPr>
                <a:spLocks/>
              </p:cNvSpPr>
              <p:nvPr userDrawn="1"/>
            </p:nvSpPr>
            <p:spPr bwMode="ltGray">
              <a:xfrm rot="12185230" flipV="1">
                <a:off x="3891" y="1323"/>
                <a:ext cx="120" cy="90"/>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w="9525">
                <a:noFill/>
                <a:round/>
                <a:headEnd/>
                <a:tailEnd/>
              </a:ln>
            </p:spPr>
            <p:txBody>
              <a:bodyPr/>
              <a:lstStyle/>
              <a:p>
                <a:pPr algn="ctr">
                  <a:defRPr/>
                </a:pPr>
                <a:endParaRPr lang="ru-RU">
                  <a:cs typeface="+mn-cs"/>
                </a:endParaRPr>
              </a:p>
            </p:txBody>
          </p:sp>
          <p:sp>
            <p:nvSpPr>
              <p:cNvPr id="45" name="Freeform 10"/>
              <p:cNvSpPr>
                <a:spLocks/>
              </p:cNvSpPr>
              <p:nvPr userDrawn="1"/>
            </p:nvSpPr>
            <p:spPr bwMode="ltGray">
              <a:xfrm rot="12185230" flipV="1">
                <a:off x="3010" y="2344"/>
                <a:ext cx="330" cy="2059"/>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w="9525">
                <a:noFill/>
                <a:round/>
                <a:headEnd/>
                <a:tailEnd/>
              </a:ln>
            </p:spPr>
            <p:txBody>
              <a:bodyPr/>
              <a:lstStyle/>
              <a:p>
                <a:pPr algn="ctr">
                  <a:defRPr/>
                </a:pPr>
                <a:endParaRPr lang="ru-RU">
                  <a:cs typeface="+mn-cs"/>
                </a:endParaRPr>
              </a:p>
            </p:txBody>
          </p:sp>
        </p:grpSp>
        <p:sp>
          <p:nvSpPr>
            <p:cNvPr id="6" name="Freeform 11"/>
            <p:cNvSpPr>
              <a:spLocks/>
            </p:cNvSpPr>
            <p:nvPr userDrawn="1"/>
          </p:nvSpPr>
          <p:spPr bwMode="ltGray">
            <a:xfrm rot="373331" flipH="1">
              <a:off x="22" y="1957"/>
              <a:ext cx="323" cy="649"/>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w="9525">
              <a:noFill/>
              <a:round/>
              <a:headEnd/>
              <a:tailEnd/>
            </a:ln>
          </p:spPr>
          <p:txBody>
            <a:bodyPr/>
            <a:lstStyle/>
            <a:p>
              <a:pPr algn="ctr">
                <a:defRPr/>
              </a:pPr>
              <a:endParaRPr lang="ru-RU">
                <a:cs typeface="+mn-cs"/>
              </a:endParaRPr>
            </a:p>
          </p:txBody>
        </p:sp>
        <p:sp>
          <p:nvSpPr>
            <p:cNvPr id="7" name="Freeform 12"/>
            <p:cNvSpPr>
              <a:spLocks/>
            </p:cNvSpPr>
            <p:nvPr userDrawn="1"/>
          </p:nvSpPr>
          <p:spPr bwMode="ltGray">
            <a:xfrm>
              <a:off x="168" y="1260"/>
              <a:ext cx="1259" cy="1532"/>
            </a:xfrm>
            <a:custGeom>
              <a:avLst/>
              <a:gdLst/>
              <a:ahLst/>
              <a:cxnLst>
                <a:cxn ang="0">
                  <a:pos x="891" y="1532"/>
                </a:cxn>
                <a:cxn ang="0">
                  <a:pos x="954" y="1452"/>
                </a:cxn>
                <a:cxn ang="0">
                  <a:pos x="1032" y="1338"/>
                </a:cxn>
                <a:cxn ang="0">
                  <a:pos x="1115" y="1188"/>
                </a:cxn>
                <a:cxn ang="0">
                  <a:pos x="1194" y="1023"/>
                </a:cxn>
                <a:cxn ang="0">
                  <a:pos x="1244" y="841"/>
                </a:cxn>
                <a:cxn ang="0">
                  <a:pos x="1259" y="647"/>
                </a:cxn>
                <a:cxn ang="0">
                  <a:pos x="1230" y="463"/>
                </a:cxn>
                <a:cxn ang="0">
                  <a:pos x="1140" y="294"/>
                </a:cxn>
                <a:cxn ang="0">
                  <a:pos x="1043" y="190"/>
                </a:cxn>
                <a:cxn ang="0">
                  <a:pos x="961" y="109"/>
                </a:cxn>
                <a:cxn ang="0">
                  <a:pos x="894" y="65"/>
                </a:cxn>
                <a:cxn ang="0">
                  <a:pos x="786" y="18"/>
                </a:cxn>
                <a:cxn ang="0">
                  <a:pos x="642" y="0"/>
                </a:cxn>
                <a:cxn ang="0">
                  <a:pos x="440" y="23"/>
                </a:cxn>
                <a:cxn ang="0">
                  <a:pos x="366" y="44"/>
                </a:cxn>
                <a:cxn ang="0">
                  <a:pos x="292" y="58"/>
                </a:cxn>
                <a:cxn ang="0">
                  <a:pos x="229" y="79"/>
                </a:cxn>
                <a:cxn ang="0">
                  <a:pos x="178" y="103"/>
                </a:cxn>
                <a:cxn ang="0">
                  <a:pos x="127" y="127"/>
                </a:cxn>
                <a:cxn ang="0">
                  <a:pos x="82" y="158"/>
                </a:cxn>
                <a:cxn ang="0">
                  <a:pos x="41" y="197"/>
                </a:cxn>
                <a:cxn ang="0">
                  <a:pos x="0" y="243"/>
                </a:cxn>
                <a:cxn ang="0">
                  <a:pos x="76" y="215"/>
                </a:cxn>
                <a:cxn ang="0">
                  <a:pos x="144" y="194"/>
                </a:cxn>
                <a:cxn ang="0">
                  <a:pos x="212" y="179"/>
                </a:cxn>
                <a:cxn ang="0">
                  <a:pos x="280" y="164"/>
                </a:cxn>
                <a:cxn ang="0">
                  <a:pos x="336" y="149"/>
                </a:cxn>
                <a:cxn ang="0">
                  <a:pos x="397" y="149"/>
                </a:cxn>
                <a:cxn ang="0">
                  <a:pos x="458" y="141"/>
                </a:cxn>
                <a:cxn ang="0">
                  <a:pos x="511" y="146"/>
                </a:cxn>
                <a:cxn ang="0">
                  <a:pos x="565" y="152"/>
                </a:cxn>
                <a:cxn ang="0">
                  <a:pos x="618" y="166"/>
                </a:cxn>
                <a:cxn ang="0">
                  <a:pos x="669" y="186"/>
                </a:cxn>
                <a:cxn ang="0">
                  <a:pos x="715" y="205"/>
                </a:cxn>
                <a:cxn ang="0">
                  <a:pos x="760" y="239"/>
                </a:cxn>
                <a:cxn ang="0">
                  <a:pos x="811" y="267"/>
                </a:cxn>
                <a:cxn ang="0">
                  <a:pos x="855" y="307"/>
                </a:cxn>
                <a:cxn ang="0">
                  <a:pos x="899" y="348"/>
                </a:cxn>
                <a:cxn ang="0">
                  <a:pos x="971" y="464"/>
                </a:cxn>
                <a:cxn ang="0">
                  <a:pos x="1016" y="606"/>
                </a:cxn>
                <a:cxn ang="0">
                  <a:pos x="1027" y="774"/>
                </a:cxn>
                <a:cxn ang="0">
                  <a:pos x="1022" y="939"/>
                </a:cxn>
                <a:cxn ang="0">
                  <a:pos x="1002" y="1117"/>
                </a:cxn>
                <a:cxn ang="0">
                  <a:pos x="966" y="1279"/>
                </a:cxn>
                <a:cxn ang="0">
                  <a:pos x="933" y="1421"/>
                </a:cxn>
                <a:cxn ang="0">
                  <a:pos x="891" y="1532"/>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w="9525">
              <a:noFill/>
              <a:round/>
              <a:headEnd/>
              <a:tailEnd/>
            </a:ln>
          </p:spPr>
          <p:txBody>
            <a:bodyPr/>
            <a:lstStyle/>
            <a:p>
              <a:pPr algn="ctr">
                <a:defRPr/>
              </a:pPr>
              <a:endParaRPr lang="ru-RU">
                <a:cs typeface="+mn-cs"/>
              </a:endParaRPr>
            </a:p>
          </p:txBody>
        </p:sp>
        <p:sp>
          <p:nvSpPr>
            <p:cNvPr id="8" name="Freeform 13"/>
            <p:cNvSpPr>
              <a:spLocks/>
            </p:cNvSpPr>
            <p:nvPr userDrawn="1"/>
          </p:nvSpPr>
          <p:spPr bwMode="ltGray">
            <a:xfrm>
              <a:off x="0" y="2610"/>
              <a:ext cx="801" cy="459"/>
            </a:xfrm>
            <a:custGeom>
              <a:avLst/>
              <a:gdLst/>
              <a:ahLst/>
              <a:cxnLst>
                <a:cxn ang="0">
                  <a:pos x="0" y="0"/>
                </a:cxn>
                <a:cxn ang="0">
                  <a:pos x="37" y="69"/>
                </a:cxn>
                <a:cxn ang="0">
                  <a:pos x="68" y="132"/>
                </a:cxn>
                <a:cxn ang="0">
                  <a:pos x="110" y="188"/>
                </a:cxn>
                <a:cxn ang="0">
                  <a:pos x="149" y="229"/>
                </a:cxn>
                <a:cxn ang="0">
                  <a:pos x="192" y="278"/>
                </a:cxn>
                <a:cxn ang="0">
                  <a:pos x="250" y="314"/>
                </a:cxn>
                <a:cxn ang="0">
                  <a:pos x="308" y="336"/>
                </a:cxn>
                <a:cxn ang="0">
                  <a:pos x="365" y="365"/>
                </a:cxn>
                <a:cxn ang="0">
                  <a:pos x="430" y="381"/>
                </a:cxn>
                <a:cxn ang="0">
                  <a:pos x="501" y="390"/>
                </a:cxn>
                <a:cxn ang="0">
                  <a:pos x="573" y="392"/>
                </a:cxn>
                <a:cxn ang="0">
                  <a:pos x="646" y="381"/>
                </a:cxn>
                <a:cxn ang="0">
                  <a:pos x="726" y="362"/>
                </a:cxn>
                <a:cxn ang="0">
                  <a:pos x="801" y="335"/>
                </a:cxn>
                <a:cxn ang="0">
                  <a:pos x="731" y="377"/>
                </a:cxn>
                <a:cxn ang="0">
                  <a:pos x="662" y="404"/>
                </a:cxn>
                <a:cxn ang="0">
                  <a:pos x="594" y="432"/>
                </a:cxn>
                <a:cxn ang="0">
                  <a:pos x="532" y="445"/>
                </a:cxn>
                <a:cxn ang="0">
                  <a:pos x="471" y="459"/>
                </a:cxn>
                <a:cxn ang="0">
                  <a:pos x="411" y="458"/>
                </a:cxn>
                <a:cxn ang="0">
                  <a:pos x="350" y="458"/>
                </a:cxn>
                <a:cxn ang="0">
                  <a:pos x="291" y="450"/>
                </a:cxn>
                <a:cxn ang="0">
                  <a:pos x="244" y="436"/>
                </a:cxn>
                <a:cxn ang="0">
                  <a:pos x="192" y="415"/>
                </a:cxn>
                <a:cxn ang="0">
                  <a:pos x="145" y="394"/>
                </a:cxn>
                <a:cxn ang="0">
                  <a:pos x="100" y="373"/>
                </a:cxn>
                <a:cxn ang="0">
                  <a:pos x="60" y="347"/>
                </a:cxn>
                <a:cxn ang="0">
                  <a:pos x="0" y="294"/>
                </a:cxn>
                <a:cxn ang="0">
                  <a:pos x="0" y="0"/>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w="9525">
              <a:noFill/>
              <a:round/>
              <a:headEnd/>
              <a:tailEnd/>
            </a:ln>
          </p:spPr>
          <p:txBody>
            <a:bodyPr/>
            <a:lstStyle/>
            <a:p>
              <a:pPr algn="ctr">
                <a:defRPr/>
              </a:pPr>
              <a:endParaRPr lang="ru-RU">
                <a:cs typeface="+mn-cs"/>
              </a:endParaRPr>
            </a:p>
          </p:txBody>
        </p:sp>
        <p:sp>
          <p:nvSpPr>
            <p:cNvPr id="9" name="Freeform 14"/>
            <p:cNvSpPr>
              <a:spLocks/>
            </p:cNvSpPr>
            <p:nvPr userDrawn="1"/>
          </p:nvSpPr>
          <p:spPr bwMode="ltGray">
            <a:xfrm rot="373331" flipH="1">
              <a:off x="898" y="2855"/>
              <a:ext cx="354" cy="464"/>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w="9525">
              <a:noFill/>
              <a:round/>
              <a:headEnd/>
              <a:tailEnd/>
            </a:ln>
          </p:spPr>
          <p:txBody>
            <a:bodyPr/>
            <a:lstStyle/>
            <a:p>
              <a:pPr algn="ctr">
                <a:defRPr/>
              </a:pPr>
              <a:endParaRPr lang="ru-RU">
                <a:cs typeface="+mn-cs"/>
              </a:endParaRPr>
            </a:p>
          </p:txBody>
        </p:sp>
        <p:sp>
          <p:nvSpPr>
            <p:cNvPr id="10" name="Freeform 15"/>
            <p:cNvSpPr>
              <a:spLocks/>
            </p:cNvSpPr>
            <p:nvPr userDrawn="1"/>
          </p:nvSpPr>
          <p:spPr bwMode="ltGray">
            <a:xfrm rot="373331" flipH="1">
              <a:off x="799" y="2979"/>
              <a:ext cx="87" cy="274"/>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w="9525">
              <a:noFill/>
              <a:round/>
              <a:headEnd/>
              <a:tailEnd/>
            </a:ln>
          </p:spPr>
          <p:txBody>
            <a:bodyPr/>
            <a:lstStyle/>
            <a:p>
              <a:pPr algn="ctr">
                <a:defRPr/>
              </a:pPr>
              <a:endParaRPr lang="ru-RU">
                <a:cs typeface="+mn-cs"/>
              </a:endParaRPr>
            </a:p>
          </p:txBody>
        </p:sp>
        <p:sp>
          <p:nvSpPr>
            <p:cNvPr id="11" name="Freeform 16"/>
            <p:cNvSpPr>
              <a:spLocks/>
            </p:cNvSpPr>
            <p:nvPr userDrawn="1"/>
          </p:nvSpPr>
          <p:spPr bwMode="ltGray">
            <a:xfrm>
              <a:off x="1190" y="3273"/>
              <a:ext cx="1108" cy="1047"/>
            </a:xfrm>
            <a:custGeom>
              <a:avLst/>
              <a:gdLst/>
              <a:ahLst/>
              <a:cxnLst>
                <a:cxn ang="0">
                  <a:pos x="784" y="1047"/>
                </a:cxn>
                <a:cxn ang="0">
                  <a:pos x="692" y="1011"/>
                </a:cxn>
                <a:cxn ang="0">
                  <a:pos x="607" y="945"/>
                </a:cxn>
                <a:cxn ang="0">
                  <a:pos x="517" y="861"/>
                </a:cxn>
                <a:cxn ang="0">
                  <a:pos x="432" y="776"/>
                </a:cxn>
                <a:cxn ang="0">
                  <a:pos x="350" y="677"/>
                </a:cxn>
                <a:cxn ang="0">
                  <a:pos x="266" y="563"/>
                </a:cxn>
                <a:cxn ang="0">
                  <a:pos x="188" y="447"/>
                </a:cxn>
                <a:cxn ang="0">
                  <a:pos x="122" y="325"/>
                </a:cxn>
                <a:cxn ang="0">
                  <a:pos x="65" y="211"/>
                </a:cxn>
                <a:cxn ang="0">
                  <a:pos x="21" y="101"/>
                </a:cxn>
                <a:cxn ang="0">
                  <a:pos x="0" y="0"/>
                </a:cxn>
                <a:cxn ang="0">
                  <a:pos x="109" y="217"/>
                </a:cxn>
                <a:cxn ang="0">
                  <a:pos x="209" y="378"/>
                </a:cxn>
                <a:cxn ang="0">
                  <a:pos x="294" y="500"/>
                </a:cxn>
                <a:cxn ang="0">
                  <a:pos x="373" y="590"/>
                </a:cxn>
                <a:cxn ang="0">
                  <a:pos x="441" y="661"/>
                </a:cxn>
                <a:cxn ang="0">
                  <a:pos x="506" y="713"/>
                </a:cxn>
                <a:cxn ang="0">
                  <a:pos x="564" y="754"/>
                </a:cxn>
                <a:cxn ang="0">
                  <a:pos x="620" y="801"/>
                </a:cxn>
                <a:cxn ang="0">
                  <a:pos x="754" y="899"/>
                </a:cxn>
                <a:cxn ang="0">
                  <a:pos x="925" y="977"/>
                </a:cxn>
                <a:cxn ang="0">
                  <a:pos x="1108" y="1047"/>
                </a:cxn>
                <a:cxn ang="0">
                  <a:pos x="784" y="10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w="9525">
              <a:noFill/>
              <a:round/>
              <a:headEnd/>
              <a:tailEnd/>
            </a:ln>
          </p:spPr>
          <p:txBody>
            <a:bodyPr/>
            <a:lstStyle/>
            <a:p>
              <a:pPr algn="ctr">
                <a:defRPr/>
              </a:pPr>
              <a:endParaRPr lang="ru-RU">
                <a:cs typeface="+mn-cs"/>
              </a:endParaRPr>
            </a:p>
          </p:txBody>
        </p:sp>
        <p:grpSp>
          <p:nvGrpSpPr>
            <p:cNvPr id="12" name="Group 17"/>
            <p:cNvGrpSpPr>
              <a:grpSpLocks/>
            </p:cNvGrpSpPr>
            <p:nvPr userDrawn="1"/>
          </p:nvGrpSpPr>
          <p:grpSpPr bwMode="auto">
            <a:xfrm rot="3220060">
              <a:off x="2631" y="754"/>
              <a:ext cx="569" cy="637"/>
              <a:chOff x="1727" y="866"/>
              <a:chExt cx="129" cy="157"/>
            </a:xfrm>
          </p:grpSpPr>
          <p:sp>
            <p:nvSpPr>
              <p:cNvPr id="36" name="Freeform 18"/>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lgn="ctr">
                  <a:defRPr/>
                </a:pPr>
                <a:endParaRPr lang="ru-RU">
                  <a:cs typeface="+mn-cs"/>
                </a:endParaRPr>
              </a:p>
            </p:txBody>
          </p:sp>
          <p:sp>
            <p:nvSpPr>
              <p:cNvPr id="37" name="Freeform 19"/>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lgn="ctr">
                  <a:defRPr/>
                </a:pPr>
                <a:endParaRPr lang="ru-RU">
                  <a:cs typeface="+mn-cs"/>
                </a:endParaRPr>
              </a:p>
            </p:txBody>
          </p:sp>
          <p:sp>
            <p:nvSpPr>
              <p:cNvPr id="38" name="Freeform 20"/>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lgn="ctr">
                  <a:defRPr/>
                </a:pPr>
                <a:endParaRPr lang="ru-RU">
                  <a:cs typeface="+mn-cs"/>
                </a:endParaRPr>
              </a:p>
            </p:txBody>
          </p:sp>
        </p:grpSp>
        <p:grpSp>
          <p:nvGrpSpPr>
            <p:cNvPr id="13" name="Group 21"/>
            <p:cNvGrpSpPr>
              <a:grpSpLocks/>
            </p:cNvGrpSpPr>
            <p:nvPr userDrawn="1"/>
          </p:nvGrpSpPr>
          <p:grpSpPr bwMode="auto">
            <a:xfrm rot="-6691250">
              <a:off x="3637" y="132"/>
              <a:ext cx="356" cy="607"/>
              <a:chOff x="1727" y="866"/>
              <a:chExt cx="129" cy="157"/>
            </a:xfrm>
          </p:grpSpPr>
          <p:sp>
            <p:nvSpPr>
              <p:cNvPr id="33" name="Freeform 22"/>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lgn="ctr">
                  <a:defRPr/>
                </a:pPr>
                <a:endParaRPr lang="ru-RU">
                  <a:cs typeface="+mn-cs"/>
                </a:endParaRPr>
              </a:p>
            </p:txBody>
          </p:sp>
          <p:sp>
            <p:nvSpPr>
              <p:cNvPr id="34" name="Freeform 23"/>
              <p:cNvSpPr>
                <a:spLocks/>
              </p:cNvSpPr>
              <p:nvPr userDrawn="1"/>
            </p:nvSpPr>
            <p:spPr bwMode="ltGray">
              <a:xfrm>
                <a:off x="1788"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lgn="ctr">
                  <a:defRPr/>
                </a:pPr>
                <a:endParaRPr lang="ru-RU">
                  <a:cs typeface="+mn-cs"/>
                </a:endParaRPr>
              </a:p>
            </p:txBody>
          </p:sp>
          <p:sp>
            <p:nvSpPr>
              <p:cNvPr id="35" name="Freeform 24"/>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lgn="ctr">
                  <a:defRPr/>
                </a:pPr>
                <a:endParaRPr lang="ru-RU">
                  <a:cs typeface="+mn-cs"/>
                </a:endParaRPr>
              </a:p>
            </p:txBody>
          </p:sp>
        </p:grpSp>
        <p:grpSp>
          <p:nvGrpSpPr>
            <p:cNvPr id="14" name="Group 25"/>
            <p:cNvGrpSpPr>
              <a:grpSpLocks/>
            </p:cNvGrpSpPr>
            <p:nvPr userDrawn="1"/>
          </p:nvGrpSpPr>
          <p:grpSpPr bwMode="auto">
            <a:xfrm rot="8524840">
              <a:off x="668" y="3321"/>
              <a:ext cx="501" cy="502"/>
              <a:chOff x="1727" y="866"/>
              <a:chExt cx="129" cy="157"/>
            </a:xfrm>
          </p:grpSpPr>
          <p:sp>
            <p:nvSpPr>
              <p:cNvPr id="30" name="Freeform 26"/>
              <p:cNvSpPr>
                <a:spLocks/>
              </p:cNvSpPr>
              <p:nvPr userDrawn="1"/>
            </p:nvSpPr>
            <p:spPr bwMode="ltGray">
              <a:xfrm>
                <a:off x="1727" y="868"/>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lgn="ctr">
                  <a:defRPr/>
                </a:pPr>
                <a:endParaRPr lang="ru-RU">
                  <a:cs typeface="+mn-cs"/>
                </a:endParaRPr>
              </a:p>
            </p:txBody>
          </p:sp>
          <p:sp>
            <p:nvSpPr>
              <p:cNvPr id="31" name="Freeform 27"/>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lgn="ctr">
                  <a:defRPr/>
                </a:pPr>
                <a:endParaRPr lang="ru-RU">
                  <a:cs typeface="+mn-cs"/>
                </a:endParaRPr>
              </a:p>
            </p:txBody>
          </p:sp>
          <p:sp>
            <p:nvSpPr>
              <p:cNvPr id="32" name="Freeform 28"/>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lgn="ctr">
                  <a:defRPr/>
                </a:pPr>
                <a:endParaRPr lang="ru-RU">
                  <a:cs typeface="+mn-cs"/>
                </a:endParaRPr>
              </a:p>
            </p:txBody>
          </p:sp>
        </p:grpSp>
        <p:grpSp>
          <p:nvGrpSpPr>
            <p:cNvPr id="15" name="Group 29"/>
            <p:cNvGrpSpPr>
              <a:grpSpLocks/>
            </p:cNvGrpSpPr>
            <p:nvPr userDrawn="1"/>
          </p:nvGrpSpPr>
          <p:grpSpPr bwMode="auto">
            <a:xfrm rot="4106450" flipH="1">
              <a:off x="393" y="262"/>
              <a:ext cx="709" cy="892"/>
              <a:chOff x="1727" y="866"/>
              <a:chExt cx="129" cy="157"/>
            </a:xfrm>
          </p:grpSpPr>
          <p:sp>
            <p:nvSpPr>
              <p:cNvPr id="27" name="Freeform 30"/>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lgn="ctr">
                  <a:defRPr/>
                </a:pPr>
                <a:endParaRPr lang="ru-RU">
                  <a:cs typeface="+mn-cs"/>
                </a:endParaRPr>
              </a:p>
            </p:txBody>
          </p:sp>
          <p:sp>
            <p:nvSpPr>
              <p:cNvPr id="28" name="Freeform 31"/>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lgn="ctr">
                  <a:defRPr/>
                </a:pPr>
                <a:endParaRPr lang="ru-RU">
                  <a:cs typeface="+mn-cs"/>
                </a:endParaRPr>
              </a:p>
            </p:txBody>
          </p:sp>
          <p:sp>
            <p:nvSpPr>
              <p:cNvPr id="29" name="Freeform 32"/>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lgn="ctr">
                  <a:defRPr/>
                </a:pPr>
                <a:endParaRPr lang="ru-RU">
                  <a:cs typeface="+mn-cs"/>
                </a:endParaRPr>
              </a:p>
            </p:txBody>
          </p:sp>
        </p:grpSp>
        <p:grpSp>
          <p:nvGrpSpPr>
            <p:cNvPr id="16" name="Group 33"/>
            <p:cNvGrpSpPr>
              <a:grpSpLocks/>
            </p:cNvGrpSpPr>
            <p:nvPr userDrawn="1"/>
          </p:nvGrpSpPr>
          <p:grpSpPr bwMode="auto">
            <a:xfrm rot="10015322" flipH="1">
              <a:off x="4625" y="2382"/>
              <a:ext cx="709" cy="892"/>
              <a:chOff x="1727" y="866"/>
              <a:chExt cx="129" cy="157"/>
            </a:xfrm>
          </p:grpSpPr>
          <p:sp>
            <p:nvSpPr>
              <p:cNvPr id="24" name="Freeform 34"/>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lgn="ctr">
                  <a:defRPr/>
                </a:pPr>
                <a:endParaRPr lang="ru-RU">
                  <a:cs typeface="+mn-cs"/>
                </a:endParaRPr>
              </a:p>
            </p:txBody>
          </p:sp>
          <p:sp>
            <p:nvSpPr>
              <p:cNvPr id="25" name="Freeform 35"/>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lgn="ctr">
                  <a:defRPr/>
                </a:pPr>
                <a:endParaRPr lang="ru-RU">
                  <a:cs typeface="+mn-cs"/>
                </a:endParaRPr>
              </a:p>
            </p:txBody>
          </p:sp>
          <p:sp>
            <p:nvSpPr>
              <p:cNvPr id="26" name="Freeform 36"/>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lgn="ctr">
                  <a:defRPr/>
                </a:pPr>
                <a:endParaRPr lang="ru-RU">
                  <a:cs typeface="+mn-cs"/>
                </a:endParaRPr>
              </a:p>
            </p:txBody>
          </p:sp>
        </p:grpSp>
        <p:sp>
          <p:nvSpPr>
            <p:cNvPr id="17" name="Freeform 37"/>
            <p:cNvSpPr>
              <a:spLocks/>
            </p:cNvSpPr>
            <p:nvPr userDrawn="1"/>
          </p:nvSpPr>
          <p:spPr bwMode="ltGray">
            <a:xfrm>
              <a:off x="1217" y="2"/>
              <a:ext cx="862" cy="886"/>
            </a:xfrm>
            <a:custGeom>
              <a:avLst/>
              <a:gdLst/>
              <a:ahLst/>
              <a:cxnLst>
                <a:cxn ang="0">
                  <a:pos x="0" y="0"/>
                </a:cxn>
                <a:cxn ang="0">
                  <a:pos x="6" y="107"/>
                </a:cxn>
                <a:cxn ang="0">
                  <a:pos x="37" y="262"/>
                </a:cxn>
                <a:cxn ang="0">
                  <a:pos x="83" y="410"/>
                </a:cxn>
                <a:cxn ang="0">
                  <a:pos x="149" y="546"/>
                </a:cxn>
                <a:cxn ang="0">
                  <a:pos x="237" y="666"/>
                </a:cxn>
                <a:cxn ang="0">
                  <a:pos x="338" y="764"/>
                </a:cxn>
                <a:cxn ang="0">
                  <a:pos x="450" y="838"/>
                </a:cxn>
                <a:cxn ang="0">
                  <a:pos x="579" y="879"/>
                </a:cxn>
                <a:cxn ang="0">
                  <a:pos x="714" y="886"/>
                </a:cxn>
                <a:cxn ang="0">
                  <a:pos x="862" y="851"/>
                </a:cxn>
                <a:cxn ang="0">
                  <a:pos x="784" y="856"/>
                </a:cxn>
                <a:cxn ang="0">
                  <a:pos x="700" y="835"/>
                </a:cxn>
                <a:cxn ang="0">
                  <a:pos x="621" y="794"/>
                </a:cxn>
                <a:cxn ang="0">
                  <a:pos x="542" y="728"/>
                </a:cxn>
                <a:cxn ang="0">
                  <a:pos x="466" y="649"/>
                </a:cxn>
                <a:cxn ang="0">
                  <a:pos x="397" y="557"/>
                </a:cxn>
                <a:cxn ang="0">
                  <a:pos x="334" y="454"/>
                </a:cxn>
                <a:cxn ang="0">
                  <a:pos x="279" y="339"/>
                </a:cxn>
                <a:cxn ang="0">
                  <a:pos x="238" y="225"/>
                </a:cxn>
                <a:cxn ang="0">
                  <a:pos x="205" y="105"/>
                </a:cxn>
                <a:cxn ang="0">
                  <a:pos x="184" y="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w="9525">
              <a:noFill/>
              <a:round/>
              <a:headEnd/>
              <a:tailEnd/>
            </a:ln>
          </p:spPr>
          <p:txBody>
            <a:bodyPr/>
            <a:lstStyle/>
            <a:p>
              <a:pPr algn="ctr">
                <a:defRPr/>
              </a:pPr>
              <a:endParaRPr lang="ru-RU">
                <a:cs typeface="+mn-cs"/>
              </a:endParaRPr>
            </a:p>
          </p:txBody>
        </p:sp>
        <p:sp>
          <p:nvSpPr>
            <p:cNvPr id="18" name="Freeform 38"/>
            <p:cNvSpPr>
              <a:spLocks/>
            </p:cNvSpPr>
            <p:nvPr userDrawn="1"/>
          </p:nvSpPr>
          <p:spPr bwMode="ltGray">
            <a:xfrm rot="9832527" flipV="1">
              <a:off x="2158" y="102"/>
              <a:ext cx="681" cy="593"/>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pPr algn="ctr">
                <a:defRPr/>
              </a:pPr>
              <a:endParaRPr lang="ru-RU">
                <a:cs typeface="+mn-cs"/>
              </a:endParaRPr>
            </a:p>
          </p:txBody>
        </p:sp>
        <p:sp>
          <p:nvSpPr>
            <p:cNvPr id="19" name="Freeform 39"/>
            <p:cNvSpPr>
              <a:spLocks/>
            </p:cNvSpPr>
            <p:nvPr userDrawn="1"/>
          </p:nvSpPr>
          <p:spPr bwMode="ltGray">
            <a:xfrm rot="9832527" flipV="1">
              <a:off x="1997" y="858"/>
              <a:ext cx="330" cy="278"/>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pPr algn="ctr">
                <a:defRPr/>
              </a:pPr>
              <a:endParaRPr lang="ru-RU">
                <a:cs typeface="+mn-cs"/>
              </a:endParaRPr>
            </a:p>
          </p:txBody>
        </p:sp>
        <p:sp>
          <p:nvSpPr>
            <p:cNvPr id="20" name="Freeform 40"/>
            <p:cNvSpPr>
              <a:spLocks/>
            </p:cNvSpPr>
            <p:nvPr userDrawn="1"/>
          </p:nvSpPr>
          <p:spPr bwMode="ltGray">
            <a:xfrm rot="9832527" flipV="1">
              <a:off x="2224" y="808"/>
              <a:ext cx="123" cy="233"/>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pPr algn="ctr">
                <a:defRPr/>
              </a:pPr>
              <a:endParaRPr lang="ru-RU">
                <a:cs typeface="+mn-cs"/>
              </a:endParaRPr>
            </a:p>
          </p:txBody>
        </p:sp>
        <p:sp>
          <p:nvSpPr>
            <p:cNvPr id="21" name="Freeform 41"/>
            <p:cNvSpPr>
              <a:spLocks/>
            </p:cNvSpPr>
            <p:nvPr userDrawn="1"/>
          </p:nvSpPr>
          <p:spPr bwMode="ltGray">
            <a:xfrm>
              <a:off x="1603" y="0"/>
              <a:ext cx="124" cy="121"/>
            </a:xfrm>
            <a:custGeom>
              <a:avLst/>
              <a:gdLst/>
              <a:ahLst/>
              <a:cxnLst>
                <a:cxn ang="0">
                  <a:pos x="124" y="0"/>
                </a:cxn>
                <a:cxn ang="0">
                  <a:pos x="113" y="9"/>
                </a:cxn>
                <a:cxn ang="0">
                  <a:pos x="99" y="25"/>
                </a:cxn>
                <a:cxn ang="0">
                  <a:pos x="81" y="41"/>
                </a:cxn>
                <a:cxn ang="0">
                  <a:pos x="63" y="54"/>
                </a:cxn>
                <a:cxn ang="0">
                  <a:pos x="41" y="66"/>
                </a:cxn>
                <a:cxn ang="0">
                  <a:pos x="22" y="74"/>
                </a:cxn>
                <a:cxn ang="0">
                  <a:pos x="0" y="75"/>
                </a:cxn>
                <a:cxn ang="0">
                  <a:pos x="10" y="96"/>
                </a:cxn>
                <a:cxn ang="0">
                  <a:pos x="23" y="113"/>
                </a:cxn>
                <a:cxn ang="0">
                  <a:pos x="41" y="121"/>
                </a:cxn>
                <a:cxn ang="0">
                  <a:pos x="60" y="121"/>
                </a:cxn>
                <a:cxn ang="0">
                  <a:pos x="83" y="111"/>
                </a:cxn>
                <a:cxn ang="0">
                  <a:pos x="101" y="88"/>
                </a:cxn>
                <a:cxn ang="0">
                  <a:pos x="116" y="53"/>
                </a:cxn>
                <a:cxn ang="0">
                  <a:pos x="124" y="0"/>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w="9525">
              <a:noFill/>
              <a:round/>
              <a:headEnd/>
              <a:tailEnd/>
            </a:ln>
          </p:spPr>
          <p:txBody>
            <a:bodyPr/>
            <a:lstStyle/>
            <a:p>
              <a:pPr algn="ctr">
                <a:defRPr/>
              </a:pPr>
              <a:endParaRPr lang="ru-RU">
                <a:cs typeface="+mn-cs"/>
              </a:endParaRPr>
            </a:p>
          </p:txBody>
        </p:sp>
        <p:sp>
          <p:nvSpPr>
            <p:cNvPr id="22" name="Freeform 42"/>
            <p:cNvSpPr>
              <a:spLocks/>
            </p:cNvSpPr>
            <p:nvPr userDrawn="1"/>
          </p:nvSpPr>
          <p:spPr bwMode="ltGray">
            <a:xfrm rot="9832527" flipV="1">
              <a:off x="2173" y="1238"/>
              <a:ext cx="393" cy="2300"/>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w="9525">
              <a:noFill/>
              <a:round/>
              <a:headEnd/>
              <a:tailEnd/>
            </a:ln>
          </p:spPr>
          <p:txBody>
            <a:bodyPr/>
            <a:lstStyle/>
            <a:p>
              <a:pPr algn="ctr">
                <a:defRPr/>
              </a:pPr>
              <a:endParaRPr lang="ru-RU">
                <a:cs typeface="+mn-cs"/>
              </a:endParaRPr>
            </a:p>
          </p:txBody>
        </p:sp>
        <p:sp>
          <p:nvSpPr>
            <p:cNvPr id="23" name="Freeform 43"/>
            <p:cNvSpPr>
              <a:spLocks/>
            </p:cNvSpPr>
            <p:nvPr userDrawn="1"/>
          </p:nvSpPr>
          <p:spPr bwMode="ltGray">
            <a:xfrm>
              <a:off x="0" y="1848"/>
              <a:ext cx="36" cy="132"/>
            </a:xfrm>
            <a:custGeom>
              <a:avLst/>
              <a:gdLst/>
              <a:ahLst/>
              <a:cxnLst>
                <a:cxn ang="0">
                  <a:pos x="0" y="0"/>
                </a:cxn>
                <a:cxn ang="0">
                  <a:pos x="36" y="12"/>
                </a:cxn>
                <a:cxn ang="0">
                  <a:pos x="0" y="132"/>
                </a:cxn>
                <a:cxn ang="0">
                  <a:pos x="0" y="0"/>
                </a:cxn>
              </a:cxnLst>
              <a:rect l="0" t="0" r="r" b="b"/>
              <a:pathLst>
                <a:path w="36" h="132">
                  <a:moveTo>
                    <a:pt x="0" y="0"/>
                  </a:moveTo>
                  <a:lnTo>
                    <a:pt x="36" y="12"/>
                  </a:lnTo>
                  <a:lnTo>
                    <a:pt x="0" y="132"/>
                  </a:lnTo>
                  <a:lnTo>
                    <a:pt x="0" y="0"/>
                  </a:lnTo>
                  <a:close/>
                </a:path>
              </a:pathLst>
            </a:custGeom>
            <a:solidFill>
              <a:schemeClr val="folHlink"/>
            </a:solidFill>
            <a:ln w="9525">
              <a:noFill/>
              <a:round/>
              <a:headEnd/>
              <a:tailEnd/>
            </a:ln>
            <a:effectLst/>
          </p:spPr>
          <p:txBody>
            <a:bodyPr/>
            <a:lstStyle/>
            <a:p>
              <a:pPr algn="ctr">
                <a:defRPr/>
              </a:pPr>
              <a:endParaRPr lang="ru-RU">
                <a:cs typeface="+mn-cs"/>
              </a:endParaRPr>
            </a:p>
          </p:txBody>
        </p:sp>
      </p:grpSp>
      <p:sp>
        <p:nvSpPr>
          <p:cNvPr id="5167" name="Rectangle 47"/>
          <p:cNvSpPr>
            <a:spLocks noGrp="1" noChangeArrowheads="1"/>
          </p:cNvSpPr>
          <p:nvPr>
            <p:ph type="ctrTitle"/>
          </p:nvPr>
        </p:nvSpPr>
        <p:spPr>
          <a:xfrm>
            <a:off x="2455863" y="596900"/>
            <a:ext cx="6192837" cy="3581400"/>
          </a:xfrm>
        </p:spPr>
        <p:txBody>
          <a:bodyPr/>
          <a:lstStyle>
            <a:lvl1pPr>
              <a:defRPr sz="5200" b="1"/>
            </a:lvl1pPr>
          </a:lstStyle>
          <a:p>
            <a:r>
              <a:rPr lang="ru-RU"/>
              <a:t>Образец заголовка</a:t>
            </a:r>
          </a:p>
        </p:txBody>
      </p:sp>
      <p:sp>
        <p:nvSpPr>
          <p:cNvPr id="5168"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r>
              <a:rPr lang="ru-RU"/>
              <a:t>Образец подзаголовка</a:t>
            </a:r>
          </a:p>
        </p:txBody>
      </p:sp>
      <p:sp>
        <p:nvSpPr>
          <p:cNvPr id="46" name="Rectangle 44"/>
          <p:cNvSpPr>
            <a:spLocks noGrp="1" noChangeArrowheads="1"/>
          </p:cNvSpPr>
          <p:nvPr>
            <p:ph type="dt" sz="half" idx="10"/>
          </p:nvPr>
        </p:nvSpPr>
        <p:spPr>
          <a:xfrm>
            <a:off x="457200" y="6248400"/>
            <a:ext cx="2133600" cy="457200"/>
          </a:xfrm>
        </p:spPr>
        <p:txBody>
          <a:bodyPr/>
          <a:lstStyle>
            <a:lvl1pPr>
              <a:defRPr/>
            </a:lvl1pPr>
          </a:lstStyle>
          <a:p>
            <a:pPr>
              <a:defRPr/>
            </a:pPr>
            <a:endParaRPr lang="ru-RU"/>
          </a:p>
        </p:txBody>
      </p:sp>
      <p:sp>
        <p:nvSpPr>
          <p:cNvPr id="47" name="Rectangle 45"/>
          <p:cNvSpPr>
            <a:spLocks noGrp="1" noChangeArrowheads="1"/>
          </p:cNvSpPr>
          <p:nvPr>
            <p:ph type="ftr" sz="quarter" idx="11"/>
          </p:nvPr>
        </p:nvSpPr>
        <p:spPr/>
        <p:txBody>
          <a:bodyPr/>
          <a:lstStyle>
            <a:lvl1pPr>
              <a:defRPr/>
            </a:lvl1pPr>
          </a:lstStyle>
          <a:p>
            <a:pPr>
              <a:defRPr/>
            </a:pPr>
            <a:endParaRPr lang="ru-RU"/>
          </a:p>
        </p:txBody>
      </p:sp>
      <p:sp>
        <p:nvSpPr>
          <p:cNvPr id="48" name="Rectangle 46"/>
          <p:cNvSpPr>
            <a:spLocks noGrp="1" noChangeArrowheads="1"/>
          </p:cNvSpPr>
          <p:nvPr>
            <p:ph type="sldNum" sz="quarter" idx="12"/>
          </p:nvPr>
        </p:nvSpPr>
        <p:spPr/>
        <p:txBody>
          <a:bodyPr/>
          <a:lstStyle>
            <a:lvl1pPr>
              <a:defRPr/>
            </a:lvl1pPr>
          </a:lstStyle>
          <a:p>
            <a:pPr>
              <a:defRPr/>
            </a:pPr>
            <a:fld id="{A656CAC1-BDA6-4D65-B3B0-6CEB6C033307}"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7"/>
          <p:cNvSpPr>
            <a:spLocks noGrp="1" noChangeArrowheads="1"/>
          </p:cNvSpPr>
          <p:nvPr>
            <p:ph type="dt" sz="half" idx="10"/>
          </p:nvPr>
        </p:nvSpPr>
        <p:spPr>
          <a:ln/>
        </p:spPr>
        <p:txBody>
          <a:bodyPr/>
          <a:lstStyle>
            <a:lvl1pPr>
              <a:defRPr/>
            </a:lvl1pPr>
          </a:lstStyle>
          <a:p>
            <a:pPr>
              <a:defRPr/>
            </a:pPr>
            <a:endParaRPr lang="ru-RU"/>
          </a:p>
        </p:txBody>
      </p:sp>
      <p:sp>
        <p:nvSpPr>
          <p:cNvPr id="5" name="Rectangle 48"/>
          <p:cNvSpPr>
            <a:spLocks noGrp="1" noChangeArrowheads="1"/>
          </p:cNvSpPr>
          <p:nvPr>
            <p:ph type="ftr" sz="quarter" idx="11"/>
          </p:nvPr>
        </p:nvSpPr>
        <p:spPr>
          <a:ln/>
        </p:spPr>
        <p:txBody>
          <a:bodyPr/>
          <a:lstStyle>
            <a:lvl1pPr>
              <a:defRPr/>
            </a:lvl1pPr>
          </a:lstStyle>
          <a:p>
            <a:pPr>
              <a:defRPr/>
            </a:pPr>
            <a:endParaRPr lang="ru-RU"/>
          </a:p>
        </p:txBody>
      </p:sp>
      <p:sp>
        <p:nvSpPr>
          <p:cNvPr id="6" name="Rectangle 49"/>
          <p:cNvSpPr>
            <a:spLocks noGrp="1" noChangeArrowheads="1"/>
          </p:cNvSpPr>
          <p:nvPr>
            <p:ph type="sldNum" sz="quarter" idx="12"/>
          </p:nvPr>
        </p:nvSpPr>
        <p:spPr>
          <a:ln/>
        </p:spPr>
        <p:txBody>
          <a:bodyPr/>
          <a:lstStyle>
            <a:lvl1pPr>
              <a:defRPr/>
            </a:lvl1pPr>
          </a:lstStyle>
          <a:p>
            <a:pPr>
              <a:defRPr/>
            </a:pPr>
            <a:fld id="{FFD1C594-EA45-49A4-85BF-47474E201776}"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6225" y="103188"/>
            <a:ext cx="2060575" cy="59531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42913" y="103188"/>
            <a:ext cx="6030912" cy="5953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7"/>
          <p:cNvSpPr>
            <a:spLocks noGrp="1" noChangeArrowheads="1"/>
          </p:cNvSpPr>
          <p:nvPr>
            <p:ph type="dt" sz="half" idx="10"/>
          </p:nvPr>
        </p:nvSpPr>
        <p:spPr>
          <a:ln/>
        </p:spPr>
        <p:txBody>
          <a:bodyPr/>
          <a:lstStyle>
            <a:lvl1pPr>
              <a:defRPr/>
            </a:lvl1pPr>
          </a:lstStyle>
          <a:p>
            <a:pPr>
              <a:defRPr/>
            </a:pPr>
            <a:endParaRPr lang="ru-RU"/>
          </a:p>
        </p:txBody>
      </p:sp>
      <p:sp>
        <p:nvSpPr>
          <p:cNvPr id="5" name="Rectangle 48"/>
          <p:cNvSpPr>
            <a:spLocks noGrp="1" noChangeArrowheads="1"/>
          </p:cNvSpPr>
          <p:nvPr>
            <p:ph type="ftr" sz="quarter" idx="11"/>
          </p:nvPr>
        </p:nvSpPr>
        <p:spPr>
          <a:ln/>
        </p:spPr>
        <p:txBody>
          <a:bodyPr/>
          <a:lstStyle>
            <a:lvl1pPr>
              <a:defRPr/>
            </a:lvl1pPr>
          </a:lstStyle>
          <a:p>
            <a:pPr>
              <a:defRPr/>
            </a:pPr>
            <a:endParaRPr lang="ru-RU"/>
          </a:p>
        </p:txBody>
      </p:sp>
      <p:sp>
        <p:nvSpPr>
          <p:cNvPr id="6" name="Rectangle 49"/>
          <p:cNvSpPr>
            <a:spLocks noGrp="1" noChangeArrowheads="1"/>
          </p:cNvSpPr>
          <p:nvPr>
            <p:ph type="sldNum" sz="quarter" idx="12"/>
          </p:nvPr>
        </p:nvSpPr>
        <p:spPr>
          <a:ln/>
        </p:spPr>
        <p:txBody>
          <a:bodyPr/>
          <a:lstStyle>
            <a:lvl1pPr>
              <a:defRPr/>
            </a:lvl1pPr>
          </a:lstStyle>
          <a:p>
            <a:pPr>
              <a:defRPr/>
            </a:pPr>
            <a:fld id="{CFF2D01D-7657-41BC-A55A-261C77DD7A8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7"/>
          <p:cNvSpPr>
            <a:spLocks noGrp="1" noChangeArrowheads="1"/>
          </p:cNvSpPr>
          <p:nvPr>
            <p:ph type="dt" sz="half" idx="10"/>
          </p:nvPr>
        </p:nvSpPr>
        <p:spPr>
          <a:ln/>
        </p:spPr>
        <p:txBody>
          <a:bodyPr/>
          <a:lstStyle>
            <a:lvl1pPr>
              <a:defRPr/>
            </a:lvl1pPr>
          </a:lstStyle>
          <a:p>
            <a:pPr>
              <a:defRPr/>
            </a:pPr>
            <a:endParaRPr lang="ru-RU"/>
          </a:p>
        </p:txBody>
      </p:sp>
      <p:sp>
        <p:nvSpPr>
          <p:cNvPr id="5" name="Rectangle 48"/>
          <p:cNvSpPr>
            <a:spLocks noGrp="1" noChangeArrowheads="1"/>
          </p:cNvSpPr>
          <p:nvPr>
            <p:ph type="ftr" sz="quarter" idx="11"/>
          </p:nvPr>
        </p:nvSpPr>
        <p:spPr>
          <a:ln/>
        </p:spPr>
        <p:txBody>
          <a:bodyPr/>
          <a:lstStyle>
            <a:lvl1pPr>
              <a:defRPr/>
            </a:lvl1pPr>
          </a:lstStyle>
          <a:p>
            <a:pPr>
              <a:defRPr/>
            </a:pPr>
            <a:endParaRPr lang="ru-RU"/>
          </a:p>
        </p:txBody>
      </p:sp>
      <p:sp>
        <p:nvSpPr>
          <p:cNvPr id="6" name="Rectangle 49"/>
          <p:cNvSpPr>
            <a:spLocks noGrp="1" noChangeArrowheads="1"/>
          </p:cNvSpPr>
          <p:nvPr>
            <p:ph type="sldNum" sz="quarter" idx="12"/>
          </p:nvPr>
        </p:nvSpPr>
        <p:spPr>
          <a:ln/>
        </p:spPr>
        <p:txBody>
          <a:bodyPr/>
          <a:lstStyle>
            <a:lvl1pPr>
              <a:defRPr/>
            </a:lvl1pPr>
          </a:lstStyle>
          <a:p>
            <a:pPr>
              <a:defRPr/>
            </a:pPr>
            <a:fld id="{94D50467-00A7-435E-88A5-6B8F8F221A9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7"/>
          <p:cNvSpPr>
            <a:spLocks noGrp="1" noChangeArrowheads="1"/>
          </p:cNvSpPr>
          <p:nvPr>
            <p:ph type="dt" sz="half" idx="10"/>
          </p:nvPr>
        </p:nvSpPr>
        <p:spPr>
          <a:ln/>
        </p:spPr>
        <p:txBody>
          <a:bodyPr/>
          <a:lstStyle>
            <a:lvl1pPr>
              <a:defRPr/>
            </a:lvl1pPr>
          </a:lstStyle>
          <a:p>
            <a:pPr>
              <a:defRPr/>
            </a:pPr>
            <a:endParaRPr lang="ru-RU"/>
          </a:p>
        </p:txBody>
      </p:sp>
      <p:sp>
        <p:nvSpPr>
          <p:cNvPr id="5" name="Rectangle 48"/>
          <p:cNvSpPr>
            <a:spLocks noGrp="1" noChangeArrowheads="1"/>
          </p:cNvSpPr>
          <p:nvPr>
            <p:ph type="ftr" sz="quarter" idx="11"/>
          </p:nvPr>
        </p:nvSpPr>
        <p:spPr>
          <a:ln/>
        </p:spPr>
        <p:txBody>
          <a:bodyPr/>
          <a:lstStyle>
            <a:lvl1pPr>
              <a:defRPr/>
            </a:lvl1pPr>
          </a:lstStyle>
          <a:p>
            <a:pPr>
              <a:defRPr/>
            </a:pPr>
            <a:endParaRPr lang="ru-RU"/>
          </a:p>
        </p:txBody>
      </p:sp>
      <p:sp>
        <p:nvSpPr>
          <p:cNvPr id="6" name="Rectangle 49"/>
          <p:cNvSpPr>
            <a:spLocks noGrp="1" noChangeArrowheads="1"/>
          </p:cNvSpPr>
          <p:nvPr>
            <p:ph type="sldNum" sz="quarter" idx="12"/>
          </p:nvPr>
        </p:nvSpPr>
        <p:spPr>
          <a:ln/>
        </p:spPr>
        <p:txBody>
          <a:bodyPr/>
          <a:lstStyle>
            <a:lvl1pPr>
              <a:defRPr/>
            </a:lvl1pPr>
          </a:lstStyle>
          <a:p>
            <a:pPr>
              <a:defRPr/>
            </a:pPr>
            <a:fld id="{4AF98B04-2F69-456C-9B37-C2BF28D0197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7"/>
          <p:cNvSpPr>
            <a:spLocks noGrp="1" noChangeArrowheads="1"/>
          </p:cNvSpPr>
          <p:nvPr>
            <p:ph type="dt" sz="half" idx="10"/>
          </p:nvPr>
        </p:nvSpPr>
        <p:spPr>
          <a:ln/>
        </p:spPr>
        <p:txBody>
          <a:bodyPr/>
          <a:lstStyle>
            <a:lvl1pPr>
              <a:defRPr/>
            </a:lvl1pPr>
          </a:lstStyle>
          <a:p>
            <a:pPr>
              <a:defRPr/>
            </a:pPr>
            <a:endParaRPr lang="ru-RU"/>
          </a:p>
        </p:txBody>
      </p:sp>
      <p:sp>
        <p:nvSpPr>
          <p:cNvPr id="6" name="Rectangle 48"/>
          <p:cNvSpPr>
            <a:spLocks noGrp="1" noChangeArrowheads="1"/>
          </p:cNvSpPr>
          <p:nvPr>
            <p:ph type="ftr" sz="quarter" idx="11"/>
          </p:nvPr>
        </p:nvSpPr>
        <p:spPr>
          <a:ln/>
        </p:spPr>
        <p:txBody>
          <a:bodyPr/>
          <a:lstStyle>
            <a:lvl1pPr>
              <a:defRPr/>
            </a:lvl1pPr>
          </a:lstStyle>
          <a:p>
            <a:pPr>
              <a:defRPr/>
            </a:pPr>
            <a:endParaRPr lang="ru-RU"/>
          </a:p>
        </p:txBody>
      </p:sp>
      <p:sp>
        <p:nvSpPr>
          <p:cNvPr id="7" name="Rectangle 49"/>
          <p:cNvSpPr>
            <a:spLocks noGrp="1" noChangeArrowheads="1"/>
          </p:cNvSpPr>
          <p:nvPr>
            <p:ph type="sldNum" sz="quarter" idx="12"/>
          </p:nvPr>
        </p:nvSpPr>
        <p:spPr>
          <a:ln/>
        </p:spPr>
        <p:txBody>
          <a:bodyPr/>
          <a:lstStyle>
            <a:lvl1pPr>
              <a:defRPr/>
            </a:lvl1pPr>
          </a:lstStyle>
          <a:p>
            <a:pPr>
              <a:defRPr/>
            </a:pPr>
            <a:fld id="{C8612AC9-2514-4686-9D81-62ADB91BFE06}"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7"/>
          <p:cNvSpPr>
            <a:spLocks noGrp="1" noChangeArrowheads="1"/>
          </p:cNvSpPr>
          <p:nvPr>
            <p:ph type="dt" sz="half" idx="10"/>
          </p:nvPr>
        </p:nvSpPr>
        <p:spPr>
          <a:ln/>
        </p:spPr>
        <p:txBody>
          <a:bodyPr/>
          <a:lstStyle>
            <a:lvl1pPr>
              <a:defRPr/>
            </a:lvl1pPr>
          </a:lstStyle>
          <a:p>
            <a:pPr>
              <a:defRPr/>
            </a:pPr>
            <a:endParaRPr lang="ru-RU"/>
          </a:p>
        </p:txBody>
      </p:sp>
      <p:sp>
        <p:nvSpPr>
          <p:cNvPr id="8" name="Rectangle 48"/>
          <p:cNvSpPr>
            <a:spLocks noGrp="1" noChangeArrowheads="1"/>
          </p:cNvSpPr>
          <p:nvPr>
            <p:ph type="ftr" sz="quarter" idx="11"/>
          </p:nvPr>
        </p:nvSpPr>
        <p:spPr>
          <a:ln/>
        </p:spPr>
        <p:txBody>
          <a:bodyPr/>
          <a:lstStyle>
            <a:lvl1pPr>
              <a:defRPr/>
            </a:lvl1pPr>
          </a:lstStyle>
          <a:p>
            <a:pPr>
              <a:defRPr/>
            </a:pPr>
            <a:endParaRPr lang="ru-RU"/>
          </a:p>
        </p:txBody>
      </p:sp>
      <p:sp>
        <p:nvSpPr>
          <p:cNvPr id="9" name="Rectangle 49"/>
          <p:cNvSpPr>
            <a:spLocks noGrp="1" noChangeArrowheads="1"/>
          </p:cNvSpPr>
          <p:nvPr>
            <p:ph type="sldNum" sz="quarter" idx="12"/>
          </p:nvPr>
        </p:nvSpPr>
        <p:spPr>
          <a:ln/>
        </p:spPr>
        <p:txBody>
          <a:bodyPr/>
          <a:lstStyle>
            <a:lvl1pPr>
              <a:defRPr/>
            </a:lvl1pPr>
          </a:lstStyle>
          <a:p>
            <a:pPr>
              <a:defRPr/>
            </a:pPr>
            <a:fld id="{033577C8-E9E0-4721-91AF-09BBCE83C8C2}"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7"/>
          <p:cNvSpPr>
            <a:spLocks noGrp="1" noChangeArrowheads="1"/>
          </p:cNvSpPr>
          <p:nvPr>
            <p:ph type="dt" sz="half" idx="10"/>
          </p:nvPr>
        </p:nvSpPr>
        <p:spPr>
          <a:ln/>
        </p:spPr>
        <p:txBody>
          <a:bodyPr/>
          <a:lstStyle>
            <a:lvl1pPr>
              <a:defRPr/>
            </a:lvl1pPr>
          </a:lstStyle>
          <a:p>
            <a:pPr>
              <a:defRPr/>
            </a:pPr>
            <a:endParaRPr lang="ru-RU"/>
          </a:p>
        </p:txBody>
      </p:sp>
      <p:sp>
        <p:nvSpPr>
          <p:cNvPr id="4" name="Rectangle 48"/>
          <p:cNvSpPr>
            <a:spLocks noGrp="1" noChangeArrowheads="1"/>
          </p:cNvSpPr>
          <p:nvPr>
            <p:ph type="ftr" sz="quarter" idx="11"/>
          </p:nvPr>
        </p:nvSpPr>
        <p:spPr>
          <a:ln/>
        </p:spPr>
        <p:txBody>
          <a:bodyPr/>
          <a:lstStyle>
            <a:lvl1pPr>
              <a:defRPr/>
            </a:lvl1pPr>
          </a:lstStyle>
          <a:p>
            <a:pPr>
              <a:defRPr/>
            </a:pPr>
            <a:endParaRPr lang="ru-RU"/>
          </a:p>
        </p:txBody>
      </p:sp>
      <p:sp>
        <p:nvSpPr>
          <p:cNvPr id="5" name="Rectangle 49"/>
          <p:cNvSpPr>
            <a:spLocks noGrp="1" noChangeArrowheads="1"/>
          </p:cNvSpPr>
          <p:nvPr>
            <p:ph type="sldNum" sz="quarter" idx="12"/>
          </p:nvPr>
        </p:nvSpPr>
        <p:spPr>
          <a:ln/>
        </p:spPr>
        <p:txBody>
          <a:bodyPr/>
          <a:lstStyle>
            <a:lvl1pPr>
              <a:defRPr/>
            </a:lvl1pPr>
          </a:lstStyle>
          <a:p>
            <a:pPr>
              <a:defRPr/>
            </a:pPr>
            <a:fld id="{ADD68785-90C8-4646-BD9A-1CF34B0B2DBA}"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endParaRPr lang="ru-RU"/>
          </a:p>
        </p:txBody>
      </p:sp>
      <p:sp>
        <p:nvSpPr>
          <p:cNvPr id="3" name="Rectangle 48"/>
          <p:cNvSpPr>
            <a:spLocks noGrp="1" noChangeArrowheads="1"/>
          </p:cNvSpPr>
          <p:nvPr>
            <p:ph type="ftr" sz="quarter" idx="11"/>
          </p:nvPr>
        </p:nvSpPr>
        <p:spPr>
          <a:ln/>
        </p:spPr>
        <p:txBody>
          <a:bodyPr/>
          <a:lstStyle>
            <a:lvl1pPr>
              <a:defRPr/>
            </a:lvl1pPr>
          </a:lstStyle>
          <a:p>
            <a:pPr>
              <a:defRPr/>
            </a:pPr>
            <a:endParaRPr lang="ru-RU"/>
          </a:p>
        </p:txBody>
      </p:sp>
      <p:sp>
        <p:nvSpPr>
          <p:cNvPr id="4" name="Rectangle 49"/>
          <p:cNvSpPr>
            <a:spLocks noGrp="1" noChangeArrowheads="1"/>
          </p:cNvSpPr>
          <p:nvPr>
            <p:ph type="sldNum" sz="quarter" idx="12"/>
          </p:nvPr>
        </p:nvSpPr>
        <p:spPr>
          <a:ln/>
        </p:spPr>
        <p:txBody>
          <a:bodyPr/>
          <a:lstStyle>
            <a:lvl1pPr>
              <a:defRPr/>
            </a:lvl1pPr>
          </a:lstStyle>
          <a:p>
            <a:pPr>
              <a:defRPr/>
            </a:pPr>
            <a:fld id="{CD01A71F-37DE-4DCE-87B2-F949CB4B09A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7"/>
          <p:cNvSpPr>
            <a:spLocks noGrp="1" noChangeArrowheads="1"/>
          </p:cNvSpPr>
          <p:nvPr>
            <p:ph type="dt" sz="half" idx="10"/>
          </p:nvPr>
        </p:nvSpPr>
        <p:spPr>
          <a:ln/>
        </p:spPr>
        <p:txBody>
          <a:bodyPr/>
          <a:lstStyle>
            <a:lvl1pPr>
              <a:defRPr/>
            </a:lvl1pPr>
          </a:lstStyle>
          <a:p>
            <a:pPr>
              <a:defRPr/>
            </a:pPr>
            <a:endParaRPr lang="ru-RU"/>
          </a:p>
        </p:txBody>
      </p:sp>
      <p:sp>
        <p:nvSpPr>
          <p:cNvPr id="6" name="Rectangle 48"/>
          <p:cNvSpPr>
            <a:spLocks noGrp="1" noChangeArrowheads="1"/>
          </p:cNvSpPr>
          <p:nvPr>
            <p:ph type="ftr" sz="quarter" idx="11"/>
          </p:nvPr>
        </p:nvSpPr>
        <p:spPr>
          <a:ln/>
        </p:spPr>
        <p:txBody>
          <a:bodyPr/>
          <a:lstStyle>
            <a:lvl1pPr>
              <a:defRPr/>
            </a:lvl1pPr>
          </a:lstStyle>
          <a:p>
            <a:pPr>
              <a:defRPr/>
            </a:pPr>
            <a:endParaRPr lang="ru-RU"/>
          </a:p>
        </p:txBody>
      </p:sp>
      <p:sp>
        <p:nvSpPr>
          <p:cNvPr id="7" name="Rectangle 49"/>
          <p:cNvSpPr>
            <a:spLocks noGrp="1" noChangeArrowheads="1"/>
          </p:cNvSpPr>
          <p:nvPr>
            <p:ph type="sldNum" sz="quarter" idx="12"/>
          </p:nvPr>
        </p:nvSpPr>
        <p:spPr>
          <a:ln/>
        </p:spPr>
        <p:txBody>
          <a:bodyPr/>
          <a:lstStyle>
            <a:lvl1pPr>
              <a:defRPr/>
            </a:lvl1pPr>
          </a:lstStyle>
          <a:p>
            <a:pPr>
              <a:defRPr/>
            </a:pPr>
            <a:fld id="{0EF55F41-E396-40D9-AA91-2B8E2E42BF9B}"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7"/>
          <p:cNvSpPr>
            <a:spLocks noGrp="1" noChangeArrowheads="1"/>
          </p:cNvSpPr>
          <p:nvPr>
            <p:ph type="dt" sz="half" idx="10"/>
          </p:nvPr>
        </p:nvSpPr>
        <p:spPr>
          <a:ln/>
        </p:spPr>
        <p:txBody>
          <a:bodyPr/>
          <a:lstStyle>
            <a:lvl1pPr>
              <a:defRPr/>
            </a:lvl1pPr>
          </a:lstStyle>
          <a:p>
            <a:pPr>
              <a:defRPr/>
            </a:pPr>
            <a:endParaRPr lang="ru-RU"/>
          </a:p>
        </p:txBody>
      </p:sp>
      <p:sp>
        <p:nvSpPr>
          <p:cNvPr id="6" name="Rectangle 48"/>
          <p:cNvSpPr>
            <a:spLocks noGrp="1" noChangeArrowheads="1"/>
          </p:cNvSpPr>
          <p:nvPr>
            <p:ph type="ftr" sz="quarter" idx="11"/>
          </p:nvPr>
        </p:nvSpPr>
        <p:spPr>
          <a:ln/>
        </p:spPr>
        <p:txBody>
          <a:bodyPr/>
          <a:lstStyle>
            <a:lvl1pPr>
              <a:defRPr/>
            </a:lvl1pPr>
          </a:lstStyle>
          <a:p>
            <a:pPr>
              <a:defRPr/>
            </a:pPr>
            <a:endParaRPr lang="ru-RU"/>
          </a:p>
        </p:txBody>
      </p:sp>
      <p:sp>
        <p:nvSpPr>
          <p:cNvPr id="7" name="Rectangle 49"/>
          <p:cNvSpPr>
            <a:spLocks noGrp="1" noChangeArrowheads="1"/>
          </p:cNvSpPr>
          <p:nvPr>
            <p:ph type="sldNum" sz="quarter" idx="12"/>
          </p:nvPr>
        </p:nvSpPr>
        <p:spPr>
          <a:ln/>
        </p:spPr>
        <p:txBody>
          <a:bodyPr/>
          <a:lstStyle>
            <a:lvl1pPr>
              <a:defRPr/>
            </a:lvl1pPr>
          </a:lstStyle>
          <a:p>
            <a:pPr>
              <a:defRPr/>
            </a:pPr>
            <a:fld id="{8211DD9A-CB18-4B43-BAF4-BB8F6971368A}"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7938" y="0"/>
            <a:ext cx="2833688" cy="6856413"/>
            <a:chOff x="-5" y="0"/>
            <a:chExt cx="1785" cy="4319"/>
          </a:xfrm>
        </p:grpSpPr>
        <p:sp>
          <p:nvSpPr>
            <p:cNvPr id="4099" name="Freeform 3"/>
            <p:cNvSpPr>
              <a:spLocks/>
            </p:cNvSpPr>
            <p:nvPr/>
          </p:nvSpPr>
          <p:spPr bwMode="ltGray">
            <a:xfrm>
              <a:off x="-5" y="3262"/>
              <a:ext cx="472" cy="802"/>
            </a:xfrm>
            <a:custGeom>
              <a:avLst/>
              <a:gdLst/>
              <a:ahLst/>
              <a:cxnLst>
                <a:cxn ang="0">
                  <a:pos x="5" y="32"/>
                </a:cxn>
                <a:cxn ang="0">
                  <a:pos x="189" y="26"/>
                </a:cxn>
                <a:cxn ang="0">
                  <a:pos x="309" y="66"/>
                </a:cxn>
                <a:cxn ang="0">
                  <a:pos x="357" y="98"/>
                </a:cxn>
                <a:cxn ang="0">
                  <a:pos x="413" y="162"/>
                </a:cxn>
                <a:cxn ang="0">
                  <a:pos x="437" y="250"/>
                </a:cxn>
                <a:cxn ang="0">
                  <a:pos x="397" y="530"/>
                </a:cxn>
                <a:cxn ang="0">
                  <a:pos x="341" y="634"/>
                </a:cxn>
                <a:cxn ang="0">
                  <a:pos x="173" y="714"/>
                </a:cxn>
                <a:cxn ang="0">
                  <a:pos x="77" y="730"/>
                </a:cxn>
                <a:cxn ang="0">
                  <a:pos x="69" y="802"/>
                </a:cxn>
                <a:cxn ang="0">
                  <a:pos x="7" y="788"/>
                </a:cxn>
                <a:cxn ang="0">
                  <a:pos x="5" y="751"/>
                </a:cxn>
                <a:cxn ang="0">
                  <a:pos x="37" y="722"/>
                </a:cxn>
                <a:cxn ang="0">
                  <a:pos x="5" y="670"/>
                </a:cxn>
                <a:cxn ang="0">
                  <a:pos x="5" y="32"/>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000"/>
              </a:schemeClr>
            </a:solidFill>
            <a:ln w="9525">
              <a:noFill/>
              <a:round/>
              <a:headEnd/>
              <a:tailEnd/>
            </a:ln>
            <a:effectLst/>
          </p:spPr>
          <p:txBody>
            <a:bodyPr/>
            <a:lstStyle/>
            <a:p>
              <a:pPr algn="ctr">
                <a:defRPr/>
              </a:pPr>
              <a:endParaRPr lang="ru-RU">
                <a:cs typeface="+mn-cs"/>
              </a:endParaRPr>
            </a:p>
          </p:txBody>
        </p:sp>
        <p:grpSp>
          <p:nvGrpSpPr>
            <p:cNvPr id="2057" name="Group 4"/>
            <p:cNvGrpSpPr>
              <a:grpSpLocks/>
            </p:cNvGrpSpPr>
            <p:nvPr/>
          </p:nvGrpSpPr>
          <p:grpSpPr bwMode="auto">
            <a:xfrm rot="14964908" flipH="1">
              <a:off x="104" y="2441"/>
              <a:ext cx="452" cy="444"/>
              <a:chOff x="1727" y="866"/>
              <a:chExt cx="129" cy="157"/>
            </a:xfrm>
          </p:grpSpPr>
          <p:sp>
            <p:nvSpPr>
              <p:cNvPr id="4101" name="Freeform 5"/>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lgn="ctr">
                  <a:defRPr/>
                </a:pPr>
                <a:endParaRPr lang="ru-RU">
                  <a:cs typeface="+mn-cs"/>
                </a:endParaRPr>
              </a:p>
            </p:txBody>
          </p:sp>
          <p:sp>
            <p:nvSpPr>
              <p:cNvPr id="4102" name="Freeform 6"/>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lgn="ctr">
                  <a:defRPr/>
                </a:pPr>
                <a:endParaRPr lang="ru-RU">
                  <a:cs typeface="+mn-cs"/>
                </a:endParaRPr>
              </a:p>
            </p:txBody>
          </p:sp>
          <p:sp>
            <p:nvSpPr>
              <p:cNvPr id="4103" name="Freeform 7"/>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lgn="ctr">
                  <a:defRPr/>
                </a:pPr>
                <a:endParaRPr lang="ru-RU">
                  <a:cs typeface="+mn-cs"/>
                </a:endParaRPr>
              </a:p>
            </p:txBody>
          </p:sp>
        </p:grpSp>
        <p:sp>
          <p:nvSpPr>
            <p:cNvPr id="4104" name="Freeform 8"/>
            <p:cNvSpPr>
              <a:spLocks/>
            </p:cNvSpPr>
            <p:nvPr/>
          </p:nvSpPr>
          <p:spPr bwMode="ltGray">
            <a:xfrm>
              <a:off x="90" y="1736"/>
              <a:ext cx="710" cy="768"/>
            </a:xfrm>
            <a:custGeom>
              <a:avLst/>
              <a:gdLst/>
              <a:ahLst/>
              <a:cxnLst>
                <a:cxn ang="0">
                  <a:pos x="14" y="416"/>
                </a:cxn>
                <a:cxn ang="0">
                  <a:pos x="14" y="272"/>
                </a:cxn>
                <a:cxn ang="0">
                  <a:pos x="102" y="144"/>
                </a:cxn>
                <a:cxn ang="0">
                  <a:pos x="150" y="96"/>
                </a:cxn>
                <a:cxn ang="0">
                  <a:pos x="198" y="64"/>
                </a:cxn>
                <a:cxn ang="0">
                  <a:pos x="350" y="0"/>
                </a:cxn>
                <a:cxn ang="0">
                  <a:pos x="534" y="8"/>
                </a:cxn>
                <a:cxn ang="0">
                  <a:pos x="662" y="96"/>
                </a:cxn>
                <a:cxn ang="0">
                  <a:pos x="710" y="200"/>
                </a:cxn>
                <a:cxn ang="0">
                  <a:pos x="702" y="400"/>
                </a:cxn>
                <a:cxn ang="0">
                  <a:pos x="678" y="448"/>
                </a:cxn>
                <a:cxn ang="0">
                  <a:pos x="550" y="632"/>
                </a:cxn>
                <a:cxn ang="0">
                  <a:pos x="518" y="656"/>
                </a:cxn>
                <a:cxn ang="0">
                  <a:pos x="470" y="664"/>
                </a:cxn>
                <a:cxn ang="0">
                  <a:pos x="518" y="680"/>
                </a:cxn>
                <a:cxn ang="0">
                  <a:pos x="566" y="696"/>
                </a:cxn>
                <a:cxn ang="0">
                  <a:pos x="574" y="720"/>
                </a:cxn>
                <a:cxn ang="0">
                  <a:pos x="526" y="736"/>
                </a:cxn>
                <a:cxn ang="0">
                  <a:pos x="502" y="752"/>
                </a:cxn>
                <a:cxn ang="0">
                  <a:pos x="454" y="768"/>
                </a:cxn>
                <a:cxn ang="0">
                  <a:pos x="438" y="712"/>
                </a:cxn>
                <a:cxn ang="0">
                  <a:pos x="246" y="688"/>
                </a:cxn>
                <a:cxn ang="0">
                  <a:pos x="134" y="648"/>
                </a:cxn>
                <a:cxn ang="0">
                  <a:pos x="110" y="624"/>
                </a:cxn>
                <a:cxn ang="0">
                  <a:pos x="78" y="576"/>
                </a:cxn>
                <a:cxn ang="0">
                  <a:pos x="54" y="464"/>
                </a:cxn>
                <a:cxn ang="0">
                  <a:pos x="30" y="408"/>
                </a:cxn>
                <a:cxn ang="0">
                  <a:pos x="22" y="384"/>
                </a:cxn>
                <a:cxn ang="0">
                  <a:pos x="14" y="416"/>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000"/>
              </a:schemeClr>
            </a:solidFill>
            <a:ln w="9525">
              <a:noFill/>
              <a:round/>
              <a:headEnd/>
              <a:tailEnd/>
            </a:ln>
            <a:effectLst/>
          </p:spPr>
          <p:txBody>
            <a:bodyPr/>
            <a:lstStyle/>
            <a:p>
              <a:pPr algn="ctr">
                <a:defRPr/>
              </a:pPr>
              <a:endParaRPr lang="ru-RU">
                <a:cs typeface="+mn-cs"/>
              </a:endParaRPr>
            </a:p>
          </p:txBody>
        </p:sp>
        <p:grpSp>
          <p:nvGrpSpPr>
            <p:cNvPr id="2059" name="Group 9"/>
            <p:cNvGrpSpPr>
              <a:grpSpLocks/>
            </p:cNvGrpSpPr>
            <p:nvPr/>
          </p:nvGrpSpPr>
          <p:grpSpPr bwMode="auto">
            <a:xfrm rot="416244">
              <a:off x="9" y="1746"/>
              <a:ext cx="1771" cy="1741"/>
              <a:chOff x="41" y="2787"/>
              <a:chExt cx="902" cy="833"/>
            </a:xfrm>
          </p:grpSpPr>
          <p:sp>
            <p:nvSpPr>
              <p:cNvPr id="4106" name="Freeform 10"/>
              <p:cNvSpPr>
                <a:spLocks/>
              </p:cNvSpPr>
              <p:nvPr userDrawn="1"/>
            </p:nvSpPr>
            <p:spPr bwMode="ltGray">
              <a:xfrm rot="373331" flipH="1">
                <a:off x="125" y="2787"/>
                <a:ext cx="313" cy="303"/>
              </a:xfrm>
              <a:custGeom>
                <a:avLst/>
                <a:gdLst/>
                <a:ahLst/>
                <a:cxnLst>
                  <a:cxn ang="0">
                    <a:pos x="46" y="210"/>
                  </a:cxn>
                  <a:cxn ang="0">
                    <a:pos x="37" y="198"/>
                  </a:cxn>
                  <a:cxn ang="0">
                    <a:pos x="26" y="181"/>
                  </a:cxn>
                  <a:cxn ang="0">
                    <a:pos x="15" y="159"/>
                  </a:cxn>
                  <a:cxn ang="0">
                    <a:pos x="5" y="135"/>
                  </a:cxn>
                  <a:cxn ang="0">
                    <a:pos x="0" y="109"/>
                  </a:cxn>
                  <a:cxn ang="0">
                    <a:pos x="1" y="82"/>
                  </a:cxn>
                  <a:cxn ang="0">
                    <a:pos x="9" y="57"/>
                  </a:cxn>
                  <a:cxn ang="0">
                    <a:pos x="27" y="35"/>
                  </a:cxn>
                  <a:cxn ang="0">
                    <a:pos x="45" y="22"/>
                  </a:cxn>
                  <a:cxn ang="0">
                    <a:pos x="60" y="12"/>
                  </a:cxn>
                  <a:cxn ang="0">
                    <a:pos x="72" y="7"/>
                  </a:cxn>
                  <a:cxn ang="0">
                    <a:pos x="81" y="5"/>
                  </a:cxn>
                  <a:cxn ang="0">
                    <a:pos x="88" y="5"/>
                  </a:cxn>
                  <a:cxn ang="0">
                    <a:pos x="104" y="0"/>
                  </a:cxn>
                  <a:cxn ang="0">
                    <a:pos x="148" y="8"/>
                  </a:cxn>
                  <a:cxn ang="0">
                    <a:pos x="160" y="12"/>
                  </a:cxn>
                  <a:cxn ang="0">
                    <a:pos x="172" y="15"/>
                  </a:cxn>
                  <a:cxn ang="0">
                    <a:pos x="182" y="19"/>
                  </a:cxn>
                  <a:cxn ang="0">
                    <a:pos x="190" y="23"/>
                  </a:cxn>
                  <a:cxn ang="0">
                    <a:pos x="198" y="27"/>
                  </a:cxn>
                  <a:cxn ang="0">
                    <a:pos x="205" y="32"/>
                  </a:cxn>
                  <a:cxn ang="0">
                    <a:pos x="211" y="38"/>
                  </a:cxn>
                  <a:cxn ang="0">
                    <a:pos x="217" y="45"/>
                  </a:cxn>
                  <a:cxn ang="0">
                    <a:pos x="205" y="40"/>
                  </a:cxn>
                  <a:cxn ang="0">
                    <a:pos x="194" y="36"/>
                  </a:cxn>
                  <a:cxn ang="0">
                    <a:pos x="183" y="33"/>
                  </a:cxn>
                  <a:cxn ang="0">
                    <a:pos x="172" y="30"/>
                  </a:cxn>
                  <a:cxn ang="0">
                    <a:pos x="163" y="27"/>
                  </a:cxn>
                  <a:cxn ang="0">
                    <a:pos x="153" y="26"/>
                  </a:cxn>
                  <a:cxn ang="0">
                    <a:pos x="143" y="24"/>
                  </a:cxn>
                  <a:cxn ang="0">
                    <a:pos x="134" y="24"/>
                  </a:cxn>
                  <a:cxn ang="0">
                    <a:pos x="125" y="24"/>
                  </a:cxn>
                  <a:cxn ang="0">
                    <a:pos x="116" y="25"/>
                  </a:cxn>
                  <a:cxn ang="0">
                    <a:pos x="107" y="27"/>
                  </a:cxn>
                  <a:cxn ang="0">
                    <a:pos x="99" y="29"/>
                  </a:cxn>
                  <a:cxn ang="0">
                    <a:pos x="91" y="33"/>
                  </a:cxn>
                  <a:cxn ang="0">
                    <a:pos x="82" y="36"/>
                  </a:cxn>
                  <a:cxn ang="0">
                    <a:pos x="74" y="41"/>
                  </a:cxn>
                  <a:cxn ang="0">
                    <a:pos x="66" y="46"/>
                  </a:cxn>
                  <a:cxn ang="0">
                    <a:pos x="52" y="61"/>
                  </a:cxn>
                  <a:cxn ang="0">
                    <a:pos x="42" y="80"/>
                  </a:cxn>
                  <a:cxn ang="0">
                    <a:pos x="37" y="103"/>
                  </a:cxn>
                  <a:cxn ang="0">
                    <a:pos x="35" y="126"/>
                  </a:cxn>
                  <a:cxn ang="0">
                    <a:pos x="35" y="151"/>
                  </a:cxn>
                  <a:cxn ang="0">
                    <a:pos x="38" y="174"/>
                  </a:cxn>
                  <a:cxn ang="0">
                    <a:pos x="41" y="194"/>
                  </a:cxn>
                  <a:cxn ang="0">
                    <a:pos x="46" y="210"/>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w="9525">
                <a:noFill/>
                <a:round/>
                <a:headEnd/>
                <a:tailEnd/>
              </a:ln>
            </p:spPr>
            <p:txBody>
              <a:bodyPr/>
              <a:lstStyle/>
              <a:p>
                <a:pPr algn="ctr">
                  <a:defRPr/>
                </a:pPr>
                <a:endParaRPr lang="ru-RU">
                  <a:cs typeface="+mn-cs"/>
                </a:endParaRPr>
              </a:p>
            </p:txBody>
          </p:sp>
          <p:sp>
            <p:nvSpPr>
              <p:cNvPr id="4107" name="Freeform 11"/>
              <p:cNvSpPr>
                <a:spLocks/>
              </p:cNvSpPr>
              <p:nvPr userDrawn="1"/>
            </p:nvSpPr>
            <p:spPr bwMode="ltGray">
              <a:xfrm rot="373331" flipH="1">
                <a:off x="41" y="2843"/>
                <a:ext cx="262" cy="308"/>
              </a:xfrm>
              <a:custGeom>
                <a:avLst/>
                <a:gdLst/>
                <a:ahLst/>
                <a:cxnLst>
                  <a:cxn ang="0">
                    <a:pos x="109" y="0"/>
                  </a:cxn>
                  <a:cxn ang="0">
                    <a:pos x="112" y="2"/>
                  </a:cxn>
                  <a:cxn ang="0">
                    <a:pos x="118" y="8"/>
                  </a:cxn>
                  <a:cxn ang="0">
                    <a:pos x="127" y="18"/>
                  </a:cxn>
                  <a:cxn ang="0">
                    <a:pos x="137" y="33"/>
                  </a:cxn>
                  <a:cxn ang="0">
                    <a:pos x="145" y="52"/>
                  </a:cxn>
                  <a:cxn ang="0">
                    <a:pos x="150" y="76"/>
                  </a:cxn>
                  <a:cxn ang="0">
                    <a:pos x="150" y="105"/>
                  </a:cxn>
                  <a:cxn ang="0">
                    <a:pos x="144" y="139"/>
                  </a:cxn>
                  <a:cxn ang="0">
                    <a:pos x="140" y="149"/>
                  </a:cxn>
                  <a:cxn ang="0">
                    <a:pos x="136" y="157"/>
                  </a:cxn>
                  <a:cxn ang="0">
                    <a:pos x="131" y="165"/>
                  </a:cxn>
                  <a:cxn ang="0">
                    <a:pos x="125" y="173"/>
                  </a:cxn>
                  <a:cxn ang="0">
                    <a:pos x="117" y="180"/>
                  </a:cxn>
                  <a:cxn ang="0">
                    <a:pos x="110" y="185"/>
                  </a:cxn>
                  <a:cxn ang="0">
                    <a:pos x="102" y="191"/>
                  </a:cxn>
                  <a:cxn ang="0">
                    <a:pos x="92" y="195"/>
                  </a:cxn>
                  <a:cxn ang="0">
                    <a:pos x="82" y="197"/>
                  </a:cxn>
                  <a:cxn ang="0">
                    <a:pos x="72" y="200"/>
                  </a:cxn>
                  <a:cxn ang="0">
                    <a:pos x="61" y="201"/>
                  </a:cxn>
                  <a:cxn ang="0">
                    <a:pos x="49" y="201"/>
                  </a:cxn>
                  <a:cxn ang="0">
                    <a:pos x="37" y="200"/>
                  </a:cxn>
                  <a:cxn ang="0">
                    <a:pos x="25" y="197"/>
                  </a:cxn>
                  <a:cxn ang="0">
                    <a:pos x="12" y="193"/>
                  </a:cxn>
                  <a:cxn ang="0">
                    <a:pos x="0" y="188"/>
                  </a:cxn>
                  <a:cxn ang="0">
                    <a:pos x="11" y="195"/>
                  </a:cxn>
                  <a:cxn ang="0">
                    <a:pos x="22" y="200"/>
                  </a:cxn>
                  <a:cxn ang="0">
                    <a:pos x="33" y="205"/>
                  </a:cxn>
                  <a:cxn ang="0">
                    <a:pos x="43" y="208"/>
                  </a:cxn>
                  <a:cxn ang="0">
                    <a:pos x="53" y="211"/>
                  </a:cxn>
                  <a:cxn ang="0">
                    <a:pos x="63" y="212"/>
                  </a:cxn>
                  <a:cxn ang="0">
                    <a:pos x="73" y="213"/>
                  </a:cxn>
                  <a:cxn ang="0">
                    <a:pos x="83" y="213"/>
                  </a:cxn>
                  <a:cxn ang="0">
                    <a:pos x="91" y="212"/>
                  </a:cxn>
                  <a:cxn ang="0">
                    <a:pos x="100" y="210"/>
                  </a:cxn>
                  <a:cxn ang="0">
                    <a:pos x="108" y="208"/>
                  </a:cxn>
                  <a:cxn ang="0">
                    <a:pos x="116" y="206"/>
                  </a:cxn>
                  <a:cxn ang="0">
                    <a:pos x="123" y="203"/>
                  </a:cxn>
                  <a:cxn ang="0">
                    <a:pos x="130" y="199"/>
                  </a:cxn>
                  <a:cxn ang="0">
                    <a:pos x="136" y="195"/>
                  </a:cxn>
                  <a:cxn ang="0">
                    <a:pos x="142" y="191"/>
                  </a:cxn>
                  <a:cxn ang="0">
                    <a:pos x="158" y="176"/>
                  </a:cxn>
                  <a:cxn ang="0">
                    <a:pos x="169" y="161"/>
                  </a:cxn>
                  <a:cxn ang="0">
                    <a:pos x="176" y="144"/>
                  </a:cxn>
                  <a:cxn ang="0">
                    <a:pos x="179" y="128"/>
                  </a:cxn>
                  <a:cxn ang="0">
                    <a:pos x="181" y="111"/>
                  </a:cxn>
                  <a:cxn ang="0">
                    <a:pos x="181" y="95"/>
                  </a:cxn>
                  <a:cxn ang="0">
                    <a:pos x="182" y="79"/>
                  </a:cxn>
                  <a:cxn ang="0">
                    <a:pos x="173" y="46"/>
                  </a:cxn>
                  <a:cxn ang="0">
                    <a:pos x="156" y="21"/>
                  </a:cxn>
                  <a:cxn ang="0">
                    <a:pos x="151" y="18"/>
                  </a:cxn>
                  <a:cxn ang="0">
                    <a:pos x="147" y="15"/>
                  </a:cxn>
                  <a:cxn ang="0">
                    <a:pos x="142" y="13"/>
                  </a:cxn>
                  <a:cxn ang="0">
                    <a:pos x="138" y="11"/>
                  </a:cxn>
                  <a:cxn ang="0">
                    <a:pos x="132" y="9"/>
                  </a:cxn>
                  <a:cxn ang="0">
                    <a:pos x="126" y="6"/>
                  </a:cxn>
                  <a:cxn ang="0">
                    <a:pos x="119" y="3"/>
                  </a:cxn>
                  <a:cxn ang="0">
                    <a:pos x="109" y="0"/>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w="9525">
                <a:noFill/>
                <a:round/>
                <a:headEnd/>
                <a:tailEnd/>
              </a:ln>
            </p:spPr>
            <p:txBody>
              <a:bodyPr/>
              <a:lstStyle/>
              <a:p>
                <a:pPr algn="ctr">
                  <a:defRPr/>
                </a:pPr>
                <a:endParaRPr lang="ru-RU">
                  <a:cs typeface="+mn-cs"/>
                </a:endParaRPr>
              </a:p>
            </p:txBody>
          </p:sp>
          <p:sp>
            <p:nvSpPr>
              <p:cNvPr id="4108" name="Freeform 12"/>
              <p:cNvSpPr>
                <a:spLocks/>
              </p:cNvSpPr>
              <p:nvPr userDrawn="1"/>
            </p:nvSpPr>
            <p:spPr bwMode="ltGray">
              <a:xfrm rot="373331" flipH="1">
                <a:off x="121" y="2907"/>
                <a:ext cx="93" cy="156"/>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w="9525">
                <a:noFill/>
                <a:round/>
                <a:headEnd/>
                <a:tailEnd/>
              </a:ln>
            </p:spPr>
            <p:txBody>
              <a:bodyPr/>
              <a:lstStyle/>
              <a:p>
                <a:pPr algn="ctr">
                  <a:defRPr/>
                </a:pPr>
                <a:endParaRPr lang="ru-RU">
                  <a:cs typeface="+mn-cs"/>
                </a:endParaRPr>
              </a:p>
            </p:txBody>
          </p:sp>
          <p:sp>
            <p:nvSpPr>
              <p:cNvPr id="4109" name="Freeform 13"/>
              <p:cNvSpPr>
                <a:spLocks/>
              </p:cNvSpPr>
              <p:nvPr userDrawn="1"/>
            </p:nvSpPr>
            <p:spPr bwMode="ltGray">
              <a:xfrm rot="373331" flipH="1">
                <a:off x="313" y="3110"/>
                <a:ext cx="85" cy="93"/>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w="9525">
                <a:noFill/>
                <a:round/>
                <a:headEnd/>
                <a:tailEnd/>
              </a:ln>
            </p:spPr>
            <p:txBody>
              <a:bodyPr/>
              <a:lstStyle/>
              <a:p>
                <a:pPr algn="ctr">
                  <a:defRPr/>
                </a:pPr>
                <a:endParaRPr lang="ru-RU">
                  <a:cs typeface="+mn-cs"/>
                </a:endParaRPr>
              </a:p>
            </p:txBody>
          </p:sp>
          <p:sp>
            <p:nvSpPr>
              <p:cNvPr id="4110" name="Freeform 14"/>
              <p:cNvSpPr>
                <a:spLocks/>
              </p:cNvSpPr>
              <p:nvPr userDrawn="1"/>
            </p:nvSpPr>
            <p:spPr bwMode="ltGray">
              <a:xfrm rot="373331" flipH="1">
                <a:off x="289" y="3133"/>
                <a:ext cx="21" cy="55"/>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w="9525">
                <a:noFill/>
                <a:round/>
                <a:headEnd/>
                <a:tailEnd/>
              </a:ln>
            </p:spPr>
            <p:txBody>
              <a:bodyPr/>
              <a:lstStyle/>
              <a:p>
                <a:pPr algn="ctr">
                  <a:defRPr/>
                </a:pPr>
                <a:endParaRPr lang="ru-RU">
                  <a:cs typeface="+mn-cs"/>
                </a:endParaRPr>
              </a:p>
            </p:txBody>
          </p:sp>
          <p:grpSp>
            <p:nvGrpSpPr>
              <p:cNvPr id="2091" name="Group 15"/>
              <p:cNvGrpSpPr>
                <a:grpSpLocks/>
              </p:cNvGrpSpPr>
              <p:nvPr userDrawn="1"/>
            </p:nvGrpSpPr>
            <p:grpSpPr bwMode="auto">
              <a:xfrm rot="10886446" flipH="1">
                <a:off x="335" y="3251"/>
                <a:ext cx="608" cy="369"/>
                <a:chOff x="-366" y="1704"/>
                <a:chExt cx="608" cy="369"/>
              </a:xfrm>
            </p:grpSpPr>
            <p:sp>
              <p:nvSpPr>
                <p:cNvPr id="4112" name="Freeform 16"/>
                <p:cNvSpPr>
                  <a:spLocks/>
                </p:cNvSpPr>
                <p:nvPr userDrawn="1"/>
              </p:nvSpPr>
              <p:spPr bwMode="ltGray">
                <a:xfrm rot="4200091">
                  <a:off x="-243" y="1807"/>
                  <a:ext cx="143" cy="390"/>
                </a:xfrm>
                <a:custGeom>
                  <a:avLst/>
                  <a:gdLst/>
                  <a:ahLst/>
                  <a:cxnLst>
                    <a:cxn ang="0">
                      <a:pos x="12" y="44"/>
                    </a:cxn>
                    <a:cxn ang="0">
                      <a:pos x="6" y="72"/>
                    </a:cxn>
                    <a:cxn ang="0">
                      <a:pos x="3" y="99"/>
                    </a:cxn>
                    <a:cxn ang="0">
                      <a:pos x="0" y="125"/>
                    </a:cxn>
                    <a:cxn ang="0">
                      <a:pos x="0" y="151"/>
                    </a:cxn>
                    <a:cxn ang="0">
                      <a:pos x="3" y="180"/>
                    </a:cxn>
                    <a:cxn ang="0">
                      <a:pos x="7" y="211"/>
                    </a:cxn>
                    <a:cxn ang="0">
                      <a:pos x="16" y="247"/>
                    </a:cxn>
                    <a:cxn ang="0">
                      <a:pos x="29" y="287"/>
                    </a:cxn>
                    <a:cxn ang="0">
                      <a:pos x="43" y="325"/>
                    </a:cxn>
                    <a:cxn ang="0">
                      <a:pos x="61" y="364"/>
                    </a:cxn>
                    <a:cxn ang="0">
                      <a:pos x="83" y="406"/>
                    </a:cxn>
                    <a:cxn ang="0">
                      <a:pos x="106" y="446"/>
                    </a:cxn>
                    <a:cxn ang="0">
                      <a:pos x="132" y="483"/>
                    </a:cxn>
                    <a:cxn ang="0">
                      <a:pos x="157" y="516"/>
                    </a:cxn>
                    <a:cxn ang="0">
                      <a:pos x="182" y="544"/>
                    </a:cxn>
                    <a:cxn ang="0">
                      <a:pos x="207" y="564"/>
                    </a:cxn>
                    <a:cxn ang="0">
                      <a:pos x="160" y="501"/>
                    </a:cxn>
                    <a:cxn ang="0">
                      <a:pos x="127" y="448"/>
                    </a:cxn>
                    <a:cxn ang="0">
                      <a:pos x="103" y="405"/>
                    </a:cxn>
                    <a:cxn ang="0">
                      <a:pos x="87" y="368"/>
                    </a:cxn>
                    <a:cxn ang="0">
                      <a:pos x="75" y="337"/>
                    </a:cxn>
                    <a:cxn ang="0">
                      <a:pos x="68" y="309"/>
                    </a:cxn>
                    <a:cxn ang="0">
                      <a:pos x="63" y="285"/>
                    </a:cxn>
                    <a:cxn ang="0">
                      <a:pos x="56" y="261"/>
                    </a:cxn>
                    <a:cxn ang="0">
                      <a:pos x="44" y="205"/>
                    </a:cxn>
                    <a:cxn ang="0">
                      <a:pos x="41" y="140"/>
                    </a:cxn>
                    <a:cxn ang="0">
                      <a:pos x="43" y="68"/>
                    </a:cxn>
                    <a:cxn ang="0">
                      <a:pos x="50" y="0"/>
                    </a:cxn>
                    <a:cxn ang="0">
                      <a:pos x="12" y="44"/>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w="9525">
                  <a:noFill/>
                  <a:round/>
                  <a:headEnd/>
                  <a:tailEnd/>
                </a:ln>
              </p:spPr>
              <p:txBody>
                <a:bodyPr/>
                <a:lstStyle/>
                <a:p>
                  <a:pPr algn="ctr">
                    <a:defRPr/>
                  </a:pPr>
                  <a:endParaRPr lang="ru-RU">
                    <a:cs typeface="+mn-cs"/>
                  </a:endParaRPr>
                </a:p>
              </p:txBody>
            </p:sp>
            <p:sp>
              <p:nvSpPr>
                <p:cNvPr id="4113" name="Freeform 17"/>
                <p:cNvSpPr>
                  <a:spLocks/>
                </p:cNvSpPr>
                <p:nvPr userDrawn="1"/>
              </p:nvSpPr>
              <p:spPr bwMode="ltGray">
                <a:xfrm rot="4200091">
                  <a:off x="124" y="1761"/>
                  <a:ext cx="33" cy="160"/>
                </a:xfrm>
                <a:custGeom>
                  <a:avLst/>
                  <a:gdLst/>
                  <a:ahLst/>
                  <a:cxnLst>
                    <a:cxn ang="0">
                      <a:pos x="0" y="19"/>
                    </a:cxn>
                    <a:cxn ang="0">
                      <a:pos x="14" y="55"/>
                    </a:cxn>
                    <a:cxn ang="0">
                      <a:pos x="22" y="101"/>
                    </a:cxn>
                    <a:cxn ang="0">
                      <a:pos x="24" y="159"/>
                    </a:cxn>
                    <a:cxn ang="0">
                      <a:pos x="19" y="232"/>
                    </a:cxn>
                    <a:cxn ang="0">
                      <a:pos x="45" y="217"/>
                    </a:cxn>
                    <a:cxn ang="0">
                      <a:pos x="47" y="178"/>
                    </a:cxn>
                    <a:cxn ang="0">
                      <a:pos x="47" y="140"/>
                    </a:cxn>
                    <a:cxn ang="0">
                      <a:pos x="45" y="103"/>
                    </a:cxn>
                    <a:cxn ang="0">
                      <a:pos x="41" y="71"/>
                    </a:cxn>
                    <a:cxn ang="0">
                      <a:pos x="36" y="52"/>
                    </a:cxn>
                    <a:cxn ang="0">
                      <a:pos x="29" y="34"/>
                    </a:cxn>
                    <a:cxn ang="0">
                      <a:pos x="22" y="17"/>
                    </a:cxn>
                    <a:cxn ang="0">
                      <a:pos x="13" y="0"/>
                    </a:cxn>
                    <a:cxn ang="0">
                      <a:pos x="0" y="1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w="9525">
                  <a:noFill/>
                  <a:round/>
                  <a:headEnd/>
                  <a:tailEnd/>
                </a:ln>
              </p:spPr>
              <p:txBody>
                <a:bodyPr/>
                <a:lstStyle/>
                <a:p>
                  <a:pPr algn="ctr">
                    <a:defRPr/>
                  </a:pPr>
                  <a:endParaRPr lang="ru-RU">
                    <a:cs typeface="+mn-cs"/>
                  </a:endParaRPr>
                </a:p>
              </p:txBody>
            </p:sp>
            <p:sp>
              <p:nvSpPr>
                <p:cNvPr id="4114" name="Freeform 18"/>
                <p:cNvSpPr>
                  <a:spLocks/>
                </p:cNvSpPr>
                <p:nvPr userDrawn="1"/>
              </p:nvSpPr>
              <p:spPr bwMode="ltGray">
                <a:xfrm rot="4200091">
                  <a:off x="193" y="1722"/>
                  <a:ext cx="60" cy="27"/>
                </a:xfrm>
                <a:custGeom>
                  <a:avLst/>
                  <a:gdLst/>
                  <a:ahLst/>
                  <a:cxnLst>
                    <a:cxn ang="0">
                      <a:pos x="87" y="22"/>
                    </a:cxn>
                    <a:cxn ang="0">
                      <a:pos x="77" y="17"/>
                    </a:cxn>
                    <a:cxn ang="0">
                      <a:pos x="68" y="12"/>
                    </a:cxn>
                    <a:cxn ang="0">
                      <a:pos x="58" y="7"/>
                    </a:cxn>
                    <a:cxn ang="0">
                      <a:pos x="47" y="5"/>
                    </a:cxn>
                    <a:cxn ang="0">
                      <a:pos x="37" y="3"/>
                    </a:cxn>
                    <a:cxn ang="0">
                      <a:pos x="26" y="2"/>
                    </a:cxn>
                    <a:cxn ang="0">
                      <a:pos x="13" y="0"/>
                    </a:cxn>
                    <a:cxn ang="0">
                      <a:pos x="0" y="2"/>
                    </a:cxn>
                    <a:cxn ang="0">
                      <a:pos x="6" y="6"/>
                    </a:cxn>
                    <a:cxn ang="0">
                      <a:pos x="14" y="10"/>
                    </a:cxn>
                    <a:cxn ang="0">
                      <a:pos x="22" y="14"/>
                    </a:cxn>
                    <a:cxn ang="0">
                      <a:pos x="33" y="18"/>
                    </a:cxn>
                    <a:cxn ang="0">
                      <a:pos x="42" y="22"/>
                    </a:cxn>
                    <a:cxn ang="0">
                      <a:pos x="52" y="27"/>
                    </a:cxn>
                    <a:cxn ang="0">
                      <a:pos x="64" y="33"/>
                    </a:cxn>
                    <a:cxn ang="0">
                      <a:pos x="74" y="40"/>
                    </a:cxn>
                    <a:cxn ang="0">
                      <a:pos x="87" y="22"/>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w="9525">
                  <a:noFill/>
                  <a:round/>
                  <a:headEnd/>
                  <a:tailEnd/>
                </a:ln>
              </p:spPr>
              <p:txBody>
                <a:bodyPr/>
                <a:lstStyle/>
                <a:p>
                  <a:pPr algn="ctr">
                    <a:defRPr/>
                  </a:pPr>
                  <a:endParaRPr lang="ru-RU">
                    <a:cs typeface="+mn-cs"/>
                  </a:endParaRPr>
                </a:p>
              </p:txBody>
            </p:sp>
          </p:grpSp>
        </p:grpSp>
        <p:grpSp>
          <p:nvGrpSpPr>
            <p:cNvPr id="2060" name="Group 19"/>
            <p:cNvGrpSpPr>
              <a:grpSpLocks/>
            </p:cNvGrpSpPr>
            <p:nvPr/>
          </p:nvGrpSpPr>
          <p:grpSpPr bwMode="auto">
            <a:xfrm rot="6248562">
              <a:off x="343" y="3854"/>
              <a:ext cx="392" cy="424"/>
              <a:chOff x="1727" y="866"/>
              <a:chExt cx="129" cy="157"/>
            </a:xfrm>
          </p:grpSpPr>
          <p:sp>
            <p:nvSpPr>
              <p:cNvPr id="4116" name="Freeform 20"/>
              <p:cNvSpPr>
                <a:spLocks/>
              </p:cNvSpPr>
              <p:nvPr userDrawn="1"/>
            </p:nvSpPr>
            <p:spPr bwMode="ltGray">
              <a:xfrm>
                <a:off x="1727" y="868"/>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lgn="ctr">
                  <a:defRPr/>
                </a:pPr>
                <a:endParaRPr lang="ru-RU">
                  <a:cs typeface="+mn-cs"/>
                </a:endParaRPr>
              </a:p>
            </p:txBody>
          </p:sp>
          <p:sp>
            <p:nvSpPr>
              <p:cNvPr id="4117" name="Freeform 21"/>
              <p:cNvSpPr>
                <a:spLocks/>
              </p:cNvSpPr>
              <p:nvPr userDrawn="1"/>
            </p:nvSpPr>
            <p:spPr bwMode="ltGray">
              <a:xfrm>
                <a:off x="1786" y="896"/>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lgn="ctr">
                  <a:defRPr/>
                </a:pPr>
                <a:endParaRPr lang="ru-RU">
                  <a:cs typeface="+mn-cs"/>
                </a:endParaRPr>
              </a:p>
            </p:txBody>
          </p:sp>
          <p:sp>
            <p:nvSpPr>
              <p:cNvPr id="4118" name="Freeform 22"/>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lgn="ctr">
                  <a:defRPr/>
                </a:pPr>
                <a:endParaRPr lang="ru-RU">
                  <a:cs typeface="+mn-cs"/>
                </a:endParaRPr>
              </a:p>
            </p:txBody>
          </p:sp>
        </p:grpSp>
        <p:grpSp>
          <p:nvGrpSpPr>
            <p:cNvPr id="2061" name="Group 23"/>
            <p:cNvGrpSpPr>
              <a:grpSpLocks/>
            </p:cNvGrpSpPr>
            <p:nvPr/>
          </p:nvGrpSpPr>
          <p:grpSpPr bwMode="auto">
            <a:xfrm rot="5003157">
              <a:off x="249" y="1102"/>
              <a:ext cx="412" cy="500"/>
              <a:chOff x="1727" y="866"/>
              <a:chExt cx="129" cy="157"/>
            </a:xfrm>
          </p:grpSpPr>
          <p:sp>
            <p:nvSpPr>
              <p:cNvPr id="4120" name="Freeform 24"/>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lgn="ctr">
                  <a:defRPr/>
                </a:pPr>
                <a:endParaRPr lang="ru-RU">
                  <a:cs typeface="+mn-cs"/>
                </a:endParaRPr>
              </a:p>
            </p:txBody>
          </p:sp>
          <p:sp>
            <p:nvSpPr>
              <p:cNvPr id="4121" name="Freeform 25"/>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lgn="ctr">
                  <a:defRPr/>
                </a:pPr>
                <a:endParaRPr lang="ru-RU">
                  <a:cs typeface="+mn-cs"/>
                </a:endParaRPr>
              </a:p>
            </p:txBody>
          </p:sp>
          <p:sp>
            <p:nvSpPr>
              <p:cNvPr id="4122" name="Freeform 26"/>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lgn="ctr">
                  <a:defRPr/>
                </a:pPr>
                <a:endParaRPr lang="ru-RU">
                  <a:cs typeface="+mn-cs"/>
                </a:endParaRPr>
              </a:p>
            </p:txBody>
          </p:sp>
        </p:grpSp>
        <p:grpSp>
          <p:nvGrpSpPr>
            <p:cNvPr id="2062" name="Group 27"/>
            <p:cNvGrpSpPr>
              <a:grpSpLocks/>
            </p:cNvGrpSpPr>
            <p:nvPr/>
          </p:nvGrpSpPr>
          <p:grpSpPr bwMode="auto">
            <a:xfrm>
              <a:off x="815" y="0"/>
              <a:ext cx="345" cy="367"/>
              <a:chOff x="1727" y="866"/>
              <a:chExt cx="129" cy="157"/>
            </a:xfrm>
          </p:grpSpPr>
          <p:sp>
            <p:nvSpPr>
              <p:cNvPr id="4124" name="Freeform 28"/>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lgn="ctr">
                  <a:defRPr/>
                </a:pPr>
                <a:endParaRPr lang="ru-RU">
                  <a:cs typeface="+mn-cs"/>
                </a:endParaRPr>
              </a:p>
            </p:txBody>
          </p:sp>
          <p:sp>
            <p:nvSpPr>
              <p:cNvPr id="4125" name="Freeform 29"/>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lgn="ctr">
                  <a:defRPr/>
                </a:pPr>
                <a:endParaRPr lang="ru-RU">
                  <a:cs typeface="+mn-cs"/>
                </a:endParaRPr>
              </a:p>
            </p:txBody>
          </p:sp>
          <p:sp>
            <p:nvSpPr>
              <p:cNvPr id="4126" name="Freeform 30"/>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lgn="ctr">
                  <a:defRPr/>
                </a:pPr>
                <a:endParaRPr lang="ru-RU">
                  <a:cs typeface="+mn-cs"/>
                </a:endParaRPr>
              </a:p>
            </p:txBody>
          </p:sp>
        </p:grpSp>
        <p:sp>
          <p:nvSpPr>
            <p:cNvPr id="4127" name="Freeform 31"/>
            <p:cNvSpPr>
              <a:spLocks/>
            </p:cNvSpPr>
            <p:nvPr/>
          </p:nvSpPr>
          <p:spPr bwMode="ltGray">
            <a:xfrm>
              <a:off x="87" y="94"/>
              <a:ext cx="699" cy="756"/>
            </a:xfrm>
            <a:custGeom>
              <a:avLst/>
              <a:gdLst/>
              <a:ahLst/>
              <a:cxnLst>
                <a:cxn ang="0">
                  <a:pos x="1" y="392"/>
                </a:cxn>
                <a:cxn ang="0">
                  <a:pos x="3" y="252"/>
                </a:cxn>
                <a:cxn ang="0">
                  <a:pos x="21" y="210"/>
                </a:cxn>
                <a:cxn ang="0">
                  <a:pos x="29" y="182"/>
                </a:cxn>
                <a:cxn ang="0">
                  <a:pos x="39" y="154"/>
                </a:cxn>
                <a:cxn ang="0">
                  <a:pos x="51" y="138"/>
                </a:cxn>
                <a:cxn ang="0">
                  <a:pos x="111" y="74"/>
                </a:cxn>
                <a:cxn ang="0">
                  <a:pos x="169" y="30"/>
                </a:cxn>
                <a:cxn ang="0">
                  <a:pos x="225" y="10"/>
                </a:cxn>
                <a:cxn ang="0">
                  <a:pos x="249" y="4"/>
                </a:cxn>
                <a:cxn ang="0">
                  <a:pos x="265" y="0"/>
                </a:cxn>
                <a:cxn ang="0">
                  <a:pos x="357" y="2"/>
                </a:cxn>
                <a:cxn ang="0">
                  <a:pos x="385" y="6"/>
                </a:cxn>
                <a:cxn ang="0">
                  <a:pos x="489" y="40"/>
                </a:cxn>
                <a:cxn ang="0">
                  <a:pos x="619" y="128"/>
                </a:cxn>
                <a:cxn ang="0">
                  <a:pos x="653" y="178"/>
                </a:cxn>
                <a:cxn ang="0">
                  <a:pos x="693" y="322"/>
                </a:cxn>
                <a:cxn ang="0">
                  <a:pos x="687" y="434"/>
                </a:cxn>
                <a:cxn ang="0">
                  <a:pos x="665" y="538"/>
                </a:cxn>
                <a:cxn ang="0">
                  <a:pos x="639" y="564"/>
                </a:cxn>
                <a:cxn ang="0">
                  <a:pos x="631" y="580"/>
                </a:cxn>
                <a:cxn ang="0">
                  <a:pos x="607" y="588"/>
                </a:cxn>
                <a:cxn ang="0">
                  <a:pos x="473" y="664"/>
                </a:cxn>
                <a:cxn ang="0">
                  <a:pos x="449" y="678"/>
                </a:cxn>
                <a:cxn ang="0">
                  <a:pos x="405" y="684"/>
                </a:cxn>
                <a:cxn ang="0">
                  <a:pos x="375" y="690"/>
                </a:cxn>
                <a:cxn ang="0">
                  <a:pos x="267" y="684"/>
                </a:cxn>
                <a:cxn ang="0">
                  <a:pos x="259" y="722"/>
                </a:cxn>
                <a:cxn ang="0">
                  <a:pos x="241" y="756"/>
                </a:cxn>
                <a:cxn ang="0">
                  <a:pos x="185" y="728"/>
                </a:cxn>
                <a:cxn ang="0">
                  <a:pos x="163" y="720"/>
                </a:cxn>
                <a:cxn ang="0">
                  <a:pos x="151" y="716"/>
                </a:cxn>
                <a:cxn ang="0">
                  <a:pos x="195" y="674"/>
                </a:cxn>
                <a:cxn ang="0">
                  <a:pos x="211" y="644"/>
                </a:cxn>
                <a:cxn ang="0">
                  <a:pos x="209" y="626"/>
                </a:cxn>
                <a:cxn ang="0">
                  <a:pos x="195" y="620"/>
                </a:cxn>
                <a:cxn ang="0">
                  <a:pos x="165" y="596"/>
                </a:cxn>
                <a:cxn ang="0">
                  <a:pos x="99" y="534"/>
                </a:cxn>
                <a:cxn ang="0">
                  <a:pos x="61" y="506"/>
                </a:cxn>
                <a:cxn ang="0">
                  <a:pos x="23" y="470"/>
                </a:cxn>
                <a:cxn ang="0">
                  <a:pos x="7" y="434"/>
                </a:cxn>
                <a:cxn ang="0">
                  <a:pos x="5" y="396"/>
                </a:cxn>
                <a:cxn ang="0">
                  <a:pos x="1" y="392"/>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000"/>
              </a:schemeClr>
            </a:solidFill>
            <a:ln w="9525">
              <a:noFill/>
              <a:round/>
              <a:headEnd/>
              <a:tailEnd/>
            </a:ln>
            <a:effectLst/>
          </p:spPr>
          <p:txBody>
            <a:bodyPr/>
            <a:lstStyle/>
            <a:p>
              <a:pPr algn="ctr">
                <a:defRPr/>
              </a:pPr>
              <a:endParaRPr lang="ru-RU">
                <a:cs typeface="+mn-cs"/>
              </a:endParaRPr>
            </a:p>
          </p:txBody>
        </p:sp>
        <p:sp>
          <p:nvSpPr>
            <p:cNvPr id="4128" name="Freeform 32"/>
            <p:cNvSpPr>
              <a:spLocks/>
            </p:cNvSpPr>
            <p:nvPr/>
          </p:nvSpPr>
          <p:spPr bwMode="ltGray">
            <a:xfrm rot="828663">
              <a:off x="242" y="3404"/>
              <a:ext cx="132" cy="16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w="9525">
              <a:noFill/>
              <a:round/>
              <a:headEnd/>
              <a:tailEnd/>
            </a:ln>
          </p:spPr>
          <p:txBody>
            <a:bodyPr/>
            <a:lstStyle/>
            <a:p>
              <a:pPr algn="ctr">
                <a:defRPr/>
              </a:pPr>
              <a:endParaRPr lang="ru-RU">
                <a:cs typeface="+mn-cs"/>
              </a:endParaRPr>
            </a:p>
          </p:txBody>
        </p:sp>
        <p:sp>
          <p:nvSpPr>
            <p:cNvPr id="4129" name="Freeform 33"/>
            <p:cNvSpPr>
              <a:spLocks/>
            </p:cNvSpPr>
            <p:nvPr/>
          </p:nvSpPr>
          <p:spPr bwMode="ltGray">
            <a:xfrm rot="828663">
              <a:off x="266" y="3592"/>
              <a:ext cx="66" cy="43"/>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w="9525">
              <a:noFill/>
              <a:round/>
              <a:headEnd/>
              <a:tailEnd/>
            </a:ln>
          </p:spPr>
          <p:txBody>
            <a:bodyPr/>
            <a:lstStyle/>
            <a:p>
              <a:pPr algn="ctr">
                <a:defRPr/>
              </a:pPr>
              <a:endParaRPr lang="ru-RU">
                <a:cs typeface="+mn-cs"/>
              </a:endParaRPr>
            </a:p>
          </p:txBody>
        </p:sp>
        <p:sp>
          <p:nvSpPr>
            <p:cNvPr id="4130" name="Freeform 34"/>
            <p:cNvSpPr>
              <a:spLocks/>
            </p:cNvSpPr>
            <p:nvPr/>
          </p:nvSpPr>
          <p:spPr bwMode="ltGray">
            <a:xfrm>
              <a:off x="11" y="4110"/>
              <a:ext cx="118" cy="209"/>
            </a:xfrm>
            <a:custGeom>
              <a:avLst/>
              <a:gdLst/>
              <a:ahLst/>
              <a:cxnLst>
                <a:cxn ang="0">
                  <a:pos x="0" y="0"/>
                </a:cxn>
                <a:cxn ang="0">
                  <a:pos x="6" y="8"/>
                </a:cxn>
                <a:cxn ang="0">
                  <a:pos x="15" y="19"/>
                </a:cxn>
                <a:cxn ang="0">
                  <a:pos x="26" y="33"/>
                </a:cxn>
                <a:cxn ang="0">
                  <a:pos x="38" y="51"/>
                </a:cxn>
                <a:cxn ang="0">
                  <a:pos x="54" y="72"/>
                </a:cxn>
                <a:cxn ang="0">
                  <a:pos x="67" y="94"/>
                </a:cxn>
                <a:cxn ang="0">
                  <a:pos x="79" y="119"/>
                </a:cxn>
                <a:cxn ang="0">
                  <a:pos x="87" y="146"/>
                </a:cxn>
                <a:cxn ang="0">
                  <a:pos x="94" y="175"/>
                </a:cxn>
                <a:cxn ang="0">
                  <a:pos x="91" y="209"/>
                </a:cxn>
                <a:cxn ang="0">
                  <a:pos x="118" y="209"/>
                </a:cxn>
                <a:cxn ang="0">
                  <a:pos x="117" y="177"/>
                </a:cxn>
                <a:cxn ang="0">
                  <a:pos x="104" y="119"/>
                </a:cxn>
                <a:cxn ang="0">
                  <a:pos x="82" y="69"/>
                </a:cxn>
                <a:cxn ang="0">
                  <a:pos x="47" y="27"/>
                </a:cxn>
                <a:cxn ang="0">
                  <a:pos x="0" y="0"/>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w="9525">
              <a:noFill/>
              <a:round/>
              <a:headEnd/>
              <a:tailEnd/>
            </a:ln>
          </p:spPr>
          <p:txBody>
            <a:bodyPr/>
            <a:lstStyle/>
            <a:p>
              <a:pPr algn="ctr">
                <a:defRPr/>
              </a:pPr>
              <a:endParaRPr lang="ru-RU">
                <a:cs typeface="+mn-cs"/>
              </a:endParaRPr>
            </a:p>
          </p:txBody>
        </p:sp>
        <p:sp>
          <p:nvSpPr>
            <p:cNvPr id="4131" name="Freeform 35"/>
            <p:cNvSpPr>
              <a:spLocks/>
            </p:cNvSpPr>
            <p:nvPr/>
          </p:nvSpPr>
          <p:spPr bwMode="ltGray">
            <a:xfrm>
              <a:off x="0" y="3968"/>
              <a:ext cx="130" cy="128"/>
            </a:xfrm>
            <a:custGeom>
              <a:avLst/>
              <a:gdLst/>
              <a:ahLst/>
              <a:cxnLst>
                <a:cxn ang="0">
                  <a:pos x="103" y="0"/>
                </a:cxn>
                <a:cxn ang="0">
                  <a:pos x="130" y="128"/>
                </a:cxn>
                <a:cxn ang="0">
                  <a:pos x="125" y="126"/>
                </a:cxn>
                <a:cxn ang="0">
                  <a:pos x="111" y="121"/>
                </a:cxn>
                <a:cxn ang="0">
                  <a:pos x="92" y="111"/>
                </a:cxn>
                <a:cxn ang="0">
                  <a:pos x="68" y="103"/>
                </a:cxn>
                <a:cxn ang="0">
                  <a:pos x="41" y="94"/>
                </a:cxn>
                <a:cxn ang="0">
                  <a:pos x="19" y="90"/>
                </a:cxn>
                <a:cxn ang="0">
                  <a:pos x="0" y="93"/>
                </a:cxn>
                <a:cxn ang="0">
                  <a:pos x="0" y="72"/>
                </a:cxn>
                <a:cxn ang="0">
                  <a:pos x="12" y="70"/>
                </a:cxn>
                <a:cxn ang="0">
                  <a:pos x="24" y="66"/>
                </a:cxn>
                <a:cxn ang="0">
                  <a:pos x="38" y="66"/>
                </a:cxn>
                <a:cxn ang="0">
                  <a:pos x="51" y="67"/>
                </a:cxn>
                <a:cxn ang="0">
                  <a:pos x="65" y="70"/>
                </a:cxn>
                <a:cxn ang="0">
                  <a:pos x="78" y="78"/>
                </a:cxn>
                <a:cxn ang="0">
                  <a:pos x="81" y="74"/>
                </a:cxn>
                <a:cxn ang="0">
                  <a:pos x="81" y="58"/>
                </a:cxn>
                <a:cxn ang="0">
                  <a:pos x="82" y="37"/>
                </a:cxn>
                <a:cxn ang="0">
                  <a:pos x="82" y="29"/>
                </a:cxn>
                <a:cxn ang="0">
                  <a:pos x="80" y="29"/>
                </a:cxn>
                <a:cxn ang="0">
                  <a:pos x="77" y="27"/>
                </a:cxn>
                <a:cxn ang="0">
                  <a:pos x="76" y="22"/>
                </a:cxn>
                <a:cxn ang="0">
                  <a:pos x="75" y="19"/>
                </a:cxn>
                <a:cxn ang="0">
                  <a:pos x="76" y="15"/>
                </a:cxn>
                <a:cxn ang="0">
                  <a:pos x="79" y="10"/>
                </a:cxn>
                <a:cxn ang="0">
                  <a:pos x="89" y="6"/>
                </a:cxn>
                <a:cxn ang="0">
                  <a:pos x="103" y="0"/>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w="9525">
              <a:noFill/>
              <a:round/>
              <a:headEnd/>
              <a:tailEnd/>
            </a:ln>
          </p:spPr>
          <p:txBody>
            <a:bodyPr/>
            <a:lstStyle/>
            <a:p>
              <a:pPr algn="ctr">
                <a:defRPr/>
              </a:pPr>
              <a:endParaRPr lang="ru-RU">
                <a:cs typeface="+mn-cs"/>
              </a:endParaRPr>
            </a:p>
          </p:txBody>
        </p:sp>
        <p:sp>
          <p:nvSpPr>
            <p:cNvPr id="4132" name="Freeform 36"/>
            <p:cNvSpPr>
              <a:spLocks/>
            </p:cNvSpPr>
            <p:nvPr/>
          </p:nvSpPr>
          <p:spPr bwMode="ltGray">
            <a:xfrm>
              <a:off x="0" y="3949"/>
              <a:ext cx="47" cy="86"/>
            </a:xfrm>
            <a:custGeom>
              <a:avLst/>
              <a:gdLst/>
              <a:ahLst/>
              <a:cxnLst>
                <a:cxn ang="0">
                  <a:pos x="37" y="0"/>
                </a:cxn>
                <a:cxn ang="0">
                  <a:pos x="15" y="37"/>
                </a:cxn>
                <a:cxn ang="0">
                  <a:pos x="0" y="59"/>
                </a:cxn>
                <a:cxn ang="0">
                  <a:pos x="0" y="86"/>
                </a:cxn>
                <a:cxn ang="0">
                  <a:pos x="8" y="82"/>
                </a:cxn>
                <a:cxn ang="0">
                  <a:pos x="20" y="73"/>
                </a:cxn>
                <a:cxn ang="0">
                  <a:pos x="33" y="63"/>
                </a:cxn>
                <a:cxn ang="0">
                  <a:pos x="42" y="51"/>
                </a:cxn>
                <a:cxn ang="0">
                  <a:pos x="47" y="36"/>
                </a:cxn>
                <a:cxn ang="0">
                  <a:pos x="46" y="19"/>
                </a:cxn>
                <a:cxn ang="0">
                  <a:pos x="37" y="0"/>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w="9525">
              <a:noFill/>
              <a:round/>
              <a:headEnd/>
              <a:tailEnd/>
            </a:ln>
          </p:spPr>
          <p:txBody>
            <a:bodyPr/>
            <a:lstStyle/>
            <a:p>
              <a:pPr algn="ctr">
                <a:defRPr/>
              </a:pPr>
              <a:endParaRPr lang="ru-RU">
                <a:cs typeface="+mn-cs"/>
              </a:endParaRPr>
            </a:p>
          </p:txBody>
        </p:sp>
        <p:sp>
          <p:nvSpPr>
            <p:cNvPr id="4133" name="Freeform 37"/>
            <p:cNvSpPr>
              <a:spLocks/>
            </p:cNvSpPr>
            <p:nvPr/>
          </p:nvSpPr>
          <p:spPr bwMode="ltGray">
            <a:xfrm>
              <a:off x="0" y="3239"/>
              <a:ext cx="497" cy="740"/>
            </a:xfrm>
            <a:custGeom>
              <a:avLst/>
              <a:gdLst/>
              <a:ahLst/>
              <a:cxnLst>
                <a:cxn ang="0">
                  <a:pos x="0" y="13"/>
                </a:cxn>
                <a:cxn ang="0">
                  <a:pos x="41" y="4"/>
                </a:cxn>
                <a:cxn ang="0">
                  <a:pos x="101" y="0"/>
                </a:cxn>
                <a:cxn ang="0">
                  <a:pos x="170" y="4"/>
                </a:cxn>
                <a:cxn ang="0">
                  <a:pos x="248" y="21"/>
                </a:cxn>
                <a:cxn ang="0">
                  <a:pos x="323" y="50"/>
                </a:cxn>
                <a:cxn ang="0">
                  <a:pos x="382" y="90"/>
                </a:cxn>
                <a:cxn ang="0">
                  <a:pos x="428" y="141"/>
                </a:cxn>
                <a:cxn ang="0">
                  <a:pos x="463" y="199"/>
                </a:cxn>
                <a:cxn ang="0">
                  <a:pos x="485" y="262"/>
                </a:cxn>
                <a:cxn ang="0">
                  <a:pos x="496" y="327"/>
                </a:cxn>
                <a:cxn ang="0">
                  <a:pos x="497" y="396"/>
                </a:cxn>
                <a:cxn ang="0">
                  <a:pos x="487" y="462"/>
                </a:cxn>
                <a:cxn ang="0">
                  <a:pos x="470" y="527"/>
                </a:cxn>
                <a:cxn ang="0">
                  <a:pos x="443" y="586"/>
                </a:cxn>
                <a:cxn ang="0">
                  <a:pos x="406" y="639"/>
                </a:cxn>
                <a:cxn ang="0">
                  <a:pos x="364" y="683"/>
                </a:cxn>
                <a:cxn ang="0">
                  <a:pos x="315" y="715"/>
                </a:cxn>
                <a:cxn ang="0">
                  <a:pos x="259" y="736"/>
                </a:cxn>
                <a:cxn ang="0">
                  <a:pos x="198" y="740"/>
                </a:cxn>
                <a:cxn ang="0">
                  <a:pos x="131" y="727"/>
                </a:cxn>
                <a:cxn ang="0">
                  <a:pos x="167" y="728"/>
                </a:cxn>
                <a:cxn ang="0">
                  <a:pos x="204" y="718"/>
                </a:cxn>
                <a:cxn ang="0">
                  <a:pos x="238" y="700"/>
                </a:cxn>
                <a:cxn ang="0">
                  <a:pos x="272" y="670"/>
                </a:cxn>
                <a:cxn ang="0">
                  <a:pos x="304" y="635"/>
                </a:cxn>
                <a:cxn ang="0">
                  <a:pos x="333" y="594"/>
                </a:cxn>
                <a:cxn ang="0">
                  <a:pos x="358" y="549"/>
                </a:cxn>
                <a:cxn ang="0">
                  <a:pos x="381" y="500"/>
                </a:cxn>
                <a:cxn ang="0">
                  <a:pos x="396" y="449"/>
                </a:cxn>
                <a:cxn ang="0">
                  <a:pos x="408" y="397"/>
                </a:cxn>
                <a:cxn ang="0">
                  <a:pos x="414" y="346"/>
                </a:cxn>
                <a:cxn ang="0">
                  <a:pos x="412" y="296"/>
                </a:cxn>
                <a:cxn ang="0">
                  <a:pos x="402" y="251"/>
                </a:cxn>
                <a:cxn ang="0">
                  <a:pos x="384" y="208"/>
                </a:cxn>
                <a:cxn ang="0">
                  <a:pos x="357" y="172"/>
                </a:cxn>
                <a:cxn ang="0">
                  <a:pos x="320" y="142"/>
                </a:cxn>
                <a:cxn ang="0">
                  <a:pos x="260" y="107"/>
                </a:cxn>
                <a:cxn ang="0">
                  <a:pos x="203" y="82"/>
                </a:cxn>
                <a:cxn ang="0">
                  <a:pos x="154" y="65"/>
                </a:cxn>
                <a:cxn ang="0">
                  <a:pos x="108" y="56"/>
                </a:cxn>
                <a:cxn ang="0">
                  <a:pos x="68" y="55"/>
                </a:cxn>
                <a:cxn ang="0">
                  <a:pos x="32" y="61"/>
                </a:cxn>
                <a:cxn ang="0">
                  <a:pos x="0" y="70"/>
                </a:cxn>
                <a:cxn ang="0">
                  <a:pos x="0" y="13"/>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w="9525">
              <a:noFill/>
              <a:round/>
              <a:headEnd/>
              <a:tailEnd/>
            </a:ln>
          </p:spPr>
          <p:txBody>
            <a:bodyPr/>
            <a:lstStyle/>
            <a:p>
              <a:pPr algn="ctr">
                <a:defRPr/>
              </a:pPr>
              <a:endParaRPr lang="ru-RU">
                <a:cs typeface="+mn-cs"/>
              </a:endParaRPr>
            </a:p>
          </p:txBody>
        </p:sp>
        <p:sp>
          <p:nvSpPr>
            <p:cNvPr id="4134" name="Freeform 38"/>
            <p:cNvSpPr>
              <a:spLocks/>
            </p:cNvSpPr>
            <p:nvPr/>
          </p:nvSpPr>
          <p:spPr bwMode="ltGray">
            <a:xfrm rot="1584153">
              <a:off x="20" y="410"/>
              <a:ext cx="344" cy="245"/>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pPr algn="ctr">
                <a:defRPr/>
              </a:pPr>
              <a:endParaRPr lang="ru-RU">
                <a:cs typeface="+mn-cs"/>
              </a:endParaRPr>
            </a:p>
          </p:txBody>
        </p:sp>
        <p:sp>
          <p:nvSpPr>
            <p:cNvPr id="4135" name="Freeform 39"/>
            <p:cNvSpPr>
              <a:spLocks/>
            </p:cNvSpPr>
            <p:nvPr/>
          </p:nvSpPr>
          <p:spPr bwMode="ltGray">
            <a:xfrm rot="1584153">
              <a:off x="242" y="756"/>
              <a:ext cx="167" cy="115"/>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pPr algn="ctr">
                <a:defRPr/>
              </a:pPr>
              <a:endParaRPr lang="ru-RU">
                <a:cs typeface="+mn-cs"/>
              </a:endParaRPr>
            </a:p>
          </p:txBody>
        </p:sp>
        <p:sp>
          <p:nvSpPr>
            <p:cNvPr id="4136" name="Freeform 40"/>
            <p:cNvSpPr>
              <a:spLocks/>
            </p:cNvSpPr>
            <p:nvPr/>
          </p:nvSpPr>
          <p:spPr bwMode="ltGray">
            <a:xfrm rot="1584153">
              <a:off x="574" y="286"/>
              <a:ext cx="147" cy="160"/>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w="9525">
              <a:noFill/>
              <a:round/>
              <a:headEnd/>
              <a:tailEnd/>
            </a:ln>
          </p:spPr>
          <p:txBody>
            <a:bodyPr/>
            <a:lstStyle/>
            <a:p>
              <a:pPr algn="ctr">
                <a:defRPr/>
              </a:pPr>
              <a:endParaRPr lang="ru-RU">
                <a:cs typeface="+mn-cs"/>
              </a:endParaRPr>
            </a:p>
          </p:txBody>
        </p:sp>
        <p:sp>
          <p:nvSpPr>
            <p:cNvPr id="4137" name="Freeform 41"/>
            <p:cNvSpPr>
              <a:spLocks/>
            </p:cNvSpPr>
            <p:nvPr/>
          </p:nvSpPr>
          <p:spPr bwMode="ltGray">
            <a:xfrm rot="1584153">
              <a:off x="236" y="721"/>
              <a:ext cx="62" cy="97"/>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pPr algn="ctr">
                <a:defRPr/>
              </a:pPr>
              <a:endParaRPr lang="ru-RU">
                <a:cs typeface="+mn-cs"/>
              </a:endParaRPr>
            </a:p>
          </p:txBody>
        </p:sp>
        <p:sp>
          <p:nvSpPr>
            <p:cNvPr id="4138" name="Freeform 42"/>
            <p:cNvSpPr>
              <a:spLocks/>
            </p:cNvSpPr>
            <p:nvPr/>
          </p:nvSpPr>
          <p:spPr bwMode="ltGray">
            <a:xfrm rot="1584153">
              <a:off x="585" y="466"/>
              <a:ext cx="72" cy="41"/>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w="9525">
              <a:noFill/>
              <a:round/>
              <a:headEnd/>
              <a:tailEnd/>
            </a:ln>
          </p:spPr>
          <p:txBody>
            <a:bodyPr/>
            <a:lstStyle/>
            <a:p>
              <a:pPr algn="ctr">
                <a:defRPr/>
              </a:pPr>
              <a:endParaRPr lang="ru-RU">
                <a:cs typeface="+mn-cs"/>
              </a:endParaRPr>
            </a:p>
          </p:txBody>
        </p:sp>
        <p:sp>
          <p:nvSpPr>
            <p:cNvPr id="4139" name="Freeform 43"/>
            <p:cNvSpPr>
              <a:spLocks/>
            </p:cNvSpPr>
            <p:nvPr/>
          </p:nvSpPr>
          <p:spPr bwMode="ltGray">
            <a:xfrm>
              <a:off x="0" y="886"/>
              <a:ext cx="360" cy="650"/>
            </a:xfrm>
            <a:custGeom>
              <a:avLst/>
              <a:gdLst/>
              <a:ahLst/>
              <a:cxnLst>
                <a:cxn ang="0">
                  <a:pos x="264" y="0"/>
                </a:cxn>
                <a:cxn ang="0">
                  <a:pos x="269" y="9"/>
                </a:cxn>
                <a:cxn ang="0">
                  <a:pos x="277" y="22"/>
                </a:cxn>
                <a:cxn ang="0">
                  <a:pos x="286" y="39"/>
                </a:cxn>
                <a:cxn ang="0">
                  <a:pos x="297" y="58"/>
                </a:cxn>
                <a:cxn ang="0">
                  <a:pos x="309" y="83"/>
                </a:cxn>
                <a:cxn ang="0">
                  <a:pos x="319" y="108"/>
                </a:cxn>
                <a:cxn ang="0">
                  <a:pos x="329" y="136"/>
                </a:cxn>
                <a:cxn ang="0">
                  <a:pos x="333" y="163"/>
                </a:cxn>
                <a:cxn ang="0">
                  <a:pos x="336" y="193"/>
                </a:cxn>
                <a:cxn ang="0">
                  <a:pos x="332" y="223"/>
                </a:cxn>
                <a:cxn ang="0">
                  <a:pos x="323" y="255"/>
                </a:cxn>
                <a:cxn ang="0">
                  <a:pos x="310" y="285"/>
                </a:cxn>
                <a:cxn ang="0">
                  <a:pos x="287" y="315"/>
                </a:cxn>
                <a:cxn ang="0">
                  <a:pos x="257" y="343"/>
                </a:cxn>
                <a:cxn ang="0">
                  <a:pos x="218" y="370"/>
                </a:cxn>
                <a:cxn ang="0">
                  <a:pos x="167" y="396"/>
                </a:cxn>
                <a:cxn ang="0">
                  <a:pos x="111" y="425"/>
                </a:cxn>
                <a:cxn ang="0">
                  <a:pos x="69" y="457"/>
                </a:cxn>
                <a:cxn ang="0">
                  <a:pos x="35" y="490"/>
                </a:cxn>
                <a:cxn ang="0">
                  <a:pos x="12" y="526"/>
                </a:cxn>
                <a:cxn ang="0">
                  <a:pos x="0" y="553"/>
                </a:cxn>
                <a:cxn ang="0">
                  <a:pos x="0" y="650"/>
                </a:cxn>
                <a:cxn ang="0">
                  <a:pos x="6" y="628"/>
                </a:cxn>
                <a:cxn ang="0">
                  <a:pos x="19" y="594"/>
                </a:cxn>
                <a:cxn ang="0">
                  <a:pos x="43" y="551"/>
                </a:cxn>
                <a:cxn ang="0">
                  <a:pos x="76" y="503"/>
                </a:cxn>
                <a:cxn ang="0">
                  <a:pos x="125" y="454"/>
                </a:cxn>
                <a:cxn ang="0">
                  <a:pos x="190" y="408"/>
                </a:cxn>
                <a:cxn ang="0">
                  <a:pos x="275" y="365"/>
                </a:cxn>
                <a:cxn ang="0">
                  <a:pos x="308" y="342"/>
                </a:cxn>
                <a:cxn ang="0">
                  <a:pos x="335" y="305"/>
                </a:cxn>
                <a:cxn ang="0">
                  <a:pos x="352" y="255"/>
                </a:cxn>
                <a:cxn ang="0">
                  <a:pos x="360" y="201"/>
                </a:cxn>
                <a:cxn ang="0">
                  <a:pos x="356" y="144"/>
                </a:cxn>
                <a:cxn ang="0">
                  <a:pos x="341" y="88"/>
                </a:cxn>
                <a:cxn ang="0">
                  <a:pos x="311" y="39"/>
                </a:cxn>
                <a:cxn ang="0">
                  <a:pos x="264" y="0"/>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w="9525">
              <a:noFill/>
              <a:round/>
              <a:headEnd/>
              <a:tailEnd/>
            </a:ln>
          </p:spPr>
          <p:txBody>
            <a:bodyPr/>
            <a:lstStyle/>
            <a:p>
              <a:pPr algn="ctr">
                <a:defRPr/>
              </a:pPr>
              <a:endParaRPr lang="ru-RU">
                <a:cs typeface="+mn-cs"/>
              </a:endParaRPr>
            </a:p>
          </p:txBody>
        </p:sp>
        <p:sp>
          <p:nvSpPr>
            <p:cNvPr id="4140" name="Freeform 44"/>
            <p:cNvSpPr>
              <a:spLocks/>
            </p:cNvSpPr>
            <p:nvPr/>
          </p:nvSpPr>
          <p:spPr bwMode="ltGray">
            <a:xfrm rot="1584153">
              <a:off x="56" y="84"/>
              <a:ext cx="804" cy="686"/>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w="9525">
              <a:noFill/>
              <a:round/>
              <a:headEnd/>
              <a:tailEnd/>
            </a:ln>
          </p:spPr>
          <p:txBody>
            <a:bodyPr/>
            <a:lstStyle/>
            <a:p>
              <a:pPr algn="ctr">
                <a:defRPr/>
              </a:pPr>
              <a:endParaRPr lang="ru-RU">
                <a:cs typeface="+mn-cs"/>
              </a:endParaRPr>
            </a:p>
          </p:txBody>
        </p:sp>
      </p:grpSp>
      <p:sp>
        <p:nvSpPr>
          <p:cNvPr id="4141" name="Rectangle 45"/>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2052" name="Rectangle 46"/>
          <p:cNvSpPr>
            <a:spLocks noGrp="1" noChangeArrowheads="1"/>
          </p:cNvSpPr>
          <p:nvPr>
            <p:ph type="body" idx="1"/>
          </p:nvPr>
        </p:nvSpPr>
        <p:spPr bwMode="auto">
          <a:xfrm>
            <a:off x="457200" y="1600200"/>
            <a:ext cx="8229600" cy="4456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143" name="Rectangle 47"/>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a:cs typeface="+mn-cs"/>
              </a:defRPr>
            </a:lvl1pPr>
          </a:lstStyle>
          <a:p>
            <a:pPr>
              <a:defRPr/>
            </a:pPr>
            <a:endParaRPr lang="ru-RU"/>
          </a:p>
        </p:txBody>
      </p:sp>
      <p:sp>
        <p:nvSpPr>
          <p:cNvPr id="4144" name="Rectangle 4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ru-RU"/>
          </a:p>
        </p:txBody>
      </p:sp>
      <p:sp>
        <p:nvSpPr>
          <p:cNvPr id="4145" name="Rectangle 49"/>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D85897FB-C842-4F1A-8AC8-52441119AEE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https://www.drugs.com/drug-class/sulfonylureas.html"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hyperlink" Target="https://www.drugs.com/drug-class/non-sulfonylureas.html"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hyperlink" Target="https://www.drugs.com/drug-class/incretin-mimetics.html"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hyperlink" Target="https://www.drugs.com/drug-class/dipeptidyl-peptidase-4-inhibitors.html"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hyperlink" Target="https://www.drugs.com/drug-class/sglt-2-inhibitors.html"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03350" y="333375"/>
            <a:ext cx="6192838" cy="3581400"/>
          </a:xfrm>
        </p:spPr>
        <p:txBody>
          <a:bodyPr/>
          <a:lstStyle/>
          <a:p>
            <a:pPr>
              <a:defRPr/>
            </a:pPr>
            <a:r>
              <a:rPr lang="en-US" dirty="0" smtClean="0"/>
              <a:t>Diabetes Mellitus</a:t>
            </a:r>
            <a:endParaRPr lang="ru-RU" dirty="0"/>
          </a:p>
        </p:txBody>
      </p:sp>
      <p:sp>
        <p:nvSpPr>
          <p:cNvPr id="3" name="Подзаголовок 2"/>
          <p:cNvSpPr>
            <a:spLocks noGrp="1"/>
          </p:cNvSpPr>
          <p:nvPr>
            <p:ph type="subTitle" idx="1"/>
          </p:nvPr>
        </p:nvSpPr>
        <p:spPr/>
        <p:txBody>
          <a:bodyPr/>
          <a:lstStyle/>
          <a:p>
            <a:pPr>
              <a:defRPr/>
            </a:pPr>
            <a:r>
              <a:rPr lang="en-US" sz="2400" dirty="0" smtClean="0"/>
              <a:t>Volgograd State Medical University</a:t>
            </a:r>
          </a:p>
          <a:p>
            <a:pPr>
              <a:defRPr/>
            </a:pPr>
            <a:r>
              <a:rPr lang="en-US" sz="2400" dirty="0" smtClean="0"/>
              <a:t>The Internal Disease Department</a:t>
            </a:r>
          </a:p>
          <a:p>
            <a:pPr>
              <a:defRPr/>
            </a:pPr>
            <a:r>
              <a:rPr lang="en-US" sz="2400" dirty="0" smtClean="0"/>
              <a:t>PhD, MD, Prof. AR </a:t>
            </a:r>
            <a:r>
              <a:rPr lang="en-US" sz="2400" dirty="0" err="1" smtClean="0"/>
              <a:t>Babaeva</a:t>
            </a:r>
            <a:endParaRPr lang="ru-RU"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defRPr/>
            </a:pPr>
            <a:r>
              <a:rPr lang="en-US" b="1" dirty="0" smtClean="0"/>
              <a:t>CLASSIFICATION</a:t>
            </a:r>
            <a:r>
              <a:rPr lang="ru-RU" dirty="0" smtClean="0"/>
              <a:t/>
            </a:r>
            <a:br>
              <a:rPr lang="ru-RU" dirty="0" smtClean="0"/>
            </a:br>
            <a:endParaRPr lang="ru-RU" dirty="0"/>
          </a:p>
        </p:txBody>
      </p:sp>
      <p:sp>
        <p:nvSpPr>
          <p:cNvPr id="3" name="Содержимое 2"/>
          <p:cNvSpPr>
            <a:spLocks noGrp="1"/>
          </p:cNvSpPr>
          <p:nvPr>
            <p:ph idx="1"/>
          </p:nvPr>
        </p:nvSpPr>
        <p:spPr>
          <a:xfrm>
            <a:off x="323850" y="1196975"/>
            <a:ext cx="8362950" cy="5545138"/>
          </a:xfrm>
        </p:spPr>
        <p:txBody>
          <a:bodyPr>
            <a:normAutofit fontScale="70000" lnSpcReduction="20000"/>
          </a:bodyPr>
          <a:lstStyle/>
          <a:p>
            <a:pPr>
              <a:defRPr/>
            </a:pPr>
            <a:r>
              <a:rPr lang="en-US" sz="4100" b="1" dirty="0">
                <a:solidFill>
                  <a:srgbClr val="C00000"/>
                </a:solidFill>
              </a:rPr>
              <a:t>Type 2</a:t>
            </a:r>
            <a:r>
              <a:rPr lang="en-US" sz="4100" dirty="0"/>
              <a:t> (previously designated </a:t>
            </a:r>
            <a:r>
              <a:rPr lang="en-US" sz="4100" i="1" dirty="0" smtClean="0"/>
              <a:t>noninsulin-dependent diabetes </a:t>
            </a:r>
            <a:r>
              <a:rPr lang="en-US" sz="4100" dirty="0"/>
              <a:t>[NIDDM])</a:t>
            </a:r>
            <a:endParaRPr lang="ru-RU" sz="4100" dirty="0"/>
          </a:p>
          <a:p>
            <a:pPr>
              <a:buFontTx/>
              <a:buNone/>
              <a:defRPr/>
            </a:pPr>
            <a:r>
              <a:rPr lang="en-US" sz="3400" dirty="0" smtClean="0"/>
              <a:t> </a:t>
            </a:r>
          </a:p>
          <a:p>
            <a:pPr>
              <a:defRPr/>
            </a:pPr>
            <a:r>
              <a:rPr lang="en-US" sz="3400" dirty="0" smtClean="0"/>
              <a:t>A </a:t>
            </a:r>
            <a:r>
              <a:rPr lang="en-US" sz="3400" dirty="0"/>
              <a:t>disease of insulin resistance with </a:t>
            </a:r>
            <a:r>
              <a:rPr lang="en-US" sz="3400" dirty="0" smtClean="0"/>
              <a:t>beta-cell </a:t>
            </a:r>
            <a:r>
              <a:rPr lang="en-US" sz="3400" dirty="0"/>
              <a:t>dysfunction</a:t>
            </a:r>
            <a:r>
              <a:rPr lang="en-US" sz="3400" dirty="0" smtClean="0"/>
              <a:t>.  </a:t>
            </a:r>
            <a:r>
              <a:rPr lang="en-US" sz="3400" dirty="0"/>
              <a:t>Resistance occurs at the level of muscle and </a:t>
            </a:r>
            <a:r>
              <a:rPr lang="en-US" sz="3400" dirty="0" smtClean="0"/>
              <a:t>adipose tissue </a:t>
            </a:r>
            <a:r>
              <a:rPr lang="en-US" sz="3400" dirty="0"/>
              <a:t>resulting in defective glucose disposition </a:t>
            </a:r>
            <a:r>
              <a:rPr lang="en-US" sz="3400" dirty="0" smtClean="0"/>
              <a:t>and increased </a:t>
            </a:r>
            <a:r>
              <a:rPr lang="en-US" sz="3400" dirty="0"/>
              <a:t>fasting and postprandial </a:t>
            </a:r>
            <a:r>
              <a:rPr lang="en-US" sz="3400" dirty="0" err="1" smtClean="0"/>
              <a:t>gluconeogenesis</a:t>
            </a:r>
            <a:r>
              <a:rPr lang="en-US" sz="3400" dirty="0" smtClean="0"/>
              <a:t> and </a:t>
            </a:r>
            <a:r>
              <a:rPr lang="en-US" sz="3400" dirty="0" err="1"/>
              <a:t>glycogenolysis</a:t>
            </a:r>
            <a:r>
              <a:rPr lang="en-US" sz="3400" dirty="0"/>
              <a:t>.</a:t>
            </a:r>
            <a:endParaRPr lang="ru-RU" sz="3400" dirty="0"/>
          </a:p>
          <a:p>
            <a:pPr>
              <a:defRPr/>
            </a:pPr>
            <a:r>
              <a:rPr lang="en-US" sz="3400" dirty="0" smtClean="0"/>
              <a:t> </a:t>
            </a:r>
            <a:r>
              <a:rPr lang="en-US" sz="3400" dirty="0"/>
              <a:t>Insulin levels can be elevated, normal, or low; </a:t>
            </a:r>
            <a:r>
              <a:rPr lang="en-US" sz="3400" dirty="0" smtClean="0"/>
              <a:t>30% to </a:t>
            </a:r>
            <a:r>
              <a:rPr lang="en-US" sz="3400" dirty="0"/>
              <a:t>40% of patients require insulin treatment</a:t>
            </a:r>
            <a:r>
              <a:rPr lang="en-US" sz="3400" dirty="0" smtClean="0"/>
              <a:t>.  </a:t>
            </a:r>
            <a:r>
              <a:rPr lang="en-US" sz="3400" dirty="0"/>
              <a:t>Eighty percent of patients are obese (except in </a:t>
            </a:r>
            <a:r>
              <a:rPr lang="en-US" sz="3400" dirty="0" smtClean="0"/>
              <a:t>Asian populations </a:t>
            </a:r>
            <a:r>
              <a:rPr lang="en-US" sz="3400" dirty="0"/>
              <a:t>where obesity is &lt;60</a:t>
            </a:r>
            <a:r>
              <a:rPr lang="en-US" sz="3400" dirty="0" smtClean="0"/>
              <a:t>%).  </a:t>
            </a:r>
            <a:r>
              <a:rPr lang="en-US" sz="3400" dirty="0"/>
              <a:t>Patients are usually older than 40 years of age, but </a:t>
            </a:r>
            <a:r>
              <a:rPr lang="en-US" sz="3400" dirty="0" smtClean="0"/>
              <a:t>there is </a:t>
            </a:r>
            <a:r>
              <a:rPr lang="en-US" sz="3400" dirty="0"/>
              <a:t>an increasing prevalence in young obese people</a:t>
            </a:r>
            <a:r>
              <a:rPr lang="en-US" sz="3400" dirty="0" smtClean="0"/>
              <a:t>.   25% of </a:t>
            </a:r>
            <a:r>
              <a:rPr lang="en-US" sz="3400" dirty="0" err="1"/>
              <a:t>probands</a:t>
            </a:r>
            <a:r>
              <a:rPr lang="en-US" sz="3400" dirty="0"/>
              <a:t> have an </a:t>
            </a:r>
            <a:r>
              <a:rPr lang="en-US" sz="3400" dirty="0" smtClean="0"/>
              <a:t>affected parent </a:t>
            </a:r>
            <a:r>
              <a:rPr lang="en-US" sz="3400" dirty="0"/>
              <a:t>or sibling</a:t>
            </a:r>
            <a:r>
              <a:rPr lang="en-US" sz="3400" dirty="0" smtClean="0"/>
              <a:t>.</a:t>
            </a:r>
            <a:endParaRPr lang="ru-RU" sz="3400" dirty="0"/>
          </a:p>
          <a:p>
            <a:pPr>
              <a:defRPr/>
            </a:pPr>
            <a:endParaRPr lang="ru-RU" dirty="0"/>
          </a:p>
          <a:p>
            <a:pPr>
              <a:defRPr/>
            </a:pPr>
            <a:endParaRPr lang="ru-RU"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2" cstate="print"/>
          <a:srcRect/>
          <a:stretch>
            <a:fillRect/>
          </a:stretch>
        </p:blipFill>
        <p:spPr bwMode="auto">
          <a:xfrm>
            <a:off x="285750" y="285750"/>
            <a:ext cx="8632825" cy="5643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2" cstate="print"/>
          <a:srcRect/>
          <a:stretch>
            <a:fillRect/>
          </a:stretch>
        </p:blipFill>
        <p:spPr bwMode="auto">
          <a:xfrm>
            <a:off x="1071563" y="0"/>
            <a:ext cx="6946900" cy="6500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3"/>
          <p:cNvPicPr>
            <a:picLocks noChangeAspect="1" noChangeArrowheads="1"/>
          </p:cNvPicPr>
          <p:nvPr/>
        </p:nvPicPr>
        <p:blipFill>
          <a:blip r:embed="rId2" cstate="print"/>
          <a:srcRect/>
          <a:stretch>
            <a:fillRect/>
          </a:stretch>
        </p:blipFill>
        <p:spPr bwMode="auto">
          <a:xfrm>
            <a:off x="357188" y="571500"/>
            <a:ext cx="8312150" cy="5776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5"/>
          <p:cNvSpPr>
            <a:spLocks noChangeArrowheads="1"/>
          </p:cNvSpPr>
          <p:nvPr/>
        </p:nvSpPr>
        <p:spPr bwMode="auto">
          <a:xfrm>
            <a:off x="0" y="228600"/>
            <a:ext cx="9144000" cy="0"/>
          </a:xfrm>
          <a:prstGeom prst="rect">
            <a:avLst/>
          </a:prstGeom>
          <a:noFill/>
          <a:ln w="9525">
            <a:noFill/>
            <a:miter lim="800000"/>
            <a:headEnd/>
            <a:tailEnd/>
          </a:ln>
        </p:spPr>
        <p:txBody>
          <a:bodyPr wrap="none" bIns="0" anchor="ctr">
            <a:spAutoFit/>
          </a:bodyPr>
          <a:lstStyle/>
          <a:p>
            <a:pPr algn="ctr"/>
            <a:endParaRPr lang="ru-RU"/>
          </a:p>
        </p:txBody>
      </p:sp>
      <p:pic>
        <p:nvPicPr>
          <p:cNvPr id="102403" name="Picture 4"/>
          <p:cNvPicPr>
            <a:picLocks noChangeAspect="1" noChangeArrowheads="1"/>
          </p:cNvPicPr>
          <p:nvPr/>
        </p:nvPicPr>
        <p:blipFill>
          <a:blip r:embed="rId2" cstate="print"/>
          <a:srcRect/>
          <a:stretch>
            <a:fillRect/>
          </a:stretch>
        </p:blipFill>
        <p:spPr bwMode="auto">
          <a:xfrm>
            <a:off x="1403350" y="1125538"/>
            <a:ext cx="5594350" cy="5943600"/>
          </a:xfrm>
          <a:prstGeom prst="rect">
            <a:avLst/>
          </a:prstGeom>
          <a:noFill/>
          <a:ln w="9525">
            <a:noFill/>
            <a:miter lim="800000"/>
            <a:headEnd/>
            <a:tailEnd/>
          </a:ln>
        </p:spPr>
      </p:pic>
      <p:sp>
        <p:nvSpPr>
          <p:cNvPr id="102404" name="Rectangle 6"/>
          <p:cNvSpPr>
            <a:spLocks noChangeArrowheads="1"/>
          </p:cNvSpPr>
          <p:nvPr/>
        </p:nvSpPr>
        <p:spPr bwMode="auto">
          <a:xfrm>
            <a:off x="539750" y="-171450"/>
            <a:ext cx="8372475" cy="1128713"/>
          </a:xfrm>
          <a:prstGeom prst="rect">
            <a:avLst/>
          </a:prstGeom>
          <a:noFill/>
          <a:ln w="9525">
            <a:noFill/>
            <a:miter lim="800000"/>
            <a:headEnd/>
            <a:tailEnd/>
          </a:ln>
        </p:spPr>
        <p:txBody>
          <a:bodyPr wrap="none" anchor="ctr">
            <a:spAutoFit/>
          </a:bodyPr>
          <a:lstStyle/>
          <a:p>
            <a:pPr algn="just"/>
            <a:r>
              <a:rPr lang="ru-RU" sz="1200" b="1">
                <a:latin typeface="Courier New" pitchFamily="49" charset="0"/>
                <a:cs typeface="Times New Roman" pitchFamily="18" charset="0"/>
              </a:rPr>
              <a:t/>
            </a:r>
            <a:br>
              <a:rPr lang="ru-RU" sz="1200" b="1">
                <a:latin typeface="Courier New" pitchFamily="49" charset="0"/>
                <a:cs typeface="Times New Roman" pitchFamily="18" charset="0"/>
              </a:rPr>
            </a:br>
            <a:r>
              <a:rPr lang="en-US" sz="2800" b="1">
                <a:latin typeface="Arial" charset="0"/>
              </a:rPr>
              <a:t>Type 2 diabetes</a:t>
            </a:r>
            <a:endParaRPr lang="ru-RU" sz="2800" b="1">
              <a:latin typeface="Courier New" pitchFamily="49" charset="0"/>
              <a:cs typeface="Times New Roman" pitchFamily="18" charset="0"/>
            </a:endParaRPr>
          </a:p>
          <a:p>
            <a:pPr algn="just" eaLnBrk="0" hangingPunct="0"/>
            <a:r>
              <a:rPr lang="en-US" sz="2800">
                <a:latin typeface="Arial" charset="0"/>
                <a:ea typeface="Times New Roman" pitchFamily="18" charset="0"/>
              </a:rPr>
              <a:t>Conventional treatment pathway for type 2 diabetes</a:t>
            </a:r>
            <a:r>
              <a:rPr lang="en-US" sz="1400">
                <a:latin typeface="Arial" charset="0"/>
                <a:ea typeface="Times New Roman" pitchFamily="18" charset="0"/>
              </a:rPr>
              <a:t>.</a:t>
            </a:r>
            <a:endParaRPr lang="en-US" sz="1800">
              <a:latin typeface="Arial" charset="0"/>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defRPr/>
            </a:pPr>
            <a:r>
              <a:rPr lang="en-US" b="1" dirty="0" smtClean="0"/>
              <a:t>Target HbAc1 levels</a:t>
            </a:r>
            <a:br>
              <a:rPr lang="en-US" b="1" dirty="0" smtClean="0"/>
            </a:br>
            <a:r>
              <a:rPr lang="en-US" b="1" dirty="0" smtClean="0"/>
              <a:t>depend on</a:t>
            </a:r>
            <a:endParaRPr lang="ru-RU" b="1" dirty="0" smtClean="0"/>
          </a:p>
        </p:txBody>
      </p:sp>
      <p:sp>
        <p:nvSpPr>
          <p:cNvPr id="104451" name="Rectangle 3"/>
          <p:cNvSpPr>
            <a:spLocks noGrp="1" noChangeArrowheads="1"/>
          </p:cNvSpPr>
          <p:nvPr>
            <p:ph type="body" idx="1"/>
          </p:nvPr>
        </p:nvSpPr>
        <p:spPr/>
        <p:txBody>
          <a:bodyPr/>
          <a:lstStyle/>
          <a:p>
            <a:pPr eaLnBrk="1" hangingPunct="1"/>
            <a:r>
              <a:rPr lang="en-US" dirty="0" smtClean="0"/>
              <a:t>Age </a:t>
            </a:r>
          </a:p>
          <a:p>
            <a:pPr eaLnBrk="1" hangingPunct="1"/>
            <a:r>
              <a:rPr lang="en-US" dirty="0" smtClean="0"/>
              <a:t>Life longevity expectation (&lt;5 years)</a:t>
            </a:r>
          </a:p>
          <a:p>
            <a:pPr eaLnBrk="1" hangingPunct="1"/>
            <a:r>
              <a:rPr lang="en-US" dirty="0" smtClean="0"/>
              <a:t>Severity of DM complications</a:t>
            </a:r>
          </a:p>
          <a:p>
            <a:pPr eaLnBrk="1" hangingPunct="1"/>
            <a:r>
              <a:rPr lang="en-US" dirty="0" smtClean="0"/>
              <a:t>Easy hypoglycemia state</a:t>
            </a:r>
            <a:endParaRPr lang="ru-RU" dirty="0" smtClean="0"/>
          </a:p>
          <a:p>
            <a:pPr eaLnBrk="1" hangingPunct="1">
              <a:buFontTx/>
              <a:buNone/>
            </a:pPr>
            <a:r>
              <a:rPr lang="ru-RU" dirty="0" smtClean="0"/>
              <a:t>(</a:t>
            </a:r>
            <a:r>
              <a:rPr lang="en-US" dirty="0" smtClean="0"/>
              <a:t>from 6,5% to </a:t>
            </a:r>
            <a:r>
              <a:rPr lang="en-US" dirty="0" smtClean="0"/>
              <a:t>8,</a:t>
            </a:r>
            <a:r>
              <a:rPr lang="ru-RU" dirty="0" smtClean="0"/>
              <a:t>5</a:t>
            </a:r>
            <a:r>
              <a:rPr lang="en-US" dirty="0" smtClean="0"/>
              <a:t>%)</a:t>
            </a:r>
            <a:endParaRPr lang="en-US" dirty="0" smtClean="0"/>
          </a:p>
          <a:p>
            <a:pPr eaLnBrk="1" hangingPunct="1"/>
            <a:endParaRPr lang="ru-RU" dirty="0" smtClean="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276225" y="285750"/>
            <a:ext cx="8431213" cy="4929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type="body" idx="4294967295"/>
          </p:nvPr>
        </p:nvSpPr>
        <p:spPr>
          <a:xfrm>
            <a:off x="0" y="333375"/>
            <a:ext cx="8229600" cy="5722938"/>
          </a:xfrm>
        </p:spPr>
        <p:txBody>
          <a:bodyPr/>
          <a:lstStyle/>
          <a:p>
            <a:pPr eaLnBrk="1" hangingPunct="1"/>
            <a:r>
              <a:rPr lang="en-US" sz="4000" smtClean="0"/>
              <a:t>Diet is the first line of treatment, followed by metformin or DPPi for the overweight and a sulphonylurea for the lean. </a:t>
            </a:r>
          </a:p>
          <a:p>
            <a:pPr eaLnBrk="1" hangingPunct="1"/>
            <a:r>
              <a:rPr lang="en-US" sz="4000" smtClean="0"/>
              <a:t>Sulphonylureas and insulin should be used with caution in the obese since they predispose to weight gain. </a:t>
            </a:r>
            <a:endParaRPr lang="ru-RU" sz="4000"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3"/>
          <p:cNvPicPr>
            <a:picLocks noChangeAspect="1" noChangeArrowheads="1"/>
          </p:cNvPicPr>
          <p:nvPr/>
        </p:nvPicPr>
        <p:blipFill>
          <a:blip r:embed="rId2" cstate="print"/>
          <a:srcRect/>
          <a:stretch>
            <a:fillRect/>
          </a:stretch>
        </p:blipFill>
        <p:spPr bwMode="auto">
          <a:xfrm>
            <a:off x="500063" y="0"/>
            <a:ext cx="7715250" cy="5818188"/>
          </a:xfrm>
          <a:prstGeom prst="rect">
            <a:avLst/>
          </a:prstGeom>
          <a:noFill/>
          <a:ln w="9525">
            <a:noFill/>
            <a:miter lim="800000"/>
            <a:headEnd/>
            <a:tailEnd/>
          </a:ln>
        </p:spPr>
      </p:pic>
      <p:pic>
        <p:nvPicPr>
          <p:cNvPr id="98307" name="Picture 2"/>
          <p:cNvPicPr>
            <a:picLocks noChangeAspect="1" noChangeArrowheads="1"/>
          </p:cNvPicPr>
          <p:nvPr/>
        </p:nvPicPr>
        <p:blipFill>
          <a:blip r:embed="rId3" cstate="print"/>
          <a:srcRect/>
          <a:stretch>
            <a:fillRect/>
          </a:stretch>
        </p:blipFill>
        <p:spPr bwMode="auto">
          <a:xfrm>
            <a:off x="785813" y="5786438"/>
            <a:ext cx="8058150" cy="85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3"/>
          <p:cNvPicPr>
            <a:picLocks noChangeAspect="1" noChangeArrowheads="1"/>
          </p:cNvPicPr>
          <p:nvPr/>
        </p:nvPicPr>
        <p:blipFill>
          <a:blip r:embed="rId2" cstate="print"/>
          <a:srcRect/>
          <a:stretch>
            <a:fillRect/>
          </a:stretch>
        </p:blipFill>
        <p:spPr bwMode="auto">
          <a:xfrm>
            <a:off x="346075" y="428625"/>
            <a:ext cx="8797925" cy="5786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3"/>
          <p:cNvPicPr>
            <a:picLocks noChangeAspect="1" noChangeArrowheads="1"/>
          </p:cNvPicPr>
          <p:nvPr/>
        </p:nvPicPr>
        <p:blipFill>
          <a:blip r:embed="rId2" cstate="print"/>
          <a:srcRect/>
          <a:stretch>
            <a:fillRect/>
          </a:stretch>
        </p:blipFill>
        <p:spPr bwMode="auto">
          <a:xfrm>
            <a:off x="428625" y="428625"/>
            <a:ext cx="8572500" cy="561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defRPr/>
            </a:pPr>
            <a:r>
              <a:rPr lang="en-US" b="1" dirty="0" smtClean="0"/>
              <a:t>CLASSIFICATION</a:t>
            </a:r>
            <a:r>
              <a:rPr lang="ru-RU" dirty="0" smtClean="0"/>
              <a:t/>
            </a:r>
            <a:br>
              <a:rPr lang="ru-RU" dirty="0" smtClean="0"/>
            </a:br>
            <a:endParaRPr lang="ru-RU" dirty="0"/>
          </a:p>
        </p:txBody>
      </p:sp>
      <p:sp>
        <p:nvSpPr>
          <p:cNvPr id="12291" name="Содержимое 2"/>
          <p:cNvSpPr>
            <a:spLocks noGrp="1"/>
          </p:cNvSpPr>
          <p:nvPr>
            <p:ph idx="1"/>
          </p:nvPr>
        </p:nvSpPr>
        <p:spPr/>
        <p:txBody>
          <a:bodyPr/>
          <a:lstStyle/>
          <a:p>
            <a:r>
              <a:rPr lang="en-US" smtClean="0">
                <a:solidFill>
                  <a:srgbClr val="C00000"/>
                </a:solidFill>
              </a:rPr>
              <a:t>Gestational diabetes mellitus (GDM) </a:t>
            </a:r>
            <a:r>
              <a:rPr lang="en-US" smtClean="0"/>
              <a:t>refers to diabetes diagnosed during pregnancy.</a:t>
            </a:r>
            <a:endParaRPr lang="ru-RU" smtClean="0"/>
          </a:p>
          <a:p>
            <a:r>
              <a:rPr lang="en-US" smtClean="0"/>
              <a:t>The glucose level usually returns to normal in the postpartum period.</a:t>
            </a:r>
            <a:endParaRPr lang="ru-RU" smtClean="0"/>
          </a:p>
          <a:p>
            <a:r>
              <a:rPr lang="en-US" smtClean="0"/>
              <a:t> GDM is associated with a higher risk for DM later in life.</a:t>
            </a:r>
            <a:endParaRPr lang="ru-RU" smtClean="0"/>
          </a:p>
          <a:p>
            <a:endParaRPr lang="ru-RU"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3"/>
          <p:cNvPicPr>
            <a:picLocks noChangeAspect="1" noChangeArrowheads="1"/>
          </p:cNvPicPr>
          <p:nvPr/>
        </p:nvPicPr>
        <p:blipFill>
          <a:blip r:embed="rId2" cstate="print"/>
          <a:srcRect/>
          <a:stretch>
            <a:fillRect/>
          </a:stretch>
        </p:blipFill>
        <p:spPr bwMode="auto">
          <a:xfrm>
            <a:off x="785813" y="457200"/>
            <a:ext cx="7572375"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defRPr/>
            </a:pPr>
            <a:r>
              <a:rPr lang="en-US" smtClean="0"/>
              <a:t>Criteria to assess the type 1 diabetes metabolic control </a:t>
            </a:r>
            <a:endParaRPr lang="ru-RU" smtClean="0"/>
          </a:p>
        </p:txBody>
      </p:sp>
      <p:sp>
        <p:nvSpPr>
          <p:cNvPr id="105475" name="Rectangle 3"/>
          <p:cNvSpPr>
            <a:spLocks noGrp="1" noChangeArrowheads="1"/>
          </p:cNvSpPr>
          <p:nvPr>
            <p:ph type="body" idx="1"/>
          </p:nvPr>
        </p:nvSpPr>
        <p:spPr/>
        <p:txBody>
          <a:bodyPr/>
          <a:lstStyle/>
          <a:p>
            <a:pPr eaLnBrk="1" hangingPunct="1"/>
            <a:r>
              <a:rPr lang="en-US" dirty="0" smtClean="0"/>
              <a:t>Fasting glucose level &lt; 6 </a:t>
            </a:r>
            <a:r>
              <a:rPr lang="en-US" dirty="0" err="1" smtClean="0"/>
              <a:t>mmol</a:t>
            </a:r>
            <a:r>
              <a:rPr lang="en-US" dirty="0" smtClean="0"/>
              <a:t>/l (5-6 </a:t>
            </a:r>
            <a:r>
              <a:rPr lang="en-US" dirty="0" err="1" smtClean="0"/>
              <a:t>mmol</a:t>
            </a:r>
            <a:r>
              <a:rPr lang="en-US" dirty="0" smtClean="0"/>
              <a:t>/l)</a:t>
            </a:r>
          </a:p>
          <a:p>
            <a:pPr eaLnBrk="1" hangingPunct="1"/>
            <a:r>
              <a:rPr lang="en-US" dirty="0" smtClean="0"/>
              <a:t>After meal &lt; 8 </a:t>
            </a:r>
            <a:r>
              <a:rPr lang="en-US" dirty="0" err="1" smtClean="0"/>
              <a:t>mmol</a:t>
            </a:r>
            <a:r>
              <a:rPr lang="en-US" dirty="0" smtClean="0"/>
              <a:t>/l (7,5-8mmol/l)</a:t>
            </a:r>
          </a:p>
          <a:p>
            <a:pPr eaLnBrk="1" hangingPunct="1"/>
            <a:r>
              <a:rPr lang="en-US" dirty="0" smtClean="0"/>
              <a:t>At bedtime &lt; 7 </a:t>
            </a:r>
            <a:r>
              <a:rPr lang="en-US" dirty="0" err="1" smtClean="0"/>
              <a:t>mmol</a:t>
            </a:r>
            <a:r>
              <a:rPr lang="en-US" dirty="0" smtClean="0"/>
              <a:t>/l (6-7 </a:t>
            </a:r>
            <a:r>
              <a:rPr lang="en-US" dirty="0" err="1" smtClean="0"/>
              <a:t>mmol</a:t>
            </a:r>
            <a:r>
              <a:rPr lang="en-US" dirty="0" smtClean="0"/>
              <a:t>/l)</a:t>
            </a:r>
          </a:p>
          <a:p>
            <a:pPr eaLnBrk="1" hangingPunct="1"/>
            <a:r>
              <a:rPr lang="en-US" dirty="0" err="1" smtClean="0"/>
              <a:t>HbAlc</a:t>
            </a:r>
            <a:r>
              <a:rPr lang="en-US" dirty="0" smtClean="0"/>
              <a:t> 5-7% (&lt;</a:t>
            </a:r>
            <a:r>
              <a:rPr lang="en-US" dirty="0" smtClean="0"/>
              <a:t>6.5-7.</a:t>
            </a:r>
            <a:r>
              <a:rPr lang="ru-RU" dirty="0" smtClean="0"/>
              <a:t>5</a:t>
            </a:r>
            <a:r>
              <a:rPr lang="en-US" dirty="0" smtClean="0"/>
              <a:t>%) </a:t>
            </a:r>
            <a:r>
              <a:rPr lang="en-US" dirty="0" smtClean="0"/>
              <a:t>depending on age, complications and history of hypoglycemia</a:t>
            </a:r>
          </a:p>
          <a:p>
            <a:pPr eaLnBrk="1" hangingPunct="1"/>
            <a:endParaRPr lang="ru-RU" dirty="0" smtClean="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defRPr/>
            </a:pPr>
            <a:r>
              <a:rPr lang="en-US" smtClean="0"/>
              <a:t>Criteria to assess the type 2 diabetes metabolic control </a:t>
            </a:r>
            <a:endParaRPr lang="ru-RU" smtClean="0"/>
          </a:p>
        </p:txBody>
      </p:sp>
      <p:sp>
        <p:nvSpPr>
          <p:cNvPr id="106499" name="Rectangle 3"/>
          <p:cNvSpPr>
            <a:spLocks noGrp="1" noChangeArrowheads="1"/>
          </p:cNvSpPr>
          <p:nvPr>
            <p:ph type="body" idx="1"/>
          </p:nvPr>
        </p:nvSpPr>
        <p:spPr/>
        <p:txBody>
          <a:bodyPr/>
          <a:lstStyle/>
          <a:p>
            <a:pPr eaLnBrk="1" hangingPunct="1"/>
            <a:r>
              <a:rPr lang="en-US" dirty="0" smtClean="0"/>
              <a:t>Fasting glucose level &lt; 5,5 </a:t>
            </a:r>
            <a:r>
              <a:rPr lang="en-US" dirty="0" err="1" smtClean="0"/>
              <a:t>mmol</a:t>
            </a:r>
            <a:r>
              <a:rPr lang="en-US" dirty="0" smtClean="0"/>
              <a:t>/l (5-5,5 </a:t>
            </a:r>
            <a:r>
              <a:rPr lang="en-US" dirty="0" err="1" smtClean="0"/>
              <a:t>mmol</a:t>
            </a:r>
            <a:r>
              <a:rPr lang="en-US" dirty="0" smtClean="0"/>
              <a:t>/l)</a:t>
            </a:r>
          </a:p>
          <a:p>
            <a:pPr eaLnBrk="1" hangingPunct="1"/>
            <a:r>
              <a:rPr lang="en-US" dirty="0" smtClean="0"/>
              <a:t>After meal   &lt;7,5 </a:t>
            </a:r>
            <a:r>
              <a:rPr lang="en-US" dirty="0" err="1" smtClean="0"/>
              <a:t>mmol</a:t>
            </a:r>
            <a:r>
              <a:rPr lang="en-US" dirty="0" smtClean="0"/>
              <a:t>/l</a:t>
            </a:r>
          </a:p>
          <a:p>
            <a:pPr eaLnBrk="1" hangingPunct="1"/>
            <a:r>
              <a:rPr lang="en-US" dirty="0" smtClean="0"/>
              <a:t>At bedtime 6-7 </a:t>
            </a:r>
            <a:r>
              <a:rPr lang="en-US" dirty="0" err="1" smtClean="0"/>
              <a:t>mmol</a:t>
            </a:r>
            <a:r>
              <a:rPr lang="en-US" dirty="0" smtClean="0"/>
              <a:t>/l (&lt;7 </a:t>
            </a:r>
            <a:r>
              <a:rPr lang="en-US" dirty="0" err="1" smtClean="0"/>
              <a:t>mmol</a:t>
            </a:r>
            <a:r>
              <a:rPr lang="en-US" dirty="0" smtClean="0"/>
              <a:t>/l)</a:t>
            </a:r>
          </a:p>
          <a:p>
            <a:pPr eaLnBrk="1" hangingPunct="1"/>
            <a:r>
              <a:rPr lang="en-US" dirty="0" err="1" smtClean="0"/>
              <a:t>HbAlc</a:t>
            </a:r>
            <a:r>
              <a:rPr lang="en-US" dirty="0" smtClean="0"/>
              <a:t> &lt; 6,5% (6,5%-7.5%) if there are no complications, hypoglycemia</a:t>
            </a:r>
          </a:p>
          <a:p>
            <a:pPr eaLnBrk="1" hangingPunct="1">
              <a:buFontTx/>
              <a:buNone/>
            </a:pPr>
            <a:endParaRPr lang="ru-RU" dirty="0" smtClean="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defRPr/>
            </a:pPr>
            <a:r>
              <a:rPr lang="en-US" smtClean="0"/>
              <a:t>Target levels of BP and cholesterol</a:t>
            </a:r>
            <a:endParaRPr lang="ru-RU" smtClean="0"/>
          </a:p>
        </p:txBody>
      </p:sp>
      <p:sp>
        <p:nvSpPr>
          <p:cNvPr id="107523" name="Rectangle 3"/>
          <p:cNvSpPr>
            <a:spLocks noGrp="1" noChangeArrowheads="1"/>
          </p:cNvSpPr>
          <p:nvPr>
            <p:ph type="body" idx="1"/>
          </p:nvPr>
        </p:nvSpPr>
        <p:spPr/>
        <p:txBody>
          <a:bodyPr/>
          <a:lstStyle/>
          <a:p>
            <a:pPr eaLnBrk="1" hangingPunct="1"/>
            <a:r>
              <a:rPr lang="en-US" sz="2800" dirty="0" smtClean="0"/>
              <a:t>BP should be controlled below 135/85 (in kidney damage &lt; 130/80)</a:t>
            </a:r>
          </a:p>
          <a:p>
            <a:pPr eaLnBrk="1" hangingPunct="1"/>
            <a:r>
              <a:rPr lang="en-US" sz="2800" dirty="0" smtClean="0"/>
              <a:t>Total cholesterol &lt; 4,5 </a:t>
            </a:r>
            <a:r>
              <a:rPr lang="en-US" sz="2800" dirty="0" err="1" smtClean="0"/>
              <a:t>mmol</a:t>
            </a:r>
            <a:r>
              <a:rPr lang="en-US" sz="2800" dirty="0" smtClean="0"/>
              <a:t>/l (better &lt; 4,0 </a:t>
            </a:r>
            <a:r>
              <a:rPr lang="en-US" sz="2800" dirty="0" err="1" smtClean="0"/>
              <a:t>mmol</a:t>
            </a:r>
            <a:r>
              <a:rPr lang="en-US" sz="2800" dirty="0" smtClean="0"/>
              <a:t>/l)</a:t>
            </a:r>
          </a:p>
          <a:p>
            <a:pPr eaLnBrk="1" hangingPunct="1"/>
            <a:r>
              <a:rPr lang="en-US" sz="2800" dirty="0" smtClean="0"/>
              <a:t>LDL-</a:t>
            </a:r>
            <a:r>
              <a:rPr lang="en-US" sz="2800" dirty="0" err="1" smtClean="0"/>
              <a:t>Chol</a:t>
            </a:r>
            <a:r>
              <a:rPr lang="en-US" sz="2800" dirty="0" smtClean="0"/>
              <a:t>. &lt;2,0- </a:t>
            </a:r>
            <a:r>
              <a:rPr lang="ru-RU" sz="2800" u="sng" dirty="0" smtClean="0"/>
              <a:t>1,8</a:t>
            </a:r>
            <a:r>
              <a:rPr lang="en-US" sz="2800" u="sng" dirty="0" smtClean="0"/>
              <a:t> </a:t>
            </a:r>
            <a:r>
              <a:rPr lang="en-US" sz="2800" u="sng" dirty="0" err="1" smtClean="0"/>
              <a:t>mmol</a:t>
            </a:r>
            <a:r>
              <a:rPr lang="en-US" sz="2800" u="sng" dirty="0" smtClean="0"/>
              <a:t>/l </a:t>
            </a:r>
            <a:r>
              <a:rPr lang="en-US" sz="2800" dirty="0" smtClean="0"/>
              <a:t>(&lt;</a:t>
            </a:r>
            <a:r>
              <a:rPr lang="en-US" sz="2800" u="sng" dirty="0" smtClean="0"/>
              <a:t>1.</a:t>
            </a:r>
            <a:r>
              <a:rPr lang="ru-RU" sz="2800" u="sng" dirty="0" smtClean="0"/>
              <a:t>4</a:t>
            </a:r>
            <a:r>
              <a:rPr lang="en-US" sz="2800" u="sng" dirty="0" smtClean="0"/>
              <a:t> </a:t>
            </a:r>
            <a:r>
              <a:rPr lang="en-US" sz="2800" dirty="0" smtClean="0"/>
              <a:t>in CVD</a:t>
            </a:r>
            <a:r>
              <a:rPr lang="ru-RU" sz="2800" dirty="0" smtClean="0"/>
              <a:t> – </a:t>
            </a:r>
            <a:r>
              <a:rPr lang="en-US" sz="2800" dirty="0" smtClean="0"/>
              <a:t>very high risk)</a:t>
            </a:r>
          </a:p>
          <a:p>
            <a:pPr eaLnBrk="1" hangingPunct="1"/>
            <a:r>
              <a:rPr lang="en-US" sz="2800" dirty="0" smtClean="0"/>
              <a:t>HDL-</a:t>
            </a:r>
            <a:r>
              <a:rPr lang="en-US" sz="2800" dirty="0" err="1" smtClean="0"/>
              <a:t>Chol</a:t>
            </a:r>
            <a:r>
              <a:rPr lang="en-US" sz="2800" dirty="0" smtClean="0"/>
              <a:t>. &gt; 1,0 (men) and &gt; 1,2 in women</a:t>
            </a:r>
          </a:p>
          <a:p>
            <a:pPr eaLnBrk="1" hangingPunct="1"/>
            <a:r>
              <a:rPr lang="en-US" sz="2800" dirty="0" smtClean="0"/>
              <a:t>TG &lt; 1,7 </a:t>
            </a:r>
            <a:r>
              <a:rPr lang="en-US" sz="2800" dirty="0" err="1" smtClean="0"/>
              <a:t>mmol</a:t>
            </a:r>
            <a:r>
              <a:rPr lang="en-US" sz="2800" dirty="0" smtClean="0"/>
              <a:t>/l</a:t>
            </a:r>
            <a:endParaRPr lang="ru-RU" sz="2800" dirty="0" smtClean="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en-US" dirty="0" smtClean="0"/>
              <a:t>GLUCOSE MONITORING</a:t>
            </a:r>
            <a:br>
              <a:rPr lang="en-US" dirty="0" smtClean="0"/>
            </a:br>
            <a:endParaRPr lang="ru-RU" dirty="0"/>
          </a:p>
        </p:txBody>
      </p:sp>
      <p:sp>
        <p:nvSpPr>
          <p:cNvPr id="109571" name="Содержимое 2"/>
          <p:cNvSpPr>
            <a:spLocks noGrp="1"/>
          </p:cNvSpPr>
          <p:nvPr>
            <p:ph idx="1"/>
          </p:nvPr>
        </p:nvSpPr>
        <p:spPr>
          <a:xfrm>
            <a:off x="395288" y="1341438"/>
            <a:ext cx="8291512" cy="4714875"/>
          </a:xfrm>
        </p:spPr>
        <p:txBody>
          <a:bodyPr/>
          <a:lstStyle/>
          <a:p>
            <a:pPr>
              <a:buFontTx/>
              <a:buNone/>
            </a:pPr>
            <a:r>
              <a:rPr lang="en-US" smtClean="0"/>
              <a:t>• </a:t>
            </a:r>
            <a:r>
              <a:rPr lang="en-US" sz="2000" smtClean="0"/>
              <a:t>HbA1c is measured every 3 months during stabilization of therapy; once the targeted goal has been achieved, measurement can be limited to 6-month intervals.</a:t>
            </a:r>
          </a:p>
          <a:p>
            <a:pPr>
              <a:buFontTx/>
              <a:buNone/>
            </a:pPr>
            <a:r>
              <a:rPr lang="en-US" sz="2000" smtClean="0"/>
              <a:t>• There is a correlation of HbA1c with long-term complications.</a:t>
            </a:r>
          </a:p>
          <a:p>
            <a:pPr>
              <a:buFontTx/>
              <a:buNone/>
            </a:pPr>
            <a:r>
              <a:rPr lang="en-US" sz="2000" smtClean="0"/>
              <a:t>• The target HbA1c is &lt;7.0% (American Diabetes Association [ADA] recommendation) or &lt;6.5% (American Association of Clinical Endocrinologists [AACE] recommendation), eg, as close to the normal range (&lt;6.0%) as possible without subjecting the patient to repetitive episodes of hypoglycemia.</a:t>
            </a:r>
          </a:p>
          <a:p>
            <a:pPr>
              <a:buFontTx/>
              <a:buNone/>
            </a:pPr>
            <a:r>
              <a:rPr lang="en-US" sz="2000" smtClean="0"/>
              <a:t>• Self-monitoring of blood glucose (SMBG) is essential to properly adjust therapy, particularly insulin.</a:t>
            </a:r>
            <a:endParaRPr lang="ru-RU" sz="2000" smtClean="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4"/>
          <p:cNvSpPr>
            <a:spLocks noChangeArrowheads="1"/>
          </p:cNvSpPr>
          <p:nvPr/>
        </p:nvSpPr>
        <p:spPr bwMode="auto">
          <a:xfrm>
            <a:off x="179388" y="415925"/>
            <a:ext cx="9305925" cy="6005513"/>
          </a:xfrm>
          <a:prstGeom prst="rect">
            <a:avLst/>
          </a:prstGeom>
          <a:noFill/>
          <a:ln w="9525">
            <a:noFill/>
            <a:miter lim="800000"/>
            <a:headEnd/>
            <a:tailEnd/>
          </a:ln>
        </p:spPr>
        <p:txBody>
          <a:bodyPr wrap="none" rIns="422142" anchor="ctr">
            <a:spAutoFit/>
          </a:bodyPr>
          <a:lstStyle/>
          <a:p>
            <a:r>
              <a:rPr lang="en-US" sz="2800" b="1" u="sng"/>
              <a:t>Regular checks for patients with diabetes</a:t>
            </a:r>
            <a:r>
              <a:rPr lang="en-US" sz="2000" b="1" u="sng"/>
              <a:t>   </a:t>
            </a:r>
            <a:endParaRPr lang="ru-RU" sz="2000"/>
          </a:p>
          <a:p>
            <a:r>
              <a:rPr lang="en-US" sz="2000" b="1" i="1"/>
              <a:t>    Checked each visit</a:t>
            </a:r>
            <a:endParaRPr lang="ru-RU" sz="2000"/>
          </a:p>
          <a:p>
            <a:r>
              <a:rPr lang="en-US" sz="2000"/>
              <a:t>Review of self-monitoring results and current treatment.</a:t>
            </a:r>
            <a:endParaRPr lang="ru-RU" sz="2000"/>
          </a:p>
          <a:p>
            <a:r>
              <a:rPr lang="en-US" sz="2000"/>
              <a:t>Talk about targets and change where necessary.</a:t>
            </a:r>
            <a:endParaRPr lang="ru-RU" sz="2000"/>
          </a:p>
          <a:p>
            <a:r>
              <a:rPr lang="en-US" sz="2000"/>
              <a:t>Talk about any general or specific problems.</a:t>
            </a:r>
            <a:endParaRPr lang="ru-RU" sz="2000"/>
          </a:p>
          <a:p>
            <a:r>
              <a:rPr lang="en-US" sz="2000"/>
              <a:t>Continued education. </a:t>
            </a:r>
            <a:endParaRPr lang="ru-RU" sz="2000"/>
          </a:p>
          <a:p>
            <a:r>
              <a:rPr lang="en-US" sz="2000"/>
              <a:t>     </a:t>
            </a:r>
            <a:r>
              <a:rPr lang="en-US" sz="2000" b="1" i="1"/>
              <a:t>Checked at least once a year</a:t>
            </a:r>
            <a:endParaRPr lang="ru-RU" sz="2000"/>
          </a:p>
          <a:p>
            <a:r>
              <a:rPr lang="en-US" sz="2000"/>
              <a:t>Biochemical assessment of metabolic control (e.g. glycated Hb test).</a:t>
            </a:r>
            <a:endParaRPr lang="ru-RU" sz="2000"/>
          </a:p>
          <a:p>
            <a:r>
              <a:rPr lang="en-US" sz="2000"/>
              <a:t>Measure bodyweight.</a:t>
            </a:r>
            <a:endParaRPr lang="ru-RU" sz="2000"/>
          </a:p>
          <a:p>
            <a:r>
              <a:rPr lang="en-US" sz="2000"/>
              <a:t>Measure blood pressure.</a:t>
            </a:r>
            <a:endParaRPr lang="ru-RU" sz="2000"/>
          </a:p>
          <a:p>
            <a:r>
              <a:rPr lang="en-US" sz="2000"/>
              <a:t>Measure plasma lipids (except in extreme old age).</a:t>
            </a:r>
            <a:endParaRPr lang="ru-RU" sz="2000"/>
          </a:p>
          <a:p>
            <a:r>
              <a:rPr lang="en-US" sz="2000"/>
              <a:t>Measure visual acuity.</a:t>
            </a:r>
            <a:endParaRPr lang="ru-RU" sz="2000"/>
          </a:p>
          <a:p>
            <a:r>
              <a:rPr lang="en-US" sz="2000"/>
              <a:t>Examine state of retina (ophthalmoscope or retinal photo).</a:t>
            </a:r>
            <a:endParaRPr lang="ru-RU" sz="2000"/>
          </a:p>
          <a:p>
            <a:r>
              <a:rPr lang="en-US" sz="2000"/>
              <a:t>Test urine for proteinuria.</a:t>
            </a:r>
            <a:endParaRPr lang="ru-RU" sz="2000"/>
          </a:p>
          <a:p>
            <a:r>
              <a:rPr lang="en-US" sz="2000"/>
              <a:t>Test blood for renal function (creatinine).</a:t>
            </a:r>
            <a:endParaRPr lang="ru-RU" sz="2000"/>
          </a:p>
          <a:p>
            <a:r>
              <a:rPr lang="en-US" sz="2000"/>
              <a:t>Check condition of feet, pulses and neurology.</a:t>
            </a:r>
            <a:endParaRPr lang="ru-RU" sz="2000"/>
          </a:p>
          <a:p>
            <a:r>
              <a:rPr lang="en-US" sz="2000"/>
              <a:t>Review cardiovascular risk factors.</a:t>
            </a:r>
            <a:endParaRPr lang="ru-RU" sz="2000"/>
          </a:p>
          <a:p>
            <a:r>
              <a:rPr lang="en-US" sz="2000"/>
              <a:t>Review self-monitoring and injection techniques.</a:t>
            </a:r>
            <a:endParaRPr lang="ru-RU" sz="2000"/>
          </a:p>
          <a:p>
            <a:r>
              <a:rPr lang="en-US" sz="2000"/>
              <a:t>Review eating habits.    </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250825" y="103188"/>
            <a:ext cx="8435975" cy="1314450"/>
          </a:xfrm>
        </p:spPr>
        <p:txBody>
          <a:bodyPr/>
          <a:lstStyle/>
          <a:p>
            <a:pPr eaLnBrk="1" hangingPunct="1">
              <a:defRPr/>
            </a:pPr>
            <a:r>
              <a:rPr lang="en-US" b="1" smtClean="0"/>
              <a:t>Management of  complications</a:t>
            </a:r>
            <a:endParaRPr lang="ru-RU" b="1" smtClean="0"/>
          </a:p>
        </p:txBody>
      </p:sp>
      <p:sp>
        <p:nvSpPr>
          <p:cNvPr id="112643" name="Rectangle 3"/>
          <p:cNvSpPr>
            <a:spLocks noGrp="1" noChangeArrowheads="1"/>
          </p:cNvSpPr>
          <p:nvPr>
            <p:ph type="body" idx="1"/>
          </p:nvPr>
        </p:nvSpPr>
        <p:spPr>
          <a:xfrm>
            <a:off x="179388" y="1600200"/>
            <a:ext cx="8964612" cy="5429250"/>
          </a:xfrm>
        </p:spPr>
        <p:txBody>
          <a:bodyPr/>
          <a:lstStyle/>
          <a:p>
            <a:pPr eaLnBrk="1" hangingPunct="1">
              <a:lnSpc>
                <a:spcPct val="80000"/>
              </a:lnSpc>
              <a:buFontTx/>
              <a:buNone/>
            </a:pPr>
            <a:r>
              <a:rPr lang="en-US" sz="2800" b="1" smtClean="0"/>
              <a:t>1.  </a:t>
            </a:r>
            <a:r>
              <a:rPr lang="en-US" b="1" smtClean="0"/>
              <a:t>Management of  diabetic eye disease</a:t>
            </a:r>
            <a:r>
              <a:rPr lang="en-US" smtClean="0"/>
              <a:t> </a:t>
            </a:r>
          </a:p>
          <a:p>
            <a:pPr eaLnBrk="1" hangingPunct="1">
              <a:lnSpc>
                <a:spcPct val="80000"/>
              </a:lnSpc>
            </a:pPr>
            <a:r>
              <a:rPr lang="en-US" smtClean="0"/>
              <a:t>Maculopathy and proliferative retinopathy - retinal  laser photocoagulation.   </a:t>
            </a:r>
          </a:p>
          <a:p>
            <a:pPr eaLnBrk="1" hangingPunct="1">
              <a:lnSpc>
                <a:spcPct val="80000"/>
              </a:lnSpc>
            </a:pPr>
            <a:r>
              <a:rPr lang="en-US" smtClean="0"/>
              <a:t>In patients with disc  new vessels - panretinal  photocoagulation.  </a:t>
            </a:r>
          </a:p>
          <a:p>
            <a:pPr eaLnBrk="1" hangingPunct="1">
              <a:lnSpc>
                <a:spcPct val="80000"/>
              </a:lnSpc>
            </a:pPr>
            <a:r>
              <a:rPr lang="en-US" smtClean="0"/>
              <a:t>Surgery  can  be  performed  to  try  to salvage some vision after vitreous haemorrhage and to treat traction retinal detachment in advanced  retinopatny.</a:t>
            </a:r>
            <a:endParaRPr lang="ru-RU" smtClean="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noChangeArrowheads="1"/>
          </p:cNvSpPr>
          <p:nvPr>
            <p:ph type="body" idx="4294967295"/>
          </p:nvPr>
        </p:nvSpPr>
        <p:spPr>
          <a:xfrm>
            <a:off x="0" y="260350"/>
            <a:ext cx="8435975" cy="6408738"/>
          </a:xfrm>
        </p:spPr>
        <p:txBody>
          <a:bodyPr/>
          <a:lstStyle/>
          <a:p>
            <a:pPr eaLnBrk="1" hangingPunct="1">
              <a:buFontTx/>
              <a:buNone/>
            </a:pPr>
            <a:r>
              <a:rPr lang="en-US" b="1" smtClean="0"/>
              <a:t>  2.  Management of diabetic nephropathy.</a:t>
            </a:r>
            <a:endParaRPr lang="ru-RU" b="1" smtClean="0"/>
          </a:p>
          <a:p>
            <a:pPr eaLnBrk="1" hangingPunct="1"/>
            <a:r>
              <a:rPr lang="en-US" smtClean="0"/>
              <a:t>Angiotensin-converting   enzyme   inhibitors  (ACEI) or   an angiotensin receptor II antagonist  (ARA) are the drugs of choice. </a:t>
            </a:r>
          </a:p>
          <a:p>
            <a:pPr eaLnBrk="1" hangingPunct="1"/>
            <a:r>
              <a:rPr lang="en-US" smtClean="0"/>
              <a:t>They should also be used in normotensive patients with persistent microalbuminuria. </a:t>
            </a:r>
          </a:p>
          <a:p>
            <a:pPr eaLnBrk="1" hangingPunct="1"/>
            <a:r>
              <a:rPr lang="en-US" smtClean="0"/>
              <a:t>Oral hypoglycaemic agents partially excreted via the kidney  (e.g. chlorpropamide) must be avoided.</a:t>
            </a:r>
            <a:endParaRPr lang="ru-RU" smtClean="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5"/>
          <p:cNvSpPr>
            <a:spLocks noChangeArrowheads="1"/>
          </p:cNvSpPr>
          <p:nvPr/>
        </p:nvSpPr>
        <p:spPr bwMode="auto">
          <a:xfrm>
            <a:off x="0" y="1527175"/>
            <a:ext cx="9144000" cy="0"/>
          </a:xfrm>
          <a:prstGeom prst="rect">
            <a:avLst/>
          </a:prstGeom>
          <a:noFill/>
          <a:ln w="9525">
            <a:noFill/>
            <a:miter lim="800000"/>
            <a:headEnd/>
            <a:tailEnd/>
          </a:ln>
        </p:spPr>
        <p:txBody>
          <a:bodyPr wrap="none" anchor="ctr">
            <a:spAutoFit/>
          </a:bodyPr>
          <a:lstStyle/>
          <a:p>
            <a:pPr algn="ctr"/>
            <a:endParaRPr lang="ru-RU"/>
          </a:p>
        </p:txBody>
      </p:sp>
      <p:pic>
        <p:nvPicPr>
          <p:cNvPr id="114691" name="Picture 4"/>
          <p:cNvPicPr>
            <a:picLocks noChangeAspect="1" noChangeArrowheads="1"/>
          </p:cNvPicPr>
          <p:nvPr/>
        </p:nvPicPr>
        <p:blipFill>
          <a:blip r:embed="rId2" cstate="print"/>
          <a:srcRect/>
          <a:stretch>
            <a:fillRect/>
          </a:stretch>
        </p:blipFill>
        <p:spPr bwMode="auto">
          <a:xfrm>
            <a:off x="179388" y="1125538"/>
            <a:ext cx="8809037" cy="4679950"/>
          </a:xfrm>
          <a:prstGeom prst="rect">
            <a:avLst/>
          </a:prstGeom>
          <a:noFill/>
          <a:ln w="9525">
            <a:noFill/>
            <a:miter lim="800000"/>
            <a:headEnd/>
            <a:tailEnd/>
          </a:ln>
        </p:spPr>
      </p:pic>
      <p:sp>
        <p:nvSpPr>
          <p:cNvPr id="114692" name="Rectangle 6"/>
          <p:cNvSpPr>
            <a:spLocks noChangeArrowheads="1"/>
          </p:cNvSpPr>
          <p:nvPr/>
        </p:nvSpPr>
        <p:spPr bwMode="auto">
          <a:xfrm>
            <a:off x="1331913" y="188913"/>
            <a:ext cx="6470650" cy="762000"/>
          </a:xfrm>
          <a:prstGeom prst="rect">
            <a:avLst/>
          </a:prstGeom>
          <a:noFill/>
          <a:ln w="9525">
            <a:noFill/>
            <a:miter lim="800000"/>
            <a:headEnd/>
            <a:tailEnd/>
          </a:ln>
        </p:spPr>
        <p:txBody>
          <a:bodyPr wrap="none" anchor="ctr">
            <a:spAutoFit/>
          </a:bodyPr>
          <a:lstStyle/>
          <a:p>
            <a:pPr algn="just"/>
            <a:r>
              <a:rPr lang="ru-RU" sz="1200">
                <a:latin typeface="Arial" charset="0"/>
                <a:cs typeface="Times New Roman" pitchFamily="18" charset="0"/>
              </a:rPr>
              <a:t/>
            </a:r>
            <a:br>
              <a:rPr lang="ru-RU" sz="1200">
                <a:latin typeface="Arial" charset="0"/>
                <a:cs typeface="Times New Roman" pitchFamily="18" charset="0"/>
              </a:rPr>
            </a:br>
            <a:r>
              <a:rPr lang="en-US" sz="3200" b="1">
                <a:latin typeface="Arial" charset="0"/>
                <a:ea typeface="Times New Roman" pitchFamily="18" charset="0"/>
              </a:rPr>
              <a:t>3.  Management of  diabetic foot.</a:t>
            </a:r>
            <a:endParaRPr lang="en-US" sz="3200">
              <a:latin typeface="Arial" charset="0"/>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type="body" idx="4294967295"/>
          </p:nvPr>
        </p:nvSpPr>
        <p:spPr>
          <a:xfrm>
            <a:off x="0" y="188913"/>
            <a:ext cx="8229600" cy="6480175"/>
          </a:xfrm>
        </p:spPr>
        <p:txBody>
          <a:bodyPr/>
          <a:lstStyle/>
          <a:p>
            <a:pPr algn="ctr" eaLnBrk="1" hangingPunct="1">
              <a:buFontTx/>
              <a:buNone/>
            </a:pPr>
            <a:r>
              <a:rPr lang="en-US" b="1" smtClean="0"/>
              <a:t>Infection.</a:t>
            </a:r>
            <a:r>
              <a:rPr lang="en-US" smtClean="0"/>
              <a:t> </a:t>
            </a:r>
          </a:p>
          <a:p>
            <a:pPr eaLnBrk="1" hangingPunct="1"/>
            <a:r>
              <a:rPr lang="en-US" smtClean="0"/>
              <a:t>Early antibiotic treatment. </a:t>
            </a:r>
            <a:endParaRPr lang="en-US" b="1" smtClean="0"/>
          </a:p>
          <a:p>
            <a:pPr algn="ctr" eaLnBrk="1" hangingPunct="1">
              <a:buFontTx/>
              <a:buNone/>
            </a:pPr>
            <a:r>
              <a:rPr lang="en-US" b="1" smtClean="0"/>
              <a:t>Ischaemia.</a:t>
            </a:r>
            <a:r>
              <a:rPr lang="en-US" smtClean="0"/>
              <a:t> </a:t>
            </a:r>
          </a:p>
          <a:p>
            <a:pPr eaLnBrk="1" hangingPunct="1"/>
            <a:r>
              <a:rPr lang="en-US" smtClean="0"/>
              <a:t>Doppler ultrasound stethoscope</a:t>
            </a:r>
          </a:p>
          <a:p>
            <a:pPr eaLnBrk="1" hangingPunct="1"/>
            <a:r>
              <a:rPr lang="en-US" smtClean="0"/>
              <a:t>Femoral arteriography </a:t>
            </a:r>
            <a:endParaRPr lang="en-US" b="1" smtClean="0"/>
          </a:p>
          <a:p>
            <a:pPr algn="ctr" eaLnBrk="1" hangingPunct="1">
              <a:buFontTx/>
              <a:buNone/>
            </a:pPr>
            <a:r>
              <a:rPr lang="en-US" b="1" smtClean="0"/>
              <a:t>Abnormal pressure</a:t>
            </a:r>
            <a:r>
              <a:rPr lang="en-US" smtClean="0"/>
              <a:t>. </a:t>
            </a:r>
          </a:p>
          <a:p>
            <a:pPr eaLnBrk="1" hangingPunct="1"/>
            <a:r>
              <a:rPr lang="en-US" smtClean="0"/>
              <a:t>An ulcerated site must be kept non-weight-bearing. </a:t>
            </a:r>
          </a:p>
          <a:p>
            <a:pPr eaLnBrk="1" hangingPunct="1"/>
            <a:r>
              <a:rPr lang="en-US" smtClean="0"/>
              <a:t>special deep shoes </a:t>
            </a:r>
          </a:p>
          <a:p>
            <a:pPr eaLnBrk="1" hangingPunct="1"/>
            <a:r>
              <a:rPr lang="en-US" smtClean="0"/>
              <a:t>removable or non-removable casts of the leg. </a:t>
            </a:r>
            <a:endParaRPr lang="ru-RU"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defRPr/>
            </a:pPr>
            <a:r>
              <a:rPr lang="en-US" b="1" dirty="0" smtClean="0"/>
              <a:t>CLASSIFICATION</a:t>
            </a:r>
            <a:r>
              <a:rPr lang="ru-RU" dirty="0" smtClean="0"/>
              <a:t/>
            </a:r>
            <a:br>
              <a:rPr lang="ru-RU" dirty="0" smtClean="0"/>
            </a:br>
            <a:endParaRPr lang="ru-RU" dirty="0"/>
          </a:p>
        </p:txBody>
      </p:sp>
      <p:sp>
        <p:nvSpPr>
          <p:cNvPr id="3" name="Содержимое 2"/>
          <p:cNvSpPr>
            <a:spLocks noGrp="1"/>
          </p:cNvSpPr>
          <p:nvPr>
            <p:ph idx="1"/>
          </p:nvPr>
        </p:nvSpPr>
        <p:spPr>
          <a:xfrm>
            <a:off x="395288" y="1600200"/>
            <a:ext cx="8291512" cy="5141913"/>
          </a:xfrm>
        </p:spPr>
        <p:txBody>
          <a:bodyPr>
            <a:normAutofit fontScale="55000" lnSpcReduction="20000"/>
          </a:bodyPr>
          <a:lstStyle/>
          <a:p>
            <a:pPr>
              <a:defRPr/>
            </a:pPr>
            <a:r>
              <a:rPr lang="en-US" sz="4600" b="1" dirty="0" smtClean="0">
                <a:solidFill>
                  <a:srgbClr val="C00000"/>
                </a:solidFill>
              </a:rPr>
              <a:t>Specific /Miscellaneous types</a:t>
            </a:r>
          </a:p>
          <a:p>
            <a:pPr>
              <a:buFontTx/>
              <a:buNone/>
              <a:defRPr/>
            </a:pPr>
            <a:endParaRPr lang="en-US" sz="4600" b="1" dirty="0" smtClean="0">
              <a:solidFill>
                <a:srgbClr val="C00000"/>
              </a:solidFill>
            </a:endParaRPr>
          </a:p>
          <a:p>
            <a:pPr>
              <a:defRPr/>
            </a:pPr>
            <a:r>
              <a:rPr lang="en-US" sz="3600" dirty="0" smtClean="0"/>
              <a:t>Can </a:t>
            </a:r>
            <a:r>
              <a:rPr lang="en-US" sz="3600" dirty="0"/>
              <a:t>be caused by genetic defects in </a:t>
            </a:r>
            <a:r>
              <a:rPr lang="en-US" sz="3600" dirty="0" smtClean="0"/>
              <a:t>b-cell function (maturity-onset </a:t>
            </a:r>
            <a:r>
              <a:rPr lang="en-US" sz="3600" dirty="0"/>
              <a:t>diabetes in the young [MODY] </a:t>
            </a:r>
            <a:r>
              <a:rPr lang="en-US" sz="3600" dirty="0" smtClean="0"/>
              <a:t>1-6 subtypes) and </a:t>
            </a:r>
            <a:r>
              <a:rPr lang="en-US" sz="3600" dirty="0"/>
              <a:t>in insulin action, or associated with </a:t>
            </a:r>
            <a:r>
              <a:rPr lang="en-US" sz="3600" dirty="0" smtClean="0"/>
              <a:t>some genetic </a:t>
            </a:r>
            <a:r>
              <a:rPr lang="en-US" sz="3600" dirty="0"/>
              <a:t>syndromes.</a:t>
            </a:r>
            <a:endParaRPr lang="ru-RU" sz="3600" dirty="0"/>
          </a:p>
          <a:p>
            <a:pPr>
              <a:defRPr/>
            </a:pPr>
            <a:r>
              <a:rPr lang="en-US" sz="3600" dirty="0"/>
              <a:t>C</a:t>
            </a:r>
            <a:r>
              <a:rPr lang="en-US" sz="3600" dirty="0" smtClean="0"/>
              <a:t>an </a:t>
            </a:r>
            <a:r>
              <a:rPr lang="en-US" sz="3600" dirty="0"/>
              <a:t>be secondary to trauma or primary disease </a:t>
            </a:r>
            <a:r>
              <a:rPr lang="en-US" sz="3600" dirty="0" smtClean="0"/>
              <a:t>of the </a:t>
            </a:r>
            <a:r>
              <a:rPr lang="en-US" sz="3600" dirty="0"/>
              <a:t>pancreas (chronic </a:t>
            </a:r>
            <a:r>
              <a:rPr lang="en-US" sz="3600" dirty="0" smtClean="0"/>
              <a:t>pancreatitis, </a:t>
            </a:r>
            <a:r>
              <a:rPr lang="en-US" sz="3600" dirty="0" err="1" smtClean="0"/>
              <a:t>pancreonecrosis</a:t>
            </a:r>
            <a:r>
              <a:rPr lang="en-US" sz="3600" dirty="0" smtClean="0"/>
              <a:t>, tumor, </a:t>
            </a:r>
            <a:r>
              <a:rPr lang="en-US" sz="3600" dirty="0" err="1" smtClean="0"/>
              <a:t>pancreatectomy</a:t>
            </a:r>
            <a:r>
              <a:rPr lang="en-US" sz="3600" dirty="0" smtClean="0"/>
              <a:t>).</a:t>
            </a:r>
            <a:endParaRPr lang="ru-RU" sz="3600" dirty="0"/>
          </a:p>
          <a:p>
            <a:pPr>
              <a:defRPr/>
            </a:pPr>
            <a:r>
              <a:rPr lang="en-US" sz="3600" dirty="0" smtClean="0"/>
              <a:t>Some </a:t>
            </a:r>
            <a:r>
              <a:rPr lang="en-US" sz="3600" dirty="0" err="1"/>
              <a:t>endocrinopathies</a:t>
            </a:r>
            <a:r>
              <a:rPr lang="en-US" sz="3600" dirty="0"/>
              <a:t> are associated with </a:t>
            </a:r>
            <a:r>
              <a:rPr lang="en-US" sz="3600" dirty="0" smtClean="0"/>
              <a:t>insulin resistance </a:t>
            </a:r>
            <a:r>
              <a:rPr lang="en-US" sz="3600" dirty="0"/>
              <a:t>(</a:t>
            </a:r>
            <a:r>
              <a:rPr lang="en-US" sz="3600" dirty="0" err="1"/>
              <a:t>ie</a:t>
            </a:r>
            <a:r>
              <a:rPr lang="en-US" sz="3600" dirty="0"/>
              <a:t>, </a:t>
            </a:r>
            <a:r>
              <a:rPr lang="en-US" sz="3600" dirty="0" err="1"/>
              <a:t>acromegaly</a:t>
            </a:r>
            <a:r>
              <a:rPr lang="en-US" sz="3600" dirty="0"/>
              <a:t>, Cushing’s syndrome, </a:t>
            </a:r>
            <a:r>
              <a:rPr lang="en-US" sz="3600" dirty="0" err="1" smtClean="0"/>
              <a:t>glucagonoma</a:t>
            </a:r>
            <a:r>
              <a:rPr lang="en-US" sz="3600" dirty="0" smtClean="0"/>
              <a:t>, hyperthyroidism</a:t>
            </a:r>
            <a:r>
              <a:rPr lang="en-US" sz="3600" dirty="0"/>
              <a:t>, and </a:t>
            </a:r>
            <a:r>
              <a:rPr lang="en-US" sz="3600" dirty="0" err="1"/>
              <a:t>pheochromocytoma</a:t>
            </a:r>
            <a:r>
              <a:rPr lang="en-US" sz="3600" dirty="0"/>
              <a:t>).</a:t>
            </a:r>
            <a:endParaRPr lang="ru-RU" sz="3600" dirty="0"/>
          </a:p>
          <a:p>
            <a:pPr>
              <a:defRPr/>
            </a:pPr>
            <a:r>
              <a:rPr lang="en-US" sz="3600" dirty="0" smtClean="0"/>
              <a:t>Can </a:t>
            </a:r>
            <a:r>
              <a:rPr lang="en-US" sz="3600" dirty="0"/>
              <a:t>be drug or chemical induced (</a:t>
            </a:r>
            <a:r>
              <a:rPr lang="en-US" sz="3600" dirty="0" err="1"/>
              <a:t>pentamidine</a:t>
            </a:r>
            <a:r>
              <a:rPr lang="en-US" sz="3600" dirty="0"/>
              <a:t>, </a:t>
            </a:r>
            <a:r>
              <a:rPr lang="en-US" sz="3600" dirty="0" err="1"/>
              <a:t>glucocorticoids</a:t>
            </a:r>
            <a:r>
              <a:rPr lang="en-US" sz="3600" dirty="0"/>
              <a:t>,</a:t>
            </a:r>
            <a:endParaRPr lang="ru-RU" sz="3600" dirty="0"/>
          </a:p>
          <a:p>
            <a:pPr>
              <a:defRPr/>
            </a:pPr>
            <a:r>
              <a:rPr lang="en-US" sz="3600" dirty="0" err="1"/>
              <a:t>phenytoin</a:t>
            </a:r>
            <a:r>
              <a:rPr lang="en-US" sz="3600" dirty="0"/>
              <a:t>, </a:t>
            </a:r>
            <a:r>
              <a:rPr lang="en-US" sz="3600" dirty="0" err="1"/>
              <a:t>thiazides</a:t>
            </a:r>
            <a:r>
              <a:rPr lang="en-US" sz="3600" dirty="0"/>
              <a:t>, </a:t>
            </a:r>
            <a:r>
              <a:rPr lang="en-US" sz="3600" dirty="0" smtClean="0"/>
              <a:t>beta-blockers</a:t>
            </a:r>
            <a:r>
              <a:rPr lang="en-US" sz="3600" dirty="0"/>
              <a:t>, </a:t>
            </a:r>
            <a:r>
              <a:rPr lang="en-US" sz="3600" dirty="0" smtClean="0"/>
              <a:t>nicotinic acid)</a:t>
            </a:r>
          </a:p>
          <a:p>
            <a:pPr>
              <a:defRPr/>
            </a:pPr>
            <a:r>
              <a:rPr lang="en-US" sz="3600" dirty="0" smtClean="0"/>
              <a:t>Can be </a:t>
            </a:r>
            <a:r>
              <a:rPr lang="en-US" sz="3600" dirty="0"/>
              <a:t>secondary to certain infections (</a:t>
            </a:r>
            <a:r>
              <a:rPr lang="en-US" sz="3600" dirty="0" smtClean="0"/>
              <a:t>congenital rubella</a:t>
            </a:r>
            <a:r>
              <a:rPr lang="en-US" sz="3600" dirty="0"/>
              <a:t>, </a:t>
            </a:r>
            <a:r>
              <a:rPr lang="en-US" sz="3600" dirty="0" err="1" smtClean="0"/>
              <a:t>parotitis</a:t>
            </a:r>
            <a:r>
              <a:rPr lang="en-US" sz="3600" dirty="0" smtClean="0"/>
              <a:t> virus, cytomegalovirus).</a:t>
            </a:r>
            <a:endParaRPr lang="ru-RU" sz="3600" dirty="0"/>
          </a:p>
          <a:p>
            <a:pPr>
              <a:defRPr/>
            </a:pPr>
            <a:endParaRPr lang="ru-RU" dirty="0"/>
          </a:p>
          <a:p>
            <a:pPr>
              <a:defRPr/>
            </a:pPr>
            <a:endParaRPr lang="ru-RU"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defRPr/>
            </a:pPr>
            <a:r>
              <a:rPr lang="en-US" smtClean="0"/>
              <a:t>Diabetic metabolic emergencies</a:t>
            </a:r>
            <a:endParaRPr lang="ru-RU" smtClean="0"/>
          </a:p>
        </p:txBody>
      </p:sp>
      <p:sp>
        <p:nvSpPr>
          <p:cNvPr id="116739" name="Rectangle 3"/>
          <p:cNvSpPr>
            <a:spLocks noGrp="1" noChangeArrowheads="1"/>
          </p:cNvSpPr>
          <p:nvPr>
            <p:ph type="body" idx="1"/>
          </p:nvPr>
        </p:nvSpPr>
        <p:spPr/>
        <p:txBody>
          <a:bodyPr/>
          <a:lstStyle/>
          <a:p>
            <a:pPr eaLnBrk="1" hangingPunct="1"/>
            <a:r>
              <a:rPr lang="en-US" smtClean="0"/>
              <a:t>Hyperglycemic crisis </a:t>
            </a:r>
          </a:p>
          <a:p>
            <a:pPr eaLnBrk="1" hangingPunct="1"/>
            <a:r>
              <a:rPr lang="en-US" smtClean="0"/>
              <a:t>Diabetic ketoacidosis (coma)</a:t>
            </a:r>
          </a:p>
          <a:p>
            <a:pPr eaLnBrk="1" hangingPunct="1"/>
            <a:r>
              <a:rPr lang="en-US" smtClean="0"/>
              <a:t>Hyperglycemic hyperosmolar state (coma)</a:t>
            </a:r>
          </a:p>
          <a:p>
            <a:pPr eaLnBrk="1" hangingPunct="1"/>
            <a:r>
              <a:rPr lang="en-US" smtClean="0"/>
              <a:t>Lactic acidosis (coma)</a:t>
            </a:r>
          </a:p>
          <a:p>
            <a:pPr eaLnBrk="1" hangingPunct="1"/>
            <a:r>
              <a:rPr lang="en-US" smtClean="0"/>
              <a:t>Hypoglycemic state (coma)</a:t>
            </a:r>
            <a:endParaRPr lang="ru-RU" smtClean="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en-US" b="1" dirty="0" smtClean="0"/>
              <a:t>DIABETIC EMERGENCIES</a:t>
            </a:r>
            <a:br>
              <a:rPr lang="en-US" b="1" dirty="0" smtClean="0"/>
            </a:br>
            <a:endParaRPr lang="ru-RU" dirty="0"/>
          </a:p>
        </p:txBody>
      </p:sp>
      <p:sp>
        <p:nvSpPr>
          <p:cNvPr id="117763" name="Содержимое 2"/>
          <p:cNvSpPr>
            <a:spLocks noGrp="1"/>
          </p:cNvSpPr>
          <p:nvPr>
            <p:ph idx="1"/>
          </p:nvPr>
        </p:nvSpPr>
        <p:spPr/>
        <p:txBody>
          <a:bodyPr/>
          <a:lstStyle/>
          <a:p>
            <a:pPr>
              <a:buFontTx/>
              <a:buNone/>
            </a:pPr>
            <a:r>
              <a:rPr lang="en-US" smtClean="0"/>
              <a:t>• DKA and hyperglycemic hyperosmolar syndrome (HHS) are two of the most serious acute complications of diabetes.</a:t>
            </a:r>
          </a:p>
          <a:p>
            <a:pPr>
              <a:buFontTx/>
              <a:buNone/>
            </a:pPr>
            <a:r>
              <a:rPr lang="en-US" smtClean="0"/>
              <a:t>• Hypoglycemia is another life-threatening acute complication requiring immediate treatment.</a:t>
            </a:r>
            <a:endParaRPr lang="ru-RU" smtClean="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4"/>
          <p:cNvPicPr>
            <a:picLocks noChangeAspect="1" noChangeArrowheads="1"/>
          </p:cNvPicPr>
          <p:nvPr/>
        </p:nvPicPr>
        <p:blipFill>
          <a:blip r:embed="rId2" cstate="print"/>
          <a:srcRect/>
          <a:stretch>
            <a:fillRect/>
          </a:stretch>
        </p:blipFill>
        <p:spPr bwMode="auto">
          <a:xfrm>
            <a:off x="1187450" y="115888"/>
            <a:ext cx="62103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defRPr/>
            </a:pPr>
            <a:r>
              <a:rPr lang="en-US" b="1" smtClean="0"/>
              <a:t>Diabetic metabolic emergencies</a:t>
            </a:r>
            <a:endParaRPr lang="ru-RU" b="1" smtClean="0"/>
          </a:p>
        </p:txBody>
      </p:sp>
      <p:sp>
        <p:nvSpPr>
          <p:cNvPr id="119811" name="Rectangle 3"/>
          <p:cNvSpPr>
            <a:spLocks noGrp="1" noChangeArrowheads="1"/>
          </p:cNvSpPr>
          <p:nvPr>
            <p:ph type="body" idx="1"/>
          </p:nvPr>
        </p:nvSpPr>
        <p:spPr>
          <a:xfrm>
            <a:off x="457200" y="1600200"/>
            <a:ext cx="8229600" cy="4924425"/>
          </a:xfrm>
        </p:spPr>
        <p:txBody>
          <a:bodyPr/>
          <a:lstStyle/>
          <a:p>
            <a:pPr algn="ctr" eaLnBrk="1" hangingPunct="1">
              <a:lnSpc>
                <a:spcPct val="90000"/>
              </a:lnSpc>
              <a:buFontTx/>
              <a:buNone/>
            </a:pPr>
            <a:r>
              <a:rPr lang="en-US" sz="4000" b="1" smtClean="0"/>
              <a:t>Diabetic ketoacidosis</a:t>
            </a:r>
            <a:r>
              <a:rPr lang="en-US" b="1" smtClean="0"/>
              <a:t>  </a:t>
            </a:r>
            <a:endParaRPr lang="ru-RU" b="1" smtClean="0"/>
          </a:p>
          <a:p>
            <a:pPr eaLnBrk="1" hangingPunct="1">
              <a:lnSpc>
                <a:spcPct val="90000"/>
              </a:lnSpc>
            </a:pPr>
            <a:r>
              <a:rPr lang="en-US" smtClean="0"/>
              <a:t>Diabetic ketoacidosis is the hallmark of type 1 diabetes. </a:t>
            </a:r>
          </a:p>
          <a:p>
            <a:pPr eaLnBrk="1" hangingPunct="1">
              <a:lnSpc>
                <a:spcPct val="90000"/>
              </a:lnSpc>
            </a:pPr>
            <a:r>
              <a:rPr lang="en-US" smtClean="0"/>
              <a:t>It is usually seen in the following circumstances: </a:t>
            </a:r>
          </a:p>
          <a:p>
            <a:pPr eaLnBrk="1" hangingPunct="1">
              <a:lnSpc>
                <a:spcPct val="90000"/>
              </a:lnSpc>
              <a:buFontTx/>
              <a:buNone/>
            </a:pPr>
            <a:r>
              <a:rPr lang="en-US" smtClean="0"/>
              <a:t>-previously undiagnosed diabetes</a:t>
            </a:r>
          </a:p>
          <a:p>
            <a:pPr eaLnBrk="1" hangingPunct="1">
              <a:lnSpc>
                <a:spcPct val="90000"/>
              </a:lnSpc>
              <a:buFontTx/>
              <a:buNone/>
            </a:pPr>
            <a:r>
              <a:rPr lang="en-US" smtClean="0"/>
              <a:t>-interruption of insulin therapy</a:t>
            </a:r>
            <a:endParaRPr lang="ru-RU" smtClean="0"/>
          </a:p>
          <a:p>
            <a:pPr eaLnBrk="1" hangingPunct="1">
              <a:lnSpc>
                <a:spcPct val="90000"/>
              </a:lnSpc>
              <a:buFontTx/>
              <a:buNone/>
            </a:pPr>
            <a:r>
              <a:rPr lang="en-US" smtClean="0"/>
              <a:t>-stress or intercurrent illness , common - infection </a:t>
            </a:r>
            <a:endParaRPr lang="ru-RU" smtClean="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en-US" b="1" dirty="0" smtClean="0"/>
              <a:t>Diabetic </a:t>
            </a:r>
            <a:r>
              <a:rPr lang="en-US" b="1" dirty="0" err="1" smtClean="0"/>
              <a:t>ketoacidosis</a:t>
            </a:r>
            <a:r>
              <a:rPr lang="en-US" b="1" dirty="0" smtClean="0"/>
              <a:t>  </a:t>
            </a:r>
            <a:r>
              <a:rPr lang="ru-RU" b="1" dirty="0" smtClean="0"/>
              <a:t/>
            </a:r>
            <a:br>
              <a:rPr lang="ru-RU" b="1" dirty="0" smtClean="0"/>
            </a:br>
            <a:endParaRPr lang="ru-RU" dirty="0"/>
          </a:p>
        </p:txBody>
      </p:sp>
      <p:sp>
        <p:nvSpPr>
          <p:cNvPr id="120835" name="Содержимое 2"/>
          <p:cNvSpPr>
            <a:spLocks noGrp="1"/>
          </p:cNvSpPr>
          <p:nvPr>
            <p:ph idx="1"/>
          </p:nvPr>
        </p:nvSpPr>
        <p:spPr/>
        <p:txBody>
          <a:bodyPr/>
          <a:lstStyle/>
          <a:p>
            <a:r>
              <a:rPr lang="en-US" sz="2000" dirty="0" smtClean="0"/>
              <a:t>Usually occurs in patients with type 1 diabetes;</a:t>
            </a:r>
          </a:p>
          <a:p>
            <a:r>
              <a:rPr lang="en-US" sz="2000" dirty="0" smtClean="0"/>
              <a:t> can occur in patients with type 2 diabetes subjected to severe illness or stress </a:t>
            </a:r>
          </a:p>
          <a:p>
            <a:pPr>
              <a:buFontTx/>
              <a:buNone/>
            </a:pPr>
            <a:r>
              <a:rPr lang="en-US" sz="2000" u="sng" dirty="0" smtClean="0"/>
              <a:t>• </a:t>
            </a:r>
            <a:r>
              <a:rPr lang="en-US" sz="2000" i="1" u="sng" dirty="0" smtClean="0"/>
              <a:t>Precipitating factors i</a:t>
            </a:r>
            <a:r>
              <a:rPr lang="en-US" sz="2000" u="sng" dirty="0" smtClean="0"/>
              <a:t>nclude:</a:t>
            </a:r>
          </a:p>
          <a:p>
            <a:pPr>
              <a:buFontTx/>
              <a:buNone/>
            </a:pPr>
            <a:r>
              <a:rPr lang="en-US" sz="2000" dirty="0" smtClean="0"/>
              <a:t>-	undiagnosed and untreated diabetes, </a:t>
            </a:r>
          </a:p>
          <a:p>
            <a:pPr>
              <a:buFontTx/>
              <a:buNone/>
            </a:pPr>
            <a:r>
              <a:rPr lang="en-US" sz="2000" dirty="0" smtClean="0"/>
              <a:t>-	omission of insulin or inadequate insulin treatment, </a:t>
            </a:r>
          </a:p>
          <a:p>
            <a:pPr>
              <a:buFontTx/>
              <a:buNone/>
            </a:pPr>
            <a:r>
              <a:rPr lang="en-US" sz="2000" dirty="0" smtClean="0"/>
              <a:t>-   trauma,</a:t>
            </a:r>
          </a:p>
          <a:p>
            <a:r>
              <a:rPr lang="en-US" sz="2000" dirty="0" smtClean="0"/>
              <a:t>severe infection, </a:t>
            </a:r>
          </a:p>
          <a:p>
            <a:r>
              <a:rPr lang="en-US" sz="2000" dirty="0" smtClean="0"/>
              <a:t>MI or </a:t>
            </a:r>
            <a:r>
              <a:rPr lang="en-US" sz="2000" dirty="0" err="1" smtClean="0"/>
              <a:t>cerebrovascular</a:t>
            </a:r>
            <a:r>
              <a:rPr lang="en-US" sz="2000" dirty="0" smtClean="0"/>
              <a:t> accident (CVA), </a:t>
            </a:r>
          </a:p>
          <a:p>
            <a:r>
              <a:rPr lang="en-US" sz="2000" dirty="0" err="1" smtClean="0"/>
              <a:t>perioperative</a:t>
            </a:r>
            <a:r>
              <a:rPr lang="en-US" sz="2000" dirty="0" smtClean="0"/>
              <a:t> stress </a:t>
            </a:r>
            <a:r>
              <a:rPr lang="ru-RU" sz="2000" dirty="0" smtClean="0"/>
              <a:t> </a:t>
            </a:r>
            <a:endParaRPr lang="en-US" sz="2000" dirty="0" smtClean="0"/>
          </a:p>
          <a:p>
            <a:r>
              <a:rPr lang="en-US" sz="2000" dirty="0" smtClean="0"/>
              <a:t>severe physical or emotional stress.</a:t>
            </a:r>
            <a:endParaRPr lang="ru-RU" sz="2000" dirty="0" smtClean="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4"/>
          <p:cNvSpPr>
            <a:spLocks noChangeArrowheads="1"/>
          </p:cNvSpPr>
          <p:nvPr/>
        </p:nvSpPr>
        <p:spPr bwMode="auto">
          <a:xfrm>
            <a:off x="1455738" y="369888"/>
            <a:ext cx="6234112" cy="6122987"/>
          </a:xfrm>
          <a:prstGeom prst="rect">
            <a:avLst/>
          </a:prstGeom>
          <a:noFill/>
          <a:ln w="9525">
            <a:noFill/>
            <a:miter lim="800000"/>
            <a:headEnd/>
            <a:tailEnd/>
          </a:ln>
        </p:spPr>
        <p:txBody>
          <a:bodyPr wrap="none" anchor="ctr">
            <a:spAutoFit/>
          </a:bodyPr>
          <a:lstStyle/>
          <a:p>
            <a:pPr algn="ctr"/>
            <a:r>
              <a:rPr lang="en-US" sz="4400" b="1"/>
              <a:t>Ketogenesis</a:t>
            </a:r>
            <a:endParaRPr lang="ru-RU" sz="4400"/>
          </a:p>
          <a:p>
            <a:pPr algn="ctr"/>
            <a:r>
              <a:rPr lang="en-US" sz="3200"/>
              <a:t>Insulin deficiency</a:t>
            </a:r>
            <a:endParaRPr lang="ru-RU" sz="3200"/>
          </a:p>
          <a:p>
            <a:pPr algn="ctr"/>
            <a:r>
              <a:rPr lang="en-US" sz="3200">
                <a:sym typeface="Symbol" pitchFamily="18" charset="2"/>
              </a:rPr>
              <a:t></a:t>
            </a:r>
            <a:endParaRPr lang="ru-RU" sz="3200"/>
          </a:p>
          <a:p>
            <a:pPr algn="ctr"/>
            <a:r>
              <a:rPr lang="en-US" sz="3200">
                <a:sym typeface="Symbol" pitchFamily="18" charset="2"/>
              </a:rPr>
              <a:t>Lipolysis</a:t>
            </a:r>
            <a:endParaRPr lang="ru-RU" sz="3200">
              <a:sym typeface="Symbol" pitchFamily="18" charset="2"/>
            </a:endParaRPr>
          </a:p>
          <a:p>
            <a:pPr algn="ctr"/>
            <a:r>
              <a:rPr lang="en-US" sz="3200">
                <a:sym typeface="Symbol" pitchFamily="18" charset="2"/>
              </a:rPr>
              <a:t></a:t>
            </a:r>
            <a:endParaRPr lang="en-US" sz="3200"/>
          </a:p>
          <a:p>
            <a:pPr algn="ctr"/>
            <a:r>
              <a:rPr lang="en-US" sz="3200">
                <a:sym typeface="Symbol" pitchFamily="18" charset="2"/>
              </a:rPr>
              <a:t> Free fatty acids</a:t>
            </a:r>
            <a:endParaRPr lang="ru-RU" sz="3200">
              <a:sym typeface="Symbol" pitchFamily="18" charset="2"/>
            </a:endParaRPr>
          </a:p>
          <a:p>
            <a:pPr algn="ctr"/>
            <a:r>
              <a:rPr lang="en-US" sz="3200">
                <a:sym typeface="Symbol" pitchFamily="18" charset="2"/>
              </a:rPr>
              <a:t></a:t>
            </a:r>
            <a:endParaRPr lang="en-US" sz="3200"/>
          </a:p>
          <a:p>
            <a:pPr algn="ctr"/>
            <a:r>
              <a:rPr lang="en-US" sz="3200">
                <a:sym typeface="Symbol" pitchFamily="18" charset="2"/>
              </a:rPr>
              <a:t>Ketone formation</a:t>
            </a:r>
            <a:endParaRPr lang="ru-RU" sz="3200">
              <a:sym typeface="Symbol" pitchFamily="18" charset="2"/>
            </a:endParaRPr>
          </a:p>
          <a:p>
            <a:pPr algn="ctr"/>
            <a:r>
              <a:rPr lang="en-US" sz="3200">
                <a:sym typeface="Symbol" pitchFamily="18" charset="2"/>
              </a:rPr>
              <a:t>       (acetoacetate, acetone </a:t>
            </a:r>
          </a:p>
          <a:p>
            <a:pPr algn="ctr"/>
            <a:r>
              <a:rPr lang="en-US" sz="3200">
                <a:sym typeface="Symbol" pitchFamily="18" charset="2"/>
              </a:rPr>
              <a:t>        and β-hydroxybutyrate)</a:t>
            </a:r>
          </a:p>
          <a:p>
            <a:pPr algn="ctr"/>
            <a:r>
              <a:rPr lang="en-US" sz="3200">
                <a:sym typeface="Symbol" pitchFamily="18" charset="2"/>
              </a:rPr>
              <a:t> </a:t>
            </a:r>
            <a:endParaRPr lang="ru-RU" sz="3200"/>
          </a:p>
          <a:p>
            <a:pPr algn="ctr"/>
            <a:r>
              <a:rPr lang="en-US" sz="3200">
                <a:sym typeface="Symbol" pitchFamily="18" charset="2"/>
              </a:rPr>
              <a:t>Acidosis</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Line 13"/>
          <p:cNvSpPr>
            <a:spLocks noChangeShapeType="1"/>
          </p:cNvSpPr>
          <p:nvPr/>
        </p:nvSpPr>
        <p:spPr bwMode="auto">
          <a:xfrm>
            <a:off x="6516688" y="4437063"/>
            <a:ext cx="2474912" cy="0"/>
          </a:xfrm>
          <a:prstGeom prst="line">
            <a:avLst/>
          </a:prstGeom>
          <a:noFill/>
          <a:ln w="41275">
            <a:solidFill>
              <a:srgbClr val="000000"/>
            </a:solidFill>
            <a:round/>
            <a:headEnd/>
            <a:tailEnd/>
          </a:ln>
        </p:spPr>
        <p:txBody>
          <a:bodyPr/>
          <a:lstStyle/>
          <a:p>
            <a:endParaRPr lang="ru-RU"/>
          </a:p>
        </p:txBody>
      </p:sp>
      <p:sp>
        <p:nvSpPr>
          <p:cNvPr id="121859" name="Line 18"/>
          <p:cNvSpPr>
            <a:spLocks noChangeShapeType="1"/>
          </p:cNvSpPr>
          <p:nvPr/>
        </p:nvSpPr>
        <p:spPr bwMode="auto">
          <a:xfrm flipV="1">
            <a:off x="8964613" y="1989138"/>
            <a:ext cx="0" cy="2447925"/>
          </a:xfrm>
          <a:prstGeom prst="line">
            <a:avLst/>
          </a:prstGeom>
          <a:noFill/>
          <a:ln w="41275">
            <a:solidFill>
              <a:srgbClr val="000000"/>
            </a:solidFill>
            <a:round/>
            <a:headEnd/>
            <a:tailEnd/>
          </a:ln>
        </p:spPr>
        <p:txBody>
          <a:bodyPr/>
          <a:lstStyle/>
          <a:p>
            <a:endParaRPr lang="ru-RU"/>
          </a:p>
        </p:txBody>
      </p:sp>
      <p:sp>
        <p:nvSpPr>
          <p:cNvPr id="121860" name="Line 15"/>
          <p:cNvSpPr>
            <a:spLocks noChangeShapeType="1"/>
          </p:cNvSpPr>
          <p:nvPr/>
        </p:nvSpPr>
        <p:spPr bwMode="auto">
          <a:xfrm flipH="1">
            <a:off x="8101013" y="1989138"/>
            <a:ext cx="863600" cy="0"/>
          </a:xfrm>
          <a:prstGeom prst="line">
            <a:avLst/>
          </a:prstGeom>
          <a:noFill/>
          <a:ln w="41275">
            <a:solidFill>
              <a:srgbClr val="000000"/>
            </a:solidFill>
            <a:round/>
            <a:headEnd/>
            <a:tailEnd type="triangle" w="med" len="med"/>
          </a:ln>
        </p:spPr>
        <p:txBody>
          <a:bodyPr/>
          <a:lstStyle/>
          <a:p>
            <a:endParaRPr lang="ru-RU"/>
          </a:p>
        </p:txBody>
      </p:sp>
      <p:sp>
        <p:nvSpPr>
          <p:cNvPr id="121861" name="Line 14"/>
          <p:cNvSpPr>
            <a:spLocks noChangeShapeType="1"/>
          </p:cNvSpPr>
          <p:nvPr/>
        </p:nvSpPr>
        <p:spPr bwMode="auto">
          <a:xfrm flipH="1">
            <a:off x="250825" y="4437063"/>
            <a:ext cx="2592388" cy="0"/>
          </a:xfrm>
          <a:prstGeom prst="line">
            <a:avLst/>
          </a:prstGeom>
          <a:noFill/>
          <a:ln w="41275">
            <a:solidFill>
              <a:srgbClr val="000000"/>
            </a:solidFill>
            <a:round/>
            <a:headEnd/>
            <a:tailEnd/>
          </a:ln>
        </p:spPr>
        <p:txBody>
          <a:bodyPr/>
          <a:lstStyle/>
          <a:p>
            <a:endParaRPr lang="ru-RU"/>
          </a:p>
        </p:txBody>
      </p:sp>
      <p:sp>
        <p:nvSpPr>
          <p:cNvPr id="121862" name="Line 17"/>
          <p:cNvSpPr>
            <a:spLocks noChangeShapeType="1"/>
          </p:cNvSpPr>
          <p:nvPr/>
        </p:nvSpPr>
        <p:spPr bwMode="auto">
          <a:xfrm flipV="1">
            <a:off x="250825" y="1989138"/>
            <a:ext cx="0" cy="2447925"/>
          </a:xfrm>
          <a:prstGeom prst="line">
            <a:avLst/>
          </a:prstGeom>
          <a:noFill/>
          <a:ln w="41275">
            <a:solidFill>
              <a:srgbClr val="000000"/>
            </a:solidFill>
            <a:round/>
            <a:headEnd/>
            <a:tailEnd/>
          </a:ln>
        </p:spPr>
        <p:txBody>
          <a:bodyPr/>
          <a:lstStyle/>
          <a:p>
            <a:endParaRPr lang="ru-RU"/>
          </a:p>
        </p:txBody>
      </p:sp>
      <p:sp>
        <p:nvSpPr>
          <p:cNvPr id="121863" name="Line 16"/>
          <p:cNvSpPr>
            <a:spLocks noChangeShapeType="1"/>
          </p:cNvSpPr>
          <p:nvPr/>
        </p:nvSpPr>
        <p:spPr bwMode="auto">
          <a:xfrm>
            <a:off x="250825" y="1989138"/>
            <a:ext cx="1152525" cy="0"/>
          </a:xfrm>
          <a:prstGeom prst="line">
            <a:avLst/>
          </a:prstGeom>
          <a:noFill/>
          <a:ln w="44450">
            <a:solidFill>
              <a:srgbClr val="000000"/>
            </a:solidFill>
            <a:round/>
            <a:headEnd/>
            <a:tailEnd type="triangle" w="med" len="med"/>
          </a:ln>
        </p:spPr>
        <p:txBody>
          <a:bodyPr/>
          <a:lstStyle/>
          <a:p>
            <a:endParaRPr lang="ru-RU"/>
          </a:p>
        </p:txBody>
      </p:sp>
      <p:sp>
        <p:nvSpPr>
          <p:cNvPr id="121864" name="Rectangle 19"/>
          <p:cNvSpPr>
            <a:spLocks noChangeArrowheads="1"/>
          </p:cNvSpPr>
          <p:nvPr/>
        </p:nvSpPr>
        <p:spPr bwMode="auto">
          <a:xfrm>
            <a:off x="2555875" y="188913"/>
            <a:ext cx="4248150" cy="1204912"/>
          </a:xfrm>
          <a:prstGeom prst="rect">
            <a:avLst/>
          </a:prstGeom>
          <a:noFill/>
          <a:ln w="9525">
            <a:noFill/>
            <a:miter lim="800000"/>
            <a:headEnd/>
            <a:tailEnd/>
          </a:ln>
        </p:spPr>
        <p:txBody>
          <a:bodyPr bIns="0" anchor="ctr">
            <a:spAutoFit/>
          </a:bodyPr>
          <a:lstStyle/>
          <a:p>
            <a:pPr algn="ctr"/>
            <a:r>
              <a:rPr lang="en-US" sz="2000" b="1">
                <a:latin typeface="Arial" charset="0"/>
              </a:rPr>
              <a:t>                                            </a:t>
            </a:r>
            <a:r>
              <a:rPr lang="en-US" sz="3600" b="1">
                <a:latin typeface="Arial" charset="0"/>
              </a:rPr>
              <a:t>Pathogenesis</a:t>
            </a:r>
            <a:endParaRPr lang="ru-RU" sz="3600" b="1">
              <a:latin typeface="Courier New" pitchFamily="49" charset="0"/>
              <a:cs typeface="Times New Roman" pitchFamily="18" charset="0"/>
            </a:endParaRPr>
          </a:p>
          <a:p>
            <a:pPr algn="ctr" eaLnBrk="0" hangingPunct="0"/>
            <a:endParaRPr lang="ru-RU" sz="2000">
              <a:latin typeface="Arial" charset="0"/>
            </a:endParaRPr>
          </a:p>
        </p:txBody>
      </p:sp>
      <p:sp>
        <p:nvSpPr>
          <p:cNvPr id="121865" name="Rectangle 20"/>
          <p:cNvSpPr>
            <a:spLocks noChangeArrowheads="1"/>
          </p:cNvSpPr>
          <p:nvPr/>
        </p:nvSpPr>
        <p:spPr bwMode="auto">
          <a:xfrm>
            <a:off x="358775" y="1628775"/>
            <a:ext cx="8785225" cy="3081338"/>
          </a:xfrm>
          <a:prstGeom prst="rect">
            <a:avLst/>
          </a:prstGeom>
          <a:noFill/>
          <a:ln w="9525">
            <a:noFill/>
            <a:miter lim="800000"/>
            <a:headEnd/>
            <a:tailEnd/>
          </a:ln>
        </p:spPr>
        <p:txBody>
          <a:bodyPr anchor="ctr">
            <a:spAutoFit/>
          </a:bodyPr>
          <a:lstStyle/>
          <a:p>
            <a:r>
              <a:rPr lang="en-US" sz="2800">
                <a:latin typeface="Arial" charset="0"/>
                <a:ea typeface="Times New Roman" pitchFamily="18" charset="0"/>
              </a:rPr>
              <a:t>            Hyperglycaemia          Hyperketonaemia      </a:t>
            </a:r>
            <a:endParaRPr lang="ru-RU" sz="2800">
              <a:ea typeface="Times New Roman" pitchFamily="18" charset="0"/>
            </a:endParaRPr>
          </a:p>
          <a:p>
            <a:pPr eaLnBrk="0" hangingPunct="0"/>
            <a:r>
              <a:rPr lang="en-US" sz="2800">
                <a:latin typeface="Arial" charset="0"/>
                <a:ea typeface="Times New Roman" pitchFamily="18" charset="0"/>
              </a:rPr>
              <a:t>                  </a:t>
            </a:r>
            <a:r>
              <a:rPr lang="en-US" sz="2800">
                <a:solidFill>
                  <a:srgbClr val="000000"/>
                </a:solidFill>
                <a:latin typeface="Arial" charset="0"/>
                <a:ea typeface="Times New Roman" pitchFamily="18" charset="0"/>
                <a:sym typeface="Symbol" pitchFamily="18" charset="2"/>
              </a:rPr>
              <a:t></a:t>
            </a:r>
            <a:r>
              <a:rPr lang="en-US" sz="2800">
                <a:solidFill>
                  <a:srgbClr val="000000"/>
                </a:solidFill>
                <a:latin typeface="Arial" charset="0"/>
                <a:ea typeface="Times New Roman" pitchFamily="18" charset="0"/>
              </a:rPr>
              <a:t>      </a:t>
            </a:r>
            <a:r>
              <a:rPr lang="en-US" sz="2800">
                <a:solidFill>
                  <a:srgbClr val="000000"/>
                </a:solidFill>
                <a:latin typeface="Arial" charset="0"/>
                <a:ea typeface="Times New Roman" pitchFamily="18" charset="0"/>
                <a:sym typeface="Symbol" pitchFamily="18" charset="2"/>
              </a:rPr>
              <a:t>                                       </a:t>
            </a:r>
            <a:endParaRPr lang="ru-RU" sz="2800">
              <a:solidFill>
                <a:srgbClr val="000000"/>
              </a:solidFill>
              <a:ea typeface="Times New Roman" pitchFamily="18" charset="0"/>
            </a:endParaRPr>
          </a:p>
          <a:p>
            <a:pPr eaLnBrk="0" hangingPunct="0"/>
            <a:r>
              <a:rPr lang="en-US" sz="2800">
                <a:latin typeface="Arial" charset="0"/>
                <a:ea typeface="Times New Roman" pitchFamily="18" charset="0"/>
                <a:sym typeface="Symbol" pitchFamily="18" charset="2"/>
              </a:rPr>
              <a:t>            Osmotic diuresis       Acidosis and vomiting</a:t>
            </a:r>
            <a:endParaRPr lang="ru-RU" sz="2800">
              <a:ea typeface="Times New Roman" pitchFamily="18" charset="0"/>
              <a:sym typeface="Symbol" pitchFamily="18" charset="2"/>
            </a:endParaRPr>
          </a:p>
          <a:p>
            <a:pPr eaLnBrk="0" hangingPunct="0"/>
            <a:r>
              <a:rPr lang="en-US" sz="2800">
                <a:latin typeface="Arial" charset="0"/>
                <a:ea typeface="Times New Roman" pitchFamily="18" charset="0"/>
                <a:sym typeface="Symbol" pitchFamily="18" charset="2"/>
              </a:rPr>
              <a:t>                                   </a:t>
            </a:r>
            <a:r>
              <a:rPr lang="en-US" sz="2800">
                <a:solidFill>
                  <a:srgbClr val="000000"/>
                </a:solidFill>
                <a:latin typeface="Arial" charset="0"/>
                <a:ea typeface="Times New Roman" pitchFamily="18" charset="0"/>
                <a:sym typeface="Symbol" pitchFamily="18" charset="2"/>
              </a:rPr>
              <a:t></a:t>
            </a:r>
            <a:r>
              <a:rPr lang="en-US" sz="2800">
                <a:solidFill>
                  <a:srgbClr val="000000"/>
                </a:solidFill>
                <a:latin typeface="Arial" charset="0"/>
                <a:ea typeface="Times New Roman" pitchFamily="18" charset="0"/>
              </a:rPr>
              <a:t>               </a:t>
            </a:r>
            <a:r>
              <a:rPr lang="en-US" sz="2800">
                <a:solidFill>
                  <a:srgbClr val="000000"/>
                </a:solidFill>
                <a:latin typeface="Arial" charset="0"/>
                <a:ea typeface="Times New Roman" pitchFamily="18" charset="0"/>
                <a:sym typeface="Symbol" pitchFamily="18" charset="2"/>
              </a:rPr>
              <a:t></a:t>
            </a:r>
            <a:endParaRPr lang="ru-RU" sz="2800">
              <a:solidFill>
                <a:srgbClr val="000000"/>
              </a:solidFill>
              <a:ea typeface="Times New Roman" pitchFamily="18" charset="0"/>
            </a:endParaRPr>
          </a:p>
          <a:p>
            <a:pPr eaLnBrk="0" hangingPunct="0"/>
            <a:r>
              <a:rPr lang="en-US" sz="2800">
                <a:latin typeface="Arial" charset="0"/>
                <a:ea typeface="Times New Roman" pitchFamily="18" charset="0"/>
                <a:sym typeface="Symbol" pitchFamily="18" charset="2"/>
              </a:rPr>
              <a:t>                                   Dehydration </a:t>
            </a:r>
            <a:endParaRPr lang="ru-RU" sz="2800">
              <a:ea typeface="Times New Roman" pitchFamily="18" charset="0"/>
              <a:sym typeface="Symbol" pitchFamily="18" charset="2"/>
            </a:endParaRPr>
          </a:p>
          <a:p>
            <a:pPr eaLnBrk="0" hangingPunct="0"/>
            <a:r>
              <a:rPr lang="en-US" sz="2800">
                <a:latin typeface="Arial" charset="0"/>
                <a:ea typeface="Times New Roman" pitchFamily="18" charset="0"/>
                <a:sym typeface="Symbol" pitchFamily="18" charset="2"/>
              </a:rPr>
              <a:t>                                           </a:t>
            </a:r>
            <a:r>
              <a:rPr lang="en-US" sz="2800">
                <a:solidFill>
                  <a:srgbClr val="000000"/>
                </a:solidFill>
                <a:latin typeface="Arial" charset="0"/>
                <a:ea typeface="Times New Roman" pitchFamily="18" charset="0"/>
                <a:sym typeface="Symbol" pitchFamily="18" charset="2"/>
              </a:rPr>
              <a:t></a:t>
            </a:r>
            <a:endParaRPr lang="ru-RU" sz="2800">
              <a:solidFill>
                <a:srgbClr val="000000"/>
              </a:solidFill>
              <a:ea typeface="Times New Roman" pitchFamily="18" charset="0"/>
            </a:endParaRPr>
          </a:p>
          <a:p>
            <a:pPr eaLnBrk="0" hangingPunct="0"/>
            <a:endParaRPr lang="ru-RU" sz="2800">
              <a:solidFill>
                <a:srgbClr val="000000"/>
              </a:solidFill>
              <a:latin typeface="Arial" charset="0"/>
              <a:ea typeface="Times New Roman" pitchFamily="18" charset="0"/>
              <a:sym typeface="Symbol" pitchFamily="18" charset="2"/>
            </a:endParaRPr>
          </a:p>
        </p:txBody>
      </p:sp>
      <p:sp>
        <p:nvSpPr>
          <p:cNvPr id="121866" name="Rectangle 21"/>
          <p:cNvSpPr>
            <a:spLocks noChangeArrowheads="1"/>
          </p:cNvSpPr>
          <p:nvPr/>
        </p:nvSpPr>
        <p:spPr bwMode="auto">
          <a:xfrm>
            <a:off x="2916238" y="4149725"/>
            <a:ext cx="4535487" cy="519113"/>
          </a:xfrm>
          <a:prstGeom prst="rect">
            <a:avLst/>
          </a:prstGeom>
          <a:noFill/>
          <a:ln w="9525">
            <a:noFill/>
            <a:miter lim="800000"/>
            <a:headEnd/>
            <a:tailEnd/>
          </a:ln>
        </p:spPr>
        <p:txBody>
          <a:bodyPr anchor="ctr">
            <a:spAutoFit/>
          </a:bodyPr>
          <a:lstStyle/>
          <a:p>
            <a:pPr algn="just"/>
            <a:r>
              <a:rPr lang="en-US" sz="2800">
                <a:latin typeface="Arial" charset="0"/>
                <a:ea typeface="Times New Roman" pitchFamily="18" charset="0"/>
              </a:rPr>
              <a:t>Renal hypoperfusion</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en-US" i="1" dirty="0" smtClean="0"/>
              <a:t>Signs and symptoms</a:t>
            </a:r>
            <a:endParaRPr lang="ru-RU" dirty="0"/>
          </a:p>
        </p:txBody>
      </p:sp>
      <p:sp>
        <p:nvSpPr>
          <p:cNvPr id="123907" name="Содержимое 2"/>
          <p:cNvSpPr>
            <a:spLocks noGrp="1"/>
          </p:cNvSpPr>
          <p:nvPr>
            <p:ph idx="1"/>
          </p:nvPr>
        </p:nvSpPr>
        <p:spPr/>
        <p:txBody>
          <a:bodyPr/>
          <a:lstStyle/>
          <a:p>
            <a:r>
              <a:rPr lang="en-US" smtClean="0"/>
              <a:t> </a:t>
            </a:r>
            <a:r>
              <a:rPr lang="en-US" u="sng" smtClean="0"/>
              <a:t>Typical of DKA </a:t>
            </a:r>
            <a:r>
              <a:rPr lang="en-US" smtClean="0"/>
              <a:t>i</a:t>
            </a:r>
            <a:r>
              <a:rPr lang="en-US" sz="2800" smtClean="0"/>
              <a:t>nclude nausea, vomiting, abdominal pain, severe dehydration, hyperventilation (Kussmaul breathing),and lethargy or coma.</a:t>
            </a:r>
          </a:p>
          <a:p>
            <a:r>
              <a:rPr lang="en-US" sz="2800" i="1" smtClean="0"/>
              <a:t>Symptoms and signs of DKA are  produced by dehydration and acidosis</a:t>
            </a:r>
          </a:p>
          <a:p>
            <a:pPr>
              <a:buFontTx/>
              <a:buNone/>
            </a:pPr>
            <a:r>
              <a:rPr lang="en-US" sz="2800" b="1" i="1" smtClean="0"/>
              <a:t> </a:t>
            </a:r>
          </a:p>
          <a:p>
            <a:r>
              <a:rPr lang="en-US" sz="2800" u="sng" smtClean="0"/>
              <a:t> Manifestation of concomitant disease</a:t>
            </a:r>
            <a:r>
              <a:rPr lang="en-US" sz="2800" smtClean="0"/>
              <a:t> interfere to clinical picture</a:t>
            </a:r>
            <a:endParaRPr lang="ru-RU" sz="2800" smtClean="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68313" y="620713"/>
            <a:ext cx="8243887" cy="733425"/>
          </a:xfrm>
        </p:spPr>
        <p:txBody>
          <a:bodyPr/>
          <a:lstStyle/>
          <a:p>
            <a:pPr eaLnBrk="1" hangingPunct="1">
              <a:defRPr/>
            </a:pPr>
            <a:r>
              <a:rPr lang="en-US" sz="4000" b="1" smtClean="0"/>
              <a:t>Clinical features</a:t>
            </a:r>
            <a:r>
              <a:rPr lang="ru-RU" sz="4000" b="1" smtClean="0"/>
              <a:t/>
            </a:r>
            <a:br>
              <a:rPr lang="ru-RU" sz="4000" b="1" smtClean="0"/>
            </a:br>
            <a:endParaRPr lang="ru-RU" sz="4000" b="1" smtClean="0"/>
          </a:p>
        </p:txBody>
      </p:sp>
      <p:sp>
        <p:nvSpPr>
          <p:cNvPr id="124931" name="Rectangle 3"/>
          <p:cNvSpPr>
            <a:spLocks noGrp="1" noChangeArrowheads="1"/>
          </p:cNvSpPr>
          <p:nvPr>
            <p:ph type="body" idx="1"/>
          </p:nvPr>
        </p:nvSpPr>
        <p:spPr>
          <a:xfrm>
            <a:off x="457200" y="836613"/>
            <a:ext cx="8229600" cy="5832475"/>
          </a:xfrm>
        </p:spPr>
        <p:txBody>
          <a:bodyPr/>
          <a:lstStyle/>
          <a:p>
            <a:pPr eaLnBrk="1" hangingPunct="1"/>
            <a:r>
              <a:rPr lang="en-US" sz="2800" smtClean="0"/>
              <a:t>prostration </a:t>
            </a:r>
          </a:p>
          <a:p>
            <a:pPr eaLnBrk="1" hangingPunct="1"/>
            <a:r>
              <a:rPr lang="en-US" sz="2800" smtClean="0"/>
              <a:t>hyperventilation (Kussmaul respiration)</a:t>
            </a:r>
          </a:p>
          <a:p>
            <a:pPr eaLnBrk="1" hangingPunct="1"/>
            <a:r>
              <a:rPr lang="en-US" sz="2800" smtClean="0"/>
              <a:t>nausea</a:t>
            </a:r>
          </a:p>
          <a:p>
            <a:pPr eaLnBrk="1" hangingPunct="1"/>
            <a:r>
              <a:rPr lang="en-US" sz="2800" smtClean="0"/>
              <a:t>vomiting</a:t>
            </a:r>
          </a:p>
          <a:p>
            <a:pPr eaLnBrk="1" hangingPunct="1"/>
            <a:r>
              <a:rPr lang="en-US" sz="2800" smtClean="0"/>
              <a:t>abdominal pain</a:t>
            </a:r>
          </a:p>
          <a:p>
            <a:pPr eaLnBrk="1" hangingPunct="1"/>
            <a:r>
              <a:rPr lang="en-US" sz="2800" smtClean="0"/>
              <a:t>confusion and stupor are common </a:t>
            </a:r>
          </a:p>
          <a:p>
            <a:pPr eaLnBrk="1" hangingPunct="1"/>
            <a:r>
              <a:rPr lang="en-US" sz="2800" smtClean="0"/>
              <a:t>up to 5% present in coma</a:t>
            </a:r>
          </a:p>
          <a:p>
            <a:pPr eaLnBrk="1" hangingPunct="1"/>
            <a:r>
              <a:rPr lang="en-US" sz="2800" smtClean="0"/>
              <a:t>the eyeball is lax to pressure </a:t>
            </a:r>
          </a:p>
          <a:p>
            <a:pPr eaLnBrk="1" hangingPunct="1"/>
            <a:r>
              <a:rPr lang="en-US" sz="2800" smtClean="0"/>
              <a:t>the smell of ketones on the breath </a:t>
            </a:r>
          </a:p>
          <a:p>
            <a:pPr eaLnBrk="1" hangingPunct="1"/>
            <a:r>
              <a:rPr lang="en-US" sz="2800" smtClean="0"/>
              <a:t>the skin is dry </a:t>
            </a:r>
          </a:p>
          <a:p>
            <a:pPr eaLnBrk="1" hangingPunct="1"/>
            <a:r>
              <a:rPr lang="en-US" sz="2800" smtClean="0"/>
              <a:t>the body temperature is subnormal </a:t>
            </a:r>
            <a:endParaRPr lang="ru-RU" sz="2800" smtClean="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en-US" b="1" i="1" dirty="0" smtClean="0"/>
              <a:t>Laboratory findings</a:t>
            </a:r>
            <a:endParaRPr lang="ru-RU" dirty="0"/>
          </a:p>
        </p:txBody>
      </p:sp>
      <p:sp>
        <p:nvSpPr>
          <p:cNvPr id="125955" name="Содержимое 2"/>
          <p:cNvSpPr>
            <a:spLocks noGrp="1"/>
          </p:cNvSpPr>
          <p:nvPr>
            <p:ph idx="1"/>
          </p:nvPr>
        </p:nvSpPr>
        <p:spPr>
          <a:xfrm>
            <a:off x="395288" y="1412875"/>
            <a:ext cx="8302625" cy="4743450"/>
          </a:xfrm>
        </p:spPr>
        <p:txBody>
          <a:bodyPr/>
          <a:lstStyle/>
          <a:p>
            <a:r>
              <a:rPr lang="en-US" sz="2000" smtClean="0"/>
              <a:t>Glucose usually above 250 mg/dL but occasionally lower.</a:t>
            </a:r>
          </a:p>
          <a:p>
            <a:r>
              <a:rPr lang="en-US" sz="2000" smtClean="0"/>
              <a:t> Acidosis with low arterial pH (&lt;7.3), low serum bicarbonate (&lt;18 mEq/dL), and increased anion gap.</a:t>
            </a:r>
            <a:endParaRPr lang="ru-RU" sz="2000" smtClean="0"/>
          </a:p>
          <a:p>
            <a:r>
              <a:rPr lang="en-US" sz="2000" smtClean="0"/>
              <a:t>Positive serum and urine ketones.</a:t>
            </a:r>
          </a:p>
          <a:p>
            <a:r>
              <a:rPr lang="en-US" sz="2000" smtClean="0"/>
              <a:t> Serum potassium usually initially high, but falls precipitously with insulin and fluid infusion, and correction of acidosis. Careful monitoring of the serum potassium concentration during treatment is essential.</a:t>
            </a:r>
          </a:p>
          <a:p>
            <a:r>
              <a:rPr lang="en-US" sz="2000" smtClean="0"/>
              <a:t> Elevated serum blood urea nitrogen (BUN); elevation of creatinine may be a laboratory artifact because of ketone interference with the assay.</a:t>
            </a:r>
          </a:p>
          <a:p>
            <a:r>
              <a:rPr lang="en-US" sz="2000" smtClean="0"/>
              <a:t> Hypophosphatemia may not be apparent until after therapy is initiated.</a:t>
            </a:r>
          </a:p>
          <a:p>
            <a:r>
              <a:rPr lang="en-US" sz="2000" smtClean="0"/>
              <a:t> Elevated white blood cell (WBC) count can be caused by demargination of white blood cells in the absence of infection.</a:t>
            </a:r>
            <a:endParaRPr lang="ru-RU" sz="20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cstate="print"/>
          <a:srcRect/>
          <a:stretch>
            <a:fillRect/>
          </a:stretch>
        </p:blipFill>
        <p:spPr bwMode="auto">
          <a:xfrm>
            <a:off x="900113" y="0"/>
            <a:ext cx="7416800" cy="7134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type="body" idx="4294967295"/>
          </p:nvPr>
        </p:nvSpPr>
        <p:spPr>
          <a:xfrm>
            <a:off x="0" y="476250"/>
            <a:ext cx="8302625" cy="5246688"/>
          </a:xfrm>
        </p:spPr>
        <p:txBody>
          <a:bodyPr/>
          <a:lstStyle/>
          <a:p>
            <a:pPr algn="ctr" eaLnBrk="1" hangingPunct="1">
              <a:buFontTx/>
              <a:buNone/>
            </a:pPr>
            <a:r>
              <a:rPr lang="en-US" sz="4000" b="1" smtClean="0"/>
              <a:t> Anion gap</a:t>
            </a:r>
            <a:endParaRPr lang="ru-RU" sz="4000" b="1" smtClean="0"/>
          </a:p>
          <a:p>
            <a:pPr eaLnBrk="1" hangingPunct="1">
              <a:buFontTx/>
              <a:buNone/>
            </a:pPr>
            <a:endParaRPr lang="en-US" sz="2800" smtClean="0"/>
          </a:p>
          <a:p>
            <a:pPr eaLnBrk="1" hangingPunct="1">
              <a:buFontTx/>
              <a:buNone/>
            </a:pPr>
            <a:r>
              <a:rPr lang="en-US" sz="2800" b="1" smtClean="0">
                <a:solidFill>
                  <a:srgbClr val="C00000"/>
                </a:solidFill>
              </a:rPr>
              <a:t>AG</a:t>
            </a:r>
            <a:r>
              <a:rPr lang="ru-RU" sz="2800" b="1" smtClean="0">
                <a:solidFill>
                  <a:srgbClr val="C00000"/>
                </a:solidFill>
              </a:rPr>
              <a:t> = [ </a:t>
            </a:r>
            <a:r>
              <a:rPr lang="en-US" sz="2800" b="1" smtClean="0">
                <a:solidFill>
                  <a:srgbClr val="C00000"/>
                </a:solidFill>
              </a:rPr>
              <a:t>Na</a:t>
            </a:r>
            <a:r>
              <a:rPr lang="ru-RU" sz="2800" b="1" smtClean="0">
                <a:solidFill>
                  <a:srgbClr val="C00000"/>
                </a:solidFill>
              </a:rPr>
              <a:t> + К]  – ( [ </a:t>
            </a:r>
            <a:r>
              <a:rPr lang="en-US" sz="2800" b="1" smtClean="0">
                <a:solidFill>
                  <a:srgbClr val="C00000"/>
                </a:solidFill>
              </a:rPr>
              <a:t>Cl</a:t>
            </a:r>
            <a:r>
              <a:rPr lang="ru-RU" sz="2800" b="1" smtClean="0">
                <a:solidFill>
                  <a:srgbClr val="C00000"/>
                </a:solidFill>
              </a:rPr>
              <a:t> - ] + [</a:t>
            </a:r>
            <a:r>
              <a:rPr lang="en-US" sz="2800" b="1" smtClean="0">
                <a:solidFill>
                  <a:srgbClr val="C00000"/>
                </a:solidFill>
              </a:rPr>
              <a:t>HCO</a:t>
            </a:r>
            <a:r>
              <a:rPr lang="ru-RU" sz="2800" b="1" smtClean="0">
                <a:solidFill>
                  <a:srgbClr val="C00000"/>
                </a:solidFill>
              </a:rPr>
              <a:t>3 -] ) </a:t>
            </a:r>
            <a:endParaRPr lang="en-US" sz="2800" b="1" smtClean="0">
              <a:solidFill>
                <a:srgbClr val="C00000"/>
              </a:solidFill>
            </a:endParaRPr>
          </a:p>
          <a:p>
            <a:pPr eaLnBrk="1" hangingPunct="1">
              <a:buFontTx/>
              <a:buNone/>
            </a:pPr>
            <a:r>
              <a:rPr lang="ru-RU" smtClean="0"/>
              <a:t>К =  4,0-5,6 </a:t>
            </a:r>
            <a:r>
              <a:rPr lang="en-US" smtClean="0"/>
              <a:t> mmol</a:t>
            </a:r>
            <a:r>
              <a:rPr lang="ru-RU" smtClean="0"/>
              <a:t>/</a:t>
            </a:r>
            <a:r>
              <a:rPr lang="en-US" smtClean="0"/>
              <a:t>l</a:t>
            </a:r>
            <a:endParaRPr lang="ru-RU" smtClean="0"/>
          </a:p>
          <a:p>
            <a:pPr eaLnBrk="1" hangingPunct="1">
              <a:buFontTx/>
              <a:buNone/>
            </a:pPr>
            <a:r>
              <a:rPr lang="en-US" smtClean="0"/>
              <a:t>Na</a:t>
            </a:r>
            <a:r>
              <a:rPr lang="ru-RU" smtClean="0"/>
              <a:t> = 135-155</a:t>
            </a:r>
            <a:r>
              <a:rPr lang="en-US" smtClean="0"/>
              <a:t> mmol</a:t>
            </a:r>
            <a:r>
              <a:rPr lang="ru-RU" smtClean="0"/>
              <a:t>/</a:t>
            </a:r>
            <a:r>
              <a:rPr lang="en-US" smtClean="0"/>
              <a:t>l  </a:t>
            </a:r>
          </a:p>
          <a:p>
            <a:pPr eaLnBrk="1" hangingPunct="1">
              <a:buFontTx/>
              <a:buNone/>
            </a:pPr>
            <a:r>
              <a:rPr lang="en-US" smtClean="0"/>
              <a:t>Cl</a:t>
            </a:r>
            <a:r>
              <a:rPr lang="ru-RU" smtClean="0"/>
              <a:t> =  95-110 </a:t>
            </a:r>
            <a:r>
              <a:rPr lang="en-US" smtClean="0"/>
              <a:t>mmol</a:t>
            </a:r>
            <a:r>
              <a:rPr lang="ru-RU" smtClean="0"/>
              <a:t>/</a:t>
            </a:r>
            <a:r>
              <a:rPr lang="en-US" smtClean="0"/>
              <a:t>l  </a:t>
            </a:r>
          </a:p>
          <a:p>
            <a:pPr eaLnBrk="1" hangingPunct="1">
              <a:buFontTx/>
              <a:buNone/>
            </a:pPr>
            <a:r>
              <a:rPr lang="en-US" smtClean="0"/>
              <a:t>HCO</a:t>
            </a:r>
            <a:r>
              <a:rPr lang="ru-RU" smtClean="0"/>
              <a:t>3 = 21-25 </a:t>
            </a:r>
            <a:r>
              <a:rPr lang="en-US" smtClean="0"/>
              <a:t>mmol</a:t>
            </a:r>
            <a:r>
              <a:rPr lang="ru-RU" smtClean="0"/>
              <a:t>/</a:t>
            </a:r>
            <a:r>
              <a:rPr lang="en-US" smtClean="0"/>
              <a:t>l  </a:t>
            </a:r>
            <a:endParaRPr lang="ru-RU" smtClean="0"/>
          </a:p>
          <a:p>
            <a:pPr eaLnBrk="1" hangingPunct="1">
              <a:buFontTx/>
              <a:buNone/>
            </a:pPr>
            <a:r>
              <a:rPr lang="ru-RU" smtClean="0"/>
              <a:t>рН  = 7,35-7,45 </a:t>
            </a:r>
            <a:endParaRPr lang="en-US" smtClean="0"/>
          </a:p>
          <a:p>
            <a:pPr eaLnBrk="1" hangingPunct="1">
              <a:buFontTx/>
              <a:buNone/>
            </a:pPr>
            <a:r>
              <a:rPr lang="en-US" smtClean="0"/>
              <a:t>Normal range 12 ± 4mmol</a:t>
            </a:r>
            <a:r>
              <a:rPr lang="ru-RU" smtClean="0"/>
              <a:t>/</a:t>
            </a:r>
            <a:r>
              <a:rPr lang="en-US" smtClean="0"/>
              <a:t>l</a:t>
            </a:r>
          </a:p>
          <a:p>
            <a:pPr eaLnBrk="1" hangingPunct="1">
              <a:buFontTx/>
              <a:buNone/>
            </a:pPr>
            <a:endParaRPr lang="ru-RU" smtClean="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defRPr/>
            </a:pPr>
            <a:r>
              <a:rPr lang="en-US" b="1" smtClean="0"/>
              <a:t>Diagnosis</a:t>
            </a:r>
            <a:r>
              <a:rPr lang="ru-RU" b="1" smtClean="0"/>
              <a:t/>
            </a:r>
            <a:br>
              <a:rPr lang="ru-RU" b="1" smtClean="0"/>
            </a:br>
            <a:endParaRPr lang="ru-RU" b="1" smtClean="0"/>
          </a:p>
        </p:txBody>
      </p:sp>
      <p:sp>
        <p:nvSpPr>
          <p:cNvPr id="128003" name="Rectangle 3"/>
          <p:cNvSpPr>
            <a:spLocks noGrp="1" noChangeArrowheads="1"/>
          </p:cNvSpPr>
          <p:nvPr>
            <p:ph type="body" idx="1"/>
          </p:nvPr>
        </p:nvSpPr>
        <p:spPr>
          <a:xfrm>
            <a:off x="250825" y="908050"/>
            <a:ext cx="8713788" cy="5834063"/>
          </a:xfrm>
        </p:spPr>
        <p:txBody>
          <a:bodyPr/>
          <a:lstStyle/>
          <a:p>
            <a:pPr eaLnBrk="1" hangingPunct="1"/>
            <a:r>
              <a:rPr lang="en-US" sz="3600" smtClean="0"/>
              <a:t>Hyperglycaemia is demonstrated by dipstick, while a blood sample is sent to the laboratory for confirmation. </a:t>
            </a:r>
          </a:p>
          <a:p>
            <a:pPr eaLnBrk="1" hangingPunct="1"/>
            <a:r>
              <a:rPr lang="en-US" sz="3600" smtClean="0"/>
              <a:t>Ketonaemia is confirmed by centrifuging a blood sample and testing the plasma with a dipstick that measures ketones.</a:t>
            </a:r>
          </a:p>
          <a:p>
            <a:pPr eaLnBrk="1" hangingPunct="1"/>
            <a:r>
              <a:rPr lang="en-US" sz="3600" smtClean="0"/>
              <a:t>An arterial blood sample is taken for blood gas analysis. </a:t>
            </a:r>
            <a:endParaRPr lang="ru-RU" sz="3600" smtClean="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395288" y="-315913"/>
            <a:ext cx="8243887" cy="1314451"/>
          </a:xfrm>
        </p:spPr>
        <p:txBody>
          <a:bodyPr/>
          <a:lstStyle/>
          <a:p>
            <a:pPr eaLnBrk="1" hangingPunct="1">
              <a:defRPr/>
            </a:pPr>
            <a:r>
              <a:rPr lang="en-US" sz="3600" b="1" smtClean="0"/>
              <a:t>Management</a:t>
            </a:r>
            <a:r>
              <a:rPr lang="ru-RU" sz="3600" b="1" smtClean="0"/>
              <a:t/>
            </a:r>
            <a:br>
              <a:rPr lang="ru-RU" sz="3600" b="1" smtClean="0"/>
            </a:br>
            <a:endParaRPr lang="ru-RU" sz="3600" b="1" smtClean="0"/>
          </a:p>
        </p:txBody>
      </p:sp>
      <p:sp>
        <p:nvSpPr>
          <p:cNvPr id="129027" name="Rectangle 3"/>
          <p:cNvSpPr>
            <a:spLocks noGrp="1" noChangeArrowheads="1"/>
          </p:cNvSpPr>
          <p:nvPr>
            <p:ph type="body" idx="1"/>
          </p:nvPr>
        </p:nvSpPr>
        <p:spPr>
          <a:xfrm>
            <a:off x="0" y="476250"/>
            <a:ext cx="8928100" cy="6021388"/>
          </a:xfrm>
        </p:spPr>
        <p:txBody>
          <a:bodyPr/>
          <a:lstStyle/>
          <a:p>
            <a:pPr eaLnBrk="1" hangingPunct="1">
              <a:lnSpc>
                <a:spcPct val="80000"/>
              </a:lnSpc>
              <a:buFontTx/>
              <a:buNone/>
            </a:pPr>
            <a:r>
              <a:rPr lang="en-US" sz="2400" b="1" smtClean="0"/>
              <a:t>1. Replace the fluid losses with normal saline.</a:t>
            </a:r>
          </a:p>
          <a:p>
            <a:pPr eaLnBrk="1" hangingPunct="1">
              <a:lnSpc>
                <a:spcPct val="80000"/>
              </a:lnSpc>
              <a:buFontTx/>
              <a:buNone/>
            </a:pPr>
            <a:r>
              <a:rPr lang="en-US" sz="2400" b="1" smtClean="0"/>
              <a:t>2. Replace the electrolyte losses. </a:t>
            </a:r>
            <a:endParaRPr lang="en-US" sz="2400" smtClean="0"/>
          </a:p>
          <a:p>
            <a:pPr eaLnBrk="1" hangingPunct="1">
              <a:lnSpc>
                <a:spcPct val="80000"/>
              </a:lnSpc>
            </a:pPr>
            <a:r>
              <a:rPr lang="en-US" sz="2400" smtClean="0"/>
              <a:t>Potassium is given as soon as insulin is started.</a:t>
            </a:r>
            <a:endParaRPr lang="en-US" sz="2400" b="1" smtClean="0"/>
          </a:p>
          <a:p>
            <a:pPr eaLnBrk="1" hangingPunct="1">
              <a:lnSpc>
                <a:spcPct val="80000"/>
              </a:lnSpc>
              <a:buFontTx/>
              <a:buNone/>
            </a:pPr>
            <a:r>
              <a:rPr lang="en-US" sz="2400" b="1" smtClean="0"/>
              <a:t>3. Restore the acid-base balance. </a:t>
            </a:r>
            <a:endParaRPr lang="en-US" sz="2400" smtClean="0"/>
          </a:p>
          <a:p>
            <a:pPr eaLnBrk="1" hangingPunct="1">
              <a:lnSpc>
                <a:spcPct val="80000"/>
              </a:lnSpc>
            </a:pPr>
            <a:r>
              <a:rPr lang="en-US" sz="2400" smtClean="0"/>
              <a:t>Bicarbonate is seldom necessary and is only considered if the pH is below 7.0 ([H+] &gt; 100 nmol/L), and is best given as an isotonic (1.26%) solution.</a:t>
            </a:r>
            <a:endParaRPr lang="en-US" sz="2400" b="1" smtClean="0"/>
          </a:p>
          <a:p>
            <a:pPr eaLnBrk="1" hangingPunct="1">
              <a:lnSpc>
                <a:spcPct val="80000"/>
              </a:lnSpc>
              <a:buFontTx/>
              <a:buNone/>
            </a:pPr>
            <a:r>
              <a:rPr lang="en-US" sz="2400" b="1" smtClean="0"/>
              <a:t>4. Replace the deficient insulin. </a:t>
            </a:r>
            <a:endParaRPr lang="en-US" sz="2400" smtClean="0"/>
          </a:p>
          <a:p>
            <a:pPr eaLnBrk="1" hangingPunct="1">
              <a:lnSpc>
                <a:spcPct val="80000"/>
              </a:lnSpc>
            </a:pPr>
            <a:r>
              <a:rPr lang="en-US" sz="2400" smtClean="0"/>
              <a:t>Modest doses of insulin. </a:t>
            </a:r>
          </a:p>
          <a:p>
            <a:pPr eaLnBrk="1" hangingPunct="1">
              <a:lnSpc>
                <a:spcPct val="80000"/>
              </a:lnSpc>
            </a:pPr>
            <a:r>
              <a:rPr lang="en-US" sz="2400" smtClean="0"/>
              <a:t>Soluble insulin is given as an intravenous infusion or as hourly intramuscular injections. </a:t>
            </a:r>
            <a:endParaRPr lang="en-US" sz="2400" b="1" smtClean="0"/>
          </a:p>
          <a:p>
            <a:pPr eaLnBrk="1" hangingPunct="1">
              <a:lnSpc>
                <a:spcPct val="80000"/>
              </a:lnSpc>
              <a:buFontTx/>
              <a:buNone/>
            </a:pPr>
            <a:r>
              <a:rPr lang="en-US" sz="2400" b="1" smtClean="0"/>
              <a:t>5. Monitor blood glucose closely. </a:t>
            </a:r>
            <a:endParaRPr lang="en-US" sz="2400" smtClean="0"/>
          </a:p>
          <a:p>
            <a:pPr eaLnBrk="1" hangingPunct="1">
              <a:lnSpc>
                <a:spcPct val="80000"/>
              </a:lnSpc>
            </a:pPr>
            <a:r>
              <a:rPr lang="en-US" sz="2400" smtClean="0"/>
              <a:t>Hourly measurement is needed in the initial phases of treatment.</a:t>
            </a:r>
            <a:endParaRPr lang="en-US" sz="2400" b="1" smtClean="0"/>
          </a:p>
          <a:p>
            <a:pPr eaLnBrk="1" hangingPunct="1">
              <a:lnSpc>
                <a:spcPct val="80000"/>
              </a:lnSpc>
              <a:buFontTx/>
              <a:buNone/>
            </a:pPr>
            <a:r>
              <a:rPr lang="en-US" sz="2400" b="1" smtClean="0"/>
              <a:t>6. Replace the energy losses. </a:t>
            </a:r>
            <a:endParaRPr lang="en-US" sz="2400" smtClean="0"/>
          </a:p>
          <a:p>
            <a:pPr eaLnBrk="1" hangingPunct="1">
              <a:lnSpc>
                <a:spcPct val="80000"/>
              </a:lnSpc>
            </a:pPr>
            <a:r>
              <a:rPr lang="en-US" sz="2400" smtClean="0"/>
              <a:t>When plasma glucose falls to near-normal values (12 mmol/L), saline infusion should be replaced with 5% dextrose containing 20 mmol/L of potassium chloride. </a:t>
            </a:r>
            <a:endParaRPr lang="ru-RU" sz="2400" smtClean="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4"/>
          <p:cNvSpPr>
            <a:spLocks noChangeArrowheads="1"/>
          </p:cNvSpPr>
          <p:nvPr/>
        </p:nvSpPr>
        <p:spPr bwMode="auto">
          <a:xfrm>
            <a:off x="-203200" y="-63500"/>
            <a:ext cx="9551988" cy="6983413"/>
          </a:xfrm>
          <a:prstGeom prst="rect">
            <a:avLst/>
          </a:prstGeom>
          <a:noFill/>
          <a:ln w="9525">
            <a:noFill/>
            <a:miter lim="800000"/>
            <a:headEnd/>
            <a:tailEnd/>
          </a:ln>
        </p:spPr>
        <p:txBody>
          <a:bodyPr wrap="none" bIns="0" anchor="ctr">
            <a:spAutoFit/>
          </a:bodyPr>
          <a:lstStyle/>
          <a:p>
            <a:pPr algn="ctr"/>
            <a:r>
              <a:rPr lang="en-US" sz="1000" b="1"/>
              <a:t> </a:t>
            </a:r>
            <a:r>
              <a:rPr lang="en-US" sz="1200" b="1"/>
              <a:t>Guidelines for the diagnosis and management of diabetic ketoacidosis</a:t>
            </a:r>
            <a:endParaRPr lang="ru-RU" sz="1200"/>
          </a:p>
          <a:p>
            <a:pPr algn="ctr"/>
            <a:r>
              <a:rPr lang="en-US" sz="1200"/>
              <a:t>     </a:t>
            </a:r>
            <a:r>
              <a:rPr lang="en-US" sz="1200" u="sng"/>
              <a:t>Diagnosis  </a:t>
            </a:r>
          </a:p>
          <a:p>
            <a:pPr algn="ctr"/>
            <a:r>
              <a:rPr lang="en-US" sz="1200"/>
              <a:t>- Hyperglycaemia: measure blood glucose.</a:t>
            </a:r>
            <a:endParaRPr lang="ru-RU" sz="1200"/>
          </a:p>
          <a:p>
            <a:pPr algn="ctr"/>
            <a:r>
              <a:rPr lang="en-US" sz="1200"/>
              <a:t>-  Ketonaemia: test plasma with ketostix/Acetest.</a:t>
            </a:r>
            <a:endParaRPr lang="ru-RU" sz="1200"/>
          </a:p>
          <a:p>
            <a:pPr algn="ctr"/>
            <a:r>
              <a:rPr lang="en-US" sz="1200"/>
              <a:t>- Acidosis: measure blood gases. </a:t>
            </a:r>
            <a:endParaRPr lang="ru-RU" sz="1200"/>
          </a:p>
          <a:p>
            <a:pPr algn="ctr"/>
            <a:r>
              <a:rPr lang="en-US" sz="1200"/>
              <a:t>      </a:t>
            </a:r>
            <a:r>
              <a:rPr lang="en-US" sz="1200" u="sng"/>
              <a:t>Investigations</a:t>
            </a:r>
            <a:endParaRPr lang="ru-RU" sz="1200"/>
          </a:p>
          <a:p>
            <a:pPr algn="ctr"/>
            <a:r>
              <a:rPr lang="en-US" sz="1200"/>
              <a:t>- Blood glucose</a:t>
            </a:r>
            <a:endParaRPr lang="ru-RU" sz="1200"/>
          </a:p>
          <a:p>
            <a:pPr algn="ctr"/>
            <a:r>
              <a:rPr lang="en-US" sz="1200"/>
              <a:t>- Urea and electrolytes</a:t>
            </a:r>
            <a:endParaRPr lang="ru-RU" sz="1200"/>
          </a:p>
          <a:p>
            <a:pPr algn="ctr"/>
            <a:r>
              <a:rPr lang="en-US" sz="1200"/>
              <a:t>- Full blood count</a:t>
            </a:r>
            <a:endParaRPr lang="ru-RU" sz="1200"/>
          </a:p>
          <a:p>
            <a:pPr algn="ctr"/>
            <a:r>
              <a:rPr lang="en-US" sz="1200"/>
              <a:t>- Blood gases</a:t>
            </a:r>
            <a:endParaRPr lang="ru-RU" sz="1200"/>
          </a:p>
          <a:p>
            <a:pPr algn="ctr"/>
            <a:r>
              <a:rPr lang="en-US" sz="1200"/>
              <a:t>- Blood and urine culture</a:t>
            </a:r>
            <a:endParaRPr lang="ru-RU" sz="1200"/>
          </a:p>
          <a:p>
            <a:pPr algn="ctr"/>
            <a:r>
              <a:rPr lang="en-US" sz="1200"/>
              <a:t>- Chest X-ray</a:t>
            </a:r>
            <a:endParaRPr lang="ru-RU" sz="1200"/>
          </a:p>
          <a:p>
            <a:pPr algn="ctr"/>
            <a:r>
              <a:rPr lang="en-US" sz="1200"/>
              <a:t>- ECG</a:t>
            </a:r>
            <a:endParaRPr lang="ru-RU" sz="1200"/>
          </a:p>
          <a:p>
            <a:pPr algn="ctr"/>
            <a:r>
              <a:rPr lang="en-US" sz="1200"/>
              <a:t>- Cardiac enzymes. </a:t>
            </a:r>
            <a:endParaRPr lang="ru-RU" sz="1200"/>
          </a:p>
          <a:p>
            <a:pPr algn="ctr"/>
            <a:r>
              <a:rPr lang="en-US" sz="1200" b="1"/>
              <a:t>     Phase 1 Management</a:t>
            </a:r>
            <a:endParaRPr lang="ru-RU" sz="1200"/>
          </a:p>
          <a:p>
            <a:pPr algn="ctr"/>
            <a:r>
              <a:rPr lang="en-US" sz="1200"/>
              <a:t>Insulin: soluble insulin i.v. 6 units/hour by infusion, or 20 units i.m. stat. followed by 6 units i.m. hourly.</a:t>
            </a:r>
            <a:endParaRPr lang="ru-RU" sz="1200"/>
          </a:p>
          <a:p>
            <a:pPr algn="ctr"/>
            <a:r>
              <a:rPr lang="en-US" sz="1200"/>
              <a:t>Fluid replacement: 0.9% sodium chloride with 20 mmol KCl per litre. An average regimen would be 1 L in 30 minutes, </a:t>
            </a:r>
          </a:p>
          <a:p>
            <a:pPr algn="ctr"/>
            <a:r>
              <a:rPr lang="en-US" sz="1200"/>
              <a:t>then 1 L in 1 hour, then 1 L in 2 hours, then 1 L in 4 hours, then 1 L in 6 hours.</a:t>
            </a:r>
            <a:endParaRPr lang="ru-RU" sz="1200"/>
          </a:p>
          <a:p>
            <a:pPr algn="ctr"/>
            <a:r>
              <a:rPr lang="en-US" sz="1200"/>
              <a:t>Adjust KCl concentration depending on results of 2 hours' blood K measurement. </a:t>
            </a:r>
            <a:endParaRPr lang="ru-RU" sz="1200"/>
          </a:p>
          <a:p>
            <a:pPr algn="ctr"/>
            <a:r>
              <a:rPr lang="en-US" sz="1200"/>
              <a:t>     IF: </a:t>
            </a:r>
            <a:endParaRPr lang="ru-RU" sz="1200"/>
          </a:p>
          <a:p>
            <a:pPr algn="ctr"/>
            <a:r>
              <a:rPr lang="en-US" sz="1200"/>
              <a:t>Blood pressure below 80 mmHg, give plasma expander.</a:t>
            </a:r>
            <a:endParaRPr lang="ru-RU" sz="1200"/>
          </a:p>
          <a:p>
            <a:pPr algn="ctr"/>
            <a:r>
              <a:rPr lang="en-US" sz="1200"/>
              <a:t>pH below 7.0 give 500 mL of sodium bicarbonate 1.26% plus 10 mmol KCl-. Repeat if necessary to bring pH up to 7.0.    </a:t>
            </a:r>
            <a:endParaRPr lang="ru-RU" sz="1200"/>
          </a:p>
          <a:p>
            <a:pPr algn="ctr"/>
            <a:r>
              <a:rPr lang="en-US" sz="1200" b="1"/>
              <a:t>  Phase 2 Management</a:t>
            </a:r>
            <a:endParaRPr lang="ru-RU" sz="1200"/>
          </a:p>
          <a:p>
            <a:pPr algn="ctr"/>
            <a:r>
              <a:rPr lang="en-US" sz="1200"/>
              <a:t>When blood glucose falls to 10-12 mmol/L swap infusion fluid to 1 litre 5% dextrose plus 20 mmol KCl- 6-hourly. </a:t>
            </a:r>
          </a:p>
          <a:p>
            <a:pPr algn="ctr"/>
            <a:r>
              <a:rPr lang="en-US" sz="1200"/>
              <a:t>Continue insulin with dose adjusted according to hourly blood glucose test results.    </a:t>
            </a:r>
            <a:endParaRPr lang="ru-RU" sz="1200"/>
          </a:p>
          <a:p>
            <a:pPr algn="ctr"/>
            <a:r>
              <a:rPr lang="en-US" sz="1200"/>
              <a:t>  </a:t>
            </a:r>
            <a:r>
              <a:rPr lang="en-US" sz="1200" b="1"/>
              <a:t>Phase 3 Management</a:t>
            </a:r>
            <a:endParaRPr lang="ru-RU" sz="1200"/>
          </a:p>
          <a:p>
            <a:pPr algn="ctr"/>
            <a:r>
              <a:rPr lang="en-US" sz="1200"/>
              <a:t>Once stable and able to eat and drink normally, transfer patient to four times daily subcutaneous insulin regimen </a:t>
            </a:r>
          </a:p>
          <a:p>
            <a:pPr algn="ctr"/>
            <a:r>
              <a:rPr lang="en-US" sz="1200"/>
              <a:t>(based on previous 24 hours' insulin consumption, and trend in consumption).    </a:t>
            </a:r>
            <a:endParaRPr lang="en-US" sz="1200" u="sng"/>
          </a:p>
          <a:p>
            <a:pPr algn="ctr"/>
            <a:r>
              <a:rPr lang="en-US" sz="1200"/>
              <a:t>  </a:t>
            </a:r>
            <a:r>
              <a:rPr lang="en-US" sz="1200" u="sng"/>
              <a:t>Special measures </a:t>
            </a:r>
          </a:p>
          <a:p>
            <a:pPr algn="ctr"/>
            <a:r>
              <a:rPr lang="en-US" sz="1200"/>
              <a:t>Broad-spectrum antibiotic if infection likely.</a:t>
            </a:r>
            <a:endParaRPr lang="ru-RU" sz="1200"/>
          </a:p>
          <a:p>
            <a:pPr algn="ctr"/>
            <a:r>
              <a:rPr lang="en-US" sz="1200"/>
              <a:t>Bladder catheter if no urine passed in 2 hours.</a:t>
            </a:r>
            <a:endParaRPr lang="ru-RU" sz="1200"/>
          </a:p>
          <a:p>
            <a:pPr algn="ctr"/>
            <a:r>
              <a:rPr lang="en-US" sz="1200"/>
              <a:t>Nasogastric tube if drowsy.</a:t>
            </a:r>
            <a:endParaRPr lang="ru-RU" sz="1200"/>
          </a:p>
          <a:p>
            <a:pPr algn="ctr"/>
            <a:r>
              <a:rPr lang="en-US" sz="1200"/>
              <a:t>Consider CVP pressure monitoring if shocked or if previous cardiac or renal impairment.</a:t>
            </a:r>
            <a:endParaRPr lang="ru-RU" sz="1200"/>
          </a:p>
          <a:p>
            <a:pPr algn="ctr"/>
            <a:r>
              <a:rPr lang="en-US" sz="1200"/>
              <a:t>Consider s.c. prophylactic heparin in comatose, elderly or obese patients.    </a:t>
            </a:r>
            <a:endParaRPr lang="ru-RU" sz="1200"/>
          </a:p>
          <a:p>
            <a:pPr algn="ctr"/>
            <a:r>
              <a:rPr lang="en-US" sz="1200"/>
              <a:t>  </a:t>
            </a:r>
            <a:r>
              <a:rPr lang="en-US" sz="1200" u="sng"/>
              <a:t>Subsequent management</a:t>
            </a:r>
            <a:endParaRPr lang="ru-RU" sz="1200"/>
          </a:p>
          <a:p>
            <a:pPr algn="ctr"/>
            <a:r>
              <a:rPr lang="en-US" sz="1200"/>
              <a:t>Monitor glucose hourly for 8 hours.</a:t>
            </a:r>
            <a:endParaRPr lang="ru-RU" sz="1200"/>
          </a:p>
          <a:p>
            <a:pPr algn="ctr"/>
            <a:r>
              <a:rPr lang="en-US" sz="1200"/>
              <a:t>Monitor electrolytes 2-hourly for 8 hours.</a:t>
            </a:r>
            <a:endParaRPr lang="ru-RU" sz="1200"/>
          </a:p>
          <a:p>
            <a:pPr algn="ctr"/>
            <a:r>
              <a:rPr lang="en-US" sz="1200"/>
              <a:t>Adjust K+ replacement according to results. </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defRPr/>
            </a:pPr>
            <a:r>
              <a:rPr lang="en-US" b="1" smtClean="0"/>
              <a:t>Problems of management</a:t>
            </a:r>
            <a:r>
              <a:rPr lang="ru-RU" b="1" smtClean="0"/>
              <a:t/>
            </a:r>
            <a:br>
              <a:rPr lang="ru-RU" b="1" smtClean="0"/>
            </a:br>
            <a:endParaRPr lang="ru-RU" b="1" smtClean="0"/>
          </a:p>
        </p:txBody>
      </p:sp>
      <p:sp>
        <p:nvSpPr>
          <p:cNvPr id="131075" name="Rectangle 3"/>
          <p:cNvSpPr>
            <a:spLocks noGrp="1" noChangeArrowheads="1"/>
          </p:cNvSpPr>
          <p:nvPr>
            <p:ph type="body" idx="1"/>
          </p:nvPr>
        </p:nvSpPr>
        <p:spPr>
          <a:xfrm>
            <a:off x="457200" y="765175"/>
            <a:ext cx="8507413" cy="5903913"/>
          </a:xfrm>
        </p:spPr>
        <p:txBody>
          <a:bodyPr/>
          <a:lstStyle/>
          <a:p>
            <a:pPr eaLnBrk="1" hangingPunct="1">
              <a:buFontTx/>
              <a:buNone/>
            </a:pPr>
            <a:r>
              <a:rPr lang="en-US" sz="2800" b="1" dirty="0" smtClean="0"/>
              <a:t>1. Hypotension.</a:t>
            </a:r>
            <a:r>
              <a:rPr lang="en-US" sz="2800" dirty="0" smtClean="0"/>
              <a:t> </a:t>
            </a:r>
          </a:p>
          <a:p>
            <a:pPr eaLnBrk="1" hangingPunct="1"/>
            <a:r>
              <a:rPr lang="en-US" sz="2800" dirty="0" smtClean="0"/>
              <a:t>This may lead to renal shutdown. </a:t>
            </a:r>
            <a:endParaRPr lang="en-US" sz="2800" u="sng" dirty="0" smtClean="0"/>
          </a:p>
          <a:p>
            <a:pPr eaLnBrk="1" hangingPunct="1"/>
            <a:r>
              <a:rPr lang="en-US" sz="2800" u="sng" dirty="0" smtClean="0"/>
              <a:t>Treatment</a:t>
            </a:r>
            <a:r>
              <a:rPr lang="en-US" sz="2800" dirty="0" smtClean="0"/>
              <a:t>: plasma expanders </a:t>
            </a:r>
            <a:r>
              <a:rPr lang="ru-RU" sz="2800" dirty="0" smtClean="0"/>
              <a:t> </a:t>
            </a:r>
            <a:r>
              <a:rPr lang="en-US" sz="2800" dirty="0" smtClean="0"/>
              <a:t>(if the systolic blood pressure is below 80 mmHg</a:t>
            </a:r>
            <a:endParaRPr lang="en-US" sz="2800" b="1" dirty="0" smtClean="0"/>
          </a:p>
          <a:p>
            <a:pPr eaLnBrk="1" hangingPunct="1">
              <a:buFontTx/>
              <a:buNone/>
            </a:pPr>
            <a:r>
              <a:rPr lang="en-US" sz="2800" b="1" dirty="0" smtClean="0"/>
              <a:t>2. Coma.</a:t>
            </a:r>
            <a:r>
              <a:rPr lang="en-US" sz="2800" dirty="0" smtClean="0"/>
              <a:t> </a:t>
            </a:r>
            <a:endParaRPr lang="en-US" sz="2800" u="sng" dirty="0" smtClean="0"/>
          </a:p>
          <a:p>
            <a:pPr eaLnBrk="1" hangingPunct="1"/>
            <a:r>
              <a:rPr lang="en-US" sz="2800" u="sng" dirty="0" smtClean="0"/>
              <a:t>Treatment</a:t>
            </a:r>
            <a:r>
              <a:rPr lang="en-US" sz="2800" dirty="0" smtClean="0"/>
              <a:t>: It is essential to pass a </a:t>
            </a:r>
            <a:r>
              <a:rPr lang="en-US" sz="2800" dirty="0" err="1" smtClean="0"/>
              <a:t>nasogastric</a:t>
            </a:r>
            <a:r>
              <a:rPr lang="en-US" sz="2800" dirty="0" smtClean="0"/>
              <a:t> tube to prevent aspiration.</a:t>
            </a:r>
            <a:r>
              <a:rPr lang="en-US" sz="2800" b="1" dirty="0" smtClean="0"/>
              <a:t> </a:t>
            </a:r>
          </a:p>
          <a:p>
            <a:pPr eaLnBrk="1" hangingPunct="1">
              <a:buFontTx/>
              <a:buNone/>
            </a:pPr>
            <a:r>
              <a:rPr lang="en-US" sz="2800" b="1" dirty="0" smtClean="0"/>
              <a:t>3. Cerebral </a:t>
            </a:r>
            <a:r>
              <a:rPr lang="en-US" sz="2800" b="1" dirty="0" err="1" smtClean="0"/>
              <a:t>oedema</a:t>
            </a:r>
            <a:r>
              <a:rPr lang="en-US" sz="2800" dirty="0" smtClean="0"/>
              <a:t>. </a:t>
            </a:r>
            <a:endParaRPr lang="en-US" sz="2800" u="sng" dirty="0" smtClean="0"/>
          </a:p>
          <a:p>
            <a:pPr eaLnBrk="1" hangingPunct="1"/>
            <a:r>
              <a:rPr lang="en-US" sz="2800" u="sng" dirty="0" smtClean="0"/>
              <a:t>Treatment:</a:t>
            </a:r>
            <a:r>
              <a:rPr lang="en-US" sz="2800" dirty="0" smtClean="0"/>
              <a:t>  rehydration and use of hypertonic fluids such as 8.4% bicarbonate.</a:t>
            </a:r>
            <a:endParaRPr lang="en-US" sz="2800" b="1" dirty="0" smtClean="0"/>
          </a:p>
          <a:p>
            <a:pPr eaLnBrk="1" hangingPunct="1">
              <a:buFontTx/>
              <a:buNone/>
            </a:pPr>
            <a:r>
              <a:rPr lang="en-US" sz="2800" b="1" dirty="0" smtClean="0"/>
              <a:t>4. Hypothermia</a:t>
            </a:r>
            <a:r>
              <a:rPr lang="en-US" sz="2800" dirty="0" smtClean="0"/>
              <a:t>.</a:t>
            </a:r>
            <a:endParaRPr lang="ru-RU" sz="2800" dirty="0" smtClean="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3"/>
          <p:cNvSpPr>
            <a:spLocks noGrp="1" noChangeArrowheads="1"/>
          </p:cNvSpPr>
          <p:nvPr>
            <p:ph type="body" idx="4294967295"/>
          </p:nvPr>
        </p:nvSpPr>
        <p:spPr>
          <a:xfrm>
            <a:off x="430213" y="115888"/>
            <a:ext cx="8713787" cy="6742112"/>
          </a:xfrm>
        </p:spPr>
        <p:txBody>
          <a:bodyPr/>
          <a:lstStyle/>
          <a:p>
            <a:pPr eaLnBrk="1" hangingPunct="1">
              <a:buFontTx/>
              <a:buNone/>
            </a:pPr>
            <a:r>
              <a:rPr lang="en-US" sz="4000" b="1" dirty="0" smtClean="0"/>
              <a:t>5. Late complications.</a:t>
            </a:r>
            <a:r>
              <a:rPr lang="en-US" sz="4000" dirty="0" smtClean="0"/>
              <a:t> </a:t>
            </a:r>
          </a:p>
          <a:p>
            <a:pPr eaLnBrk="1" hangingPunct="1"/>
            <a:r>
              <a:rPr lang="en-US" sz="4000" dirty="0" smtClean="0"/>
              <a:t>stasis pneumonia </a:t>
            </a:r>
          </a:p>
          <a:p>
            <a:pPr eaLnBrk="1" hangingPunct="1"/>
            <a:r>
              <a:rPr lang="en-US" sz="4000" dirty="0" smtClean="0"/>
              <a:t>deep-vein thrombosis</a:t>
            </a:r>
            <a:endParaRPr lang="en-US" sz="4000" b="1" dirty="0" smtClean="0"/>
          </a:p>
          <a:p>
            <a:pPr eaLnBrk="1" hangingPunct="1">
              <a:buFontTx/>
              <a:buNone/>
            </a:pPr>
            <a:r>
              <a:rPr lang="en-US" sz="4000" b="1" dirty="0" smtClean="0"/>
              <a:t>6. Complications of therapy.</a:t>
            </a:r>
            <a:r>
              <a:rPr lang="en-US" sz="4000" dirty="0" smtClean="0"/>
              <a:t> </a:t>
            </a:r>
          </a:p>
          <a:p>
            <a:pPr eaLnBrk="1" hangingPunct="1"/>
            <a:r>
              <a:rPr lang="en-US" sz="4000" dirty="0" err="1" smtClean="0"/>
              <a:t>hypoglycaemia</a:t>
            </a:r>
            <a:r>
              <a:rPr lang="en-US" sz="4000" dirty="0" smtClean="0"/>
              <a:t> </a:t>
            </a:r>
          </a:p>
          <a:p>
            <a:pPr eaLnBrk="1" hangingPunct="1"/>
            <a:r>
              <a:rPr lang="en-US" sz="4000" dirty="0" err="1" smtClean="0"/>
              <a:t>hypokalaemia</a:t>
            </a:r>
            <a:r>
              <a:rPr lang="en-US" sz="4000" dirty="0" smtClean="0"/>
              <a:t> (loss of K+ in the urine from osmotic </a:t>
            </a:r>
            <a:r>
              <a:rPr lang="en-US" sz="4000" dirty="0" err="1" smtClean="0"/>
              <a:t>diuresis</a:t>
            </a:r>
            <a:r>
              <a:rPr lang="en-US" sz="4000" dirty="0" smtClean="0"/>
              <a:t>)</a:t>
            </a:r>
          </a:p>
          <a:p>
            <a:pPr eaLnBrk="1" hangingPunct="1"/>
            <a:r>
              <a:rPr lang="en-US" sz="4000" dirty="0" smtClean="0"/>
              <a:t> pulmonary </a:t>
            </a:r>
            <a:r>
              <a:rPr lang="en-US" sz="4000" dirty="0" err="1" smtClean="0"/>
              <a:t>oedema</a:t>
            </a:r>
            <a:r>
              <a:rPr lang="en-US" sz="4000" dirty="0" smtClean="0"/>
              <a:t> </a:t>
            </a:r>
          </a:p>
          <a:p>
            <a:pPr eaLnBrk="1" hangingPunct="1"/>
            <a:r>
              <a:rPr lang="en-US" sz="4000" dirty="0" err="1" smtClean="0"/>
              <a:t>hyperchloraemic</a:t>
            </a:r>
            <a:r>
              <a:rPr lang="en-US" sz="4000" dirty="0" smtClean="0"/>
              <a:t> acidosis </a:t>
            </a:r>
            <a:endParaRPr lang="ru-RU" sz="4000" dirty="0" smtClean="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68313" y="-315913"/>
            <a:ext cx="8243887" cy="1314451"/>
          </a:xfrm>
        </p:spPr>
        <p:txBody>
          <a:bodyPr/>
          <a:lstStyle/>
          <a:p>
            <a:pPr eaLnBrk="1" hangingPunct="1">
              <a:defRPr/>
            </a:pPr>
            <a:r>
              <a:rPr lang="en-US" b="1" smtClean="0"/>
              <a:t>Subsequent management</a:t>
            </a:r>
            <a:endParaRPr lang="ru-RU" b="1" smtClean="0"/>
          </a:p>
        </p:txBody>
      </p:sp>
      <p:sp>
        <p:nvSpPr>
          <p:cNvPr id="133123" name="Rectangle 3"/>
          <p:cNvSpPr>
            <a:spLocks noGrp="1" noChangeArrowheads="1"/>
          </p:cNvSpPr>
          <p:nvPr>
            <p:ph type="body" idx="1"/>
          </p:nvPr>
        </p:nvSpPr>
        <p:spPr>
          <a:xfrm>
            <a:off x="250825" y="1196975"/>
            <a:ext cx="8435975" cy="5472113"/>
          </a:xfrm>
        </p:spPr>
        <p:txBody>
          <a:bodyPr/>
          <a:lstStyle/>
          <a:p>
            <a:pPr eaLnBrk="1" hangingPunct="1">
              <a:lnSpc>
                <a:spcPct val="90000"/>
              </a:lnSpc>
            </a:pPr>
            <a:r>
              <a:rPr lang="en-US" sz="3600" smtClean="0"/>
              <a:t>Intravenous dextrose and insulin are continued until the patient feels able to eat and keep food down. </a:t>
            </a:r>
          </a:p>
          <a:p>
            <a:pPr eaLnBrk="1" hangingPunct="1">
              <a:lnSpc>
                <a:spcPct val="90000"/>
              </a:lnSpc>
            </a:pPr>
            <a:r>
              <a:rPr lang="en-US" sz="3600" smtClean="0"/>
              <a:t>The drip is then taken down and a similar amount of insulin is given as three injections of soluble insulin subcutaneously at meal times and a dose of intermediate-acting insulin at night.  </a:t>
            </a:r>
          </a:p>
          <a:p>
            <a:pPr algn="just" eaLnBrk="1" hangingPunct="1">
              <a:lnSpc>
                <a:spcPct val="90000"/>
              </a:lnSpc>
              <a:buFontTx/>
              <a:buNone/>
            </a:pPr>
            <a:r>
              <a:rPr lang="en-US" sz="3600" smtClean="0"/>
              <a:t> </a:t>
            </a:r>
            <a:endParaRPr lang="ru-RU" sz="3600" smtClean="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defRPr/>
            </a:pPr>
            <a:r>
              <a:rPr lang="en-US" sz="4000" b="1" smtClean="0"/>
              <a:t>Non-ketotic hyperosmolar state</a:t>
            </a:r>
            <a:endParaRPr lang="ru-RU" sz="4000" b="1" smtClean="0"/>
          </a:p>
        </p:txBody>
      </p:sp>
      <p:sp>
        <p:nvSpPr>
          <p:cNvPr id="134147" name="Rectangle 3"/>
          <p:cNvSpPr>
            <a:spLocks noGrp="1" noChangeArrowheads="1"/>
          </p:cNvSpPr>
          <p:nvPr>
            <p:ph type="body" idx="1"/>
          </p:nvPr>
        </p:nvSpPr>
        <p:spPr>
          <a:xfrm>
            <a:off x="457200" y="1412875"/>
            <a:ext cx="8229600" cy="5329238"/>
          </a:xfrm>
        </p:spPr>
        <p:txBody>
          <a:bodyPr/>
          <a:lstStyle/>
          <a:p>
            <a:pPr algn="ctr" eaLnBrk="1" hangingPunct="1">
              <a:buFontTx/>
              <a:buNone/>
            </a:pPr>
            <a:r>
              <a:rPr lang="en-US" sz="2800" smtClean="0"/>
              <a:t>Common precipitating factors include:</a:t>
            </a:r>
          </a:p>
          <a:p>
            <a:pPr eaLnBrk="1" hangingPunct="1"/>
            <a:r>
              <a:rPr lang="en-US" sz="2800" smtClean="0"/>
              <a:t>consumption of glucose-rich  products  </a:t>
            </a:r>
            <a:r>
              <a:rPr lang="en-US" sz="2800" u="sng" smtClean="0"/>
              <a:t>and fluid depletion</a:t>
            </a:r>
          </a:p>
          <a:p>
            <a:pPr eaLnBrk="1" hangingPunct="1"/>
            <a:r>
              <a:rPr lang="en-US" sz="2800" smtClean="0"/>
              <a:t>concurrent medication such as thiazide diuretics or steroids, </a:t>
            </a:r>
          </a:p>
          <a:p>
            <a:pPr eaLnBrk="1" hangingPunct="1"/>
            <a:r>
              <a:rPr lang="en-US" sz="2800" smtClean="0"/>
              <a:t>intercurrent illness. </a:t>
            </a:r>
            <a:endParaRPr lang="en-US" sz="2800" b="1" smtClean="0"/>
          </a:p>
          <a:p>
            <a:pPr eaLnBrk="1" hangingPunct="1">
              <a:buFontTx/>
              <a:buNone/>
            </a:pPr>
            <a:r>
              <a:rPr lang="en-US" sz="2800" b="1" smtClean="0"/>
              <a:t>Age</a:t>
            </a:r>
            <a:r>
              <a:rPr lang="en-US" sz="2800" smtClean="0"/>
              <a:t>. Old people more readily become dehydrated. </a:t>
            </a:r>
            <a:endParaRPr lang="en-US" sz="2800" b="1" smtClean="0"/>
          </a:p>
          <a:p>
            <a:pPr eaLnBrk="1" hangingPunct="1">
              <a:buFontTx/>
              <a:buNone/>
            </a:pPr>
            <a:r>
              <a:rPr lang="en-US" sz="2800" b="1" smtClean="0"/>
              <a:t>The degree of insulin deficiency</a:t>
            </a:r>
            <a:r>
              <a:rPr lang="en-US" sz="2800" smtClean="0"/>
              <a:t>. This is less severe in non-ketotic coma. </a:t>
            </a:r>
            <a:endParaRPr lang="ru-RU" sz="2800" smtClean="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en-US" sz="3600" dirty="0" smtClean="0"/>
              <a:t>HYPEROSMOLAR HYPERGLYCEMIC STATE (HHS</a:t>
            </a:r>
            <a:r>
              <a:rPr lang="en-US" dirty="0" smtClean="0"/>
              <a:t>)</a:t>
            </a:r>
            <a:endParaRPr lang="ru-RU" dirty="0"/>
          </a:p>
        </p:txBody>
      </p:sp>
      <p:sp>
        <p:nvSpPr>
          <p:cNvPr id="135171" name="Содержимое 2"/>
          <p:cNvSpPr>
            <a:spLocks noGrp="1"/>
          </p:cNvSpPr>
          <p:nvPr>
            <p:ph idx="1"/>
          </p:nvPr>
        </p:nvSpPr>
        <p:spPr/>
        <p:txBody>
          <a:bodyPr/>
          <a:lstStyle/>
          <a:p>
            <a:pPr algn="ctr" eaLnBrk="1" hangingPunct="1">
              <a:lnSpc>
                <a:spcPct val="90000"/>
              </a:lnSpc>
              <a:buFontTx/>
              <a:buNone/>
            </a:pPr>
            <a:r>
              <a:rPr lang="en-US" b="1" smtClean="0"/>
              <a:t>Clinical features</a:t>
            </a:r>
            <a:r>
              <a:rPr lang="en-US" smtClean="0"/>
              <a:t> </a:t>
            </a:r>
          </a:p>
          <a:p>
            <a:pPr eaLnBrk="1" hangingPunct="1">
              <a:lnSpc>
                <a:spcPct val="90000"/>
              </a:lnSpc>
            </a:pPr>
            <a:r>
              <a:rPr lang="en-US" sz="2400" smtClean="0"/>
              <a:t>Dehydration </a:t>
            </a:r>
          </a:p>
          <a:p>
            <a:pPr eaLnBrk="1" hangingPunct="1">
              <a:lnSpc>
                <a:spcPct val="90000"/>
              </a:lnSpc>
            </a:pPr>
            <a:r>
              <a:rPr lang="en-US" sz="2400" smtClean="0"/>
              <a:t>Neurologic abnormalities confusing TIA or stroke</a:t>
            </a:r>
          </a:p>
          <a:p>
            <a:pPr eaLnBrk="1" hangingPunct="1">
              <a:lnSpc>
                <a:spcPct val="90000"/>
              </a:lnSpc>
            </a:pPr>
            <a:r>
              <a:rPr lang="en-US" sz="2400" smtClean="0"/>
              <a:t>Stupor or coma.</a:t>
            </a:r>
          </a:p>
          <a:p>
            <a:pPr eaLnBrk="1" hangingPunct="1">
              <a:lnSpc>
                <a:spcPct val="90000"/>
              </a:lnSpc>
              <a:buFontTx/>
              <a:buNone/>
            </a:pPr>
            <a:r>
              <a:rPr lang="en-US" b="1" smtClean="0"/>
              <a:t>• </a:t>
            </a:r>
            <a:r>
              <a:rPr lang="en-US" b="1" i="1" smtClean="0"/>
              <a:t>Laboratory findings</a:t>
            </a:r>
          </a:p>
          <a:p>
            <a:r>
              <a:rPr lang="en-US" sz="2400" smtClean="0"/>
              <a:t> Blood glucose in excess of 600 mg/dL (&gt;30 mmol/l),</a:t>
            </a:r>
          </a:p>
          <a:p>
            <a:r>
              <a:rPr lang="en-US" sz="2400" smtClean="0"/>
              <a:t> mild acidosis caused </a:t>
            </a:r>
            <a:r>
              <a:rPr lang="en-US" sz="2400" b="1" smtClean="0"/>
              <a:t>by lactic acid (pH &gt;7.3), </a:t>
            </a:r>
          </a:p>
          <a:p>
            <a:r>
              <a:rPr lang="en-US" sz="2400" smtClean="0"/>
              <a:t>elevated serum osmolality (&gt;320 mOsm/kg), </a:t>
            </a:r>
          </a:p>
          <a:p>
            <a:r>
              <a:rPr lang="en-US" sz="2400" smtClean="0"/>
              <a:t>marked pre-renal azotemia </a:t>
            </a:r>
          </a:p>
          <a:p>
            <a:r>
              <a:rPr lang="en-US" sz="2400" smtClean="0"/>
              <a:t>variable serum sodium concentration. </a:t>
            </a:r>
            <a:endParaRPr lang="ru-RU" sz="2400" smtClean="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8"/>
          <p:cNvSpPr>
            <a:spLocks noChangeArrowheads="1"/>
          </p:cNvSpPr>
          <p:nvPr/>
        </p:nvSpPr>
        <p:spPr bwMode="auto">
          <a:xfrm>
            <a:off x="755650" y="188913"/>
            <a:ext cx="7847013" cy="1754187"/>
          </a:xfrm>
          <a:prstGeom prst="rect">
            <a:avLst/>
          </a:prstGeom>
          <a:noFill/>
          <a:ln w="9525">
            <a:noFill/>
            <a:miter lim="800000"/>
            <a:headEnd/>
            <a:tailEnd/>
          </a:ln>
        </p:spPr>
        <p:txBody>
          <a:bodyPr wrap="none" bIns="0" anchor="ctr">
            <a:spAutoFit/>
          </a:bodyPr>
          <a:lstStyle/>
          <a:p>
            <a:pPr algn="ctr"/>
            <a:r>
              <a:rPr lang="en-US" sz="2800" b="1">
                <a:latin typeface="Arial" charset="0"/>
              </a:rPr>
              <a:t>Clinical features</a:t>
            </a:r>
            <a:endParaRPr lang="en-US" sz="2800" b="1">
              <a:latin typeface="Courier New" pitchFamily="49" charset="0"/>
              <a:cs typeface="Times New Roman" pitchFamily="18" charset="0"/>
            </a:endParaRPr>
          </a:p>
          <a:p>
            <a:pPr algn="ctr" eaLnBrk="0" hangingPunct="0"/>
            <a:r>
              <a:rPr lang="en-US" sz="2800">
                <a:latin typeface="Arial" charset="0"/>
                <a:ea typeface="Times New Roman" pitchFamily="18" charset="0"/>
              </a:rPr>
              <a:t>Electrolyte changes in diabetic ketoacidosis and </a:t>
            </a:r>
          </a:p>
          <a:p>
            <a:pPr algn="ctr" eaLnBrk="0" hangingPunct="0"/>
            <a:r>
              <a:rPr lang="en-US" sz="2800">
                <a:latin typeface="Arial" charset="0"/>
                <a:ea typeface="Times New Roman" pitchFamily="18" charset="0"/>
              </a:rPr>
              <a:t>non-ketotic</a:t>
            </a:r>
            <a:r>
              <a:rPr lang="en-US" sz="2800"/>
              <a:t>hyperosmolar state</a:t>
            </a:r>
            <a:endParaRPr lang="ru-RU" sz="2800"/>
          </a:p>
          <a:p>
            <a:pPr algn="ctr" eaLnBrk="0" hangingPunct="0"/>
            <a:endParaRPr lang="en-US" sz="2800">
              <a:latin typeface="Arial" charset="0"/>
            </a:endParaRPr>
          </a:p>
        </p:txBody>
      </p:sp>
      <p:pic>
        <p:nvPicPr>
          <p:cNvPr id="136195" name="Picture 7"/>
          <p:cNvPicPr>
            <a:picLocks noChangeAspect="1" noChangeArrowheads="1"/>
          </p:cNvPicPr>
          <p:nvPr/>
        </p:nvPicPr>
        <p:blipFill>
          <a:blip r:embed="rId2" cstate="print"/>
          <a:srcRect/>
          <a:stretch>
            <a:fillRect/>
          </a:stretch>
        </p:blipFill>
        <p:spPr bwMode="auto">
          <a:xfrm>
            <a:off x="0" y="1700213"/>
            <a:ext cx="9036050" cy="4427537"/>
          </a:xfrm>
          <a:prstGeom prst="rect">
            <a:avLst/>
          </a:prstGeom>
          <a:noFill/>
          <a:ln w="9525">
            <a:noFill/>
            <a:miter lim="800000"/>
            <a:headEnd/>
            <a:tailEnd/>
          </a:ln>
        </p:spPr>
      </p:pic>
      <p:sp>
        <p:nvSpPr>
          <p:cNvPr id="136196" name="Rectangle 9"/>
          <p:cNvSpPr>
            <a:spLocks noChangeArrowheads="1"/>
          </p:cNvSpPr>
          <p:nvPr/>
        </p:nvSpPr>
        <p:spPr bwMode="auto">
          <a:xfrm>
            <a:off x="4886325" y="1733550"/>
            <a:ext cx="184150" cy="549275"/>
          </a:xfrm>
          <a:prstGeom prst="rect">
            <a:avLst/>
          </a:prstGeom>
          <a:noFill/>
          <a:ln w="9525">
            <a:noFill/>
            <a:miter lim="800000"/>
            <a:headEnd/>
            <a:tailEnd/>
          </a:ln>
        </p:spPr>
        <p:txBody>
          <a:bodyPr wrap="none" anchor="ctr">
            <a:spAutoFit/>
          </a:bodyPr>
          <a:lstStyle/>
          <a:p>
            <a:pPr algn="just"/>
            <a:r>
              <a:rPr lang="ru-RU" sz="1200">
                <a:cs typeface="Times New Roman" pitchFamily="18" charset="0"/>
              </a:rPr>
              <a:t/>
            </a:r>
            <a:br>
              <a:rPr lang="ru-RU" sz="1200">
                <a:cs typeface="Times New Roman" pitchFamily="18" charset="0"/>
              </a:rPr>
            </a:br>
            <a:endParaRPr lang="en-US" sz="1800">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defRPr/>
            </a:pPr>
            <a:r>
              <a:rPr lang="en-US" b="1" dirty="0" smtClean="0"/>
              <a:t>CLASSIFICATION</a:t>
            </a:r>
            <a:r>
              <a:rPr lang="ru-RU" dirty="0" smtClean="0"/>
              <a:t/>
            </a:r>
            <a:br>
              <a:rPr lang="ru-RU" dirty="0" smtClean="0"/>
            </a:br>
            <a:endParaRPr lang="ru-RU" dirty="0"/>
          </a:p>
        </p:txBody>
      </p:sp>
      <p:sp>
        <p:nvSpPr>
          <p:cNvPr id="15363" name="Содержимое 2"/>
          <p:cNvSpPr>
            <a:spLocks noGrp="1"/>
          </p:cNvSpPr>
          <p:nvPr>
            <p:ph idx="1"/>
          </p:nvPr>
        </p:nvSpPr>
        <p:spPr/>
        <p:txBody>
          <a:bodyPr/>
          <a:lstStyle/>
          <a:p>
            <a:pPr>
              <a:buFontTx/>
              <a:buNone/>
            </a:pPr>
            <a:r>
              <a:rPr lang="en-US" smtClean="0"/>
              <a:t>• </a:t>
            </a:r>
            <a:r>
              <a:rPr lang="en-US" b="1" smtClean="0">
                <a:solidFill>
                  <a:srgbClr val="C00000"/>
                </a:solidFill>
              </a:rPr>
              <a:t>Prediabetes  </a:t>
            </a:r>
          </a:p>
          <a:p>
            <a:pPr>
              <a:buFontTx/>
              <a:buNone/>
            </a:pPr>
            <a:r>
              <a:rPr lang="en-US" smtClean="0"/>
              <a:t>Impaired glucose uptake by cells but with blood glucose  levels below the criteria for diabetes</a:t>
            </a:r>
            <a:endParaRPr lang="ru-RU" smtClean="0"/>
          </a:p>
          <a:p>
            <a:pPr>
              <a:buFontTx/>
              <a:buNone/>
            </a:pPr>
            <a:r>
              <a:rPr lang="en-US" smtClean="0"/>
              <a:t> Classified as either impaired glucose tolerance (IGT) or impaired fasting glucose (IFG)</a:t>
            </a:r>
            <a:endParaRPr lang="ru-RU" smtClean="0"/>
          </a:p>
          <a:p>
            <a:endParaRPr lang="ru-RU" smtClean="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68313" y="-387350"/>
            <a:ext cx="8243887" cy="1314450"/>
          </a:xfrm>
        </p:spPr>
        <p:txBody>
          <a:bodyPr/>
          <a:lstStyle/>
          <a:p>
            <a:pPr eaLnBrk="1" hangingPunct="1">
              <a:defRPr/>
            </a:pPr>
            <a:r>
              <a:rPr lang="en-US" sz="4000" b="1" smtClean="0"/>
              <a:t>Examples of blood values</a:t>
            </a:r>
            <a:endParaRPr lang="ru-RU" sz="4000" b="1" smtClean="0"/>
          </a:p>
        </p:txBody>
      </p:sp>
      <p:sp>
        <p:nvSpPr>
          <p:cNvPr id="137219" name="Rectangle 3"/>
          <p:cNvSpPr>
            <a:spLocks noGrp="1" noChangeArrowheads="1"/>
          </p:cNvSpPr>
          <p:nvPr>
            <p:ph type="body" idx="1"/>
          </p:nvPr>
        </p:nvSpPr>
        <p:spPr>
          <a:xfrm>
            <a:off x="179388" y="1052513"/>
            <a:ext cx="8507412" cy="5616575"/>
          </a:xfrm>
        </p:spPr>
        <p:txBody>
          <a:bodyPr/>
          <a:lstStyle/>
          <a:p>
            <a:pPr eaLnBrk="1" hangingPunct="1">
              <a:lnSpc>
                <a:spcPct val="90000"/>
              </a:lnSpc>
            </a:pPr>
            <a:r>
              <a:rPr lang="en-US" sz="2800" smtClean="0"/>
              <a:t>The normal anion gap is less than 17. </a:t>
            </a:r>
          </a:p>
          <a:p>
            <a:pPr eaLnBrk="1" hangingPunct="1">
              <a:lnSpc>
                <a:spcPct val="90000"/>
              </a:lnSpc>
            </a:pPr>
            <a:r>
              <a:rPr lang="en-US" sz="2800" smtClean="0"/>
              <a:t>It is calculated as (Na+ + K+) - (Cl- + HCO3-). </a:t>
            </a:r>
          </a:p>
          <a:p>
            <a:pPr eaLnBrk="1" hangingPunct="1">
              <a:lnSpc>
                <a:spcPct val="90000"/>
              </a:lnSpc>
            </a:pPr>
            <a:r>
              <a:rPr lang="en-US" sz="2800" smtClean="0"/>
              <a:t>In the example of ketoacidosis the anion gap is 40. </a:t>
            </a:r>
          </a:p>
          <a:p>
            <a:pPr eaLnBrk="1" hangingPunct="1">
              <a:lnSpc>
                <a:spcPct val="90000"/>
              </a:lnSpc>
            </a:pPr>
            <a:r>
              <a:rPr lang="en-US" sz="2800" smtClean="0"/>
              <a:t>In the example of non-ketotic hyperosmolar coma the anion gap is 20. </a:t>
            </a:r>
          </a:p>
          <a:p>
            <a:pPr eaLnBrk="1" hangingPunct="1">
              <a:lnSpc>
                <a:spcPct val="90000"/>
              </a:lnSpc>
            </a:pPr>
            <a:r>
              <a:rPr lang="en-US" sz="2800" smtClean="0"/>
              <a:t>Mild hyperchloraemic acidosis may develop in the course of therapy. </a:t>
            </a:r>
            <a:endParaRPr lang="en-US" sz="2800" b="1" smtClean="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Grp="1" noChangeArrowheads="1"/>
          </p:cNvSpPr>
          <p:nvPr>
            <p:ph type="body" idx="4294967295"/>
          </p:nvPr>
        </p:nvSpPr>
        <p:spPr>
          <a:xfrm>
            <a:off x="0" y="260350"/>
            <a:ext cx="8785225" cy="6264275"/>
          </a:xfrm>
        </p:spPr>
        <p:txBody>
          <a:bodyPr/>
          <a:lstStyle/>
          <a:p>
            <a:pPr algn="ctr" eaLnBrk="1" hangingPunct="1">
              <a:lnSpc>
                <a:spcPct val="90000"/>
              </a:lnSpc>
              <a:buFontTx/>
              <a:buNone/>
            </a:pPr>
            <a:r>
              <a:rPr lang="en-US" sz="2400" b="1" smtClean="0"/>
              <a:t>Investigations and treatment</a:t>
            </a:r>
            <a:endParaRPr lang="ru-RU" sz="2400" b="1" smtClean="0"/>
          </a:p>
          <a:p>
            <a:pPr eaLnBrk="1" hangingPunct="1">
              <a:lnSpc>
                <a:spcPct val="90000"/>
              </a:lnSpc>
            </a:pPr>
            <a:r>
              <a:rPr lang="en-US" sz="2400" smtClean="0"/>
              <a:t>The plasma osmolality is usually extremely high. </a:t>
            </a:r>
          </a:p>
          <a:p>
            <a:pPr eaLnBrk="1" hangingPunct="1">
              <a:lnSpc>
                <a:spcPct val="90000"/>
              </a:lnSpc>
            </a:pPr>
            <a:r>
              <a:rPr lang="en-US" sz="2400" smtClean="0"/>
              <a:t>Patients are extremely sensitive to insulin and the glucose concentration may plummet. </a:t>
            </a:r>
          </a:p>
          <a:p>
            <a:pPr eaLnBrk="1" hangingPunct="1">
              <a:lnSpc>
                <a:spcPct val="90000"/>
              </a:lnSpc>
            </a:pPr>
            <a:r>
              <a:rPr lang="en-US" sz="2400" smtClean="0"/>
              <a:t>The resultant change in osmolality may cause cerebral damage. </a:t>
            </a:r>
            <a:endParaRPr lang="en-US" sz="2400" b="1" smtClean="0"/>
          </a:p>
          <a:p>
            <a:pPr eaLnBrk="1" hangingPunct="1">
              <a:lnSpc>
                <a:spcPct val="90000"/>
              </a:lnSpc>
            </a:pPr>
            <a:r>
              <a:rPr lang="en-US" sz="2400" b="1" smtClean="0"/>
              <a:t>It is sometimes useful to infuse insulin at a rate of 3 U per hour for the first 2-3 h, increasing to 6 U/h if glucose is falling too slowly.</a:t>
            </a:r>
            <a:r>
              <a:rPr lang="en-US" sz="2400" smtClean="0"/>
              <a:t> </a:t>
            </a:r>
          </a:p>
          <a:p>
            <a:pPr eaLnBrk="1" hangingPunct="1">
              <a:lnSpc>
                <a:spcPct val="90000"/>
              </a:lnSpc>
            </a:pPr>
            <a:r>
              <a:rPr lang="en-US" sz="2400" smtClean="0"/>
              <a:t>Normal saline is the standard fluid for replacement. Avoid half-normal saline (0.45%).</a:t>
            </a:r>
          </a:p>
          <a:p>
            <a:pPr algn="ctr" eaLnBrk="1" hangingPunct="1">
              <a:lnSpc>
                <a:spcPct val="90000"/>
              </a:lnSpc>
              <a:buFontTx/>
              <a:buNone/>
            </a:pPr>
            <a:r>
              <a:rPr lang="en-US" sz="2400" b="1" smtClean="0"/>
              <a:t>Prognosis  </a:t>
            </a:r>
            <a:endParaRPr lang="ru-RU" sz="2400" b="1" smtClean="0"/>
          </a:p>
          <a:p>
            <a:pPr eaLnBrk="1" hangingPunct="1">
              <a:lnSpc>
                <a:spcPct val="90000"/>
              </a:lnSpc>
            </a:pPr>
            <a:r>
              <a:rPr lang="en-US" sz="2400" smtClean="0"/>
              <a:t>The reported mortality ranges as high as 20-30%. </a:t>
            </a:r>
          </a:p>
          <a:p>
            <a:pPr eaLnBrk="1" hangingPunct="1">
              <a:lnSpc>
                <a:spcPct val="90000"/>
              </a:lnSpc>
            </a:pPr>
            <a:r>
              <a:rPr lang="en-US" sz="2400" smtClean="0"/>
              <a:t>Non-ketotic hyperglycaemia is not an absolute indication for subsequent insulin therapy, and survivors may do well on diet and oral agents.  </a:t>
            </a:r>
            <a:endParaRPr lang="ru-RU" sz="2400" b="1" smtClean="0"/>
          </a:p>
          <a:p>
            <a:pPr eaLnBrk="1" hangingPunct="1">
              <a:lnSpc>
                <a:spcPct val="90000"/>
              </a:lnSpc>
            </a:pPr>
            <a:endParaRPr lang="ru-RU" sz="2400" smtClean="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395288" y="-387350"/>
            <a:ext cx="8243887" cy="1314450"/>
          </a:xfrm>
        </p:spPr>
        <p:txBody>
          <a:bodyPr/>
          <a:lstStyle/>
          <a:p>
            <a:pPr eaLnBrk="1" hangingPunct="1">
              <a:defRPr/>
            </a:pPr>
            <a:r>
              <a:rPr lang="en-US" sz="4000" b="1" smtClean="0"/>
              <a:t>Lactic acidosis</a:t>
            </a:r>
            <a:endParaRPr lang="ru-RU" sz="4000" b="1" smtClean="0"/>
          </a:p>
        </p:txBody>
      </p:sp>
      <p:sp>
        <p:nvSpPr>
          <p:cNvPr id="139267" name="Rectangle 3"/>
          <p:cNvSpPr>
            <a:spLocks noGrp="1" noChangeArrowheads="1"/>
          </p:cNvSpPr>
          <p:nvPr>
            <p:ph type="body" idx="1"/>
          </p:nvPr>
        </p:nvSpPr>
        <p:spPr>
          <a:xfrm>
            <a:off x="457200" y="908050"/>
            <a:ext cx="8229600" cy="5148263"/>
          </a:xfrm>
        </p:spPr>
        <p:txBody>
          <a:bodyPr/>
          <a:lstStyle/>
          <a:p>
            <a:pPr eaLnBrk="1" hangingPunct="1"/>
            <a:r>
              <a:rPr lang="en-US" sz="2800" smtClean="0"/>
              <a:t>Lactic acidosis may occur in diabetic patients on biguanide therapy. </a:t>
            </a:r>
          </a:p>
          <a:p>
            <a:pPr eaLnBrk="1" hangingPunct="1"/>
            <a:r>
              <a:rPr lang="en-US" sz="2800" smtClean="0"/>
              <a:t>Patients present in severe metabolic acidosis with a large anion gap (calculated as (Na+ + K+) - (Cl- + HCO3-), normally less than 17 mmol/L), usually without significant hyperglycaemia or ketosis. </a:t>
            </a:r>
          </a:p>
          <a:p>
            <a:pPr eaLnBrk="1" hangingPunct="1"/>
            <a:endParaRPr lang="en-US" sz="2800" u="sng" smtClean="0"/>
          </a:p>
          <a:p>
            <a:pPr eaLnBrk="1" hangingPunct="1">
              <a:buFontTx/>
              <a:buNone/>
            </a:pPr>
            <a:r>
              <a:rPr lang="en-US" sz="2800" smtClean="0"/>
              <a:t>    </a:t>
            </a:r>
            <a:r>
              <a:rPr lang="en-US" sz="2800" u="sng" smtClean="0"/>
              <a:t>Treatment</a:t>
            </a:r>
            <a:r>
              <a:rPr lang="en-US" sz="2800" smtClean="0"/>
              <a:t>: rehydration and infusion of isotonic 1.26% bicarbonate. </a:t>
            </a:r>
          </a:p>
          <a:p>
            <a:pPr eaLnBrk="1" hangingPunct="1"/>
            <a:r>
              <a:rPr lang="en-US" sz="2800" smtClean="0"/>
              <a:t>The mortality is in excess of 50%. </a:t>
            </a:r>
            <a:endParaRPr lang="ru-RU" sz="2800" smtClean="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en-US" b="1" smtClean="0"/>
              <a:t>Urgent treatment of hypoglycaemia</a:t>
            </a:r>
            <a:endParaRPr lang="ru-RU" b="1" smtClean="0"/>
          </a:p>
        </p:txBody>
      </p:sp>
      <p:sp>
        <p:nvSpPr>
          <p:cNvPr id="140291" name="Rectangle 3"/>
          <p:cNvSpPr>
            <a:spLocks noGrp="1" noChangeArrowheads="1"/>
          </p:cNvSpPr>
          <p:nvPr>
            <p:ph type="body" idx="1"/>
          </p:nvPr>
        </p:nvSpPr>
        <p:spPr>
          <a:xfrm>
            <a:off x="457200" y="1125538"/>
            <a:ext cx="8229600" cy="4930775"/>
          </a:xfrm>
        </p:spPr>
        <p:txBody>
          <a:bodyPr/>
          <a:lstStyle/>
          <a:p>
            <a:pPr eaLnBrk="1" hangingPunct="1"/>
            <a:endParaRPr lang="ru-RU" b="1" smtClean="0"/>
          </a:p>
          <a:p>
            <a:pPr eaLnBrk="1" hangingPunct="1">
              <a:buFontTx/>
              <a:buNone/>
            </a:pPr>
            <a:r>
              <a:rPr lang="en-US" sz="4000" b="1" smtClean="0"/>
              <a:t>1. Mild hypoglycaemia  </a:t>
            </a:r>
            <a:endParaRPr lang="ru-RU" sz="4000" b="1" smtClean="0"/>
          </a:p>
          <a:p>
            <a:pPr eaLnBrk="1" hangingPunct="1"/>
            <a:r>
              <a:rPr lang="en-US" sz="4000" smtClean="0"/>
              <a:t>Any form of rapidly absorbed carbohydrate will relieve the early symptoms, and sufferers should always carry glucose or sweets.</a:t>
            </a:r>
            <a:r>
              <a:rPr lang="en-US" smtClean="0"/>
              <a:t> </a:t>
            </a:r>
            <a:endParaRPr lang="ru-RU" smtClean="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Grp="1" noChangeArrowheads="1"/>
          </p:cNvSpPr>
          <p:nvPr>
            <p:ph type="body" idx="4294967295"/>
          </p:nvPr>
        </p:nvSpPr>
        <p:spPr>
          <a:xfrm>
            <a:off x="0" y="260350"/>
            <a:ext cx="8229600" cy="6337300"/>
          </a:xfrm>
        </p:spPr>
        <p:txBody>
          <a:bodyPr/>
          <a:lstStyle/>
          <a:p>
            <a:pPr eaLnBrk="1" hangingPunct="1">
              <a:buFontTx/>
              <a:buNone/>
            </a:pPr>
            <a:r>
              <a:rPr lang="en-US" b="1" smtClean="0"/>
              <a:t>2. Severe hypoglycaemia  </a:t>
            </a:r>
            <a:endParaRPr lang="ru-RU" b="1" smtClean="0"/>
          </a:p>
          <a:p>
            <a:pPr eaLnBrk="1" hangingPunct="1"/>
            <a:r>
              <a:rPr lang="en-US" smtClean="0"/>
              <a:t>Blood should be taken for glucose estimation before treatment is given. </a:t>
            </a:r>
          </a:p>
          <a:p>
            <a:pPr eaLnBrk="1" hangingPunct="1"/>
            <a:r>
              <a:rPr lang="en-US" smtClean="0"/>
              <a:t>intravenous glucose (25-50 mL of 50% dextrose solution) followed by a flush of normal saline to preserve the vein (since 50% dextrose scleroses veins),or </a:t>
            </a:r>
          </a:p>
          <a:p>
            <a:pPr eaLnBrk="1" hangingPunct="1"/>
            <a:r>
              <a:rPr lang="en-US" smtClean="0"/>
              <a:t>intramuscular glucagon (1 mg) </a:t>
            </a:r>
          </a:p>
          <a:p>
            <a:pPr eaLnBrk="1" hangingPunct="1"/>
            <a:r>
              <a:rPr lang="en-US" smtClean="0"/>
              <a:t>oral glucose is given to replenish glycogen reserves once the patient revives. </a:t>
            </a:r>
            <a:endParaRPr lang="ru-RU" smtClean="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defRPr/>
            </a:pPr>
            <a:endParaRPr lang="ru-RU" smtClean="0"/>
          </a:p>
        </p:txBody>
      </p:sp>
      <p:sp>
        <p:nvSpPr>
          <p:cNvPr id="142339" name="Rectangle 3"/>
          <p:cNvSpPr>
            <a:spLocks noGrp="1" noChangeArrowheads="1"/>
          </p:cNvSpPr>
          <p:nvPr>
            <p:ph type="body" idx="1"/>
          </p:nvPr>
        </p:nvSpPr>
        <p:spPr>
          <a:xfrm>
            <a:off x="457200" y="115888"/>
            <a:ext cx="8229600" cy="6742112"/>
          </a:xfrm>
        </p:spPr>
        <p:txBody>
          <a:bodyPr/>
          <a:lstStyle/>
          <a:p>
            <a:pPr algn="ctr" eaLnBrk="1" hangingPunct="1">
              <a:lnSpc>
                <a:spcPct val="80000"/>
              </a:lnSpc>
              <a:buFontTx/>
              <a:buNone/>
            </a:pPr>
            <a:r>
              <a:rPr lang="en-US" sz="2800" b="1" smtClean="0"/>
              <a:t>Recurrent severe hypoglycaemia  </a:t>
            </a:r>
            <a:endParaRPr lang="ru-RU" sz="2800" b="1" smtClean="0"/>
          </a:p>
          <a:p>
            <a:pPr eaLnBrk="1" hangingPunct="1">
              <a:lnSpc>
                <a:spcPct val="80000"/>
              </a:lnSpc>
            </a:pPr>
            <a:r>
              <a:rPr lang="en-US" sz="2800" smtClean="0"/>
              <a:t>This affects 1-3% of insulin-dependent patients. </a:t>
            </a:r>
          </a:p>
          <a:p>
            <a:pPr eaLnBrk="1" hangingPunct="1">
              <a:lnSpc>
                <a:spcPct val="80000"/>
              </a:lnSpc>
            </a:pPr>
            <a:r>
              <a:rPr lang="en-US" sz="2800" smtClean="0"/>
              <a:t>Most are adults who have had diabetes for more than 10 years. </a:t>
            </a:r>
            <a:endParaRPr lang="en-US" sz="2800" u="sng" smtClean="0"/>
          </a:p>
          <a:p>
            <a:pPr algn="ctr" eaLnBrk="1" hangingPunct="1">
              <a:lnSpc>
                <a:spcPct val="80000"/>
              </a:lnSpc>
              <a:buFontTx/>
              <a:buNone/>
            </a:pPr>
            <a:r>
              <a:rPr lang="en-US" sz="2800" u="sng" smtClean="0"/>
              <a:t>The following factors may predispose to recurrent hypoglycaemia: </a:t>
            </a:r>
            <a:endParaRPr lang="en-US" sz="2800" smtClean="0"/>
          </a:p>
          <a:p>
            <a:pPr eaLnBrk="1" hangingPunct="1">
              <a:lnSpc>
                <a:spcPct val="80000"/>
              </a:lnSpc>
            </a:pPr>
            <a:r>
              <a:rPr lang="en-US" sz="2800" smtClean="0"/>
              <a:t>Overtreatment with insulin. </a:t>
            </a:r>
          </a:p>
          <a:p>
            <a:pPr eaLnBrk="1" hangingPunct="1">
              <a:lnSpc>
                <a:spcPct val="80000"/>
              </a:lnSpc>
            </a:pPr>
            <a:r>
              <a:rPr lang="en-US" sz="2800" smtClean="0"/>
              <a:t>Excessive insulin doses. </a:t>
            </a:r>
          </a:p>
          <a:p>
            <a:pPr eaLnBrk="1" hangingPunct="1">
              <a:lnSpc>
                <a:spcPct val="80000"/>
              </a:lnSpc>
            </a:pPr>
            <a:r>
              <a:rPr lang="en-US" sz="2800" smtClean="0"/>
              <a:t>Endocrine causes (pituitary insufficiency, adrenal insufficiency and premenstrual insulin sensitivity).</a:t>
            </a:r>
          </a:p>
          <a:p>
            <a:pPr eaLnBrk="1" hangingPunct="1">
              <a:lnSpc>
                <a:spcPct val="80000"/>
              </a:lnSpc>
            </a:pPr>
            <a:r>
              <a:rPr lang="en-US" sz="2800" smtClean="0"/>
              <a:t>Alimentary causes  (exocrine pancreatic failure and diabetic gastroparesis).</a:t>
            </a:r>
          </a:p>
          <a:p>
            <a:pPr eaLnBrk="1" hangingPunct="1">
              <a:lnSpc>
                <a:spcPct val="80000"/>
              </a:lnSpc>
            </a:pPr>
            <a:r>
              <a:rPr lang="en-US" sz="2800" smtClean="0"/>
              <a:t>Renal failure. </a:t>
            </a:r>
          </a:p>
          <a:p>
            <a:pPr eaLnBrk="1" hangingPunct="1">
              <a:lnSpc>
                <a:spcPct val="80000"/>
              </a:lnSpc>
            </a:pPr>
            <a:r>
              <a:rPr lang="en-US" sz="2800" smtClean="0"/>
              <a:t>Patient causes. </a:t>
            </a:r>
            <a:endParaRPr lang="ru-RU" sz="2800" smtClean="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3"/>
          <p:cNvSpPr>
            <a:spLocks noGrp="1" noChangeArrowheads="1"/>
          </p:cNvSpPr>
          <p:nvPr>
            <p:ph type="body" idx="4294967295"/>
          </p:nvPr>
        </p:nvSpPr>
        <p:spPr>
          <a:xfrm>
            <a:off x="636588" y="115888"/>
            <a:ext cx="8507412" cy="6408737"/>
          </a:xfrm>
        </p:spPr>
        <p:txBody>
          <a:bodyPr/>
          <a:lstStyle/>
          <a:p>
            <a:pPr algn="ctr" eaLnBrk="1" hangingPunct="1">
              <a:lnSpc>
                <a:spcPct val="80000"/>
              </a:lnSpc>
              <a:buFontTx/>
              <a:buNone/>
            </a:pPr>
            <a:r>
              <a:rPr lang="en-US" sz="2800" b="1" dirty="0" smtClean="0"/>
              <a:t>Recurrent </a:t>
            </a:r>
            <a:r>
              <a:rPr lang="en-US" sz="2800" b="1" dirty="0" err="1" smtClean="0"/>
              <a:t>ketoacidosis</a:t>
            </a:r>
            <a:r>
              <a:rPr lang="en-US" sz="2800" b="1" dirty="0" smtClean="0"/>
              <a:t>  </a:t>
            </a:r>
            <a:endParaRPr lang="ru-RU" sz="2800" b="1" dirty="0" smtClean="0"/>
          </a:p>
          <a:p>
            <a:pPr eaLnBrk="1" hangingPunct="1">
              <a:lnSpc>
                <a:spcPct val="80000"/>
              </a:lnSpc>
            </a:pPr>
            <a:r>
              <a:rPr lang="en-US" sz="2800" dirty="0" smtClean="0"/>
              <a:t>This usually occurs in adolescents or young adults, particularly girls. </a:t>
            </a:r>
          </a:p>
          <a:p>
            <a:pPr eaLnBrk="1" hangingPunct="1">
              <a:lnSpc>
                <a:spcPct val="80000"/>
              </a:lnSpc>
            </a:pPr>
            <a:r>
              <a:rPr lang="en-US" sz="2800" dirty="0" smtClean="0"/>
              <a:t>Metabolic </a:t>
            </a:r>
            <a:r>
              <a:rPr lang="en-US" sz="2800" dirty="0" err="1" smtClean="0"/>
              <a:t>decompensation</a:t>
            </a:r>
            <a:r>
              <a:rPr lang="en-US" sz="2800" dirty="0" smtClean="0"/>
              <a:t> may develop very rapidly. </a:t>
            </a:r>
          </a:p>
          <a:p>
            <a:pPr eaLnBrk="1" hangingPunct="1">
              <a:lnSpc>
                <a:spcPct val="80000"/>
              </a:lnSpc>
            </a:pPr>
            <a:r>
              <a:rPr lang="en-US" sz="2800" dirty="0" smtClean="0"/>
              <a:t>It almost always occurs in the context of considerable psychosocial problems, particularly eating disorders. </a:t>
            </a:r>
          </a:p>
          <a:p>
            <a:pPr algn="ctr" eaLnBrk="1" hangingPunct="1">
              <a:lnSpc>
                <a:spcPct val="80000"/>
              </a:lnSpc>
              <a:buFontTx/>
              <a:buNone/>
            </a:pPr>
            <a:r>
              <a:rPr lang="en-US" sz="2800" dirty="0" smtClean="0"/>
              <a:t>Other causes include: </a:t>
            </a:r>
            <a:endParaRPr lang="en-US" sz="2800" b="1" dirty="0" smtClean="0"/>
          </a:p>
          <a:p>
            <a:pPr eaLnBrk="1" hangingPunct="1">
              <a:lnSpc>
                <a:spcPct val="80000"/>
              </a:lnSpc>
            </a:pPr>
            <a:r>
              <a:rPr lang="en-US" sz="2800" b="1" dirty="0" smtClean="0"/>
              <a:t>Iatrogenic.</a:t>
            </a:r>
            <a:r>
              <a:rPr lang="en-US" sz="2800" dirty="0" smtClean="0"/>
              <a:t> Inappropriate insulin combinations may be a cause of swinging </a:t>
            </a:r>
            <a:r>
              <a:rPr lang="en-US" sz="2800" dirty="0" err="1" smtClean="0"/>
              <a:t>glycaemic</a:t>
            </a:r>
            <a:r>
              <a:rPr lang="en-US" sz="2800" dirty="0" smtClean="0"/>
              <a:t> control. </a:t>
            </a:r>
            <a:endParaRPr lang="en-US" sz="2800" b="1" dirty="0" smtClean="0"/>
          </a:p>
          <a:p>
            <a:pPr eaLnBrk="1" hangingPunct="1">
              <a:lnSpc>
                <a:spcPct val="80000"/>
              </a:lnSpc>
            </a:pPr>
            <a:r>
              <a:rPr lang="en-US" sz="2800" b="1" dirty="0" err="1" smtClean="0"/>
              <a:t>Intercurrent</a:t>
            </a:r>
            <a:r>
              <a:rPr lang="en-US" sz="2800" b="1" dirty="0" smtClean="0"/>
              <a:t> illness</a:t>
            </a:r>
            <a:r>
              <a:rPr lang="en-US" sz="2800" dirty="0" smtClean="0"/>
              <a:t>. Unsuspected infections, including urinary tract infections and tuberculosis, may be present. </a:t>
            </a:r>
            <a:r>
              <a:rPr lang="en-US" sz="2800" dirty="0" err="1" smtClean="0"/>
              <a:t>Thyrotoxicosis</a:t>
            </a:r>
            <a:r>
              <a:rPr lang="en-US" sz="2800" dirty="0" smtClean="0"/>
              <a:t> can also manifest as unstable </a:t>
            </a:r>
            <a:r>
              <a:rPr lang="en-US" sz="2800" dirty="0" err="1" smtClean="0"/>
              <a:t>glycaemic</a:t>
            </a:r>
            <a:r>
              <a:rPr lang="en-US" sz="2800" dirty="0" smtClean="0"/>
              <a:t> control. </a:t>
            </a:r>
          </a:p>
          <a:p>
            <a:pPr algn="just" eaLnBrk="1" hangingPunct="1">
              <a:lnSpc>
                <a:spcPct val="80000"/>
              </a:lnSpc>
            </a:pPr>
            <a:endParaRPr lang="ru-RU" sz="2800" dirty="0" smtClean="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68313" y="404813"/>
            <a:ext cx="8243887" cy="1314450"/>
          </a:xfrm>
        </p:spPr>
        <p:txBody>
          <a:bodyPr/>
          <a:lstStyle/>
          <a:p>
            <a:pPr eaLnBrk="1" hangingPunct="1">
              <a:defRPr/>
            </a:pPr>
            <a:r>
              <a:rPr lang="en-US" b="1" smtClean="0"/>
              <a:t>Brittle diabetes</a:t>
            </a:r>
            <a:endParaRPr lang="ru-RU" b="1" smtClean="0"/>
          </a:p>
        </p:txBody>
      </p:sp>
      <p:sp>
        <p:nvSpPr>
          <p:cNvPr id="144387" name="Rectangle 3"/>
          <p:cNvSpPr>
            <a:spLocks noGrp="1" noChangeArrowheads="1"/>
          </p:cNvSpPr>
          <p:nvPr>
            <p:ph type="body" idx="1"/>
          </p:nvPr>
        </p:nvSpPr>
        <p:spPr>
          <a:xfrm>
            <a:off x="539750" y="2060575"/>
            <a:ext cx="8229600" cy="4456113"/>
          </a:xfrm>
        </p:spPr>
        <p:txBody>
          <a:bodyPr/>
          <a:lstStyle/>
          <a:p>
            <a:pPr eaLnBrk="1" hangingPunct="1"/>
            <a:r>
              <a:rPr lang="en-US" smtClean="0"/>
              <a:t> </a:t>
            </a:r>
            <a:r>
              <a:rPr lang="en-US" sz="3600" smtClean="0"/>
              <a:t>There is no precise definition for this term, which is used to describe patients with recurrent ketoacidosis and/or recurrent hypoglycaemic coma. </a:t>
            </a:r>
            <a:endParaRPr lang="ru-RU" sz="3600" smtClean="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Grp="1" noChangeArrowheads="1"/>
          </p:cNvSpPr>
          <p:nvPr>
            <p:ph type="body" idx="4294967295"/>
          </p:nvPr>
        </p:nvSpPr>
        <p:spPr>
          <a:xfrm>
            <a:off x="0" y="115888"/>
            <a:ext cx="8785225" cy="6626225"/>
          </a:xfrm>
        </p:spPr>
        <p:txBody>
          <a:bodyPr/>
          <a:lstStyle/>
          <a:p>
            <a:pPr algn="ctr" eaLnBrk="1" hangingPunct="1">
              <a:lnSpc>
                <a:spcPct val="80000"/>
              </a:lnSpc>
              <a:buFontTx/>
              <a:buNone/>
            </a:pPr>
            <a:r>
              <a:rPr lang="en-US" sz="1800" b="1" dirty="0" smtClean="0"/>
              <a:t>Surgery</a:t>
            </a:r>
            <a:endParaRPr lang="ru-RU" sz="1800" b="1" dirty="0" smtClean="0"/>
          </a:p>
          <a:p>
            <a:pPr algn="ctr" eaLnBrk="1" hangingPunct="1">
              <a:lnSpc>
                <a:spcPct val="80000"/>
              </a:lnSpc>
              <a:buFontTx/>
              <a:buNone/>
            </a:pPr>
            <a:r>
              <a:rPr lang="en-US" sz="1800" b="1" dirty="0" smtClean="0"/>
              <a:t>The procedure for insulin-treated patients is simple: </a:t>
            </a:r>
            <a:endParaRPr lang="en-US" sz="1800" dirty="0" smtClean="0"/>
          </a:p>
          <a:p>
            <a:pPr eaLnBrk="1" hangingPunct="1">
              <a:lnSpc>
                <a:spcPct val="80000"/>
              </a:lnSpc>
            </a:pPr>
            <a:r>
              <a:rPr lang="en-US" sz="1800" dirty="0" smtClean="0"/>
              <a:t>Long-acting and/or intermediate insulin should be stopped the day before surgery, with soluble insulin</a:t>
            </a:r>
            <a:r>
              <a:rPr lang="en-US" sz="1800" b="1" dirty="0" smtClean="0"/>
              <a:t> </a:t>
            </a:r>
            <a:r>
              <a:rPr lang="en-US" sz="1800" dirty="0" smtClean="0"/>
              <a:t>substituted.</a:t>
            </a:r>
          </a:p>
          <a:p>
            <a:pPr eaLnBrk="1" hangingPunct="1">
              <a:lnSpc>
                <a:spcPct val="80000"/>
              </a:lnSpc>
            </a:pPr>
            <a:r>
              <a:rPr lang="en-US" sz="1800" dirty="0" smtClean="0"/>
              <a:t>Whenever possible, diabetic patients should be first on the morning theatre list.</a:t>
            </a:r>
          </a:p>
          <a:p>
            <a:pPr eaLnBrk="1" hangingPunct="1">
              <a:lnSpc>
                <a:spcPct val="80000"/>
              </a:lnSpc>
            </a:pPr>
            <a:r>
              <a:rPr lang="en-US" sz="1800" dirty="0" smtClean="0"/>
              <a:t>An infusion of glucose, insulin and potassium is given during surgery. The insulin can be mixed into the glucose solution or administered separately by syringe pump. A standard combination is 16 U of soluble insulin with 10 </a:t>
            </a:r>
            <a:r>
              <a:rPr lang="en-US" sz="1800" dirty="0" err="1" smtClean="0"/>
              <a:t>mmol</a:t>
            </a:r>
            <a:r>
              <a:rPr lang="en-US" sz="1800" dirty="0" smtClean="0"/>
              <a:t> of </a:t>
            </a:r>
            <a:r>
              <a:rPr lang="en-US" sz="1800" dirty="0" err="1" smtClean="0"/>
              <a:t>KCl</a:t>
            </a:r>
            <a:r>
              <a:rPr lang="en-US" sz="1800" dirty="0" smtClean="0"/>
              <a:t> in 500 </a:t>
            </a:r>
            <a:r>
              <a:rPr lang="en-US" sz="1800" dirty="0" err="1" smtClean="0"/>
              <a:t>mL</a:t>
            </a:r>
            <a:r>
              <a:rPr lang="en-US" sz="1800" dirty="0" smtClean="0"/>
              <a:t> of 10% glucose, infused at 100 </a:t>
            </a:r>
            <a:r>
              <a:rPr lang="en-US" sz="1800" dirty="0" err="1" smtClean="0"/>
              <a:t>mL</a:t>
            </a:r>
            <a:r>
              <a:rPr lang="en-US" sz="1800" dirty="0" smtClean="0"/>
              <a:t>/h.</a:t>
            </a:r>
          </a:p>
          <a:p>
            <a:pPr eaLnBrk="1" hangingPunct="1">
              <a:lnSpc>
                <a:spcPct val="80000"/>
              </a:lnSpc>
            </a:pPr>
            <a:r>
              <a:rPr lang="en-US" sz="1800" dirty="0" smtClean="0"/>
              <a:t>Postoperatively, the infusion is maintained until the patient is able to eat. Other fluids needed in the </a:t>
            </a:r>
            <a:r>
              <a:rPr lang="en-US" sz="1800" dirty="0" err="1" smtClean="0"/>
              <a:t>perioperative</a:t>
            </a:r>
            <a:r>
              <a:rPr lang="en-US" sz="1800" dirty="0" smtClean="0"/>
              <a:t> period must be given through a separate intravenous line and must not interrupt the glucose/insulin/potassium infusion. Glucose levels are checked every 2-4 hours and potassium levels are monitored. The amount of insulin and potassium in each infusion bag is adjusted either upwards or downwards according to the results of regular monitoring of the blood glucose and serum potassium concentrations. </a:t>
            </a:r>
          </a:p>
          <a:p>
            <a:pPr eaLnBrk="1" hangingPunct="1">
              <a:lnSpc>
                <a:spcPct val="80000"/>
              </a:lnSpc>
            </a:pPr>
            <a:r>
              <a:rPr lang="en-US" sz="1800" dirty="0" smtClean="0"/>
              <a:t>The same approach is used in the emergency situation, with the exception that a separate variable-rate insulin infusion may be needed to bring blood glucose under control before surgery.  </a:t>
            </a:r>
          </a:p>
          <a:p>
            <a:pPr eaLnBrk="1" hangingPunct="1">
              <a:lnSpc>
                <a:spcPct val="80000"/>
              </a:lnSpc>
            </a:pPr>
            <a:r>
              <a:rPr lang="en-US" sz="1800" dirty="0" smtClean="0"/>
              <a:t>Non-insulin-treated patients should stop medication 2 days before the operation. Patients with mild </a:t>
            </a:r>
            <a:r>
              <a:rPr lang="en-US" sz="1800" dirty="0" err="1" smtClean="0"/>
              <a:t>hyperglycaemia</a:t>
            </a:r>
            <a:r>
              <a:rPr lang="en-US" sz="1800" dirty="0" smtClean="0"/>
              <a:t> (fasting blood glucose below 8 </a:t>
            </a:r>
            <a:r>
              <a:rPr lang="en-US" sz="1800" dirty="0" err="1" smtClean="0"/>
              <a:t>mmol</a:t>
            </a:r>
            <a:r>
              <a:rPr lang="en-US" sz="1800" dirty="0" smtClean="0"/>
              <a:t>/L) can be treated as non-diabetic. Those with higher levels are treated with soluble insulin prior to surgery, and with glucose, insulin and potassium during and after the procedure, as for insulin-treated patients.  </a:t>
            </a:r>
            <a:endParaRPr lang="ru-RU" sz="1800" b="1" dirty="0" smtClean="0"/>
          </a:p>
          <a:p>
            <a:pPr eaLnBrk="1" hangingPunct="1">
              <a:lnSpc>
                <a:spcPct val="80000"/>
              </a:lnSpc>
            </a:pPr>
            <a:endParaRPr lang="ru-RU" sz="1800" dirty="0" smtClean="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3"/>
          <p:cNvSpPr>
            <a:spLocks noGrp="1" noChangeArrowheads="1"/>
          </p:cNvSpPr>
          <p:nvPr>
            <p:ph type="body" idx="4294967295"/>
          </p:nvPr>
        </p:nvSpPr>
        <p:spPr>
          <a:xfrm>
            <a:off x="0" y="188913"/>
            <a:ext cx="8435975" cy="6669087"/>
          </a:xfrm>
        </p:spPr>
        <p:txBody>
          <a:bodyPr/>
          <a:lstStyle/>
          <a:p>
            <a:pPr algn="ctr" eaLnBrk="1" hangingPunct="1">
              <a:lnSpc>
                <a:spcPct val="80000"/>
              </a:lnSpc>
              <a:buFontTx/>
              <a:buNone/>
            </a:pPr>
            <a:r>
              <a:rPr lang="en-US" sz="2800" b="1" dirty="0" smtClean="0"/>
              <a:t>Pregnancy and diabetes</a:t>
            </a:r>
            <a:endParaRPr lang="ru-RU" sz="2800" b="1" dirty="0" smtClean="0"/>
          </a:p>
          <a:p>
            <a:pPr algn="ctr" eaLnBrk="1" hangingPunct="1">
              <a:lnSpc>
                <a:spcPct val="80000"/>
              </a:lnSpc>
              <a:buFontTx/>
              <a:buNone/>
            </a:pPr>
            <a:r>
              <a:rPr lang="en-US" sz="2800" u="sng" dirty="0" smtClean="0"/>
              <a:t>Metabolic control of diabetes in pregnancy  </a:t>
            </a:r>
          </a:p>
          <a:p>
            <a:pPr eaLnBrk="1" hangingPunct="1">
              <a:lnSpc>
                <a:spcPct val="80000"/>
              </a:lnSpc>
            </a:pPr>
            <a:r>
              <a:rPr lang="en-US" sz="2800" dirty="0" smtClean="0"/>
              <a:t>The patient should perform daily home blood glucose profiles, recording blood tests before and 2 hours after meals. </a:t>
            </a:r>
          </a:p>
          <a:p>
            <a:pPr eaLnBrk="1" hangingPunct="1">
              <a:lnSpc>
                <a:spcPct val="80000"/>
              </a:lnSpc>
            </a:pPr>
            <a:r>
              <a:rPr lang="en-US" sz="2800" dirty="0" smtClean="0"/>
              <a:t>Insulin requirements rise progressively, and intensified insulin regimens are generally used. </a:t>
            </a:r>
          </a:p>
          <a:p>
            <a:pPr eaLnBrk="1" hangingPunct="1">
              <a:lnSpc>
                <a:spcPct val="80000"/>
              </a:lnSpc>
            </a:pPr>
            <a:r>
              <a:rPr lang="en-US" sz="2800" dirty="0" smtClean="0"/>
              <a:t>The aim is to maintain blood glucose and </a:t>
            </a:r>
            <a:r>
              <a:rPr lang="ru-RU" sz="2800" dirty="0" smtClean="0"/>
              <a:t> </a:t>
            </a:r>
            <a:r>
              <a:rPr lang="en-US" sz="2800" dirty="0" smtClean="0"/>
              <a:t>HbA1c</a:t>
            </a:r>
            <a:r>
              <a:rPr lang="ru-RU" sz="2800" dirty="0" smtClean="0"/>
              <a:t> </a:t>
            </a:r>
            <a:r>
              <a:rPr lang="en-US" sz="2800" dirty="0" smtClean="0"/>
              <a:t>levels as close to the normal range as can be tolerated.  </a:t>
            </a:r>
            <a:endParaRPr lang="en-US" sz="2800" u="sng" dirty="0" smtClean="0"/>
          </a:p>
          <a:p>
            <a:pPr algn="ctr" eaLnBrk="1" hangingPunct="1">
              <a:lnSpc>
                <a:spcPct val="80000"/>
              </a:lnSpc>
              <a:buFontTx/>
              <a:buNone/>
            </a:pPr>
            <a:r>
              <a:rPr lang="en-US" sz="2800" u="sng" dirty="0" smtClean="0"/>
              <a:t>General management  </a:t>
            </a:r>
          </a:p>
          <a:p>
            <a:pPr eaLnBrk="1" hangingPunct="1">
              <a:lnSpc>
                <a:spcPct val="80000"/>
              </a:lnSpc>
            </a:pPr>
            <a:r>
              <a:rPr lang="en-US" sz="2800" dirty="0" smtClean="0"/>
              <a:t>The patient is seen at intervals of 2 weeks or less at a clinic managed jointly by physician and obstetrician. </a:t>
            </a:r>
          </a:p>
          <a:p>
            <a:pPr eaLnBrk="1" hangingPunct="1">
              <a:lnSpc>
                <a:spcPct val="80000"/>
              </a:lnSpc>
            </a:pPr>
            <a:r>
              <a:rPr lang="en-US" sz="2800" dirty="0" smtClean="0"/>
              <a:t>Retinopathy and nephropathy may deteriorate during pregnancy. </a:t>
            </a:r>
            <a:endParaRPr lang="ru-RU" sz="28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4294967295"/>
          </p:nvPr>
        </p:nvSpPr>
        <p:spPr>
          <a:xfrm>
            <a:off x="0" y="333375"/>
            <a:ext cx="8229600" cy="5722938"/>
          </a:xfrm>
        </p:spPr>
        <p:txBody>
          <a:bodyPr/>
          <a:lstStyle/>
          <a:p>
            <a:pPr algn="ctr" eaLnBrk="1" hangingPunct="1">
              <a:buFontTx/>
              <a:buNone/>
            </a:pPr>
            <a:r>
              <a:rPr lang="en-US" sz="4800" b="1" smtClean="0"/>
              <a:t>Types of diabetes</a:t>
            </a:r>
          </a:p>
          <a:p>
            <a:pPr eaLnBrk="1" hangingPunct="1"/>
            <a:r>
              <a:rPr lang="en-US" sz="4000" smtClean="0"/>
              <a:t>Primary</a:t>
            </a:r>
            <a:r>
              <a:rPr lang="ru-RU" sz="4000" smtClean="0"/>
              <a:t> </a:t>
            </a:r>
            <a:endParaRPr lang="en-US" sz="4000" smtClean="0"/>
          </a:p>
          <a:p>
            <a:pPr eaLnBrk="1" hangingPunct="1"/>
            <a:r>
              <a:rPr lang="en-US" sz="4000" smtClean="0"/>
              <a:t>Secondary </a:t>
            </a:r>
            <a:r>
              <a:rPr lang="ru-RU" sz="4000" smtClean="0"/>
              <a:t> </a:t>
            </a:r>
            <a:r>
              <a:rPr lang="en-US" sz="4000" smtClean="0"/>
              <a:t> </a:t>
            </a:r>
          </a:p>
          <a:p>
            <a:pPr eaLnBrk="1" hangingPunct="1"/>
            <a:endParaRPr lang="en-US" sz="4000" smtClean="0"/>
          </a:p>
          <a:p>
            <a:pPr eaLnBrk="1" hangingPunct="1"/>
            <a:r>
              <a:rPr lang="en-US" sz="4000" smtClean="0"/>
              <a:t>Type 1 diabetes (insulin-dependent diabetes mellitus) </a:t>
            </a:r>
            <a:endParaRPr lang="ru-RU" sz="4000" smtClean="0"/>
          </a:p>
          <a:p>
            <a:pPr eaLnBrk="1" hangingPunct="1"/>
            <a:r>
              <a:rPr lang="en-US" sz="4000" smtClean="0"/>
              <a:t>Type 2 diabetes (non-insulin-dependent diabetes mellitus) </a:t>
            </a:r>
            <a:endParaRPr lang="ru-RU" sz="4000" smtClean="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3"/>
          <p:cNvSpPr>
            <a:spLocks noGrp="1" noChangeArrowheads="1"/>
          </p:cNvSpPr>
          <p:nvPr>
            <p:ph type="body" idx="4294967295"/>
          </p:nvPr>
        </p:nvSpPr>
        <p:spPr>
          <a:xfrm>
            <a:off x="0" y="304800"/>
            <a:ext cx="8507413" cy="6553200"/>
          </a:xfrm>
        </p:spPr>
        <p:txBody>
          <a:bodyPr/>
          <a:lstStyle/>
          <a:p>
            <a:pPr algn="ctr" eaLnBrk="1" hangingPunct="1">
              <a:lnSpc>
                <a:spcPct val="80000"/>
              </a:lnSpc>
              <a:buFontTx/>
              <a:buNone/>
            </a:pPr>
            <a:r>
              <a:rPr lang="en-US" sz="2400" u="sng" dirty="0" smtClean="0"/>
              <a:t>Obstetric problems associated with diabetes  </a:t>
            </a:r>
          </a:p>
          <a:p>
            <a:pPr eaLnBrk="1" hangingPunct="1">
              <a:lnSpc>
                <a:spcPct val="80000"/>
              </a:lnSpc>
            </a:pPr>
            <a:r>
              <a:rPr lang="en-US" sz="2400" dirty="0" smtClean="0"/>
              <a:t>stillbirth, </a:t>
            </a:r>
          </a:p>
          <a:p>
            <a:pPr eaLnBrk="1" hangingPunct="1">
              <a:lnSpc>
                <a:spcPct val="80000"/>
              </a:lnSpc>
            </a:pPr>
            <a:r>
              <a:rPr lang="en-US" sz="2400" dirty="0" smtClean="0"/>
              <a:t>mechanical problems in the birth canal (fetal </a:t>
            </a:r>
            <a:r>
              <a:rPr lang="en-US" sz="2400" dirty="0" err="1" smtClean="0"/>
              <a:t>macrosomia</a:t>
            </a:r>
            <a:r>
              <a:rPr lang="en-US" sz="2400" dirty="0" smtClean="0"/>
              <a:t>, </a:t>
            </a:r>
            <a:r>
              <a:rPr lang="en-US" sz="2400" dirty="0" err="1" smtClean="0"/>
              <a:t>hydramnios</a:t>
            </a:r>
            <a:r>
              <a:rPr lang="en-US" sz="2400" dirty="0" smtClean="0"/>
              <a:t> and pre-</a:t>
            </a:r>
            <a:r>
              <a:rPr lang="en-US" sz="2400" dirty="0" err="1" smtClean="0"/>
              <a:t>eclampsia</a:t>
            </a:r>
            <a:r>
              <a:rPr lang="en-US" sz="2400" dirty="0" smtClean="0"/>
              <a:t>).</a:t>
            </a:r>
          </a:p>
          <a:p>
            <a:pPr eaLnBrk="1" hangingPunct="1">
              <a:lnSpc>
                <a:spcPct val="80000"/>
              </a:lnSpc>
            </a:pPr>
            <a:r>
              <a:rPr lang="en-US" sz="2400" dirty="0" smtClean="0"/>
              <a:t> </a:t>
            </a:r>
            <a:r>
              <a:rPr lang="en-US" sz="2400" dirty="0" err="1" smtClean="0"/>
              <a:t>Ketoacidosis</a:t>
            </a:r>
            <a:r>
              <a:rPr lang="en-US" sz="2400" dirty="0" smtClean="0"/>
              <a:t> in pregnancy carries a 50% fetal mortality.   </a:t>
            </a:r>
            <a:endParaRPr lang="en-US" sz="2400" u="sng" dirty="0" smtClean="0"/>
          </a:p>
          <a:p>
            <a:pPr algn="ctr" eaLnBrk="1" hangingPunct="1">
              <a:lnSpc>
                <a:spcPct val="80000"/>
              </a:lnSpc>
              <a:buFontTx/>
              <a:buNone/>
            </a:pPr>
            <a:r>
              <a:rPr lang="en-US" sz="2400" u="sng" dirty="0" smtClean="0"/>
              <a:t>Neonatal problems  </a:t>
            </a:r>
            <a:endParaRPr lang="ru-RU" sz="2400" b="1" dirty="0" smtClean="0"/>
          </a:p>
          <a:p>
            <a:pPr eaLnBrk="1" hangingPunct="1">
              <a:lnSpc>
                <a:spcPct val="80000"/>
              </a:lnSpc>
            </a:pPr>
            <a:r>
              <a:rPr lang="en-US" sz="2400" dirty="0" smtClean="0"/>
              <a:t>fetal </a:t>
            </a:r>
            <a:r>
              <a:rPr lang="en-US" sz="2400" dirty="0" err="1" smtClean="0"/>
              <a:t>macrosomia</a:t>
            </a:r>
            <a:endParaRPr lang="en-US" sz="2400" dirty="0" smtClean="0"/>
          </a:p>
          <a:p>
            <a:pPr eaLnBrk="1" hangingPunct="1">
              <a:lnSpc>
                <a:spcPct val="80000"/>
              </a:lnSpc>
            </a:pPr>
            <a:r>
              <a:rPr lang="en-US" sz="2400" dirty="0" smtClean="0"/>
              <a:t>hyaline membrane disease </a:t>
            </a:r>
          </a:p>
          <a:p>
            <a:pPr eaLnBrk="1" hangingPunct="1">
              <a:lnSpc>
                <a:spcPct val="80000"/>
              </a:lnSpc>
            </a:pPr>
            <a:r>
              <a:rPr lang="en-US" sz="2400" dirty="0" smtClean="0"/>
              <a:t>neonatal </a:t>
            </a:r>
            <a:r>
              <a:rPr lang="en-US" sz="2400" dirty="0" err="1" smtClean="0"/>
              <a:t>hypoglycaemia</a:t>
            </a:r>
            <a:r>
              <a:rPr lang="en-US" sz="2400" dirty="0" smtClean="0"/>
              <a:t>   </a:t>
            </a:r>
            <a:endParaRPr lang="en-US" sz="2400" u="sng" dirty="0" smtClean="0"/>
          </a:p>
          <a:p>
            <a:pPr algn="ctr" eaLnBrk="1" hangingPunct="1">
              <a:lnSpc>
                <a:spcPct val="80000"/>
              </a:lnSpc>
              <a:buFontTx/>
              <a:buNone/>
            </a:pPr>
            <a:r>
              <a:rPr lang="en-US" sz="2400" u="sng" dirty="0" smtClean="0"/>
              <a:t>Gestational diabetes  </a:t>
            </a:r>
          </a:p>
          <a:p>
            <a:pPr eaLnBrk="1" hangingPunct="1">
              <a:lnSpc>
                <a:spcPct val="80000"/>
              </a:lnSpc>
            </a:pPr>
            <a:r>
              <a:rPr lang="en-US" sz="2400" dirty="0" smtClean="0"/>
              <a:t>This term refers to glucose intolerance that develops in the course of pregnancy and usually remits following delivery. </a:t>
            </a:r>
          </a:p>
          <a:p>
            <a:pPr eaLnBrk="1" hangingPunct="1">
              <a:lnSpc>
                <a:spcPct val="80000"/>
              </a:lnSpc>
            </a:pPr>
            <a:r>
              <a:rPr lang="en-US" sz="2400" dirty="0" smtClean="0"/>
              <a:t>The condition is typically asymptomatic</a:t>
            </a:r>
            <a:endParaRPr lang="en-US" sz="2400" u="sng" dirty="0" smtClean="0"/>
          </a:p>
          <a:p>
            <a:pPr eaLnBrk="1" hangingPunct="1">
              <a:lnSpc>
                <a:spcPct val="80000"/>
              </a:lnSpc>
              <a:buFontTx/>
              <a:buNone/>
            </a:pPr>
            <a:r>
              <a:rPr lang="en-US" sz="2400" dirty="0" smtClean="0"/>
              <a:t>    </a:t>
            </a:r>
            <a:r>
              <a:rPr lang="en-US" sz="2400" u="sng" dirty="0" smtClean="0"/>
              <a:t>Treatment:</a:t>
            </a:r>
            <a:r>
              <a:rPr lang="en-US" sz="2400" dirty="0" smtClean="0"/>
              <a:t>  diet in the first instance, but most patients require insulin cover during the pregnancy. Insulin does not cross the placenta. </a:t>
            </a:r>
            <a:endParaRPr lang="ru-RU" sz="24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0" y="242888"/>
            <a:ext cx="9144000" cy="898525"/>
          </a:xfrm>
          <a:prstGeom prst="rect">
            <a:avLst/>
          </a:prstGeom>
          <a:noFill/>
          <a:ln w="9525">
            <a:noFill/>
            <a:miter lim="800000"/>
            <a:headEnd/>
            <a:tailEnd/>
          </a:ln>
        </p:spPr>
        <p:txBody>
          <a:bodyPr bIns="0" anchor="ctr">
            <a:spAutoFit/>
          </a:bodyPr>
          <a:lstStyle/>
          <a:p>
            <a:pPr algn="ctr"/>
            <a:endParaRPr lang="en-US" sz="800" b="1">
              <a:latin typeface="Courier New" pitchFamily="49" charset="0"/>
              <a:cs typeface="Times New Roman" pitchFamily="18" charset="0"/>
            </a:endParaRPr>
          </a:p>
          <a:p>
            <a:pPr algn="ctr" eaLnBrk="0" hangingPunct="0"/>
            <a:r>
              <a:rPr lang="en-US" sz="1400">
                <a:latin typeface="Arial" charset="0"/>
                <a:ea typeface="Times New Roman" pitchFamily="18" charset="0"/>
              </a:rPr>
              <a:t> </a:t>
            </a:r>
            <a:r>
              <a:rPr lang="en-US" sz="2400" b="1">
                <a:latin typeface="Arial" charset="0"/>
                <a:ea typeface="Times New Roman" pitchFamily="18" charset="0"/>
              </a:rPr>
              <a:t>The spectrum of diabetes: </a:t>
            </a:r>
          </a:p>
          <a:p>
            <a:pPr algn="ctr" eaLnBrk="0" hangingPunct="0"/>
            <a:r>
              <a:rPr lang="en-US" sz="2400" b="1">
                <a:latin typeface="Arial" charset="0"/>
                <a:ea typeface="Times New Roman" pitchFamily="18" charset="0"/>
              </a:rPr>
              <a:t>a comparison of type 1 and type 2 diabetes mellitus</a:t>
            </a:r>
            <a:r>
              <a:rPr lang="en-US" sz="2400">
                <a:latin typeface="Arial" charset="0"/>
                <a:ea typeface="Times New Roman" pitchFamily="18" charset="0"/>
              </a:rPr>
              <a:t>.</a:t>
            </a:r>
            <a:endParaRPr lang="en-US" sz="2400">
              <a:latin typeface="Arial" charset="0"/>
            </a:endParaRPr>
          </a:p>
        </p:txBody>
      </p:sp>
      <p:graphicFrame>
        <p:nvGraphicFramePr>
          <p:cNvPr id="18561" name="Group 129"/>
          <p:cNvGraphicFramePr>
            <a:graphicFrameLocks noGrp="1"/>
          </p:cNvGraphicFramePr>
          <p:nvPr/>
        </p:nvGraphicFramePr>
        <p:xfrm>
          <a:off x="179388" y="1379538"/>
          <a:ext cx="8820150" cy="5489258"/>
        </p:xfrm>
        <a:graphic>
          <a:graphicData uri="http://schemas.openxmlformats.org/drawingml/2006/table">
            <a:tbl>
              <a:tblPr/>
              <a:tblGrid>
                <a:gridCol w="1368425"/>
                <a:gridCol w="3419475"/>
                <a:gridCol w="4032250"/>
              </a:tblGrid>
              <a:tr h="288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Type 1 (insulin depend)</a:t>
                      </a:r>
                      <a:endParaRPr kumimoji="0" lang="en-US" sz="1400" b="1" i="0" u="none" strike="noStrike" cap="none" normalizeH="0" baseline="0" smtClean="0">
                        <a:ln>
                          <a:noFill/>
                        </a:ln>
                        <a:solidFill>
                          <a:schemeClr val="tx1"/>
                        </a:solidFill>
                        <a:effectLst/>
                        <a:latin typeface="Courier New" pitchFamily="49"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Type 2 (non-insulin depend)</a:t>
                      </a:r>
                      <a:endParaRPr kumimoji="0" lang="en-US" sz="1400" b="1" i="0" u="none" strike="noStrike" cap="none" normalizeH="0" baseline="0" smtClean="0">
                        <a:ln>
                          <a:noFill/>
                        </a:ln>
                        <a:solidFill>
                          <a:schemeClr val="tx1"/>
                        </a:solidFill>
                        <a:effectLst/>
                        <a:latin typeface="Courier New" pitchFamily="49"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55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Epidemiology</a:t>
                      </a:r>
                      <a:endParaRPr kumimoji="0" lang="en-US" sz="1400" b="1" i="0" u="none" strike="noStrike" cap="none" normalizeH="0" baseline="0" smtClean="0">
                        <a:ln>
                          <a:noFill/>
                        </a:ln>
                        <a:solidFill>
                          <a:schemeClr val="tx1"/>
                        </a:solidFill>
                        <a:effectLst/>
                        <a:latin typeface="Courier New" pitchFamily="49"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4938"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Younger (usually &lt;30 years of age)</a:t>
                      </a:r>
                      <a:endParaRPr kumimoji="0" lang="en-US" sz="1400" b="1" i="0" u="none" strike="noStrike" cap="none" normalizeH="0" baseline="0" smtClean="0">
                        <a:ln>
                          <a:noFill/>
                        </a:ln>
                        <a:solidFill>
                          <a:schemeClr val="tx1"/>
                        </a:solidFill>
                        <a:effectLst/>
                        <a:latin typeface="Courier New" pitchFamily="49" charset="0"/>
                        <a:cs typeface="Times New Roman" pitchFamily="18" charset="0"/>
                      </a:endParaRPr>
                    </a:p>
                    <a:p>
                      <a:pPr marL="0" marR="0" lvl="0" indent="134938"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Usually  lean</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134938"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Increased in  those of N.European ancestry</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134938"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Seasonal  incidence</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8890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Older (usually &gt;30 years of age)</a:t>
                      </a:r>
                      <a:endParaRPr kumimoji="0" lang="en-US" sz="1400" b="1" i="0" u="none" strike="noStrike" cap="none" normalizeH="0" baseline="0" smtClean="0">
                        <a:ln>
                          <a:noFill/>
                        </a:ln>
                        <a:solidFill>
                          <a:schemeClr val="tx1"/>
                        </a:solidFill>
                        <a:effectLst/>
                        <a:latin typeface="Courier New" pitchFamily="49" charset="0"/>
                        <a:cs typeface="Times New Roman" pitchFamily="18" charset="0"/>
                      </a:endParaRPr>
                    </a:p>
                    <a:p>
                      <a:pPr marL="0" marR="0" lvl="0" indent="8890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Often overweight</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8890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All  racial groups, increased in peoples of Asian, African, Polynesian  and American-Indian ancestry</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2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Heredity</a:t>
                      </a:r>
                      <a:endParaRPr kumimoji="0" lang="en-US" sz="1400" b="1" i="0" u="none" strike="noStrike" cap="none" normalizeH="0" baseline="0" smtClean="0">
                        <a:ln>
                          <a:noFill/>
                        </a:ln>
                        <a:solidFill>
                          <a:schemeClr val="tx1"/>
                        </a:solidFill>
                        <a:effectLst/>
                        <a:latin typeface="Courier New" pitchFamily="49"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HLA-DR3 or DR4 in &gt;90%</a:t>
                      </a:r>
                      <a:endParaRPr kumimoji="0" lang="en-US" sz="1400" b="1" i="0" u="none" strike="noStrike" cap="none" normalizeH="0" baseline="0" smtClean="0">
                        <a:ln>
                          <a:noFill/>
                        </a:ln>
                        <a:solidFill>
                          <a:schemeClr val="tx1"/>
                        </a:solidFill>
                        <a:effectLst/>
                        <a:latin typeface="Courier New" pitchFamily="49"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30-50 % concordance in identical twins</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No HLA  links</a:t>
                      </a:r>
                      <a:endParaRPr kumimoji="0" lang="en-US" sz="1400" b="1" i="0" u="none" strike="noStrike" cap="none" normalizeH="0" baseline="0" smtClean="0">
                        <a:ln>
                          <a:noFill/>
                        </a:ln>
                        <a:solidFill>
                          <a:schemeClr val="tx1"/>
                        </a:solidFill>
                        <a:effectLst/>
                        <a:latin typeface="Courier New" pitchFamily="49"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50 % concordance in identical twins</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Pathogenesis</a:t>
                      </a:r>
                      <a:endParaRPr kumimoji="0" lang="en-US" sz="1400" b="1" i="0" u="none" strike="noStrike" cap="none" normalizeH="0" baseline="0" smtClean="0">
                        <a:ln>
                          <a:noFill/>
                        </a:ln>
                        <a:solidFill>
                          <a:schemeClr val="tx1"/>
                        </a:solidFill>
                        <a:effectLst/>
                        <a:latin typeface="Courier New" pitchFamily="49"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Autoimmune disease:</a:t>
                      </a:r>
                      <a:endParaRPr kumimoji="0" lang="en-US" sz="1400" b="1" i="0" u="none" strike="noStrike" cap="none" normalizeH="0" baseline="0" smtClean="0">
                        <a:ln>
                          <a:noFill/>
                        </a:ln>
                        <a:solidFill>
                          <a:schemeClr val="tx1"/>
                        </a:solidFill>
                        <a:effectLst/>
                        <a:latin typeface="Courier New" pitchFamily="49"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Islet cell antibodies </a:t>
                      </a:r>
                      <a:endParaRPr kumimoji="0" lang="en-US" sz="1400" b="1" i="0" u="none" strike="noStrike" cap="none" normalizeH="0" baseline="0" smtClean="0">
                        <a:ln>
                          <a:noFill/>
                        </a:ln>
                        <a:solidFill>
                          <a:schemeClr val="tx1"/>
                        </a:solidFill>
                        <a:effectLst/>
                        <a:latin typeface="Courier New" pitchFamily="49"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Autoimmunity to glutamic acid decarboxylase (GAD)</a:t>
                      </a:r>
                      <a:endParaRPr kumimoji="0" lang="en-US" sz="1400" b="1" i="0" u="none" strike="noStrike" cap="none" normalizeH="0" baseline="0" smtClean="0">
                        <a:ln>
                          <a:noFill/>
                        </a:ln>
                        <a:solidFill>
                          <a:schemeClr val="tx1"/>
                        </a:solidFill>
                        <a:effectLst/>
                        <a:latin typeface="Courier New" pitchFamily="49"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Insulitis</a:t>
                      </a:r>
                      <a:endParaRPr kumimoji="0" lang="en-US" sz="1400" b="1" i="0" u="none" strike="noStrike" cap="none" normalizeH="0" baseline="0" smtClean="0">
                        <a:ln>
                          <a:noFill/>
                        </a:ln>
                        <a:solidFill>
                          <a:schemeClr val="tx1"/>
                        </a:solidFill>
                        <a:effectLst/>
                        <a:latin typeface="Courier New" pitchFamily="49"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Association with other autoimmune disease</a:t>
                      </a:r>
                      <a:endParaRPr kumimoji="0" lang="en-US" sz="1400" b="1" i="0" u="none" strike="noStrike" cap="none" normalizeH="0" baseline="0" smtClean="0">
                        <a:ln>
                          <a:noFill/>
                        </a:ln>
                        <a:solidFill>
                          <a:schemeClr val="tx1"/>
                        </a:solidFill>
                        <a:effectLst/>
                        <a:latin typeface="Courier New" pitchFamily="49"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Immunosuppression after diagnosis delays beta-cell destraction  </a:t>
                      </a:r>
                      <a:endParaRPr kumimoji="0" lang="en-US" sz="1400" b="1" i="0" u="none" strike="noStrike" cap="none" normalizeH="0" baseline="0" smtClean="0">
                        <a:ln>
                          <a:noFill/>
                        </a:ln>
                        <a:solidFill>
                          <a:schemeClr val="tx1"/>
                        </a:solidFill>
                        <a:effectLst/>
                        <a:latin typeface="Courier New" pitchFamily="49"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No immune disturbance</a:t>
                      </a:r>
                      <a:endParaRPr kumimoji="0" lang="en-US" sz="1400" b="1" i="0" u="none" strike="noStrike" cap="none" normalizeH="0" baseline="0" smtClean="0">
                        <a:ln>
                          <a:noFill/>
                        </a:ln>
                        <a:solidFill>
                          <a:schemeClr val="tx1"/>
                        </a:solidFill>
                        <a:effectLst/>
                        <a:latin typeface="Courier New" pitchFamily="49"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Insulin resistance</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6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Clinical</a:t>
                      </a:r>
                      <a:endParaRPr kumimoji="0" lang="en-US" sz="1400" b="1" i="0" u="none" strike="noStrike" cap="none" normalizeH="0" baseline="0" smtClean="0">
                        <a:ln>
                          <a:noFill/>
                        </a:ln>
                        <a:solidFill>
                          <a:schemeClr val="tx1"/>
                        </a:solidFill>
                        <a:effectLst/>
                        <a:latin typeface="Courier New" pitchFamily="49"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Insulin  deficiency</a:t>
                      </a:r>
                      <a:endParaRPr kumimoji="0" lang="en-US" sz="1400" b="1" i="0" u="none" strike="noStrike" cap="none" normalizeH="0" baseline="0" smtClean="0">
                        <a:ln>
                          <a:noFill/>
                        </a:ln>
                        <a:solidFill>
                          <a:schemeClr val="tx1"/>
                        </a:solidFill>
                        <a:effectLst/>
                        <a:latin typeface="Courier New" pitchFamily="49"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May develop ketoacidosis</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Always need insulin</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Partial insulin deficiency</a:t>
                      </a:r>
                      <a:endParaRPr kumimoji="0" lang="en-US" sz="1400" b="1" i="0" u="none" strike="noStrike" cap="none" normalizeH="0" baseline="0" smtClean="0">
                        <a:ln>
                          <a:noFill/>
                        </a:ln>
                        <a:solidFill>
                          <a:schemeClr val="tx1"/>
                        </a:solidFill>
                        <a:effectLst/>
                        <a:latin typeface="Courier New" pitchFamily="49"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May develop hyperosmolar state </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50% come to need insulin  when beta-cells fail after   many years</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6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Biochemical</a:t>
                      </a:r>
                      <a:endParaRPr kumimoji="0" lang="en-US" sz="1400" b="1" i="0" u="none" strike="noStrike" cap="none" normalizeH="0" baseline="0" smtClean="0">
                        <a:ln>
                          <a:noFill/>
                        </a:ln>
                        <a:solidFill>
                          <a:schemeClr val="tx1"/>
                        </a:solidFill>
                        <a:effectLst/>
                        <a:latin typeface="Courier New" pitchFamily="49"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Eventual  disappearance  of   C-peptide </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C-peptide persists</a:t>
                      </a:r>
                      <a:endParaRPr kumimoji="0" lang="en-US" sz="1400" b="1" i="0" u="none" strike="noStrike" cap="none" normalizeH="0" baseline="0" smtClean="0">
                        <a:ln>
                          <a:noFill/>
                        </a:ln>
                        <a:solidFill>
                          <a:schemeClr val="tx1"/>
                        </a:solidFill>
                        <a:effectLst/>
                        <a:latin typeface="Courier New" pitchFamily="49"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7441" name="Rectangle 120"/>
          <p:cNvSpPr>
            <a:spLocks noChangeArrowheads="1"/>
          </p:cNvSpPr>
          <p:nvPr/>
        </p:nvSpPr>
        <p:spPr bwMode="auto">
          <a:xfrm>
            <a:off x="0" y="7300913"/>
            <a:ext cx="9144000" cy="0"/>
          </a:xfrm>
          <a:prstGeom prst="rect">
            <a:avLst/>
          </a:prstGeom>
          <a:noFill/>
          <a:ln w="9525">
            <a:noFill/>
            <a:miter lim="800000"/>
            <a:headEnd/>
            <a:tailEnd/>
          </a:ln>
        </p:spPr>
        <p:txBody>
          <a:bodyPr wrap="none" anchor="ctr">
            <a:spAutoFit/>
          </a:bodyPr>
          <a:lstStyle/>
          <a:p>
            <a:endParaRPr lang="ru-RU" sz="1800">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defRPr/>
            </a:pPr>
            <a:r>
              <a:rPr lang="en-US" sz="3200" dirty="0" smtClean="0"/>
              <a:t>SIGNS AND SYMPTOMS AT PRESENTATION</a:t>
            </a:r>
            <a:r>
              <a:rPr lang="ru-RU" sz="3200" dirty="0" smtClean="0"/>
              <a:t/>
            </a:r>
            <a:br>
              <a:rPr lang="ru-RU" sz="3200" dirty="0" smtClean="0"/>
            </a:br>
            <a:endParaRPr lang="ru-RU" sz="3200" dirty="0"/>
          </a:p>
        </p:txBody>
      </p:sp>
      <p:sp>
        <p:nvSpPr>
          <p:cNvPr id="3" name="Содержимое 2"/>
          <p:cNvSpPr>
            <a:spLocks noGrp="1"/>
          </p:cNvSpPr>
          <p:nvPr>
            <p:ph idx="1"/>
          </p:nvPr>
        </p:nvSpPr>
        <p:spPr>
          <a:xfrm>
            <a:off x="395288" y="1600200"/>
            <a:ext cx="8291512" cy="5068888"/>
          </a:xfrm>
        </p:spPr>
        <p:txBody>
          <a:bodyPr>
            <a:normAutofit fontScale="62500" lnSpcReduction="20000"/>
          </a:bodyPr>
          <a:lstStyle/>
          <a:p>
            <a:pPr>
              <a:buFontTx/>
              <a:buNone/>
              <a:defRPr/>
            </a:pPr>
            <a:r>
              <a:rPr lang="en-US" dirty="0" smtClean="0"/>
              <a:t>• </a:t>
            </a:r>
            <a:r>
              <a:rPr lang="en-US" sz="4000" dirty="0">
                <a:solidFill>
                  <a:srgbClr val="C00000"/>
                </a:solidFill>
              </a:rPr>
              <a:t>Classic triad is </a:t>
            </a:r>
            <a:r>
              <a:rPr lang="en-US" sz="4000" dirty="0" err="1">
                <a:solidFill>
                  <a:srgbClr val="C00000"/>
                </a:solidFill>
              </a:rPr>
              <a:t>polyuria</a:t>
            </a:r>
            <a:r>
              <a:rPr lang="en-US" sz="4000" dirty="0">
                <a:solidFill>
                  <a:srgbClr val="C00000"/>
                </a:solidFill>
              </a:rPr>
              <a:t>, </a:t>
            </a:r>
            <a:r>
              <a:rPr lang="en-US" sz="4000" dirty="0" err="1">
                <a:solidFill>
                  <a:srgbClr val="C00000"/>
                </a:solidFill>
              </a:rPr>
              <a:t>polydipsia</a:t>
            </a:r>
            <a:r>
              <a:rPr lang="en-US" sz="4000" dirty="0">
                <a:solidFill>
                  <a:srgbClr val="C00000"/>
                </a:solidFill>
              </a:rPr>
              <a:t>, and </a:t>
            </a:r>
            <a:r>
              <a:rPr lang="en-US" sz="4000" dirty="0" err="1">
                <a:solidFill>
                  <a:srgbClr val="C00000"/>
                </a:solidFill>
              </a:rPr>
              <a:t>polyphagia</a:t>
            </a:r>
            <a:r>
              <a:rPr lang="en-US" sz="4000" dirty="0">
                <a:solidFill>
                  <a:srgbClr val="C00000"/>
                </a:solidFill>
              </a:rPr>
              <a:t>.</a:t>
            </a:r>
            <a:endParaRPr lang="ru-RU" sz="4000" dirty="0">
              <a:solidFill>
                <a:srgbClr val="C00000"/>
              </a:solidFill>
            </a:endParaRPr>
          </a:p>
          <a:p>
            <a:pPr>
              <a:buFontTx/>
              <a:buNone/>
              <a:defRPr/>
            </a:pPr>
            <a:r>
              <a:rPr lang="en-US" dirty="0"/>
              <a:t>• </a:t>
            </a:r>
            <a:r>
              <a:rPr lang="en-US" sz="3400" dirty="0"/>
              <a:t>Type 1 and some type 2 patients with concurrent </a:t>
            </a:r>
            <a:r>
              <a:rPr lang="en-US" sz="3400" dirty="0" smtClean="0"/>
              <a:t>illness can </a:t>
            </a:r>
            <a:r>
              <a:rPr lang="en-US" sz="3400" dirty="0"/>
              <a:t>present with </a:t>
            </a:r>
            <a:r>
              <a:rPr lang="en-US" sz="3400" u="sng" dirty="0">
                <a:solidFill>
                  <a:srgbClr val="C00000"/>
                </a:solidFill>
              </a:rPr>
              <a:t>diabetic </a:t>
            </a:r>
            <a:r>
              <a:rPr lang="en-US" sz="3400" u="sng" dirty="0" err="1">
                <a:solidFill>
                  <a:srgbClr val="C00000"/>
                </a:solidFill>
              </a:rPr>
              <a:t>ketoacidosis</a:t>
            </a:r>
            <a:r>
              <a:rPr lang="en-US" sz="3400" u="sng" dirty="0">
                <a:solidFill>
                  <a:srgbClr val="C00000"/>
                </a:solidFill>
              </a:rPr>
              <a:t> (DKA</a:t>
            </a:r>
            <a:r>
              <a:rPr lang="en-US" sz="3400" dirty="0"/>
              <a:t>)</a:t>
            </a:r>
            <a:endParaRPr lang="ru-RU" sz="3400" dirty="0"/>
          </a:p>
          <a:p>
            <a:pPr>
              <a:defRPr/>
            </a:pPr>
            <a:r>
              <a:rPr lang="en-US" sz="3400" u="sng" dirty="0" smtClean="0"/>
              <a:t> DKA symptoms </a:t>
            </a:r>
            <a:r>
              <a:rPr lang="en-US" sz="3400" u="sng" dirty="0"/>
              <a:t>include </a:t>
            </a:r>
            <a:r>
              <a:rPr lang="en-US" sz="3400" u="sng" dirty="0" smtClean="0"/>
              <a:t>nausea, vomiting</a:t>
            </a:r>
            <a:r>
              <a:rPr lang="en-US" sz="3400" u="sng" dirty="0"/>
              <a:t>, abdominal pain, </a:t>
            </a:r>
            <a:r>
              <a:rPr lang="en-US" sz="3400" u="sng" dirty="0" smtClean="0"/>
              <a:t>hyperventilation </a:t>
            </a:r>
            <a:r>
              <a:rPr lang="en-US" sz="3400" u="sng" dirty="0"/>
              <a:t>(</a:t>
            </a:r>
            <a:r>
              <a:rPr lang="en-US" sz="3400" u="sng" dirty="0" err="1" smtClean="0"/>
              <a:t>Kussmaul</a:t>
            </a:r>
            <a:r>
              <a:rPr lang="en-US" sz="3400" u="sng" dirty="0" smtClean="0"/>
              <a:t> breathing</a:t>
            </a:r>
            <a:r>
              <a:rPr lang="en-US" sz="3400" u="sng" dirty="0"/>
              <a:t>), lethargy, and fruity breath.</a:t>
            </a:r>
            <a:endParaRPr lang="ru-RU" sz="3400" u="sng" dirty="0"/>
          </a:p>
          <a:p>
            <a:pPr>
              <a:buFontTx/>
              <a:buNone/>
              <a:defRPr/>
            </a:pPr>
            <a:endParaRPr lang="ru-RU" sz="3400" dirty="0"/>
          </a:p>
          <a:p>
            <a:pPr>
              <a:buFontTx/>
              <a:buNone/>
              <a:defRPr/>
            </a:pPr>
            <a:r>
              <a:rPr lang="en-US" sz="3400" dirty="0"/>
              <a:t>• Blurred vision occurs when glucose in the lens is </a:t>
            </a:r>
            <a:r>
              <a:rPr lang="en-US" sz="3400" dirty="0" smtClean="0"/>
              <a:t>converted to </a:t>
            </a:r>
            <a:r>
              <a:rPr lang="en-US" sz="3400" dirty="0" err="1"/>
              <a:t>sorbitol</a:t>
            </a:r>
            <a:r>
              <a:rPr lang="en-US" sz="3400" dirty="0"/>
              <a:t> which produces an osmotic </a:t>
            </a:r>
            <a:r>
              <a:rPr lang="en-US" sz="3400" dirty="0" err="1" smtClean="0"/>
              <a:t>changeand</a:t>
            </a:r>
            <a:r>
              <a:rPr lang="en-US" sz="3400" dirty="0" smtClean="0"/>
              <a:t> </a:t>
            </a:r>
            <a:r>
              <a:rPr lang="en-US" sz="3400" dirty="0"/>
              <a:t>results in lens swelling</a:t>
            </a:r>
            <a:r>
              <a:rPr lang="en-US" sz="3400" dirty="0" smtClean="0"/>
              <a:t>.</a:t>
            </a:r>
          </a:p>
          <a:p>
            <a:pPr>
              <a:buFontTx/>
              <a:buNone/>
              <a:defRPr/>
            </a:pPr>
            <a:r>
              <a:rPr lang="en-US" sz="3400" dirty="0" smtClean="0"/>
              <a:t>• </a:t>
            </a:r>
            <a:r>
              <a:rPr lang="en-US" sz="3400" dirty="0"/>
              <a:t>Type 2 diabetes can present as an incidental </a:t>
            </a:r>
            <a:r>
              <a:rPr lang="en-US" sz="3400" dirty="0" smtClean="0"/>
              <a:t>laboratory finding </a:t>
            </a:r>
            <a:r>
              <a:rPr lang="en-US" sz="3400" dirty="0"/>
              <a:t>without signs or symptoms; in </a:t>
            </a:r>
            <a:r>
              <a:rPr lang="en-US" sz="3400" dirty="0" smtClean="0"/>
              <a:t>contrast, some </a:t>
            </a:r>
            <a:r>
              <a:rPr lang="en-US" sz="3400" dirty="0"/>
              <a:t>patients with type 2 diabetes can </a:t>
            </a:r>
            <a:r>
              <a:rPr lang="en-US" sz="3400" i="1" dirty="0"/>
              <a:t>present </a:t>
            </a:r>
            <a:r>
              <a:rPr lang="en-US" sz="3400" dirty="0" smtClean="0"/>
              <a:t>with long-term </a:t>
            </a:r>
            <a:r>
              <a:rPr lang="en-US" sz="3400" dirty="0" err="1"/>
              <a:t>sequelae</a:t>
            </a:r>
            <a:r>
              <a:rPr lang="en-US" sz="3400" dirty="0"/>
              <a:t> such as neuropathy, </a:t>
            </a:r>
            <a:r>
              <a:rPr lang="en-US" sz="3400" dirty="0" err="1" smtClean="0"/>
              <a:t>dermopathy</a:t>
            </a:r>
            <a:r>
              <a:rPr lang="en-US" sz="3400" dirty="0" smtClean="0"/>
              <a:t>, and </a:t>
            </a:r>
            <a:r>
              <a:rPr lang="en-US" sz="3400" dirty="0"/>
              <a:t>retinal or renal pathology.</a:t>
            </a:r>
            <a:endParaRPr lang="ru-RU" sz="3400" dirty="0"/>
          </a:p>
          <a:p>
            <a:pPr>
              <a:defRPr/>
            </a:pP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95288" y="-242888"/>
            <a:ext cx="8243887" cy="1314451"/>
          </a:xfrm>
        </p:spPr>
        <p:txBody>
          <a:bodyPr/>
          <a:lstStyle/>
          <a:p>
            <a:pPr eaLnBrk="1" hangingPunct="1">
              <a:defRPr/>
            </a:pPr>
            <a:r>
              <a:rPr lang="en-US" b="1" smtClean="0"/>
              <a:t>Type 1 diabetes mellitus</a:t>
            </a:r>
            <a:endParaRPr lang="ru-RU" b="1" smtClean="0"/>
          </a:p>
        </p:txBody>
      </p:sp>
      <p:sp>
        <p:nvSpPr>
          <p:cNvPr id="19459" name="Rectangle 3"/>
          <p:cNvSpPr>
            <a:spLocks noGrp="1" noChangeArrowheads="1"/>
          </p:cNvSpPr>
          <p:nvPr>
            <p:ph type="body" idx="1"/>
          </p:nvPr>
        </p:nvSpPr>
        <p:spPr>
          <a:xfrm>
            <a:off x="250825" y="476250"/>
            <a:ext cx="8435975" cy="6381750"/>
          </a:xfrm>
        </p:spPr>
        <p:txBody>
          <a:bodyPr/>
          <a:lstStyle/>
          <a:p>
            <a:pPr eaLnBrk="1" hangingPunct="1"/>
            <a:endParaRPr lang="en-US" b="1" smtClean="0"/>
          </a:p>
          <a:p>
            <a:pPr algn="ctr" eaLnBrk="1" hangingPunct="1">
              <a:buFontTx/>
              <a:buNone/>
            </a:pPr>
            <a:r>
              <a:rPr lang="en-US" b="1" smtClean="0"/>
              <a:t>Epidemiology  </a:t>
            </a:r>
            <a:endParaRPr lang="ru-RU" b="1" smtClean="0"/>
          </a:p>
          <a:p>
            <a:pPr eaLnBrk="1" hangingPunct="1"/>
            <a:r>
              <a:rPr lang="en-US" smtClean="0"/>
              <a:t>Type 1 diabetes is a disease resulting in insulin deficiency. </a:t>
            </a:r>
          </a:p>
          <a:p>
            <a:pPr eaLnBrk="1" hangingPunct="1"/>
            <a:r>
              <a:rPr lang="en-US" smtClean="0"/>
              <a:t>Type 1 diabetes is prominent as a disease of childhood. </a:t>
            </a:r>
          </a:p>
          <a:p>
            <a:pPr eaLnBrk="1" hangingPunct="1"/>
            <a:r>
              <a:rPr lang="en-US" smtClean="0"/>
              <a:t>A 'slow-burning' variant with slower progression to insulin deficiency occurs in later life and is sometimes called latent autoimmune diabetes of adults (LADA). </a:t>
            </a:r>
            <a:endParaRPr lang="ru-RU"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endParaRPr lang="ru-RU" smtClean="0"/>
          </a:p>
        </p:txBody>
      </p:sp>
      <p:sp>
        <p:nvSpPr>
          <p:cNvPr id="20483" name="Rectangle 3"/>
          <p:cNvSpPr>
            <a:spLocks noGrp="1" noChangeArrowheads="1"/>
          </p:cNvSpPr>
          <p:nvPr>
            <p:ph type="body" idx="1"/>
          </p:nvPr>
        </p:nvSpPr>
        <p:spPr>
          <a:xfrm>
            <a:off x="457200" y="260350"/>
            <a:ext cx="8229600" cy="5795963"/>
          </a:xfrm>
        </p:spPr>
        <p:txBody>
          <a:bodyPr/>
          <a:lstStyle/>
          <a:p>
            <a:pPr algn="ctr" eaLnBrk="1" hangingPunct="1">
              <a:buFontTx/>
              <a:buNone/>
            </a:pPr>
            <a:r>
              <a:rPr lang="en-US" b="1" smtClean="0"/>
              <a:t>Clinical clues for distinguishing LADA from NIDDM: </a:t>
            </a:r>
            <a:endParaRPr lang="en-US" smtClean="0"/>
          </a:p>
          <a:p>
            <a:pPr eaLnBrk="1" hangingPunct="1"/>
            <a:r>
              <a:rPr lang="en-US" sz="4000" smtClean="0"/>
              <a:t>weight loss </a:t>
            </a:r>
          </a:p>
          <a:p>
            <a:pPr eaLnBrk="1" hangingPunct="1"/>
            <a:r>
              <a:rPr lang="en-US" sz="4000" smtClean="0"/>
              <a:t>hyperglycaemia which fails to correct with diet and tablet treatment</a:t>
            </a:r>
          </a:p>
          <a:p>
            <a:pPr eaLnBrk="1" hangingPunct="1"/>
            <a:r>
              <a:rPr lang="en-US" sz="4000" smtClean="0"/>
              <a:t>the presence of 3+ or more ketonuria </a:t>
            </a:r>
          </a:p>
          <a:p>
            <a:pPr eaLnBrk="1" hangingPunct="1"/>
            <a:r>
              <a:rPr lang="en-US" sz="4000" smtClean="0"/>
              <a:t>autoantibody tests indicating autoimmune disease. </a:t>
            </a:r>
            <a:endParaRPr lang="ru-RU" sz="40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en-US" b="1" dirty="0" smtClean="0">
                <a:effectLst>
                  <a:outerShdw blurRad="38100" dist="38100" dir="2700000" algn="tl">
                    <a:srgbClr val="000000">
                      <a:alpha val="43137"/>
                    </a:srgbClr>
                  </a:outerShdw>
                </a:effectLst>
              </a:rPr>
              <a:t>DEFINITION</a:t>
            </a:r>
            <a:endParaRPr lang="ru-RU" b="1" dirty="0">
              <a:effectLst>
                <a:outerShdw blurRad="38100" dist="38100" dir="2700000" algn="tl">
                  <a:srgbClr val="000000">
                    <a:alpha val="43137"/>
                  </a:srgbClr>
                </a:outerShdw>
              </a:effectLst>
            </a:endParaRPr>
          </a:p>
        </p:txBody>
      </p:sp>
      <p:sp>
        <p:nvSpPr>
          <p:cNvPr id="3074" name="Rectangle 3"/>
          <p:cNvSpPr>
            <a:spLocks noGrp="1" noChangeArrowheads="1"/>
          </p:cNvSpPr>
          <p:nvPr>
            <p:ph idx="1"/>
          </p:nvPr>
        </p:nvSpPr>
        <p:spPr/>
        <p:txBody>
          <a:bodyPr/>
          <a:lstStyle/>
          <a:p>
            <a:pPr eaLnBrk="1" hangingPunct="1">
              <a:buFont typeface="Arial" charset="0"/>
              <a:buNone/>
            </a:pPr>
            <a:r>
              <a:rPr lang="ru-RU" sz="2600" b="1" dirty="0" smtClean="0"/>
              <a:t>   </a:t>
            </a:r>
            <a:r>
              <a:rPr lang="en-US" sz="2600" b="1" dirty="0" smtClean="0"/>
              <a:t>Diabetes mellitus (DM) refers to the group of metabolic  disorders characterized by </a:t>
            </a:r>
            <a:r>
              <a:rPr lang="en-US" sz="2600" b="1" u="sng" dirty="0" smtClean="0"/>
              <a:t>chronic hyperglycemia </a:t>
            </a:r>
            <a:r>
              <a:rPr lang="en-US" sz="2600" b="1" dirty="0" smtClean="0"/>
              <a:t>which  is a result of impaired insulin secretion or  insulin action or both</a:t>
            </a:r>
            <a:r>
              <a:rPr lang="ru-RU" sz="2600" dirty="0" smtClean="0"/>
              <a:t>. </a:t>
            </a:r>
            <a:r>
              <a:rPr lang="en-US" sz="2600" dirty="0" smtClean="0"/>
              <a:t>Chronic hyperglycemia leads to damage, dysfunction and  failure of vital organs (kidneys, heart, blood vessels, eyes) </a:t>
            </a:r>
          </a:p>
          <a:p>
            <a:pPr eaLnBrk="1" hangingPunct="1">
              <a:buFont typeface="Arial" charset="0"/>
              <a:buNone/>
            </a:pPr>
            <a:endParaRPr lang="en-US" sz="2600" dirty="0" smtClean="0"/>
          </a:p>
          <a:p>
            <a:pPr eaLnBrk="1" hangingPunct="1">
              <a:buFont typeface="Arial" charset="0"/>
              <a:buNone/>
            </a:pPr>
            <a:r>
              <a:rPr lang="en-US" sz="1800" i="1" dirty="0" smtClean="0"/>
              <a:t>Acad. </a:t>
            </a:r>
            <a:r>
              <a:rPr lang="en-US" sz="1800" i="1" dirty="0" err="1" smtClean="0"/>
              <a:t>I.I.Dedov</a:t>
            </a:r>
            <a:r>
              <a:rPr lang="en-US" sz="1800" i="1" dirty="0" smtClean="0"/>
              <a:t> (National guidelines on DM)</a:t>
            </a:r>
            <a:endParaRPr lang="ru-RU" sz="1800" i="1"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b="1" smtClean="0"/>
              <a:t>Type 2 diabetes mellitus</a:t>
            </a:r>
            <a:br>
              <a:rPr lang="en-US" b="1" smtClean="0"/>
            </a:br>
            <a:endParaRPr lang="ru-RU" b="1" smtClean="0"/>
          </a:p>
        </p:txBody>
      </p:sp>
      <p:sp>
        <p:nvSpPr>
          <p:cNvPr id="21507" name="Rectangle 3"/>
          <p:cNvSpPr>
            <a:spLocks noGrp="1" noChangeArrowheads="1"/>
          </p:cNvSpPr>
          <p:nvPr>
            <p:ph type="body" idx="1"/>
          </p:nvPr>
        </p:nvSpPr>
        <p:spPr>
          <a:xfrm>
            <a:off x="250825" y="954088"/>
            <a:ext cx="8713788" cy="5903912"/>
          </a:xfrm>
        </p:spPr>
        <p:txBody>
          <a:bodyPr/>
          <a:lstStyle/>
          <a:p>
            <a:pPr algn="ctr" eaLnBrk="1" hangingPunct="1">
              <a:buFontTx/>
              <a:buNone/>
            </a:pPr>
            <a:r>
              <a:rPr lang="en-US" sz="3600" b="1" smtClean="0"/>
              <a:t>Epidemiology  </a:t>
            </a:r>
            <a:endParaRPr lang="ru-RU" sz="3600" b="1" smtClean="0"/>
          </a:p>
          <a:p>
            <a:pPr eaLnBrk="1" hangingPunct="1"/>
            <a:r>
              <a:rPr lang="en-US" sz="3600" smtClean="0"/>
              <a:t>Is common in all populations. </a:t>
            </a:r>
          </a:p>
          <a:p>
            <a:pPr eaLnBrk="1" hangingPunct="1"/>
            <a:r>
              <a:rPr lang="en-US" sz="3600" smtClean="0"/>
              <a:t>The disease may be present in a subclinical form for years before diagnosis.</a:t>
            </a:r>
          </a:p>
          <a:p>
            <a:pPr eaLnBrk="1" hangingPunct="1"/>
            <a:r>
              <a:rPr lang="en-US" sz="3600" smtClean="0"/>
              <a:t>The incidence increases with age and degree of obesity. </a:t>
            </a:r>
          </a:p>
          <a:p>
            <a:pPr eaLnBrk="1" hangingPunct="1"/>
            <a:r>
              <a:rPr lang="en-US" sz="3600" smtClean="0"/>
              <a:t>Diabetes prevalence increases with age. </a:t>
            </a:r>
            <a:endParaRPr lang="ru-RU" sz="36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95288" y="-458788"/>
            <a:ext cx="8243887" cy="1314451"/>
          </a:xfrm>
        </p:spPr>
        <p:txBody>
          <a:bodyPr/>
          <a:lstStyle/>
          <a:p>
            <a:pPr eaLnBrk="1" hangingPunct="1">
              <a:defRPr/>
            </a:pPr>
            <a:r>
              <a:rPr lang="en-US" b="1" smtClean="0"/>
              <a:t>Causes of type 2 diabetes</a:t>
            </a:r>
            <a:endParaRPr lang="ru-RU" b="1" smtClean="0"/>
          </a:p>
        </p:txBody>
      </p:sp>
      <p:sp>
        <p:nvSpPr>
          <p:cNvPr id="22531" name="Rectangle 3"/>
          <p:cNvSpPr>
            <a:spLocks noGrp="1" noChangeArrowheads="1"/>
          </p:cNvSpPr>
          <p:nvPr>
            <p:ph type="body" idx="1"/>
          </p:nvPr>
        </p:nvSpPr>
        <p:spPr>
          <a:xfrm>
            <a:off x="358775" y="1052513"/>
            <a:ext cx="8785225" cy="5616575"/>
          </a:xfrm>
        </p:spPr>
        <p:txBody>
          <a:bodyPr/>
          <a:lstStyle/>
          <a:p>
            <a:pPr eaLnBrk="1" hangingPunct="1">
              <a:lnSpc>
                <a:spcPct val="80000"/>
              </a:lnSpc>
              <a:buFontTx/>
              <a:buNone/>
            </a:pPr>
            <a:r>
              <a:rPr lang="en-US" dirty="0" smtClean="0"/>
              <a:t>Type 2 diabetes is a polygenic disorder, but the genes responsible for the great majority of cases of type 2 diabetes have yet to be identified. </a:t>
            </a:r>
          </a:p>
          <a:p>
            <a:pPr eaLnBrk="1" hangingPunct="1">
              <a:lnSpc>
                <a:spcPct val="80000"/>
              </a:lnSpc>
              <a:buFontTx/>
              <a:buNone/>
            </a:pPr>
            <a:r>
              <a:rPr lang="en-US" dirty="0" smtClean="0"/>
              <a:t>A rare variant of type 2 diabetes is referred to as 'maturity-onset diabetes of the young' (MODY). </a:t>
            </a:r>
          </a:p>
          <a:p>
            <a:pPr eaLnBrk="1" hangingPunct="1">
              <a:lnSpc>
                <a:spcPct val="80000"/>
              </a:lnSpc>
            </a:pPr>
            <a:r>
              <a:rPr lang="en-US" dirty="0" smtClean="0"/>
              <a:t>This is dominantly inherited. </a:t>
            </a:r>
          </a:p>
          <a:p>
            <a:pPr eaLnBrk="1" hangingPunct="1">
              <a:lnSpc>
                <a:spcPct val="80000"/>
              </a:lnSpc>
            </a:pPr>
            <a:r>
              <a:rPr lang="en-US" dirty="0" smtClean="0"/>
              <a:t>Six variants have been described. </a:t>
            </a:r>
          </a:p>
          <a:p>
            <a:pPr eaLnBrk="1" hangingPunct="1">
              <a:lnSpc>
                <a:spcPct val="80000"/>
              </a:lnSpc>
            </a:pPr>
            <a:r>
              <a:rPr lang="en-US" dirty="0" smtClean="0"/>
              <a:t>The different MODY genotypes are associated with different clinical phenotypes. </a:t>
            </a:r>
            <a:endParaRPr lang="en-US" b="1" dirty="0" smtClean="0"/>
          </a:p>
          <a:p>
            <a:pPr eaLnBrk="1" hangingPunct="1">
              <a:lnSpc>
                <a:spcPct val="80000"/>
              </a:lnSpc>
            </a:pPr>
            <a:endParaRPr lang="ru-RU"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b="1" smtClean="0"/>
              <a:t>Clinical presentation of diabetes</a:t>
            </a:r>
            <a:endParaRPr lang="ru-RU" b="1" smtClean="0"/>
          </a:p>
        </p:txBody>
      </p:sp>
      <p:sp>
        <p:nvSpPr>
          <p:cNvPr id="23555" name="Rectangle 3"/>
          <p:cNvSpPr>
            <a:spLocks noGrp="1" noChangeArrowheads="1"/>
          </p:cNvSpPr>
          <p:nvPr>
            <p:ph type="body" idx="1"/>
          </p:nvPr>
        </p:nvSpPr>
        <p:spPr>
          <a:xfrm>
            <a:off x="457200" y="1600200"/>
            <a:ext cx="8229600" cy="4924425"/>
          </a:xfrm>
        </p:spPr>
        <p:txBody>
          <a:bodyPr/>
          <a:lstStyle/>
          <a:p>
            <a:pPr eaLnBrk="1" hangingPunct="1">
              <a:lnSpc>
                <a:spcPct val="90000"/>
              </a:lnSpc>
            </a:pPr>
            <a:r>
              <a:rPr lang="en-US" smtClean="0"/>
              <a:t>Acute and subacute presentations often overlap.  </a:t>
            </a:r>
            <a:endParaRPr lang="en-US" b="1" u="sng" smtClean="0"/>
          </a:p>
          <a:p>
            <a:pPr algn="ctr" eaLnBrk="1" hangingPunct="1">
              <a:lnSpc>
                <a:spcPct val="90000"/>
              </a:lnSpc>
              <a:buFontTx/>
              <a:buNone/>
            </a:pPr>
            <a:r>
              <a:rPr lang="en-US" b="1" u="sng" smtClean="0"/>
              <a:t>Acute presentation  </a:t>
            </a:r>
            <a:endParaRPr lang="en-US" u="sng" smtClean="0"/>
          </a:p>
          <a:p>
            <a:pPr eaLnBrk="1" hangingPunct="1">
              <a:lnSpc>
                <a:spcPct val="90000"/>
              </a:lnSpc>
            </a:pPr>
            <a:r>
              <a:rPr lang="en-US" smtClean="0"/>
              <a:t>polyuria   (osmotic diuresis) </a:t>
            </a:r>
          </a:p>
          <a:p>
            <a:pPr eaLnBrk="1" hangingPunct="1">
              <a:lnSpc>
                <a:spcPct val="90000"/>
              </a:lnSpc>
            </a:pPr>
            <a:r>
              <a:rPr lang="en-US" smtClean="0"/>
              <a:t>thirst  (loss of fluid and electrolytes)</a:t>
            </a:r>
          </a:p>
          <a:p>
            <a:pPr eaLnBrk="1" hangingPunct="1">
              <a:lnSpc>
                <a:spcPct val="90000"/>
              </a:lnSpc>
            </a:pPr>
            <a:r>
              <a:rPr lang="en-US" smtClean="0"/>
              <a:t>weight loss  (fluid depletion and the accelerated breakdown of fat and muscle)</a:t>
            </a:r>
          </a:p>
          <a:p>
            <a:pPr eaLnBrk="1" hangingPunct="1">
              <a:lnSpc>
                <a:spcPct val="90000"/>
              </a:lnSpc>
            </a:pPr>
            <a:r>
              <a:rPr lang="en-US" smtClean="0"/>
              <a:t>ketoacidosis </a:t>
            </a:r>
            <a:endParaRPr lang="ru-RU"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4294967295"/>
          </p:nvPr>
        </p:nvSpPr>
        <p:spPr>
          <a:xfrm>
            <a:off x="0" y="404813"/>
            <a:ext cx="8229600" cy="5651500"/>
          </a:xfrm>
        </p:spPr>
        <p:txBody>
          <a:bodyPr/>
          <a:lstStyle/>
          <a:p>
            <a:pPr algn="ctr" eaLnBrk="1" hangingPunct="1">
              <a:buFontTx/>
              <a:buNone/>
            </a:pPr>
            <a:r>
              <a:rPr lang="en-US" sz="4000" b="1" u="sng" smtClean="0"/>
              <a:t>Subacute presentation  </a:t>
            </a:r>
            <a:endParaRPr lang="en-US" sz="4000" u="sng" smtClean="0"/>
          </a:p>
          <a:p>
            <a:pPr eaLnBrk="1" hangingPunct="1"/>
            <a:r>
              <a:rPr lang="en-US" sz="4000" smtClean="0"/>
              <a:t>thirst, polyuria and weight loss are usual features</a:t>
            </a:r>
          </a:p>
          <a:p>
            <a:pPr eaLnBrk="1" hangingPunct="1"/>
            <a:r>
              <a:rPr lang="en-US" sz="4000" smtClean="0"/>
              <a:t>lack of energy</a:t>
            </a:r>
          </a:p>
          <a:p>
            <a:pPr eaLnBrk="1" hangingPunct="1"/>
            <a:r>
              <a:rPr lang="en-US" sz="4000" smtClean="0"/>
              <a:t>visual blurring (owing to glucose-induced changes in refraction)</a:t>
            </a:r>
          </a:p>
          <a:p>
            <a:pPr eaLnBrk="1" hangingPunct="1"/>
            <a:r>
              <a:rPr lang="en-US" sz="4000" smtClean="0"/>
              <a:t>pruritus vulvae </a:t>
            </a:r>
          </a:p>
          <a:p>
            <a:pPr eaLnBrk="1" hangingPunct="1"/>
            <a:r>
              <a:rPr lang="en-US" sz="4000" smtClean="0"/>
              <a:t>balanitis (Candida infection)</a:t>
            </a:r>
            <a:endParaRPr lang="ru-RU" sz="40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4294967295"/>
          </p:nvPr>
        </p:nvSpPr>
        <p:spPr>
          <a:xfrm>
            <a:off x="0" y="188913"/>
            <a:ext cx="9144000" cy="6480175"/>
          </a:xfrm>
        </p:spPr>
        <p:txBody>
          <a:bodyPr/>
          <a:lstStyle/>
          <a:p>
            <a:pPr algn="ctr" eaLnBrk="1" hangingPunct="1">
              <a:lnSpc>
                <a:spcPct val="80000"/>
              </a:lnSpc>
              <a:buFontTx/>
              <a:buNone/>
            </a:pPr>
            <a:r>
              <a:rPr lang="en-US" sz="4000" b="1" u="sng" smtClean="0"/>
              <a:t>Complications as the presenting feature  </a:t>
            </a:r>
            <a:endParaRPr lang="en-US" sz="4000" u="sng" smtClean="0"/>
          </a:p>
          <a:p>
            <a:pPr eaLnBrk="1" hangingPunct="1">
              <a:lnSpc>
                <a:spcPct val="80000"/>
              </a:lnSpc>
            </a:pPr>
            <a:r>
              <a:rPr lang="en-US" sz="4000" smtClean="0"/>
              <a:t>staphylococcal skin infections</a:t>
            </a:r>
          </a:p>
          <a:p>
            <a:pPr eaLnBrk="1" hangingPunct="1">
              <a:lnSpc>
                <a:spcPct val="80000"/>
              </a:lnSpc>
            </a:pPr>
            <a:r>
              <a:rPr lang="en-US" sz="4000" smtClean="0"/>
              <a:t>retinopathy noted during a visit to the optician</a:t>
            </a:r>
          </a:p>
          <a:p>
            <a:pPr eaLnBrk="1" hangingPunct="1">
              <a:lnSpc>
                <a:spcPct val="80000"/>
              </a:lnSpc>
            </a:pPr>
            <a:r>
              <a:rPr lang="en-US" sz="4000" smtClean="0"/>
              <a:t>a polyneuropathy causing tingling and numbness in the feet and hands</a:t>
            </a:r>
          </a:p>
          <a:p>
            <a:pPr eaLnBrk="1" hangingPunct="1">
              <a:lnSpc>
                <a:spcPct val="80000"/>
              </a:lnSpc>
            </a:pPr>
            <a:r>
              <a:rPr lang="en-US" sz="4000" smtClean="0"/>
              <a:t>impotence</a:t>
            </a:r>
          </a:p>
          <a:p>
            <a:pPr eaLnBrk="1" hangingPunct="1">
              <a:lnSpc>
                <a:spcPct val="80000"/>
              </a:lnSpc>
            </a:pPr>
            <a:r>
              <a:rPr lang="en-US" sz="4000" smtClean="0"/>
              <a:t>arterial disease, resulting in myocardial infarction or peripheral gangrene. </a:t>
            </a:r>
          </a:p>
          <a:p>
            <a:pPr algn="ctr" eaLnBrk="1" hangingPunct="1">
              <a:lnSpc>
                <a:spcPct val="80000"/>
              </a:lnSpc>
              <a:buFontTx/>
              <a:buNone/>
            </a:pPr>
            <a:r>
              <a:rPr lang="en-US" sz="4000" smtClean="0"/>
              <a:t> </a:t>
            </a:r>
            <a:endParaRPr lang="en-US" sz="4000" b="1" u="sng"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defRPr/>
            </a:pPr>
            <a:r>
              <a:rPr lang="en-US" b="1" dirty="0" smtClean="0"/>
              <a:t>DIAGNOSIS</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85000" lnSpcReduction="20000"/>
          </a:bodyPr>
          <a:lstStyle/>
          <a:p>
            <a:pPr>
              <a:defRPr/>
            </a:pPr>
            <a:r>
              <a:rPr lang="en-US" b="1" dirty="0" smtClean="0">
                <a:solidFill>
                  <a:srgbClr val="C00000"/>
                </a:solidFill>
              </a:rPr>
              <a:t>CRITERIA </a:t>
            </a:r>
            <a:r>
              <a:rPr lang="en-US" b="1" dirty="0">
                <a:solidFill>
                  <a:srgbClr val="C00000"/>
                </a:solidFill>
              </a:rPr>
              <a:t>FOR NONPREGNANT INDIVIDUALS</a:t>
            </a:r>
            <a:endParaRPr lang="ru-RU" b="1" dirty="0">
              <a:solidFill>
                <a:srgbClr val="C00000"/>
              </a:solidFill>
            </a:endParaRPr>
          </a:p>
          <a:p>
            <a:pPr>
              <a:defRPr/>
            </a:pPr>
            <a:r>
              <a:rPr lang="en-US" u="sng" dirty="0" smtClean="0"/>
              <a:t> </a:t>
            </a:r>
            <a:r>
              <a:rPr lang="en-US" u="sng" dirty="0"/>
              <a:t>Fasting blood glucose (FBG) </a:t>
            </a:r>
            <a:r>
              <a:rPr lang="en-US" dirty="0"/>
              <a:t>greater than 126 </a:t>
            </a:r>
            <a:r>
              <a:rPr lang="en-US" dirty="0" smtClean="0"/>
              <a:t>mg/</a:t>
            </a:r>
            <a:r>
              <a:rPr lang="en-US" dirty="0" err="1" smtClean="0"/>
              <a:t>dL</a:t>
            </a:r>
            <a:r>
              <a:rPr lang="en-US" dirty="0" smtClean="0"/>
              <a:t> (7.0 </a:t>
            </a:r>
            <a:r>
              <a:rPr lang="en-US" dirty="0" err="1" smtClean="0"/>
              <a:t>mmol</a:t>
            </a:r>
            <a:r>
              <a:rPr lang="en-US" dirty="0" smtClean="0"/>
              <a:t>/l) on </a:t>
            </a:r>
            <a:r>
              <a:rPr lang="en-US" dirty="0"/>
              <a:t>two separate days, or overt symptoms of </a:t>
            </a:r>
            <a:r>
              <a:rPr lang="en-US" dirty="0" smtClean="0"/>
              <a:t>diabetes </a:t>
            </a:r>
            <a:r>
              <a:rPr lang="en-US" u="sng" dirty="0" smtClean="0"/>
              <a:t>with </a:t>
            </a:r>
            <a:r>
              <a:rPr lang="en-US" u="sng" dirty="0"/>
              <a:t>random glucose </a:t>
            </a:r>
            <a:r>
              <a:rPr lang="en-US" dirty="0"/>
              <a:t>levels elevated above </a:t>
            </a:r>
            <a:r>
              <a:rPr lang="en-US" dirty="0" smtClean="0"/>
              <a:t>200 mg/</a:t>
            </a:r>
            <a:r>
              <a:rPr lang="en-US" dirty="0" err="1" smtClean="0"/>
              <a:t>dL</a:t>
            </a:r>
            <a:r>
              <a:rPr lang="en-US" dirty="0" smtClean="0"/>
              <a:t> (11.0 </a:t>
            </a:r>
            <a:r>
              <a:rPr lang="en-US" dirty="0" err="1" smtClean="0"/>
              <a:t>mmol</a:t>
            </a:r>
            <a:r>
              <a:rPr lang="en-US" dirty="0" smtClean="0"/>
              <a:t>/l), </a:t>
            </a:r>
          </a:p>
          <a:p>
            <a:pPr>
              <a:defRPr/>
            </a:pPr>
            <a:r>
              <a:rPr lang="en-US" dirty="0" smtClean="0"/>
              <a:t>or </a:t>
            </a:r>
            <a:r>
              <a:rPr lang="en-US" dirty="0"/>
              <a:t>a blood glucose level greater than </a:t>
            </a:r>
            <a:r>
              <a:rPr lang="en-US" dirty="0" smtClean="0"/>
              <a:t>200 mg/</a:t>
            </a:r>
            <a:r>
              <a:rPr lang="en-US" dirty="0" err="1" smtClean="0"/>
              <a:t>dL</a:t>
            </a:r>
            <a:r>
              <a:rPr lang="en-US" dirty="0" smtClean="0"/>
              <a:t> (11.0 </a:t>
            </a:r>
            <a:r>
              <a:rPr lang="en-US" dirty="0" err="1" smtClean="0"/>
              <a:t>mmol</a:t>
            </a:r>
            <a:r>
              <a:rPr lang="en-US" dirty="0" smtClean="0"/>
              <a:t>/l) </a:t>
            </a:r>
            <a:r>
              <a:rPr lang="en-US" dirty="0"/>
              <a:t>following an </a:t>
            </a:r>
            <a:r>
              <a:rPr lang="en-US" u="sng" dirty="0"/>
              <a:t>oral glucose tolerance </a:t>
            </a:r>
            <a:r>
              <a:rPr lang="en-US" dirty="0" smtClean="0"/>
              <a:t>test (OGTT</a:t>
            </a:r>
            <a:r>
              <a:rPr lang="en-US" dirty="0"/>
              <a:t>) using a 75-gram glucose challenge. (The </a:t>
            </a:r>
            <a:r>
              <a:rPr lang="en-US" dirty="0" smtClean="0"/>
              <a:t>two hour OGTT </a:t>
            </a:r>
            <a:r>
              <a:rPr lang="en-US" dirty="0"/>
              <a:t>is rarely required</a:t>
            </a:r>
            <a:r>
              <a:rPr lang="en-US" dirty="0" smtClean="0"/>
              <a:t>.)</a:t>
            </a:r>
            <a:endParaRPr lang="ru-RU" dirty="0"/>
          </a:p>
          <a:p>
            <a:pPr>
              <a:defRPr/>
            </a:pPr>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2" cstate="print"/>
          <a:srcRect/>
          <a:stretch>
            <a:fillRect/>
          </a:stretch>
        </p:blipFill>
        <p:spPr bwMode="auto">
          <a:xfrm>
            <a:off x="0" y="1268413"/>
            <a:ext cx="9144000" cy="1800225"/>
          </a:xfrm>
          <a:prstGeom prst="rect">
            <a:avLst/>
          </a:prstGeom>
          <a:noFill/>
          <a:ln w="9525">
            <a:noFill/>
            <a:miter lim="800000"/>
            <a:headEnd/>
            <a:tailEnd/>
          </a:ln>
        </p:spPr>
      </p:pic>
      <p:sp>
        <p:nvSpPr>
          <p:cNvPr id="27651" name="Rectangle 5"/>
          <p:cNvSpPr>
            <a:spLocks noChangeArrowheads="1"/>
          </p:cNvSpPr>
          <p:nvPr/>
        </p:nvSpPr>
        <p:spPr bwMode="auto">
          <a:xfrm>
            <a:off x="179388" y="0"/>
            <a:ext cx="8604250" cy="1187450"/>
          </a:xfrm>
          <a:prstGeom prst="rect">
            <a:avLst/>
          </a:prstGeom>
          <a:noFill/>
          <a:ln w="9525">
            <a:noFill/>
            <a:miter lim="800000"/>
            <a:headEnd/>
            <a:tailEnd/>
          </a:ln>
        </p:spPr>
        <p:txBody>
          <a:bodyPr anchor="ctr">
            <a:spAutoFit/>
          </a:bodyPr>
          <a:lstStyle/>
          <a:p>
            <a:pPr algn="ctr"/>
            <a:r>
              <a:rPr lang="en-US" sz="2400" b="1"/>
              <a:t>The glucose tolerance test is only required for</a:t>
            </a:r>
          </a:p>
          <a:p>
            <a:pPr algn="ctr"/>
            <a:r>
              <a:rPr lang="en-US" sz="2400" b="1"/>
              <a:t> borderline cases and for diagnosis </a:t>
            </a:r>
          </a:p>
          <a:p>
            <a:pPr algn="ctr"/>
            <a:r>
              <a:rPr lang="en-US" sz="2400" b="1"/>
              <a:t>of gestational diabetes    </a:t>
            </a:r>
          </a:p>
        </p:txBody>
      </p:sp>
      <p:sp>
        <p:nvSpPr>
          <p:cNvPr id="27652" name="Rectangle 7"/>
          <p:cNvSpPr>
            <a:spLocks noChangeArrowheads="1"/>
          </p:cNvSpPr>
          <p:nvPr/>
        </p:nvSpPr>
        <p:spPr bwMode="auto">
          <a:xfrm>
            <a:off x="-827088" y="2441575"/>
            <a:ext cx="9144001" cy="0"/>
          </a:xfrm>
          <a:prstGeom prst="rect">
            <a:avLst/>
          </a:prstGeom>
          <a:noFill/>
          <a:ln w="9525">
            <a:noFill/>
            <a:miter lim="800000"/>
            <a:headEnd/>
            <a:tailEnd/>
          </a:ln>
        </p:spPr>
        <p:txBody>
          <a:bodyPr wrap="none" anchor="ctr">
            <a:spAutoFit/>
          </a:bodyPr>
          <a:lstStyle/>
          <a:p>
            <a:pPr algn="ctr"/>
            <a:endParaRPr lang="ru-RU"/>
          </a:p>
        </p:txBody>
      </p:sp>
      <p:sp>
        <p:nvSpPr>
          <p:cNvPr id="27653" name="Rectangle 8"/>
          <p:cNvSpPr>
            <a:spLocks noChangeArrowheads="1"/>
          </p:cNvSpPr>
          <p:nvPr/>
        </p:nvSpPr>
        <p:spPr bwMode="auto">
          <a:xfrm>
            <a:off x="250825" y="3141663"/>
            <a:ext cx="8675688" cy="3378200"/>
          </a:xfrm>
          <a:prstGeom prst="rect">
            <a:avLst/>
          </a:prstGeom>
          <a:noFill/>
          <a:ln w="9525">
            <a:noFill/>
            <a:miter lim="800000"/>
            <a:headEnd/>
            <a:tailEnd/>
          </a:ln>
        </p:spPr>
        <p:txBody>
          <a:bodyPr anchor="ctr">
            <a:spAutoFit/>
          </a:bodyPr>
          <a:lstStyle/>
          <a:p>
            <a:r>
              <a:rPr lang="en-US" sz="1400">
                <a:latin typeface="Arial" charset="0"/>
                <a:ea typeface="Times New Roman" pitchFamily="18" charset="0"/>
              </a:rPr>
              <a:t>     </a:t>
            </a:r>
            <a:r>
              <a:rPr lang="en-US" sz="1400" b="1">
                <a:latin typeface="Arial" charset="0"/>
                <a:ea typeface="Times New Roman" pitchFamily="18" charset="0"/>
              </a:rPr>
              <a:t>  </a:t>
            </a:r>
            <a:r>
              <a:rPr lang="en-US" sz="2400" b="1">
                <a:latin typeface="Arial" charset="0"/>
                <a:ea typeface="Times New Roman" pitchFamily="18" charset="0"/>
              </a:rPr>
              <a:t>The glucose tolerance test - WHO criteria    </a:t>
            </a:r>
            <a:endParaRPr lang="ru-RU" sz="2400">
              <a:ea typeface="Times New Roman" pitchFamily="18" charset="0"/>
            </a:endParaRPr>
          </a:p>
          <a:p>
            <a:pPr eaLnBrk="0" hangingPunct="0"/>
            <a:r>
              <a:rPr lang="en-US" sz="2400">
                <a:latin typeface="Arial" charset="0"/>
                <a:ea typeface="Times New Roman" pitchFamily="18" charset="0"/>
              </a:rPr>
              <a:t>  Adult: 75 g glucose in 300 mL water.</a:t>
            </a:r>
            <a:endParaRPr lang="ru-RU" sz="2400">
              <a:ea typeface="Times New Roman" pitchFamily="18" charset="0"/>
            </a:endParaRPr>
          </a:p>
          <a:p>
            <a:pPr eaLnBrk="0" hangingPunct="0"/>
            <a:r>
              <a:rPr lang="en-US" sz="2400">
                <a:latin typeface="Arial" charset="0"/>
                <a:ea typeface="Times New Roman" pitchFamily="18" charset="0"/>
              </a:rPr>
              <a:t>Child: 1.75 g glucose/kg bodyweight.</a:t>
            </a:r>
            <a:endParaRPr lang="ru-RU" sz="2400">
              <a:ea typeface="Times New Roman" pitchFamily="18" charset="0"/>
            </a:endParaRPr>
          </a:p>
          <a:p>
            <a:pPr eaLnBrk="0" hangingPunct="0"/>
            <a:r>
              <a:rPr lang="en-US" sz="2400">
                <a:latin typeface="Arial" charset="0"/>
                <a:ea typeface="Times New Roman" pitchFamily="18" charset="0"/>
              </a:rPr>
              <a:t>Only a fasting and a 120-min sample are needed.</a:t>
            </a:r>
            <a:endParaRPr lang="ru-RU" sz="2400">
              <a:ea typeface="Times New Roman" pitchFamily="18" charset="0"/>
            </a:endParaRPr>
          </a:p>
          <a:p>
            <a:pPr eaLnBrk="0" hangingPunct="0"/>
            <a:r>
              <a:rPr lang="en-US" sz="2400">
                <a:latin typeface="Arial" charset="0"/>
                <a:ea typeface="Times New Roman" pitchFamily="18" charset="0"/>
              </a:rPr>
              <a:t>Results are for venous plasma - whole blood values are lower. </a:t>
            </a:r>
            <a:endParaRPr lang="ru-RU" sz="2400">
              <a:ea typeface="Times New Roman" pitchFamily="18" charset="0"/>
            </a:endParaRPr>
          </a:p>
          <a:p>
            <a:pPr eaLnBrk="0" hangingPunct="0"/>
            <a:r>
              <a:rPr lang="en-US" sz="2400">
                <a:latin typeface="Arial" charset="0"/>
                <a:ea typeface="Times New Roman" pitchFamily="18" charset="0"/>
              </a:rPr>
              <a:t>   </a:t>
            </a:r>
            <a:endParaRPr lang="ru-RU" sz="2400">
              <a:ea typeface="Times New Roman" pitchFamily="18" charset="0"/>
            </a:endParaRPr>
          </a:p>
          <a:p>
            <a:pPr eaLnBrk="0" hangingPunct="0"/>
            <a:r>
              <a:rPr lang="en-US" sz="2400">
                <a:latin typeface="Arial" charset="0"/>
                <a:ea typeface="Times New Roman" pitchFamily="18" charset="0"/>
              </a:rPr>
              <a:t>  Note: There is no such thing as mild diabetes.</a:t>
            </a:r>
          </a:p>
          <a:p>
            <a:pPr eaLnBrk="0" hangingPunct="0"/>
            <a:r>
              <a:rPr lang="en-US" sz="2400">
                <a:latin typeface="Arial" charset="0"/>
                <a:ea typeface="Times New Roman" pitchFamily="18" charset="0"/>
              </a:rPr>
              <a:t> All patients who meet the criteria for diabetes are liable to disabling long-term complications.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defRPr/>
            </a:pPr>
            <a:r>
              <a:rPr lang="en-US" dirty="0" smtClean="0"/>
              <a:t>CRITERIA FOR PREDIABETES</a:t>
            </a:r>
            <a:r>
              <a:rPr lang="ru-RU" dirty="0" smtClean="0"/>
              <a:t/>
            </a:r>
            <a:br>
              <a:rPr lang="ru-RU" dirty="0" smtClean="0"/>
            </a:br>
            <a:endParaRPr lang="ru-RU" dirty="0"/>
          </a:p>
        </p:txBody>
      </p:sp>
      <p:sp>
        <p:nvSpPr>
          <p:cNvPr id="28675" name="Содержимое 2"/>
          <p:cNvSpPr>
            <a:spLocks noGrp="1"/>
          </p:cNvSpPr>
          <p:nvPr>
            <p:ph idx="1"/>
          </p:nvPr>
        </p:nvSpPr>
        <p:spPr/>
        <p:txBody>
          <a:bodyPr/>
          <a:lstStyle/>
          <a:p>
            <a:r>
              <a:rPr lang="en-US" dirty="0" smtClean="0"/>
              <a:t>• IGT is defined by a blood glucose greater than40 mg/</a:t>
            </a:r>
            <a:r>
              <a:rPr lang="en-US" dirty="0" err="1" smtClean="0"/>
              <a:t>dL</a:t>
            </a:r>
            <a:r>
              <a:rPr lang="en-US" dirty="0" smtClean="0"/>
              <a:t> but less than 200 mg/</a:t>
            </a:r>
            <a:r>
              <a:rPr lang="en-US" dirty="0" err="1" smtClean="0"/>
              <a:t>dL</a:t>
            </a:r>
            <a:r>
              <a:rPr lang="en-US" dirty="0" smtClean="0"/>
              <a:t> 2 hours after a 75-gram OGTT.</a:t>
            </a:r>
            <a:endParaRPr lang="ru-RU" dirty="0" smtClean="0"/>
          </a:p>
          <a:p>
            <a:r>
              <a:rPr lang="en-US" dirty="0" smtClean="0"/>
              <a:t>• IFG is defined by a FBG greater than 100 mg/</a:t>
            </a:r>
            <a:r>
              <a:rPr lang="en-US" dirty="0" err="1" smtClean="0"/>
              <a:t>dL</a:t>
            </a:r>
            <a:r>
              <a:rPr lang="en-US" dirty="0" smtClean="0"/>
              <a:t> but less than 126 mg/</a:t>
            </a:r>
            <a:r>
              <a:rPr lang="en-US" dirty="0" err="1" smtClean="0"/>
              <a:t>dL</a:t>
            </a:r>
            <a:endParaRPr lang="ru-RU"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tabLst>
                <a:tab pos="266700" algn="l"/>
              </a:tabLst>
              <a:defRPr/>
            </a:pPr>
            <a:r>
              <a:rPr lang="en-US" sz="3600" smtClean="0"/>
              <a:t> </a:t>
            </a:r>
            <a:r>
              <a:rPr lang="en-US" sz="3600" b="1" smtClean="0"/>
              <a:t>Impaired glucose tolerance and impaired fasting glucose</a:t>
            </a:r>
            <a:endParaRPr lang="ru-RU" sz="3600" b="1" smtClean="0"/>
          </a:p>
        </p:txBody>
      </p:sp>
      <p:sp>
        <p:nvSpPr>
          <p:cNvPr id="29699" name="Rectangle 3"/>
          <p:cNvSpPr>
            <a:spLocks noGrp="1" noChangeArrowheads="1"/>
          </p:cNvSpPr>
          <p:nvPr>
            <p:ph type="body" idx="1"/>
          </p:nvPr>
        </p:nvSpPr>
        <p:spPr/>
        <p:txBody>
          <a:bodyPr/>
          <a:lstStyle/>
          <a:p>
            <a:pPr algn="ctr" eaLnBrk="1" hangingPunct="1">
              <a:buFontTx/>
              <a:buNone/>
            </a:pPr>
            <a:r>
              <a:rPr lang="en-US" b="1" smtClean="0"/>
              <a:t>  </a:t>
            </a:r>
            <a:endParaRPr lang="ru-RU" b="1" smtClean="0"/>
          </a:p>
          <a:p>
            <a:pPr eaLnBrk="1" hangingPunct="1"/>
            <a:r>
              <a:rPr lang="en-US" smtClean="0"/>
              <a:t> 'Impaired glucose tolerance' (IGT)  is not a clinical entity but a risk factor for future diabetes and cardiovascular disease.</a:t>
            </a:r>
          </a:p>
          <a:p>
            <a:pPr eaLnBrk="1" hangingPunct="1"/>
            <a:r>
              <a:rPr lang="en-US" smtClean="0"/>
              <a:t>Impaired fasting glucose (IFG) is also considered as a risk factor or prediabetes</a:t>
            </a:r>
            <a:endParaRPr lang="ru-RU" smtClean="0"/>
          </a:p>
          <a:p>
            <a:pPr eaLnBrk="1" hangingPunct="1"/>
            <a:endParaRPr lang="ru-RU"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4294967295"/>
          </p:nvPr>
        </p:nvSpPr>
        <p:spPr>
          <a:xfrm>
            <a:off x="0" y="333375"/>
            <a:ext cx="8642350" cy="6408738"/>
          </a:xfrm>
        </p:spPr>
        <p:txBody>
          <a:bodyPr/>
          <a:lstStyle/>
          <a:p>
            <a:pPr algn="ctr" eaLnBrk="1" hangingPunct="1">
              <a:buFontTx/>
              <a:buNone/>
            </a:pPr>
            <a:r>
              <a:rPr lang="en-US" sz="3600" b="1" u="sng" smtClean="0"/>
              <a:t>Asymptomatic diabetes  </a:t>
            </a:r>
            <a:endParaRPr lang="en-US" sz="3600" u="sng" smtClean="0"/>
          </a:p>
          <a:p>
            <a:pPr eaLnBrk="1" hangingPunct="1"/>
            <a:r>
              <a:rPr lang="en-US" sz="3600" smtClean="0"/>
              <a:t>Glycosuria or a raised blood glucose may be detected on routine examination in individuals who have no symptoms of ill-health.</a:t>
            </a:r>
          </a:p>
          <a:p>
            <a:pPr eaLnBrk="1" hangingPunct="1"/>
            <a:r>
              <a:rPr lang="en-US" sz="3600" smtClean="0"/>
              <a:t>Glycosuria is not diagnostic of diabetes but indicates the need for further investigations. </a:t>
            </a:r>
          </a:p>
          <a:p>
            <a:pPr eaLnBrk="1" hangingPunct="1"/>
            <a:r>
              <a:rPr lang="en-US" sz="3600" smtClean="0"/>
              <a:t>About 1% of the population have renal glycosuria. </a:t>
            </a:r>
            <a:endParaRPr lang="ru-RU" sz="36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850" y="404813"/>
            <a:ext cx="8243888" cy="1314450"/>
          </a:xfrm>
        </p:spPr>
        <p:txBody>
          <a:bodyPr>
            <a:normAutofit fontScale="90000"/>
          </a:bodyPr>
          <a:lstStyle/>
          <a:p>
            <a:pPr>
              <a:defRPr/>
            </a:pP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sz="3600" b="1" dirty="0" smtClean="0"/>
              <a:t>DIABETES </a:t>
            </a:r>
            <a:r>
              <a:rPr lang="en-US" sz="3600" b="1" dirty="0"/>
              <a:t>MELLITUS</a:t>
            </a:r>
            <a:r>
              <a:rPr lang="ru-RU" sz="3600" dirty="0"/>
              <a:t/>
            </a:r>
            <a:br>
              <a:rPr lang="ru-RU" sz="3600" dirty="0"/>
            </a:br>
            <a:r>
              <a:rPr lang="en-US" sz="3600" b="1" dirty="0"/>
              <a:t>EPIDEMIOLOGY</a:t>
            </a:r>
            <a:r>
              <a:rPr lang="ru-RU" sz="3600" dirty="0"/>
              <a:t/>
            </a:r>
            <a:br>
              <a:rPr lang="ru-RU" sz="3600" dirty="0"/>
            </a:br>
            <a:endParaRPr lang="ru-RU" sz="3600" dirty="0"/>
          </a:p>
        </p:txBody>
      </p:sp>
      <p:sp>
        <p:nvSpPr>
          <p:cNvPr id="3" name="Содержимое 2"/>
          <p:cNvSpPr>
            <a:spLocks noGrp="1"/>
          </p:cNvSpPr>
          <p:nvPr>
            <p:ph idx="1"/>
          </p:nvPr>
        </p:nvSpPr>
        <p:spPr/>
        <p:txBody>
          <a:bodyPr>
            <a:normAutofit fontScale="85000" lnSpcReduction="10000"/>
          </a:bodyPr>
          <a:lstStyle/>
          <a:p>
            <a:pPr>
              <a:defRPr/>
            </a:pPr>
            <a:r>
              <a:rPr lang="en-US" dirty="0"/>
              <a:t>• Diabetes mellitus (DM) is a chronic debilitating </a:t>
            </a:r>
            <a:r>
              <a:rPr lang="en-US" dirty="0" smtClean="0"/>
              <a:t>condition that affected </a:t>
            </a:r>
            <a:r>
              <a:rPr lang="en-US" dirty="0"/>
              <a:t>more than 150 million adults </a:t>
            </a:r>
            <a:r>
              <a:rPr lang="en-US" dirty="0" smtClean="0"/>
              <a:t>worldwide in the year 2000, and </a:t>
            </a:r>
            <a:r>
              <a:rPr lang="en-US" dirty="0"/>
              <a:t>this number is expected to </a:t>
            </a:r>
            <a:r>
              <a:rPr lang="en-US" dirty="0" smtClean="0"/>
              <a:t>reach 300 millions</a:t>
            </a:r>
            <a:r>
              <a:rPr lang="ru-RU" dirty="0" smtClean="0"/>
              <a:t> </a:t>
            </a:r>
            <a:r>
              <a:rPr lang="en-US" dirty="0" smtClean="0"/>
              <a:t> in the  year 2025.</a:t>
            </a:r>
            <a:endParaRPr lang="ru-RU" dirty="0"/>
          </a:p>
          <a:p>
            <a:pPr>
              <a:defRPr/>
            </a:pPr>
            <a:r>
              <a:rPr lang="en-US" dirty="0"/>
              <a:t>• At present, approximately </a:t>
            </a:r>
            <a:r>
              <a:rPr lang="ru-RU" dirty="0" smtClean="0"/>
              <a:t> 17 </a:t>
            </a:r>
            <a:r>
              <a:rPr lang="en-US" dirty="0" smtClean="0"/>
              <a:t>million </a:t>
            </a:r>
            <a:r>
              <a:rPr lang="en-US" dirty="0"/>
              <a:t>adults </a:t>
            </a:r>
            <a:r>
              <a:rPr lang="en-US" dirty="0" smtClean="0"/>
              <a:t>in the </a:t>
            </a:r>
            <a:r>
              <a:rPr lang="en-US" dirty="0"/>
              <a:t>United States have diabetes, with 5 to 6 </a:t>
            </a:r>
            <a:r>
              <a:rPr lang="en-US" dirty="0" smtClean="0"/>
              <a:t>million unaware </a:t>
            </a:r>
            <a:r>
              <a:rPr lang="en-US" dirty="0"/>
              <a:t>of their disease</a:t>
            </a:r>
            <a:r>
              <a:rPr lang="en-US" dirty="0" smtClean="0"/>
              <a:t>.</a:t>
            </a:r>
          </a:p>
          <a:p>
            <a:pPr>
              <a:defRPr/>
            </a:pPr>
            <a:r>
              <a:rPr lang="en-US" dirty="0" smtClean="0"/>
              <a:t>In RF DM prevalence is accounted for 5-7% of population</a:t>
            </a:r>
            <a:endParaRPr lang="ru-RU" dirty="0"/>
          </a:p>
          <a:p>
            <a:pPr>
              <a:defRPr/>
            </a:pPr>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68313" y="476250"/>
            <a:ext cx="8243887" cy="1314450"/>
          </a:xfrm>
        </p:spPr>
        <p:txBody>
          <a:bodyPr/>
          <a:lstStyle/>
          <a:p>
            <a:pPr eaLnBrk="1" hangingPunct="1">
              <a:defRPr/>
            </a:pPr>
            <a:r>
              <a:rPr lang="en-US" sz="4000" b="1" smtClean="0"/>
              <a:t>Physical examination at diagnosis</a:t>
            </a:r>
            <a:br>
              <a:rPr lang="en-US" sz="4000" b="1" smtClean="0"/>
            </a:br>
            <a:endParaRPr lang="ru-RU" sz="4000" b="1" smtClean="0"/>
          </a:p>
        </p:txBody>
      </p:sp>
      <p:sp>
        <p:nvSpPr>
          <p:cNvPr id="31747" name="Rectangle 3"/>
          <p:cNvSpPr>
            <a:spLocks noGrp="1" noChangeArrowheads="1"/>
          </p:cNvSpPr>
          <p:nvPr>
            <p:ph type="body" idx="1"/>
          </p:nvPr>
        </p:nvSpPr>
        <p:spPr>
          <a:xfrm>
            <a:off x="250825" y="1341438"/>
            <a:ext cx="8785225" cy="5327650"/>
          </a:xfrm>
        </p:spPr>
        <p:txBody>
          <a:bodyPr/>
          <a:lstStyle/>
          <a:p>
            <a:pPr eaLnBrk="1" hangingPunct="1">
              <a:lnSpc>
                <a:spcPct val="90000"/>
              </a:lnSpc>
              <a:buFontTx/>
              <a:buNone/>
            </a:pPr>
            <a:r>
              <a:rPr lang="en-US" b="1" dirty="0" smtClean="0"/>
              <a:t>New WHO diagnostic criteria - 1999   </a:t>
            </a:r>
          </a:p>
          <a:p>
            <a:pPr algn="ctr" eaLnBrk="1" hangingPunct="1">
              <a:lnSpc>
                <a:spcPct val="90000"/>
              </a:lnSpc>
              <a:buFontTx/>
              <a:buNone/>
            </a:pPr>
            <a:r>
              <a:rPr lang="en-US" b="1" dirty="0" smtClean="0"/>
              <a:t>  </a:t>
            </a:r>
            <a:r>
              <a:rPr lang="en-US" b="1" u="sng" dirty="0" smtClean="0"/>
              <a:t>New WHO criteria are: </a:t>
            </a:r>
          </a:p>
          <a:p>
            <a:pPr eaLnBrk="1" hangingPunct="1">
              <a:lnSpc>
                <a:spcPct val="90000"/>
              </a:lnSpc>
            </a:pPr>
            <a:r>
              <a:rPr lang="en-US" b="1" dirty="0" smtClean="0"/>
              <a:t>Fasting plasma glucose &gt; 7.0 </a:t>
            </a:r>
            <a:r>
              <a:rPr lang="en-US" b="1" dirty="0" err="1" smtClean="0"/>
              <a:t>mmol</a:t>
            </a:r>
            <a:r>
              <a:rPr lang="en-US" b="1" dirty="0" smtClean="0"/>
              <a:t>/L (126 mg/</a:t>
            </a:r>
            <a:r>
              <a:rPr lang="en-US" b="1" dirty="0" err="1" smtClean="0"/>
              <a:t>dL</a:t>
            </a:r>
            <a:r>
              <a:rPr lang="en-US" b="1" dirty="0" smtClean="0"/>
              <a:t>)</a:t>
            </a:r>
          </a:p>
          <a:p>
            <a:pPr eaLnBrk="1" hangingPunct="1">
              <a:lnSpc>
                <a:spcPct val="90000"/>
              </a:lnSpc>
            </a:pPr>
            <a:r>
              <a:rPr lang="en-US" b="1" dirty="0" smtClean="0"/>
              <a:t>Random plasma glucose &gt; 11.0 </a:t>
            </a:r>
            <a:r>
              <a:rPr lang="en-US" b="1" dirty="0" err="1" smtClean="0"/>
              <a:t>mmol</a:t>
            </a:r>
            <a:r>
              <a:rPr lang="en-US" b="1" dirty="0" smtClean="0"/>
              <a:t>/L (200 mg/</a:t>
            </a:r>
            <a:r>
              <a:rPr lang="en-US" b="1" dirty="0" err="1" smtClean="0"/>
              <a:t>dL</a:t>
            </a:r>
            <a:r>
              <a:rPr lang="en-US" b="1" dirty="0" smtClean="0"/>
              <a:t>)</a:t>
            </a:r>
            <a:endParaRPr lang="en-US" dirty="0" smtClean="0"/>
          </a:p>
          <a:p>
            <a:pPr eaLnBrk="1" hangingPunct="1">
              <a:lnSpc>
                <a:spcPct val="90000"/>
              </a:lnSpc>
              <a:buFontTx/>
              <a:buNone/>
            </a:pPr>
            <a:r>
              <a:rPr lang="en-US" dirty="0" smtClean="0"/>
              <a:t>    One abnormal laboratory value is diagnostic in symptomatic individuals; two values are needed in asymptomatic people. </a:t>
            </a:r>
            <a:endParaRPr lang="ru-RU"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68313" y="-387350"/>
            <a:ext cx="8243887" cy="1314450"/>
          </a:xfrm>
        </p:spPr>
        <p:txBody>
          <a:bodyPr/>
          <a:lstStyle/>
          <a:p>
            <a:pPr eaLnBrk="1" hangingPunct="1">
              <a:defRPr/>
            </a:pPr>
            <a:r>
              <a:rPr lang="en-US" sz="2800" b="1" smtClean="0"/>
              <a:t>Diagnosis and investigation of diabetes</a:t>
            </a:r>
            <a:br>
              <a:rPr lang="en-US" sz="2800" b="1" smtClean="0"/>
            </a:br>
            <a:endParaRPr lang="ru-RU" sz="2800" b="1" smtClean="0"/>
          </a:p>
        </p:txBody>
      </p:sp>
      <p:sp>
        <p:nvSpPr>
          <p:cNvPr id="32771" name="Rectangle 3"/>
          <p:cNvSpPr>
            <a:spLocks noGrp="1" noChangeArrowheads="1"/>
          </p:cNvSpPr>
          <p:nvPr>
            <p:ph type="body" idx="1"/>
          </p:nvPr>
        </p:nvSpPr>
        <p:spPr>
          <a:xfrm>
            <a:off x="0" y="692150"/>
            <a:ext cx="9144000" cy="5616575"/>
          </a:xfrm>
        </p:spPr>
        <p:txBody>
          <a:bodyPr/>
          <a:lstStyle/>
          <a:p>
            <a:pPr eaLnBrk="1" hangingPunct="1">
              <a:lnSpc>
                <a:spcPct val="80000"/>
              </a:lnSpc>
            </a:pPr>
            <a:r>
              <a:rPr lang="en-US" sz="2400" dirty="0" smtClean="0"/>
              <a:t>The diagnosis is usually simple. Blood glucose is so closely controlled by the body that even small deviations become important.  </a:t>
            </a:r>
          </a:p>
          <a:p>
            <a:pPr eaLnBrk="1" hangingPunct="1">
              <a:lnSpc>
                <a:spcPct val="80000"/>
              </a:lnSpc>
            </a:pPr>
            <a:r>
              <a:rPr lang="en-US" sz="2400" dirty="0" smtClean="0"/>
              <a:t>In symptomatic patients, a single elevated plasma glucose ≥ 11 </a:t>
            </a:r>
            <a:r>
              <a:rPr lang="en-US" sz="2400" dirty="0" err="1" smtClean="0"/>
              <a:t>mmol</a:t>
            </a:r>
            <a:r>
              <a:rPr lang="en-US" sz="2400" dirty="0" smtClean="0"/>
              <a:t>/L, measured by a reliable method, indicates diabetes.</a:t>
            </a:r>
          </a:p>
          <a:p>
            <a:pPr eaLnBrk="1" hangingPunct="1">
              <a:lnSpc>
                <a:spcPct val="80000"/>
              </a:lnSpc>
            </a:pPr>
            <a:r>
              <a:rPr lang="en-US" sz="2400" dirty="0" smtClean="0"/>
              <a:t>In asymptomatic or mildly symptomatic patients, the diagnosis is made on:</a:t>
            </a:r>
          </a:p>
          <a:p>
            <a:pPr eaLnBrk="1" hangingPunct="1">
              <a:lnSpc>
                <a:spcPct val="80000"/>
              </a:lnSpc>
            </a:pPr>
            <a:r>
              <a:rPr lang="en-US" sz="2400" dirty="0" smtClean="0"/>
              <a:t>two, fasting venous plasma glucose levels above 7.0 </a:t>
            </a:r>
            <a:r>
              <a:rPr lang="en-US" sz="2400" dirty="0" err="1" smtClean="0"/>
              <a:t>mmol</a:t>
            </a:r>
            <a:r>
              <a:rPr lang="en-US" sz="2400" dirty="0" smtClean="0"/>
              <a:t>/L (126 mg/</a:t>
            </a:r>
            <a:r>
              <a:rPr lang="en-US" sz="2400" dirty="0" err="1" smtClean="0"/>
              <a:t>dL</a:t>
            </a:r>
            <a:r>
              <a:rPr lang="en-US" sz="2400" dirty="0" smtClean="0"/>
              <a:t>); OR</a:t>
            </a:r>
          </a:p>
          <a:p>
            <a:pPr eaLnBrk="1" hangingPunct="1">
              <a:lnSpc>
                <a:spcPct val="80000"/>
              </a:lnSpc>
            </a:pPr>
            <a:r>
              <a:rPr lang="en-US" sz="2400" dirty="0" smtClean="0"/>
              <a:t>two, random values ≥11.1 </a:t>
            </a:r>
            <a:r>
              <a:rPr lang="en-US" sz="2400" dirty="0" err="1" smtClean="0"/>
              <a:t>mmol</a:t>
            </a:r>
            <a:r>
              <a:rPr lang="en-US" sz="2400" dirty="0" smtClean="0"/>
              <a:t>/L (200 mg/</a:t>
            </a:r>
            <a:r>
              <a:rPr lang="en-US" sz="2400" dirty="0" err="1" smtClean="0"/>
              <a:t>dL</a:t>
            </a:r>
            <a:r>
              <a:rPr lang="en-US" sz="2400" dirty="0" smtClean="0"/>
              <a:t>) in venous plasma.</a:t>
            </a:r>
          </a:p>
          <a:p>
            <a:pPr eaLnBrk="1" hangingPunct="1">
              <a:lnSpc>
                <a:spcPct val="80000"/>
              </a:lnSpc>
            </a:pPr>
            <a:r>
              <a:rPr lang="en-US" sz="2400" dirty="0" smtClean="0"/>
              <a:t>A glucose tolerance test is only needed for borderline cases.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en-US" dirty="0" smtClean="0"/>
              <a:t>CRITERIA FOR DIAGNOSIS OF GDM</a:t>
            </a:r>
            <a:endParaRPr lang="ru-RU" dirty="0"/>
          </a:p>
        </p:txBody>
      </p:sp>
      <p:sp>
        <p:nvSpPr>
          <p:cNvPr id="3" name="Содержимое 2"/>
          <p:cNvSpPr>
            <a:spLocks noGrp="1"/>
          </p:cNvSpPr>
          <p:nvPr>
            <p:ph idx="1"/>
          </p:nvPr>
        </p:nvSpPr>
        <p:spPr>
          <a:xfrm>
            <a:off x="395288" y="1196975"/>
            <a:ext cx="8291512" cy="5472113"/>
          </a:xfrm>
        </p:spPr>
        <p:txBody>
          <a:bodyPr>
            <a:normAutofit fontScale="85000" lnSpcReduction="20000"/>
          </a:bodyPr>
          <a:lstStyle/>
          <a:p>
            <a:pPr>
              <a:buFontTx/>
              <a:buNone/>
              <a:defRPr/>
            </a:pPr>
            <a:r>
              <a:rPr lang="en-US" dirty="0" smtClean="0"/>
              <a:t> </a:t>
            </a:r>
            <a:endParaRPr lang="ru-RU" dirty="0" smtClean="0"/>
          </a:p>
          <a:p>
            <a:pPr>
              <a:buFontTx/>
              <a:buNone/>
              <a:defRPr/>
            </a:pPr>
            <a:r>
              <a:rPr lang="en-US" dirty="0" smtClean="0"/>
              <a:t>• Pregnant women with a fasting plasma glucose (FPG) greater than 95 mg/</a:t>
            </a:r>
            <a:r>
              <a:rPr lang="en-US" dirty="0" err="1" smtClean="0"/>
              <a:t>dL</a:t>
            </a:r>
            <a:r>
              <a:rPr lang="en-US" dirty="0" smtClean="0"/>
              <a:t> or with a 1-hour postprandial glucose greater than 130 mg/</a:t>
            </a:r>
            <a:r>
              <a:rPr lang="en-US" dirty="0" err="1" smtClean="0"/>
              <a:t>dL</a:t>
            </a:r>
            <a:r>
              <a:rPr lang="en-US" dirty="0" smtClean="0"/>
              <a:t> following 50 grams of oral glucose should receive a 3-hour OGTT using a 100-gram glucose bolus. </a:t>
            </a:r>
          </a:p>
          <a:p>
            <a:pPr>
              <a:buFontTx/>
              <a:buNone/>
              <a:defRPr/>
            </a:pPr>
            <a:r>
              <a:rPr lang="en-US" dirty="0" smtClean="0"/>
              <a:t>The diagnosis of GDM requires any two of the four plasma glucose values at fasting, 1, 2, and 3 hours to exceed 95 mg/</a:t>
            </a:r>
            <a:r>
              <a:rPr lang="en-US" dirty="0" err="1" smtClean="0"/>
              <a:t>dL</a:t>
            </a:r>
            <a:r>
              <a:rPr lang="en-US" dirty="0" smtClean="0"/>
              <a:t>, 180 mg/</a:t>
            </a:r>
            <a:r>
              <a:rPr lang="en-US" dirty="0" err="1" smtClean="0"/>
              <a:t>dL</a:t>
            </a:r>
            <a:r>
              <a:rPr lang="en-US" dirty="0" smtClean="0"/>
              <a:t>, 155 mg/</a:t>
            </a:r>
            <a:r>
              <a:rPr lang="en-US" dirty="0" err="1" smtClean="0"/>
              <a:t>dL</a:t>
            </a:r>
            <a:r>
              <a:rPr lang="en-US" dirty="0" smtClean="0"/>
              <a:t>, and 140 mg/</a:t>
            </a:r>
            <a:r>
              <a:rPr lang="en-US" dirty="0" err="1" smtClean="0"/>
              <a:t>dL</a:t>
            </a:r>
            <a:r>
              <a:rPr lang="en-US" dirty="0" smtClean="0"/>
              <a:t>, respectively.</a:t>
            </a:r>
          </a:p>
          <a:p>
            <a:pPr>
              <a:defRPr/>
            </a:pPr>
            <a:r>
              <a:rPr lang="en-US" dirty="0"/>
              <a:t>Women with GDM should be screened 6 to 12 </a:t>
            </a:r>
            <a:r>
              <a:rPr lang="en-US" dirty="0" smtClean="0"/>
              <a:t>weeks postpartum </a:t>
            </a:r>
            <a:r>
              <a:rPr lang="en-US" dirty="0"/>
              <a:t>for diabetes or </a:t>
            </a:r>
            <a:r>
              <a:rPr lang="en-US" dirty="0" err="1" smtClean="0"/>
              <a:t>prediabetes</a:t>
            </a:r>
            <a:endParaRPr lang="ru-RU" dirty="0"/>
          </a:p>
          <a:p>
            <a:pPr>
              <a:buFontTx/>
              <a:buNone/>
              <a:defRPr/>
            </a:pPr>
            <a:endParaRPr lang="ru-RU" dirty="0" smtClean="0"/>
          </a:p>
          <a:p>
            <a:pPr>
              <a:defRPr/>
            </a:pPr>
            <a:endParaRPr lang="ru-R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defRPr/>
            </a:pPr>
            <a:r>
              <a:rPr lang="en-US" sz="3600" dirty="0" smtClean="0"/>
              <a:t>CRITERIA FOR SCREENING ASYMPTOMATIC</a:t>
            </a:r>
            <a:r>
              <a:rPr lang="ru-RU" sz="3600" dirty="0" smtClean="0"/>
              <a:t/>
            </a:r>
            <a:br>
              <a:rPr lang="ru-RU" sz="3600" dirty="0" smtClean="0"/>
            </a:br>
            <a:r>
              <a:rPr lang="en-US" sz="3600" dirty="0" smtClean="0"/>
              <a:t>INDIVIDUALS</a:t>
            </a:r>
            <a:r>
              <a:rPr lang="ru-RU" dirty="0" smtClean="0"/>
              <a:t/>
            </a:r>
            <a:br>
              <a:rPr lang="ru-RU" dirty="0" smtClean="0"/>
            </a:br>
            <a:endParaRPr lang="ru-RU" dirty="0"/>
          </a:p>
        </p:txBody>
      </p:sp>
      <p:sp>
        <p:nvSpPr>
          <p:cNvPr id="3" name="Содержимое 2"/>
          <p:cNvSpPr>
            <a:spLocks noGrp="1"/>
          </p:cNvSpPr>
          <p:nvPr>
            <p:ph idx="1"/>
          </p:nvPr>
        </p:nvSpPr>
        <p:spPr>
          <a:xfrm>
            <a:off x="395288" y="1196975"/>
            <a:ext cx="8291512" cy="5472113"/>
          </a:xfrm>
        </p:spPr>
        <p:txBody>
          <a:bodyPr>
            <a:normAutofit fontScale="70000" lnSpcReduction="20000"/>
          </a:bodyPr>
          <a:lstStyle/>
          <a:p>
            <a:pPr>
              <a:buFontTx/>
              <a:buNone/>
              <a:defRPr/>
            </a:pPr>
            <a:r>
              <a:rPr lang="en-US" dirty="0" smtClean="0"/>
              <a:t>• </a:t>
            </a:r>
            <a:r>
              <a:rPr lang="en-US" u="sng" dirty="0">
                <a:solidFill>
                  <a:srgbClr val="C00000"/>
                </a:solidFill>
              </a:rPr>
              <a:t>Testing for DM should be considered in all </a:t>
            </a:r>
            <a:r>
              <a:rPr lang="en-US" u="sng" dirty="0" smtClean="0">
                <a:solidFill>
                  <a:srgbClr val="C00000"/>
                </a:solidFill>
              </a:rPr>
              <a:t>individuals at </a:t>
            </a:r>
            <a:r>
              <a:rPr lang="en-US" u="sng" dirty="0">
                <a:solidFill>
                  <a:srgbClr val="C00000"/>
                </a:solidFill>
              </a:rPr>
              <a:t>age 45 years and older, and, if normal, it </a:t>
            </a:r>
            <a:r>
              <a:rPr lang="en-US" u="sng" dirty="0" smtClean="0">
                <a:solidFill>
                  <a:srgbClr val="C00000"/>
                </a:solidFill>
              </a:rPr>
              <a:t>should be </a:t>
            </a:r>
            <a:r>
              <a:rPr lang="en-US" u="sng" dirty="0">
                <a:solidFill>
                  <a:srgbClr val="C00000"/>
                </a:solidFill>
              </a:rPr>
              <a:t>repeated at 3-year intervals</a:t>
            </a:r>
            <a:r>
              <a:rPr lang="en-US" dirty="0" smtClean="0">
                <a:solidFill>
                  <a:srgbClr val="C00000"/>
                </a:solidFill>
              </a:rPr>
              <a:t>. </a:t>
            </a:r>
          </a:p>
          <a:p>
            <a:pPr>
              <a:buFontTx/>
              <a:buNone/>
              <a:defRPr/>
            </a:pPr>
            <a:r>
              <a:rPr lang="en-US" dirty="0" smtClean="0"/>
              <a:t>• </a:t>
            </a:r>
            <a:r>
              <a:rPr lang="en-US" u="sng" dirty="0">
                <a:solidFill>
                  <a:srgbClr val="002060"/>
                </a:solidFill>
              </a:rPr>
              <a:t>Testing should be considered at a younger age or </a:t>
            </a:r>
            <a:r>
              <a:rPr lang="en-US" u="sng" dirty="0" smtClean="0">
                <a:solidFill>
                  <a:srgbClr val="002060"/>
                </a:solidFill>
              </a:rPr>
              <a:t>more frequently </a:t>
            </a:r>
            <a:r>
              <a:rPr lang="en-US" u="sng" dirty="0">
                <a:solidFill>
                  <a:srgbClr val="002060"/>
                </a:solidFill>
              </a:rPr>
              <a:t>in individuals who match the </a:t>
            </a:r>
            <a:r>
              <a:rPr lang="en-US" u="sng" dirty="0" smtClean="0">
                <a:solidFill>
                  <a:srgbClr val="002060"/>
                </a:solidFill>
              </a:rPr>
              <a:t>following criteria</a:t>
            </a:r>
            <a:r>
              <a:rPr lang="en-US" u="sng" dirty="0">
                <a:solidFill>
                  <a:srgbClr val="002060"/>
                </a:solidFill>
              </a:rPr>
              <a:t>:</a:t>
            </a:r>
            <a:endParaRPr lang="ru-RU" u="sng" dirty="0">
              <a:solidFill>
                <a:srgbClr val="002060"/>
              </a:solidFill>
            </a:endParaRPr>
          </a:p>
          <a:p>
            <a:pPr>
              <a:defRPr/>
            </a:pPr>
            <a:r>
              <a:rPr lang="en-US" dirty="0" smtClean="0"/>
              <a:t>Obese </a:t>
            </a:r>
            <a:r>
              <a:rPr lang="en-US" dirty="0"/>
              <a:t>(body mass index [BMI] &gt;25 kg/m2)</a:t>
            </a:r>
            <a:endParaRPr lang="ru-RU" dirty="0"/>
          </a:p>
          <a:p>
            <a:pPr>
              <a:defRPr/>
            </a:pPr>
            <a:r>
              <a:rPr lang="en-US" dirty="0" smtClean="0"/>
              <a:t> </a:t>
            </a:r>
            <a:r>
              <a:rPr lang="en-US" dirty="0"/>
              <a:t>First-degree relative with a diagnosis of diabetes</a:t>
            </a:r>
            <a:endParaRPr lang="ru-RU" dirty="0"/>
          </a:p>
          <a:p>
            <a:pPr>
              <a:defRPr/>
            </a:pPr>
            <a:r>
              <a:rPr lang="en-US" dirty="0" smtClean="0"/>
              <a:t> </a:t>
            </a:r>
            <a:r>
              <a:rPr lang="en-US" dirty="0"/>
              <a:t>Member of a high-risk ethnic population (</a:t>
            </a:r>
            <a:r>
              <a:rPr lang="en-US" dirty="0" smtClean="0"/>
              <a:t>African American</a:t>
            </a:r>
            <a:r>
              <a:rPr lang="en-US" dirty="0"/>
              <a:t>, Hispanic, and Native American)</a:t>
            </a:r>
            <a:endParaRPr lang="ru-RU" dirty="0"/>
          </a:p>
          <a:p>
            <a:pPr>
              <a:defRPr/>
            </a:pPr>
            <a:r>
              <a:rPr lang="en-US" dirty="0" smtClean="0"/>
              <a:t>Delivered </a:t>
            </a:r>
            <a:r>
              <a:rPr lang="en-US" dirty="0"/>
              <a:t>a baby weighing </a:t>
            </a:r>
            <a:r>
              <a:rPr lang="en-US" dirty="0" smtClean="0"/>
              <a:t>&gt; 4 kg  </a:t>
            </a:r>
            <a:r>
              <a:rPr lang="en-US" dirty="0"/>
              <a:t>or diagnosed </a:t>
            </a:r>
            <a:r>
              <a:rPr lang="en-US" dirty="0" smtClean="0"/>
              <a:t>with GDM</a:t>
            </a:r>
            <a:endParaRPr lang="ru-RU" dirty="0"/>
          </a:p>
          <a:p>
            <a:pPr>
              <a:defRPr/>
            </a:pPr>
            <a:r>
              <a:rPr lang="en-US" dirty="0" smtClean="0"/>
              <a:t>Hypertension </a:t>
            </a:r>
            <a:r>
              <a:rPr lang="en-US" dirty="0"/>
              <a:t>(&gt;140/90 mm Hg), peripheral </a:t>
            </a:r>
            <a:r>
              <a:rPr lang="en-US" dirty="0" smtClean="0"/>
              <a:t>vascular disease</a:t>
            </a:r>
            <a:r>
              <a:rPr lang="en-US" dirty="0"/>
              <a:t>, </a:t>
            </a:r>
            <a:r>
              <a:rPr lang="en-US" dirty="0" err="1"/>
              <a:t>acanthosis</a:t>
            </a:r>
            <a:r>
              <a:rPr lang="en-US" dirty="0"/>
              <a:t> </a:t>
            </a:r>
            <a:r>
              <a:rPr lang="en-US" dirty="0" err="1"/>
              <a:t>nigricans</a:t>
            </a:r>
            <a:r>
              <a:rPr lang="en-US" dirty="0"/>
              <a:t>, or polycystic </a:t>
            </a:r>
            <a:r>
              <a:rPr lang="en-US" dirty="0" err="1" smtClean="0"/>
              <a:t>ovarysyndrome</a:t>
            </a:r>
            <a:endParaRPr lang="ru-RU" dirty="0"/>
          </a:p>
          <a:p>
            <a:pPr>
              <a:defRPr/>
            </a:pPr>
            <a:r>
              <a:rPr lang="en-US" dirty="0" smtClean="0"/>
              <a:t>High-density </a:t>
            </a:r>
            <a:r>
              <a:rPr lang="en-US" dirty="0"/>
              <a:t>lipoprotein (HDL) cholesterol </a:t>
            </a:r>
            <a:r>
              <a:rPr lang="en-US" dirty="0" smtClean="0"/>
              <a:t>level &lt;35 </a:t>
            </a:r>
            <a:r>
              <a:rPr lang="en-US" dirty="0"/>
              <a:t>mg/</a:t>
            </a:r>
            <a:r>
              <a:rPr lang="en-US" dirty="0" err="1"/>
              <a:t>dL</a:t>
            </a:r>
            <a:r>
              <a:rPr lang="en-US" dirty="0"/>
              <a:t> and/or triglyceride level &gt;250 mg/</a:t>
            </a:r>
            <a:r>
              <a:rPr lang="en-US" dirty="0" err="1"/>
              <a:t>dL</a:t>
            </a:r>
            <a:endParaRPr lang="ru-RU" dirty="0"/>
          </a:p>
          <a:p>
            <a:pPr>
              <a:defRPr/>
            </a:pPr>
            <a:r>
              <a:rPr lang="en-US" dirty="0" smtClean="0"/>
              <a:t> </a:t>
            </a:r>
            <a:r>
              <a:rPr lang="en-US" dirty="0"/>
              <a:t>IGT or IFG on previous testing</a:t>
            </a:r>
            <a:endParaRPr lang="ru-RU" dirty="0"/>
          </a:p>
          <a:p>
            <a:pPr>
              <a:buFontTx/>
              <a:buNone/>
              <a:defRPr/>
            </a:pPr>
            <a:endParaRPr lang="ru-R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defRPr/>
            </a:pPr>
            <a:r>
              <a:rPr lang="en-US" b="1" dirty="0" smtClean="0"/>
              <a:t>CHRONIC COMPLICATIONS</a:t>
            </a:r>
            <a:r>
              <a:rPr lang="ru-RU" dirty="0" smtClean="0"/>
              <a:t/>
            </a:r>
            <a:br>
              <a:rPr lang="ru-RU" dirty="0" smtClean="0"/>
            </a:br>
            <a:endParaRPr lang="ru-RU" dirty="0"/>
          </a:p>
        </p:txBody>
      </p:sp>
      <p:sp>
        <p:nvSpPr>
          <p:cNvPr id="3" name="Содержимое 2"/>
          <p:cNvSpPr>
            <a:spLocks noGrp="1"/>
          </p:cNvSpPr>
          <p:nvPr>
            <p:ph idx="1"/>
          </p:nvPr>
        </p:nvSpPr>
        <p:spPr>
          <a:xfrm>
            <a:off x="468313" y="1628775"/>
            <a:ext cx="8229600" cy="4525963"/>
          </a:xfrm>
        </p:spPr>
        <p:txBody>
          <a:bodyPr>
            <a:normAutofit fontScale="92500" lnSpcReduction="10000"/>
          </a:bodyPr>
          <a:lstStyle/>
          <a:p>
            <a:pPr>
              <a:defRPr/>
            </a:pPr>
            <a:r>
              <a:rPr lang="en-US" b="1" dirty="0" smtClean="0">
                <a:solidFill>
                  <a:srgbClr val="C00000"/>
                </a:solidFill>
              </a:rPr>
              <a:t>FACTORS CONTRIBUTING TO DEVELOPMENT OF COMPLICATIONS</a:t>
            </a:r>
            <a:endParaRPr lang="ru-RU" b="1" dirty="0" smtClean="0">
              <a:solidFill>
                <a:srgbClr val="C00000"/>
              </a:solidFill>
            </a:endParaRPr>
          </a:p>
          <a:p>
            <a:pPr>
              <a:defRPr/>
            </a:pPr>
            <a:endParaRPr lang="en-US" dirty="0" smtClean="0"/>
          </a:p>
          <a:p>
            <a:pPr>
              <a:buFontTx/>
              <a:buNone/>
              <a:defRPr/>
            </a:pPr>
            <a:r>
              <a:rPr lang="en-US" dirty="0" smtClean="0"/>
              <a:t>• </a:t>
            </a:r>
            <a:r>
              <a:rPr lang="en-US" dirty="0" err="1"/>
              <a:t>Glycemic</a:t>
            </a:r>
            <a:r>
              <a:rPr lang="en-US" dirty="0"/>
              <a:t> control correlates with complications </a:t>
            </a:r>
            <a:r>
              <a:rPr lang="en-US" dirty="0" smtClean="0"/>
              <a:t> </a:t>
            </a:r>
            <a:endParaRPr lang="ru-RU" dirty="0"/>
          </a:p>
          <a:p>
            <a:pPr>
              <a:buFontTx/>
              <a:buNone/>
              <a:defRPr/>
            </a:pPr>
            <a:r>
              <a:rPr lang="en-US" dirty="0"/>
              <a:t>• Duration of diabetes</a:t>
            </a:r>
            <a:endParaRPr lang="ru-RU" dirty="0"/>
          </a:p>
          <a:p>
            <a:pPr>
              <a:buFontTx/>
              <a:buNone/>
              <a:defRPr/>
            </a:pPr>
            <a:r>
              <a:rPr lang="en-US" dirty="0"/>
              <a:t>• Genetic factors</a:t>
            </a:r>
            <a:endParaRPr lang="ru-RU" dirty="0"/>
          </a:p>
          <a:p>
            <a:pPr>
              <a:buFontTx/>
              <a:buNone/>
              <a:defRPr/>
            </a:pPr>
            <a:r>
              <a:rPr lang="en-US" dirty="0"/>
              <a:t>• Coexisting medical problems: </a:t>
            </a:r>
            <a:r>
              <a:rPr lang="en-US" dirty="0" err="1"/>
              <a:t>eg</a:t>
            </a:r>
            <a:r>
              <a:rPr lang="en-US" dirty="0"/>
              <a:t>, hypertension, </a:t>
            </a:r>
            <a:r>
              <a:rPr lang="en-US" dirty="0" err="1" smtClean="0"/>
              <a:t>dyslipidemia</a:t>
            </a:r>
            <a:r>
              <a:rPr lang="en-US" dirty="0" smtClean="0"/>
              <a:t>, obesity</a:t>
            </a:r>
            <a:endParaRPr lang="ru-RU" dirty="0"/>
          </a:p>
          <a:p>
            <a:pPr>
              <a:defRPr/>
            </a:pPr>
            <a:endParaRPr lang="ru-R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en-US" sz="3200" b="1" dirty="0" err="1" smtClean="0"/>
              <a:t>Microvascular</a:t>
            </a:r>
            <a:r>
              <a:rPr lang="en-US" sz="3200" b="1" dirty="0" smtClean="0"/>
              <a:t> complications</a:t>
            </a:r>
            <a:r>
              <a:rPr lang="ru-RU" sz="3200" b="1" dirty="0" smtClean="0"/>
              <a:t/>
            </a:r>
            <a:br>
              <a:rPr lang="ru-RU" sz="3200" b="1" dirty="0" smtClean="0"/>
            </a:br>
            <a:endParaRPr lang="ru-RU" sz="3200" dirty="0"/>
          </a:p>
        </p:txBody>
      </p:sp>
      <p:sp>
        <p:nvSpPr>
          <p:cNvPr id="36867" name="Содержимое 2"/>
          <p:cNvSpPr>
            <a:spLocks noGrp="1"/>
          </p:cNvSpPr>
          <p:nvPr>
            <p:ph idx="1"/>
          </p:nvPr>
        </p:nvSpPr>
        <p:spPr/>
        <p:txBody>
          <a:bodyPr/>
          <a:lstStyle/>
          <a:p>
            <a:pPr eaLnBrk="1" hangingPunct="1">
              <a:buFontTx/>
              <a:buNone/>
            </a:pPr>
            <a:r>
              <a:rPr lang="en-US" smtClean="0"/>
              <a:t>The disease process is of particular danger in three sites: </a:t>
            </a:r>
          </a:p>
          <a:p>
            <a:pPr eaLnBrk="1" hangingPunct="1"/>
            <a:r>
              <a:rPr lang="en-US" smtClean="0"/>
              <a:t>retina</a:t>
            </a:r>
          </a:p>
          <a:p>
            <a:pPr eaLnBrk="1" hangingPunct="1"/>
            <a:r>
              <a:rPr lang="en-US" smtClean="0"/>
              <a:t>renal glomerulus</a:t>
            </a:r>
          </a:p>
          <a:p>
            <a:pPr eaLnBrk="1" hangingPunct="1"/>
            <a:r>
              <a:rPr lang="en-US" smtClean="0"/>
              <a:t>nerve sheaths</a:t>
            </a:r>
            <a:endParaRPr lang="ru-RU" smtClean="0"/>
          </a:p>
          <a:p>
            <a:endParaRPr lang="ru-RU"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95288" y="765175"/>
            <a:ext cx="8243887" cy="1314450"/>
          </a:xfrm>
        </p:spPr>
        <p:txBody>
          <a:bodyPr/>
          <a:lstStyle/>
          <a:p>
            <a:pPr eaLnBrk="1" hangingPunct="1">
              <a:defRPr/>
            </a:pPr>
            <a:r>
              <a:rPr lang="en-US" b="1" smtClean="0"/>
              <a:t>1. Diabetic eye disease</a:t>
            </a:r>
            <a:r>
              <a:rPr lang="ru-RU" b="1" smtClean="0"/>
              <a:t/>
            </a:r>
            <a:br>
              <a:rPr lang="ru-RU" b="1" smtClean="0"/>
            </a:br>
            <a:r>
              <a:rPr lang="en-US" b="1" smtClean="0"/>
              <a:t> </a:t>
            </a:r>
            <a:r>
              <a:rPr lang="ru-RU" b="1" smtClean="0"/>
              <a:t/>
            </a:r>
            <a:br>
              <a:rPr lang="ru-RU" b="1" smtClean="0"/>
            </a:br>
            <a:endParaRPr lang="ru-RU" b="1" smtClean="0"/>
          </a:p>
        </p:txBody>
      </p:sp>
      <p:sp>
        <p:nvSpPr>
          <p:cNvPr id="37891" name="Rectangle 3"/>
          <p:cNvSpPr>
            <a:spLocks noGrp="1" noChangeArrowheads="1"/>
          </p:cNvSpPr>
          <p:nvPr>
            <p:ph type="body" idx="1"/>
          </p:nvPr>
        </p:nvSpPr>
        <p:spPr>
          <a:xfrm>
            <a:off x="611188" y="1196975"/>
            <a:ext cx="8229600" cy="5219700"/>
          </a:xfrm>
        </p:spPr>
        <p:txBody>
          <a:bodyPr/>
          <a:lstStyle/>
          <a:p>
            <a:pPr eaLnBrk="1" hangingPunct="1"/>
            <a:r>
              <a:rPr lang="en-US" sz="4000" b="1" dirty="0" smtClean="0"/>
              <a:t>the most common is diabetic retinopathy </a:t>
            </a:r>
          </a:p>
          <a:p>
            <a:pPr eaLnBrk="1" hangingPunct="1"/>
            <a:r>
              <a:rPr lang="en-US" sz="4000" dirty="0" smtClean="0"/>
              <a:t>cataracts </a:t>
            </a:r>
          </a:p>
          <a:p>
            <a:pPr eaLnBrk="1" hangingPunct="1"/>
            <a:r>
              <a:rPr lang="en-US" sz="4000" dirty="0" smtClean="0"/>
              <a:t>glaucoma </a:t>
            </a:r>
          </a:p>
          <a:p>
            <a:pPr eaLnBrk="1" hangingPunct="1"/>
            <a:r>
              <a:rPr lang="en-US" sz="4000" dirty="0" smtClean="0"/>
              <a:t>external ocular palsies </a:t>
            </a:r>
          </a:p>
          <a:p>
            <a:pPr eaLnBrk="1" hangingPunct="1">
              <a:buFontTx/>
              <a:buNone/>
            </a:pPr>
            <a:r>
              <a:rPr lang="en-US" sz="4000" dirty="0" smtClean="0"/>
              <a:t>    (a </a:t>
            </a:r>
            <a:r>
              <a:rPr lang="en-US" sz="4000" dirty="0" err="1" smtClean="0"/>
              <a:t>mononeuritis</a:t>
            </a:r>
            <a:r>
              <a:rPr lang="en-US" sz="4000" dirty="0" smtClean="0"/>
              <a:t>)</a:t>
            </a:r>
            <a:endParaRPr lang="ru-RU" sz="40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defRPr/>
            </a:pPr>
            <a:r>
              <a:rPr lang="en-US" sz="2800" dirty="0" smtClean="0"/>
              <a:t>RETINOPATHY: Staged as mild, moderate, severe, or very severe </a:t>
            </a:r>
            <a:r>
              <a:rPr lang="ru-RU" sz="2800" dirty="0" smtClean="0"/>
              <a:t/>
            </a:r>
            <a:br>
              <a:rPr lang="ru-RU" sz="2800" dirty="0" smtClean="0"/>
            </a:br>
            <a:endParaRPr lang="ru-RU" sz="2800" dirty="0"/>
          </a:p>
        </p:txBody>
      </p:sp>
      <p:sp>
        <p:nvSpPr>
          <p:cNvPr id="3" name="Содержимое 2"/>
          <p:cNvSpPr>
            <a:spLocks noGrp="1"/>
          </p:cNvSpPr>
          <p:nvPr>
            <p:ph idx="1"/>
          </p:nvPr>
        </p:nvSpPr>
        <p:spPr/>
        <p:txBody>
          <a:bodyPr>
            <a:normAutofit fontScale="55000" lnSpcReduction="20000"/>
          </a:bodyPr>
          <a:lstStyle/>
          <a:p>
            <a:pPr>
              <a:defRPr/>
            </a:pPr>
            <a:r>
              <a:rPr lang="en-US" dirty="0" smtClean="0"/>
              <a:t>• </a:t>
            </a:r>
            <a:r>
              <a:rPr lang="en-US" i="1" dirty="0" err="1"/>
              <a:t>Nonproliferative</a:t>
            </a:r>
            <a:r>
              <a:rPr lang="en-US" i="1" dirty="0"/>
              <a:t> diabetic retinopathy (NPDR</a:t>
            </a:r>
            <a:r>
              <a:rPr lang="en-US" i="1" dirty="0" smtClean="0"/>
              <a:t>)</a:t>
            </a:r>
            <a:r>
              <a:rPr lang="en-US" dirty="0" smtClean="0"/>
              <a:t> occurs </a:t>
            </a:r>
            <a:r>
              <a:rPr lang="en-US" dirty="0"/>
              <a:t>eventually in all type 1 and &gt;60% of type </a:t>
            </a:r>
            <a:r>
              <a:rPr lang="en-US" dirty="0" smtClean="0"/>
              <a:t>2 diabetes. Usually </a:t>
            </a:r>
            <a:r>
              <a:rPr lang="en-US" dirty="0"/>
              <a:t>subclinical with </a:t>
            </a:r>
            <a:r>
              <a:rPr lang="en-US" dirty="0" err="1"/>
              <a:t>microaneurysms</a:t>
            </a:r>
            <a:r>
              <a:rPr lang="en-US" dirty="0"/>
              <a:t>, </a:t>
            </a:r>
            <a:r>
              <a:rPr lang="en-US" dirty="0" smtClean="0"/>
              <a:t>dot-blot hemorrhages </a:t>
            </a:r>
            <a:r>
              <a:rPr lang="en-US" dirty="0"/>
              <a:t>and hard exudates</a:t>
            </a:r>
            <a:r>
              <a:rPr lang="en-US" dirty="0" smtClean="0"/>
              <a:t>.  </a:t>
            </a:r>
            <a:r>
              <a:rPr lang="en-US" dirty="0"/>
              <a:t>Macular edema or hemorrhages near the fovea </a:t>
            </a:r>
            <a:r>
              <a:rPr lang="en-US" dirty="0" smtClean="0"/>
              <a:t>may cause </a:t>
            </a:r>
            <a:r>
              <a:rPr lang="en-US" dirty="0"/>
              <a:t>severe vision impairment.</a:t>
            </a:r>
            <a:endParaRPr lang="ru-RU" dirty="0"/>
          </a:p>
          <a:p>
            <a:pPr>
              <a:defRPr/>
            </a:pPr>
            <a:r>
              <a:rPr lang="en-US" dirty="0"/>
              <a:t>• </a:t>
            </a:r>
            <a:r>
              <a:rPr lang="en-US" i="1" dirty="0"/>
              <a:t>Proliferative diabetic retinopathy (PDR</a:t>
            </a:r>
            <a:r>
              <a:rPr lang="en-US" i="1" dirty="0" smtClean="0"/>
              <a:t>)  </a:t>
            </a:r>
            <a:r>
              <a:rPr lang="en-US" dirty="0" smtClean="0"/>
              <a:t> occurs </a:t>
            </a:r>
            <a:r>
              <a:rPr lang="en-US" dirty="0"/>
              <a:t>in 25% of type 1 diabetes after 15 years, </a:t>
            </a:r>
            <a:r>
              <a:rPr lang="en-US" dirty="0" smtClean="0"/>
              <a:t>and in </a:t>
            </a:r>
            <a:r>
              <a:rPr lang="en-US" dirty="0"/>
              <a:t>&gt;70% of type 1 and 25% of type 2 diabetes </a:t>
            </a:r>
            <a:r>
              <a:rPr lang="en-US" dirty="0" smtClean="0"/>
              <a:t>over the </a:t>
            </a:r>
            <a:r>
              <a:rPr lang="en-US" dirty="0"/>
              <a:t>lifetime of the patient</a:t>
            </a:r>
            <a:r>
              <a:rPr lang="en-US" dirty="0" smtClean="0"/>
              <a:t>. </a:t>
            </a:r>
            <a:r>
              <a:rPr lang="en-US" dirty="0" err="1"/>
              <a:t>Neovascularization</a:t>
            </a:r>
            <a:r>
              <a:rPr lang="en-US" dirty="0"/>
              <a:t> with retinal tears, </a:t>
            </a:r>
            <a:r>
              <a:rPr lang="en-US" dirty="0" smtClean="0"/>
              <a:t>detachments, and </a:t>
            </a:r>
            <a:r>
              <a:rPr lang="en-US" dirty="0"/>
              <a:t>scarring can lead to severe vision impairment </a:t>
            </a:r>
            <a:r>
              <a:rPr lang="en-US" dirty="0" smtClean="0"/>
              <a:t>or blindness.  </a:t>
            </a:r>
            <a:r>
              <a:rPr lang="en-US" dirty="0"/>
              <a:t>Can be associated with </a:t>
            </a:r>
            <a:r>
              <a:rPr lang="en-US" dirty="0" err="1"/>
              <a:t>neovascular</a:t>
            </a:r>
            <a:r>
              <a:rPr lang="en-US" dirty="0"/>
              <a:t> glaucoma (</a:t>
            </a:r>
            <a:r>
              <a:rPr lang="en-US" dirty="0" smtClean="0"/>
              <a:t>caused by </a:t>
            </a:r>
            <a:r>
              <a:rPr lang="en-US" dirty="0" err="1"/>
              <a:t>neovascularization</a:t>
            </a:r>
            <a:r>
              <a:rPr lang="en-US" dirty="0"/>
              <a:t> of the iris or </a:t>
            </a:r>
            <a:r>
              <a:rPr lang="en-US" i="1" dirty="0" err="1"/>
              <a:t>rubeosis</a:t>
            </a:r>
            <a:r>
              <a:rPr lang="en-US" dirty="0"/>
              <a:t>).</a:t>
            </a:r>
            <a:endParaRPr lang="ru-RU" dirty="0"/>
          </a:p>
          <a:p>
            <a:pPr>
              <a:defRPr/>
            </a:pPr>
            <a:r>
              <a:rPr lang="en-US" dirty="0"/>
              <a:t>• </a:t>
            </a:r>
            <a:r>
              <a:rPr lang="en-US" i="1" dirty="0"/>
              <a:t>Clinically significant macular </a:t>
            </a:r>
            <a:r>
              <a:rPr lang="en-US" i="1" dirty="0" smtClean="0"/>
              <a:t>edema </a:t>
            </a:r>
            <a:r>
              <a:rPr lang="en-US" dirty="0" smtClean="0"/>
              <a:t> can </a:t>
            </a:r>
            <a:r>
              <a:rPr lang="en-US" dirty="0"/>
              <a:t>coexist with either NPDR or </a:t>
            </a:r>
            <a:r>
              <a:rPr lang="en-US" dirty="0" smtClean="0"/>
              <a:t>PDR   </a:t>
            </a:r>
            <a:r>
              <a:rPr lang="en-US" dirty="0"/>
              <a:t>Secondary to thickening with impaired perfusion </a:t>
            </a:r>
            <a:r>
              <a:rPr lang="en-US" dirty="0" smtClean="0"/>
              <a:t>of the </a:t>
            </a:r>
            <a:r>
              <a:rPr lang="en-US" dirty="0"/>
              <a:t>central macula, threatening central </a:t>
            </a:r>
            <a:r>
              <a:rPr lang="en-US" dirty="0" smtClean="0"/>
              <a:t>vision  </a:t>
            </a:r>
          </a:p>
          <a:p>
            <a:pPr>
              <a:defRPr/>
            </a:pPr>
            <a:r>
              <a:rPr lang="en-US" dirty="0" smtClean="0"/>
              <a:t>DR Major </a:t>
            </a:r>
            <a:r>
              <a:rPr lang="en-US" dirty="0"/>
              <a:t>cause of vision loss especially in type 2 diabetes</a:t>
            </a:r>
            <a:endParaRPr lang="ru-RU" dirty="0"/>
          </a:p>
          <a:p>
            <a:pPr>
              <a:buFontTx/>
              <a:buNone/>
              <a:defRPr/>
            </a:pPr>
            <a:r>
              <a:rPr lang="en-US" dirty="0" smtClean="0"/>
              <a:t>Responds </a:t>
            </a:r>
            <a:r>
              <a:rPr lang="en-US" dirty="0"/>
              <a:t>to early photocoagulation </a:t>
            </a:r>
            <a:r>
              <a:rPr lang="en-US" dirty="0" smtClean="0"/>
              <a:t>therapy</a:t>
            </a:r>
            <a:endParaRPr lang="ru-RU" dirty="0"/>
          </a:p>
          <a:p>
            <a:pPr>
              <a:defRPr/>
            </a:pPr>
            <a:endParaRPr lang="ru-RU"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250825" y="311150"/>
            <a:ext cx="8456613" cy="1141413"/>
          </a:xfrm>
          <a:prstGeom prst="rect">
            <a:avLst/>
          </a:prstGeom>
          <a:noFill/>
          <a:ln w="9525">
            <a:noFill/>
            <a:miter lim="800000"/>
            <a:headEnd/>
            <a:tailEnd/>
          </a:ln>
        </p:spPr>
        <p:txBody>
          <a:bodyPr wrap="none" bIns="0" anchor="ctr">
            <a:spAutoFit/>
          </a:bodyPr>
          <a:lstStyle/>
          <a:p>
            <a:pPr algn="just"/>
            <a:r>
              <a:rPr lang="en-US" sz="2400" b="1" u="sng">
                <a:latin typeface="Arial" charset="0"/>
              </a:rPr>
              <a:t> </a:t>
            </a:r>
            <a:endParaRPr lang="en-US" sz="2400" u="sng">
              <a:latin typeface="Courier New" pitchFamily="49" charset="0"/>
              <a:cs typeface="Times New Roman" pitchFamily="18" charset="0"/>
            </a:endParaRPr>
          </a:p>
          <a:p>
            <a:pPr algn="just" eaLnBrk="0" hangingPunct="0"/>
            <a:r>
              <a:rPr lang="en-US" sz="2400">
                <a:latin typeface="Arial" charset="0"/>
                <a:ea typeface="Times New Roman" pitchFamily="18" charset="0"/>
              </a:rPr>
              <a:t> </a:t>
            </a:r>
            <a:r>
              <a:rPr lang="en-US" sz="2400" b="1">
                <a:latin typeface="Arial" charset="0"/>
                <a:ea typeface="Times New Roman" pitchFamily="18" charset="0"/>
              </a:rPr>
              <a:t>Pathological changes in the peripheral retina (excluding </a:t>
            </a:r>
          </a:p>
          <a:p>
            <a:pPr algn="just" eaLnBrk="0" hangingPunct="0"/>
            <a:r>
              <a:rPr lang="en-US" sz="2400" b="1">
                <a:latin typeface="Arial" charset="0"/>
                <a:ea typeface="Times New Roman" pitchFamily="18" charset="0"/>
              </a:rPr>
              <a:t>the macula) in diabetic retinopathy: the action needed.</a:t>
            </a:r>
            <a:endParaRPr lang="en-US" sz="2400">
              <a:latin typeface="Arial" charset="0"/>
            </a:endParaRPr>
          </a:p>
        </p:txBody>
      </p:sp>
      <p:graphicFrame>
        <p:nvGraphicFramePr>
          <p:cNvPr id="33897" name="Group 105"/>
          <p:cNvGraphicFramePr>
            <a:graphicFrameLocks noGrp="1"/>
          </p:cNvGraphicFramePr>
          <p:nvPr/>
        </p:nvGraphicFramePr>
        <p:xfrm>
          <a:off x="215900" y="1773238"/>
          <a:ext cx="8928100" cy="4846320"/>
        </p:xfrm>
        <a:graphic>
          <a:graphicData uri="http://schemas.openxmlformats.org/drawingml/2006/table">
            <a:tbl>
              <a:tblPr/>
              <a:tblGrid>
                <a:gridCol w="1866900"/>
                <a:gridCol w="3970338"/>
                <a:gridCol w="3090862"/>
              </a:tblGrid>
              <a:tr h="360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Times New Roman" pitchFamily="18" charset="0"/>
                          <a:cs typeface="Arial" charset="0"/>
                        </a:rPr>
                        <a:t>Fundoscopy/photography findings</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Times New Roman" pitchFamily="18" charset="0"/>
                          <a:cs typeface="Arial" charset="0"/>
                        </a:rPr>
                        <a:t>Action needed</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92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Times New Roman" pitchFamily="18" charset="0"/>
                          <a:cs typeface="Arial" charset="0"/>
                        </a:rPr>
                        <a:t>Background retinopathy</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Microaneurysms ( not haemorrhages)</a:t>
                      </a:r>
                      <a:endParaRPr kumimoji="0" lang="ru-RU"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Blot haemorrhages</a:t>
                      </a:r>
                      <a:endParaRPr kumimoji="0" lang="ru-RU"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Hard exudates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Annual screening only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54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Times New Roman" pitchFamily="18" charset="0"/>
                          <a:cs typeface="Arial" charset="0"/>
                        </a:rPr>
                        <a:t>Pre-proliferative retinopathy</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Cotton wool spots</a:t>
                      </a:r>
                      <a:endParaRPr kumimoji="0" lang="ru-RU"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Venous beading</a:t>
                      </a:r>
                      <a:endParaRPr kumimoji="0" lang="ru-RU"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Venous loops</a:t>
                      </a:r>
                      <a:endParaRPr kumimoji="0" lang="ru-RU"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Intraretinal microvascular abnormalities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Non-urgent referral to an ophthalmologist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93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Times New Roman" pitchFamily="18" charset="0"/>
                          <a:cs typeface="Arial" charset="0"/>
                        </a:rPr>
                        <a:t>Proliferative retinopathy</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New blood vessel formation</a:t>
                      </a:r>
                      <a:endParaRPr kumimoji="0" lang="ru-RU"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Preretinal haemorrhage</a:t>
                      </a:r>
                      <a:endParaRPr kumimoji="0" lang="ru-RU"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Vitreous heamorrhage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Urgent referral to an ophthalmologist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90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Times New Roman" pitchFamily="18" charset="0"/>
                          <a:cs typeface="Arial" charset="0"/>
                        </a:rPr>
                        <a:t>Advanced retinopathy</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Retinal fibrosis</a:t>
                      </a:r>
                      <a:endParaRPr kumimoji="0" lang="ru-RU"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Traction retinal detachment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Urgent referral to an ophthalmologist – but much  vision already lost.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68313" y="404813"/>
            <a:ext cx="8243887" cy="1314450"/>
          </a:xfrm>
        </p:spPr>
        <p:txBody>
          <a:bodyPr/>
          <a:lstStyle/>
          <a:p>
            <a:pPr eaLnBrk="1" hangingPunct="1">
              <a:defRPr/>
            </a:pPr>
            <a:r>
              <a:rPr lang="en-US" sz="4800" b="1" u="sng" smtClean="0"/>
              <a:t>Cataracts  </a:t>
            </a:r>
            <a:r>
              <a:rPr lang="en-US" sz="4800" u="sng" smtClean="0"/>
              <a:t/>
            </a:r>
            <a:br>
              <a:rPr lang="en-US" sz="4800" u="sng" smtClean="0"/>
            </a:br>
            <a:endParaRPr lang="ru-RU" sz="4800" u="sng" smtClean="0"/>
          </a:p>
        </p:txBody>
      </p:sp>
      <p:sp>
        <p:nvSpPr>
          <p:cNvPr id="40963" name="Rectangle 3"/>
          <p:cNvSpPr>
            <a:spLocks noGrp="1" noChangeArrowheads="1"/>
          </p:cNvSpPr>
          <p:nvPr>
            <p:ph type="body" idx="1"/>
          </p:nvPr>
        </p:nvSpPr>
        <p:spPr/>
        <p:txBody>
          <a:bodyPr/>
          <a:lstStyle/>
          <a:p>
            <a:pPr eaLnBrk="1" hangingPunct="1"/>
            <a:r>
              <a:rPr lang="en-US" sz="4400" smtClean="0"/>
              <a:t>Senile cataracts develop some 10-15 years earlier in diabetic patients than in the remainder of the population. </a:t>
            </a:r>
            <a:endParaRPr lang="ru-RU" sz="44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defRPr/>
            </a:pPr>
            <a:r>
              <a:rPr lang="en-US" b="1" dirty="0" smtClean="0"/>
              <a:t>PHYSIOLOGY</a:t>
            </a:r>
            <a:r>
              <a:rPr lang="ru-RU" dirty="0" smtClean="0"/>
              <a:t/>
            </a:r>
            <a:br>
              <a:rPr lang="ru-RU" dirty="0" smtClean="0"/>
            </a:br>
            <a:endParaRPr lang="ru-RU" dirty="0"/>
          </a:p>
        </p:txBody>
      </p:sp>
      <p:sp>
        <p:nvSpPr>
          <p:cNvPr id="3" name="Содержимое 2"/>
          <p:cNvSpPr>
            <a:spLocks noGrp="1"/>
          </p:cNvSpPr>
          <p:nvPr>
            <p:ph idx="1"/>
          </p:nvPr>
        </p:nvSpPr>
        <p:spPr>
          <a:xfrm>
            <a:off x="323850" y="1052513"/>
            <a:ext cx="8362950" cy="5545137"/>
          </a:xfrm>
        </p:spPr>
        <p:txBody>
          <a:bodyPr>
            <a:normAutofit fontScale="62500" lnSpcReduction="20000"/>
          </a:bodyPr>
          <a:lstStyle/>
          <a:p>
            <a:pPr>
              <a:defRPr/>
            </a:pPr>
            <a:r>
              <a:rPr lang="en-US" dirty="0" smtClean="0"/>
              <a:t>• </a:t>
            </a:r>
            <a:r>
              <a:rPr lang="en-US" dirty="0"/>
              <a:t>In the </a:t>
            </a:r>
            <a:r>
              <a:rPr lang="en-US" dirty="0" err="1"/>
              <a:t>postabsorptive</a:t>
            </a:r>
            <a:r>
              <a:rPr lang="en-US" dirty="0"/>
              <a:t> state, the majority of </a:t>
            </a:r>
            <a:r>
              <a:rPr lang="en-US" dirty="0" smtClean="0"/>
              <a:t>glucose metabolism </a:t>
            </a:r>
            <a:r>
              <a:rPr lang="en-US" dirty="0"/>
              <a:t>takes place in insulin-independent </a:t>
            </a:r>
            <a:r>
              <a:rPr lang="en-US" dirty="0" smtClean="0"/>
              <a:t>tissues with </a:t>
            </a:r>
            <a:r>
              <a:rPr lang="en-US" dirty="0"/>
              <a:t>50% occurring in the brain, 25% in the </a:t>
            </a:r>
            <a:r>
              <a:rPr lang="en-US" dirty="0" err="1" smtClean="0"/>
              <a:t>splanchnic</a:t>
            </a:r>
            <a:r>
              <a:rPr lang="en-US" dirty="0" smtClean="0"/>
              <a:t> area </a:t>
            </a:r>
            <a:r>
              <a:rPr lang="en-US" dirty="0"/>
              <a:t>(liver plus gastrointestinal tissues), and </a:t>
            </a:r>
            <a:r>
              <a:rPr lang="en-US" dirty="0" smtClean="0"/>
              <a:t>the remaining </a:t>
            </a:r>
            <a:r>
              <a:rPr lang="en-US" dirty="0"/>
              <a:t>25% in insulin-dependent tissues (</a:t>
            </a:r>
            <a:r>
              <a:rPr lang="en-US" dirty="0" smtClean="0"/>
              <a:t>primarily muscle </a:t>
            </a:r>
            <a:r>
              <a:rPr lang="en-US" dirty="0"/>
              <a:t>and to a lesser extent, adipose tissue</a:t>
            </a:r>
            <a:r>
              <a:rPr lang="en-US" dirty="0" smtClean="0"/>
              <a:t>). </a:t>
            </a:r>
          </a:p>
          <a:p>
            <a:pPr>
              <a:defRPr/>
            </a:pPr>
            <a:r>
              <a:rPr lang="en-US" dirty="0" smtClean="0"/>
              <a:t>Approximately </a:t>
            </a:r>
            <a:r>
              <a:rPr lang="en-US" dirty="0"/>
              <a:t>85% of endogenous glucose </a:t>
            </a:r>
            <a:r>
              <a:rPr lang="en-US" dirty="0" smtClean="0"/>
              <a:t>production is </a:t>
            </a:r>
            <a:r>
              <a:rPr lang="en-US" dirty="0"/>
              <a:t>derived from the liver, and the remaining </a:t>
            </a:r>
            <a:r>
              <a:rPr lang="en-US" dirty="0" smtClean="0"/>
              <a:t>15% is </a:t>
            </a:r>
            <a:r>
              <a:rPr lang="en-US" dirty="0"/>
              <a:t>produced by the kidney</a:t>
            </a:r>
            <a:r>
              <a:rPr lang="en-US" dirty="0" smtClean="0"/>
              <a:t>.  </a:t>
            </a:r>
            <a:r>
              <a:rPr lang="en-US" dirty="0"/>
              <a:t>Following glucose ingestion, the increase in </a:t>
            </a:r>
            <a:r>
              <a:rPr lang="en-US" dirty="0" smtClean="0"/>
              <a:t>plasma glucose </a:t>
            </a:r>
            <a:r>
              <a:rPr lang="en-US" dirty="0"/>
              <a:t>concentration stimulates insulin release, </a:t>
            </a:r>
            <a:r>
              <a:rPr lang="en-US" dirty="0" smtClean="0"/>
              <a:t>leading to </a:t>
            </a:r>
            <a:r>
              <a:rPr lang="en-US" dirty="0"/>
              <a:t>increased glucose uptake by </a:t>
            </a:r>
            <a:r>
              <a:rPr lang="en-US" dirty="0" err="1"/>
              <a:t>splanchnic</a:t>
            </a:r>
            <a:r>
              <a:rPr lang="en-US" dirty="0"/>
              <a:t> </a:t>
            </a:r>
            <a:r>
              <a:rPr lang="en-US" dirty="0" smtClean="0"/>
              <a:t>and peripheral </a:t>
            </a:r>
            <a:r>
              <a:rPr lang="en-US" dirty="0"/>
              <a:t>tissues and suppression of endogenous </a:t>
            </a:r>
            <a:r>
              <a:rPr lang="en-US" dirty="0" smtClean="0"/>
              <a:t>glucose production </a:t>
            </a:r>
            <a:r>
              <a:rPr lang="en-US" dirty="0"/>
              <a:t>(</a:t>
            </a:r>
            <a:r>
              <a:rPr lang="en-US" dirty="0" err="1"/>
              <a:t>gluconeogenesis</a:t>
            </a:r>
            <a:r>
              <a:rPr lang="en-US" dirty="0"/>
              <a:t> and </a:t>
            </a:r>
            <a:r>
              <a:rPr lang="en-US" dirty="0" err="1"/>
              <a:t>glycogenolysis</a:t>
            </a:r>
            <a:r>
              <a:rPr lang="en-US" dirty="0" smtClean="0"/>
              <a:t>). </a:t>
            </a:r>
          </a:p>
          <a:p>
            <a:pPr>
              <a:defRPr/>
            </a:pPr>
            <a:r>
              <a:rPr lang="en-US" dirty="0" smtClean="0"/>
              <a:t> </a:t>
            </a:r>
            <a:r>
              <a:rPr lang="en-US" dirty="0"/>
              <a:t>Insulin inhibits </a:t>
            </a:r>
            <a:r>
              <a:rPr lang="en-US" dirty="0" err="1"/>
              <a:t>lipolysis</a:t>
            </a:r>
            <a:r>
              <a:rPr lang="en-US" dirty="0"/>
              <a:t>, causing a decrease in </a:t>
            </a:r>
            <a:r>
              <a:rPr lang="en-US" dirty="0" smtClean="0"/>
              <a:t>the plasma </a:t>
            </a:r>
            <a:r>
              <a:rPr lang="en-US" dirty="0"/>
              <a:t>level of free fatty acid, and further </a:t>
            </a:r>
            <a:r>
              <a:rPr lang="en-US" dirty="0" smtClean="0"/>
              <a:t>enhancement of </a:t>
            </a:r>
            <a:r>
              <a:rPr lang="en-US" dirty="0"/>
              <a:t>muscle glucose uptake and inhibition of hepatic </a:t>
            </a:r>
            <a:r>
              <a:rPr lang="en-US" dirty="0" smtClean="0"/>
              <a:t>glucose production. </a:t>
            </a:r>
          </a:p>
          <a:p>
            <a:pPr>
              <a:defRPr/>
            </a:pPr>
            <a:r>
              <a:rPr lang="en-US" dirty="0" smtClean="0"/>
              <a:t>• </a:t>
            </a:r>
            <a:r>
              <a:rPr lang="en-US" dirty="0"/>
              <a:t>In the absence of insulin, </a:t>
            </a:r>
            <a:r>
              <a:rPr lang="en-US" dirty="0" err="1"/>
              <a:t>gluconeogenesis</a:t>
            </a:r>
            <a:r>
              <a:rPr lang="en-US" dirty="0"/>
              <a:t> </a:t>
            </a:r>
            <a:r>
              <a:rPr lang="en-US" dirty="0" smtClean="0"/>
              <a:t>and </a:t>
            </a:r>
            <a:r>
              <a:rPr lang="en-US" dirty="0" err="1" smtClean="0"/>
              <a:t>glycogenolysis</a:t>
            </a:r>
            <a:r>
              <a:rPr lang="en-US" dirty="0" smtClean="0"/>
              <a:t> proceed unchecked</a:t>
            </a:r>
            <a:r>
              <a:rPr lang="en-US" dirty="0"/>
              <a:t>, and </a:t>
            </a:r>
            <a:r>
              <a:rPr lang="en-US" dirty="0" err="1"/>
              <a:t>lipolysis</a:t>
            </a:r>
            <a:r>
              <a:rPr lang="en-US" dirty="0"/>
              <a:t> </a:t>
            </a:r>
            <a:r>
              <a:rPr lang="en-US" dirty="0" smtClean="0"/>
              <a:t>liberates free </a:t>
            </a:r>
            <a:r>
              <a:rPr lang="en-US" dirty="0"/>
              <a:t>fatty acids, which will undergo </a:t>
            </a:r>
            <a:r>
              <a:rPr lang="ru-RU" dirty="0" err="1"/>
              <a:t>â</a:t>
            </a:r>
            <a:r>
              <a:rPr lang="en-US" dirty="0" smtClean="0"/>
              <a:t>-oxidation and </a:t>
            </a:r>
            <a:r>
              <a:rPr lang="en-US" dirty="0"/>
              <a:t>produce </a:t>
            </a:r>
            <a:r>
              <a:rPr lang="en-US" dirty="0" err="1"/>
              <a:t>ketone</a:t>
            </a:r>
            <a:r>
              <a:rPr lang="en-US" dirty="0"/>
              <a:t> bodies</a:t>
            </a:r>
            <a:r>
              <a:rPr lang="en-US" dirty="0" smtClean="0"/>
              <a:t>.</a:t>
            </a:r>
            <a:endParaRPr lang="ru-RU" dirty="0"/>
          </a:p>
          <a:p>
            <a:pPr>
              <a:defRPr/>
            </a:pPr>
            <a:endParaRPr lang="ru-R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23850" y="-242888"/>
            <a:ext cx="8243888" cy="1314451"/>
          </a:xfrm>
        </p:spPr>
        <p:txBody>
          <a:bodyPr/>
          <a:lstStyle/>
          <a:p>
            <a:pPr eaLnBrk="1" hangingPunct="1">
              <a:defRPr/>
            </a:pPr>
            <a:r>
              <a:rPr lang="en-US" b="1" smtClean="0"/>
              <a:t>2. The diabetic kidney</a:t>
            </a:r>
            <a:endParaRPr lang="ru-RU" b="1" smtClean="0"/>
          </a:p>
        </p:txBody>
      </p:sp>
      <p:sp>
        <p:nvSpPr>
          <p:cNvPr id="41987" name="Rectangle 3"/>
          <p:cNvSpPr>
            <a:spLocks noGrp="1" noChangeArrowheads="1"/>
          </p:cNvSpPr>
          <p:nvPr>
            <p:ph type="body" idx="1"/>
          </p:nvPr>
        </p:nvSpPr>
        <p:spPr>
          <a:xfrm>
            <a:off x="107950" y="765175"/>
            <a:ext cx="8856663" cy="6092825"/>
          </a:xfrm>
        </p:spPr>
        <p:txBody>
          <a:bodyPr/>
          <a:lstStyle/>
          <a:p>
            <a:pPr eaLnBrk="1" hangingPunct="1"/>
            <a:endParaRPr lang="ru-RU" b="1" smtClean="0"/>
          </a:p>
          <a:p>
            <a:pPr eaLnBrk="1" hangingPunct="1">
              <a:buFontTx/>
              <a:buNone/>
            </a:pPr>
            <a:r>
              <a:rPr lang="en-US" smtClean="0"/>
              <a:t>  </a:t>
            </a:r>
            <a:r>
              <a:rPr lang="en-US" sz="2400" smtClean="0"/>
              <a:t>The kidney may be damaged by diabetes in three main ways: </a:t>
            </a:r>
          </a:p>
          <a:p>
            <a:pPr eaLnBrk="1" hangingPunct="1"/>
            <a:r>
              <a:rPr lang="en-US" sz="2400" smtClean="0"/>
              <a:t>glomerular damage (Kimmelstiel-Wilson lesion - both diffuse and nodular glomerulosclerosis)</a:t>
            </a:r>
          </a:p>
          <a:p>
            <a:pPr eaLnBrk="1" hangingPunct="1"/>
            <a:r>
              <a:rPr lang="en-US" sz="2400" smtClean="0"/>
              <a:t>ischaemia resulting from hypertrophy of afferent and efferent arterioles</a:t>
            </a:r>
          </a:p>
          <a:p>
            <a:pPr eaLnBrk="1" hangingPunct="1"/>
            <a:r>
              <a:rPr lang="en-US" sz="2400" smtClean="0"/>
              <a:t>ascending infection. </a:t>
            </a:r>
          </a:p>
          <a:p>
            <a:pPr eaLnBrk="1" hangingPunct="1">
              <a:buFontTx/>
              <a:buNone/>
            </a:pPr>
            <a:endParaRPr lang="en-US" sz="2400" smtClean="0"/>
          </a:p>
          <a:p>
            <a:pPr eaLnBrk="1" hangingPunct="1">
              <a:buFontTx/>
              <a:buNone/>
            </a:pPr>
            <a:r>
              <a:rPr lang="en-US" sz="2400" smtClean="0"/>
              <a:t>DN occurs in 20-40% of pts and is the main cause of end-stage renal disease.</a:t>
            </a:r>
            <a:endParaRPr lang="ru-RU" sz="240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defRPr/>
            </a:pPr>
            <a:r>
              <a:rPr lang="en-US" dirty="0" smtClean="0"/>
              <a:t>NEPHROPATHY</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62500" lnSpcReduction="20000"/>
          </a:bodyPr>
          <a:lstStyle/>
          <a:p>
            <a:pPr>
              <a:buFontTx/>
              <a:buNone/>
              <a:defRPr/>
            </a:pPr>
            <a:r>
              <a:rPr lang="en-US" dirty="0" smtClean="0"/>
              <a:t>• </a:t>
            </a:r>
            <a:r>
              <a:rPr lang="en-US" dirty="0"/>
              <a:t>Diabetic nephropathy occurs in 20% to 40% of </a:t>
            </a:r>
            <a:r>
              <a:rPr lang="en-US" dirty="0" smtClean="0"/>
              <a:t>patients with </a:t>
            </a:r>
            <a:r>
              <a:rPr lang="en-US" dirty="0"/>
              <a:t>diabetes and is the leading cause of </a:t>
            </a:r>
            <a:r>
              <a:rPr lang="en-US" dirty="0" smtClean="0"/>
              <a:t>end-stage renal </a:t>
            </a:r>
            <a:r>
              <a:rPr lang="en-US" dirty="0"/>
              <a:t>disease (ESRD) in industrialized nations</a:t>
            </a:r>
            <a:r>
              <a:rPr lang="en-US" dirty="0" smtClean="0"/>
              <a:t>.</a:t>
            </a:r>
          </a:p>
          <a:p>
            <a:pPr>
              <a:buFontTx/>
              <a:buNone/>
              <a:defRPr/>
            </a:pPr>
            <a:r>
              <a:rPr lang="en-US" sz="3400" b="1" dirty="0" smtClean="0">
                <a:solidFill>
                  <a:srgbClr val="C00000"/>
                </a:solidFill>
              </a:rPr>
              <a:t>• </a:t>
            </a:r>
            <a:r>
              <a:rPr lang="en-US" sz="3400" b="1" i="1" dirty="0">
                <a:solidFill>
                  <a:srgbClr val="C00000"/>
                </a:solidFill>
              </a:rPr>
              <a:t>Clinical course</a:t>
            </a:r>
            <a:endParaRPr lang="ru-RU" sz="3400" b="1" dirty="0">
              <a:solidFill>
                <a:srgbClr val="C00000"/>
              </a:solidFill>
            </a:endParaRPr>
          </a:p>
          <a:p>
            <a:pPr>
              <a:defRPr/>
            </a:pPr>
            <a:r>
              <a:rPr lang="en-US" dirty="0" err="1" smtClean="0"/>
              <a:t>Hyperfiltration</a:t>
            </a:r>
            <a:r>
              <a:rPr lang="en-US" dirty="0" smtClean="0"/>
              <a:t> </a:t>
            </a:r>
            <a:r>
              <a:rPr lang="en-US" dirty="0"/>
              <a:t>at the onset of diabetes.</a:t>
            </a:r>
            <a:endParaRPr lang="ru-RU" dirty="0"/>
          </a:p>
          <a:p>
            <a:pPr>
              <a:defRPr/>
            </a:pPr>
            <a:r>
              <a:rPr lang="en-US" dirty="0" smtClean="0"/>
              <a:t>Silent </a:t>
            </a:r>
            <a:r>
              <a:rPr lang="en-US" dirty="0"/>
              <a:t>phase with no </a:t>
            </a:r>
            <a:r>
              <a:rPr lang="en-US" dirty="0" err="1"/>
              <a:t>albuminuria</a:t>
            </a:r>
            <a:r>
              <a:rPr lang="en-US" dirty="0"/>
              <a:t>, but </a:t>
            </a:r>
            <a:r>
              <a:rPr lang="en-US" dirty="0" smtClean="0"/>
              <a:t>early </a:t>
            </a:r>
            <a:r>
              <a:rPr lang="en-US" dirty="0" err="1" smtClean="0"/>
              <a:t>glomerular</a:t>
            </a:r>
            <a:r>
              <a:rPr lang="en-US" dirty="0" smtClean="0"/>
              <a:t> </a:t>
            </a:r>
            <a:r>
              <a:rPr lang="en-US" dirty="0"/>
              <a:t>lesions may last for 10-15 years.</a:t>
            </a:r>
            <a:endParaRPr lang="ru-RU" dirty="0"/>
          </a:p>
          <a:p>
            <a:pPr>
              <a:defRPr/>
            </a:pPr>
            <a:r>
              <a:rPr lang="en-US" dirty="0" smtClean="0"/>
              <a:t> </a:t>
            </a:r>
            <a:r>
              <a:rPr lang="en-US" dirty="0" err="1"/>
              <a:t>Microalbuminuria</a:t>
            </a:r>
            <a:r>
              <a:rPr lang="en-US" dirty="0"/>
              <a:t> is the first clinical sign after </a:t>
            </a:r>
            <a:r>
              <a:rPr lang="en-US" dirty="0" smtClean="0"/>
              <a:t>5–15 years</a:t>
            </a:r>
            <a:r>
              <a:rPr lang="en-US" dirty="0"/>
              <a:t>: 30 to 300 mg/24 h (20–200 mcg/min</a:t>
            </a:r>
            <a:r>
              <a:rPr lang="en-US" dirty="0" smtClean="0"/>
              <a:t>)  </a:t>
            </a:r>
          </a:p>
          <a:p>
            <a:pPr>
              <a:defRPr/>
            </a:pPr>
            <a:r>
              <a:rPr lang="en-US" dirty="0" smtClean="0"/>
              <a:t>After </a:t>
            </a:r>
            <a:r>
              <a:rPr lang="en-US" dirty="0"/>
              <a:t>an additional 5-10 years, patients will </a:t>
            </a:r>
            <a:r>
              <a:rPr lang="en-US" dirty="0" smtClean="0"/>
              <a:t>develop </a:t>
            </a:r>
            <a:r>
              <a:rPr lang="en-US" dirty="0" err="1" smtClean="0"/>
              <a:t>nephrotic</a:t>
            </a:r>
            <a:r>
              <a:rPr lang="en-US" dirty="0" smtClean="0"/>
              <a:t> </a:t>
            </a:r>
            <a:r>
              <a:rPr lang="en-US" dirty="0"/>
              <a:t>range </a:t>
            </a:r>
            <a:r>
              <a:rPr lang="en-US" dirty="0" err="1"/>
              <a:t>proteinuria</a:t>
            </a:r>
            <a:r>
              <a:rPr lang="en-US" dirty="0"/>
              <a:t> and decreasing </a:t>
            </a:r>
            <a:r>
              <a:rPr lang="en-US" dirty="0" err="1" smtClean="0"/>
              <a:t>glomerular</a:t>
            </a:r>
            <a:r>
              <a:rPr lang="en-US" dirty="0" smtClean="0"/>
              <a:t> filtration </a:t>
            </a:r>
            <a:r>
              <a:rPr lang="en-US" dirty="0"/>
              <a:t>rate (GFR</a:t>
            </a:r>
            <a:r>
              <a:rPr lang="en-US" dirty="0" smtClean="0"/>
              <a:t>)</a:t>
            </a:r>
          </a:p>
          <a:p>
            <a:pPr>
              <a:defRPr/>
            </a:pPr>
            <a:r>
              <a:rPr lang="en-US" dirty="0" smtClean="0"/>
              <a:t> </a:t>
            </a:r>
            <a:r>
              <a:rPr lang="en-US" dirty="0"/>
              <a:t>End-stage renal failure occurs in almost all </a:t>
            </a:r>
            <a:r>
              <a:rPr lang="en-US" dirty="0" smtClean="0"/>
              <a:t>patients with </a:t>
            </a:r>
            <a:r>
              <a:rPr lang="en-US" dirty="0" err="1"/>
              <a:t>nephrotic</a:t>
            </a:r>
            <a:r>
              <a:rPr lang="en-US" dirty="0"/>
              <a:t> range </a:t>
            </a:r>
            <a:r>
              <a:rPr lang="en-US" dirty="0" err="1"/>
              <a:t>proteinuria</a:t>
            </a:r>
            <a:r>
              <a:rPr lang="en-US" dirty="0"/>
              <a:t>.</a:t>
            </a:r>
            <a:endParaRPr lang="ru-RU" dirty="0"/>
          </a:p>
          <a:p>
            <a:pPr>
              <a:defRPr/>
            </a:pPr>
            <a:endParaRPr lang="ru-RU"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ChangeArrowheads="1"/>
          </p:cNvSpPr>
          <p:nvPr/>
        </p:nvSpPr>
        <p:spPr bwMode="auto">
          <a:xfrm>
            <a:off x="-4510088" y="1649413"/>
            <a:ext cx="9144001" cy="0"/>
          </a:xfrm>
          <a:prstGeom prst="rect">
            <a:avLst/>
          </a:prstGeom>
          <a:noFill/>
          <a:ln w="9525">
            <a:noFill/>
            <a:miter lim="800000"/>
            <a:headEnd/>
            <a:tailEnd/>
          </a:ln>
        </p:spPr>
        <p:txBody>
          <a:bodyPr wrap="none" bIns="0" anchor="ctr">
            <a:spAutoFit/>
          </a:bodyPr>
          <a:lstStyle/>
          <a:p>
            <a:endParaRPr lang="ru-RU" sz="1800">
              <a:latin typeface="Arial" charset="0"/>
            </a:endParaRPr>
          </a:p>
        </p:txBody>
      </p:sp>
      <p:pic>
        <p:nvPicPr>
          <p:cNvPr id="44035" name="Picture 4"/>
          <p:cNvPicPr>
            <a:picLocks noChangeAspect="1" noChangeArrowheads="1"/>
          </p:cNvPicPr>
          <p:nvPr/>
        </p:nvPicPr>
        <p:blipFill>
          <a:blip r:embed="rId2" cstate="print"/>
          <a:srcRect/>
          <a:stretch>
            <a:fillRect/>
          </a:stretch>
        </p:blipFill>
        <p:spPr bwMode="auto">
          <a:xfrm>
            <a:off x="1403350" y="1700213"/>
            <a:ext cx="6553200" cy="5330825"/>
          </a:xfrm>
          <a:prstGeom prst="rect">
            <a:avLst/>
          </a:prstGeom>
          <a:noFill/>
          <a:ln w="9525">
            <a:noFill/>
            <a:miter lim="800000"/>
            <a:headEnd/>
            <a:tailEnd/>
          </a:ln>
        </p:spPr>
      </p:pic>
      <p:sp>
        <p:nvSpPr>
          <p:cNvPr id="44036" name="Rectangle 6"/>
          <p:cNvSpPr>
            <a:spLocks noChangeArrowheads="1"/>
          </p:cNvSpPr>
          <p:nvPr/>
        </p:nvSpPr>
        <p:spPr bwMode="auto">
          <a:xfrm>
            <a:off x="0" y="-315913"/>
            <a:ext cx="9144000" cy="1917701"/>
          </a:xfrm>
          <a:prstGeom prst="rect">
            <a:avLst/>
          </a:prstGeom>
          <a:noFill/>
          <a:ln w="9525">
            <a:noFill/>
            <a:miter lim="800000"/>
            <a:headEnd/>
            <a:tailEnd/>
          </a:ln>
        </p:spPr>
        <p:txBody>
          <a:bodyPr anchor="ctr">
            <a:spAutoFit/>
          </a:bodyPr>
          <a:lstStyle/>
          <a:p>
            <a:pPr algn="just"/>
            <a:r>
              <a:rPr lang="ru-RU" sz="1200" b="1">
                <a:latin typeface="Courier New" pitchFamily="49" charset="0"/>
                <a:cs typeface="Times New Roman" pitchFamily="18" charset="0"/>
              </a:rPr>
              <a:t/>
            </a:r>
            <a:br>
              <a:rPr lang="ru-RU" sz="1200" b="1">
                <a:latin typeface="Courier New" pitchFamily="49" charset="0"/>
                <a:cs typeface="Times New Roman" pitchFamily="18" charset="0"/>
              </a:rPr>
            </a:br>
            <a:endParaRPr lang="ru-RU" sz="1200" b="1">
              <a:latin typeface="Courier New" pitchFamily="49" charset="0"/>
              <a:cs typeface="Times New Roman" pitchFamily="18" charset="0"/>
            </a:endParaRPr>
          </a:p>
          <a:p>
            <a:pPr algn="just" eaLnBrk="0" hangingPunct="0"/>
            <a:r>
              <a:rPr lang="en-US" sz="2400" u="sng">
                <a:latin typeface="Arial" charset="0"/>
                <a:ea typeface="Times New Roman" pitchFamily="18" charset="0"/>
              </a:rPr>
              <a:t>Schematic representation of the natural history of nephropathy</a:t>
            </a:r>
          </a:p>
          <a:p>
            <a:pPr algn="just" eaLnBrk="0" hangingPunct="0"/>
            <a:r>
              <a:rPr lang="en-US" sz="2400">
                <a:latin typeface="Arial" charset="0"/>
                <a:ea typeface="Times New Roman" pitchFamily="18" charset="0"/>
              </a:rPr>
              <a:t>The typical onset is 15 years after diagnosis. Intermittent proteinuria leads to persistent proteinuria.In time, the plasma creatinine rises as the glomerular filtration rate falls. </a:t>
            </a:r>
            <a:endParaRPr lang="en-US" sz="2400">
              <a:latin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defRPr/>
            </a:pPr>
            <a:r>
              <a:rPr lang="en-US" smtClean="0"/>
              <a:t>Clinical course of DN (C.E.Mogensen) </a:t>
            </a:r>
            <a:endParaRPr lang="ru-RU" smtClean="0"/>
          </a:p>
        </p:txBody>
      </p:sp>
      <p:sp>
        <p:nvSpPr>
          <p:cNvPr id="45059" name="Rectangle 3"/>
          <p:cNvSpPr>
            <a:spLocks noGrp="1" noChangeArrowheads="1"/>
          </p:cNvSpPr>
          <p:nvPr>
            <p:ph type="body" idx="1"/>
          </p:nvPr>
        </p:nvSpPr>
        <p:spPr/>
        <p:txBody>
          <a:bodyPr/>
          <a:lstStyle/>
          <a:p>
            <a:pPr eaLnBrk="1" hangingPunct="1"/>
            <a:r>
              <a:rPr lang="en-US" smtClean="0"/>
              <a:t>1. Hyperfiltration</a:t>
            </a:r>
          </a:p>
          <a:p>
            <a:pPr eaLnBrk="1" hangingPunct="1"/>
            <a:r>
              <a:rPr lang="en-US" smtClean="0"/>
              <a:t>2. Silent phase with no albuminuria</a:t>
            </a:r>
          </a:p>
          <a:p>
            <a:pPr eaLnBrk="1" hangingPunct="1"/>
            <a:r>
              <a:rPr lang="en-US" smtClean="0"/>
              <a:t>3. Microalbuminuria (30-300 mg/24h) is the first clinical sign after 5-15 years</a:t>
            </a:r>
          </a:p>
          <a:p>
            <a:pPr eaLnBrk="1" hangingPunct="1"/>
            <a:r>
              <a:rPr lang="en-US" smtClean="0"/>
              <a:t>4. Proteinuria and decreased  glomerular filtration rate (GFR)</a:t>
            </a:r>
          </a:p>
          <a:p>
            <a:pPr eaLnBrk="1" hangingPunct="1"/>
            <a:r>
              <a:rPr lang="en-US" smtClean="0"/>
              <a:t>5. Renal failure</a:t>
            </a:r>
            <a:endParaRPr lang="ru-RU"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23850" y="-315913"/>
            <a:ext cx="8243888" cy="1314451"/>
          </a:xfrm>
        </p:spPr>
        <p:txBody>
          <a:bodyPr/>
          <a:lstStyle/>
          <a:p>
            <a:pPr eaLnBrk="1" hangingPunct="1">
              <a:defRPr/>
            </a:pPr>
            <a:r>
              <a:rPr lang="en-US" b="1" smtClean="0"/>
              <a:t>Albuminuria</a:t>
            </a:r>
            <a:endParaRPr lang="ru-RU" b="1" smtClean="0"/>
          </a:p>
        </p:txBody>
      </p:sp>
      <p:sp>
        <p:nvSpPr>
          <p:cNvPr id="46083" name="Rectangle 3"/>
          <p:cNvSpPr>
            <a:spLocks noGrp="1" noChangeArrowheads="1"/>
          </p:cNvSpPr>
          <p:nvPr>
            <p:ph type="body" idx="1"/>
          </p:nvPr>
        </p:nvSpPr>
        <p:spPr>
          <a:xfrm>
            <a:off x="250825" y="981075"/>
            <a:ext cx="8713788" cy="5616575"/>
          </a:xfrm>
        </p:spPr>
        <p:txBody>
          <a:bodyPr/>
          <a:lstStyle/>
          <a:p>
            <a:pPr eaLnBrk="1" hangingPunct="1"/>
            <a:r>
              <a:rPr lang="en-US" u="sng" smtClean="0"/>
              <a:t>Microalbuminuria</a:t>
            </a:r>
            <a:r>
              <a:rPr lang="en-US" smtClean="0"/>
              <a:t> may be tested for by radioimmunoassay or by using special dipsticks. </a:t>
            </a:r>
          </a:p>
          <a:p>
            <a:pPr eaLnBrk="1" hangingPunct="1"/>
            <a:r>
              <a:rPr lang="en-US" u="sng" smtClean="0"/>
              <a:t>Proteinuria</a:t>
            </a:r>
            <a:r>
              <a:rPr lang="en-US" smtClean="0"/>
              <a:t>:</a:t>
            </a:r>
          </a:p>
          <a:p>
            <a:pPr lvl="1" eaLnBrk="1" hangingPunct="1"/>
            <a:r>
              <a:rPr lang="en-US" smtClean="0"/>
              <a:t>plasma creatinine is normal</a:t>
            </a:r>
          </a:p>
          <a:p>
            <a:pPr lvl="1" eaLnBrk="1" hangingPunct="1"/>
            <a:r>
              <a:rPr lang="en-US" smtClean="0"/>
              <a:t>the average patient is only some 5-10 years from end-stage renal failure</a:t>
            </a:r>
          </a:p>
          <a:p>
            <a:pPr lvl="1" eaLnBrk="1" hangingPunct="1"/>
            <a:r>
              <a:rPr lang="en-US" smtClean="0"/>
              <a:t>may induce a transient nephrotic syndrome, with peripheral oedema and hypoalbuminaemia.</a:t>
            </a:r>
            <a:r>
              <a:rPr lang="en-US" sz="3200" smtClean="0"/>
              <a:t> </a:t>
            </a:r>
            <a:endParaRPr lang="ru-RU" sz="320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4294967295"/>
          </p:nvPr>
        </p:nvSpPr>
        <p:spPr>
          <a:xfrm>
            <a:off x="0" y="404813"/>
            <a:ext cx="8229600" cy="5651500"/>
          </a:xfrm>
        </p:spPr>
        <p:txBody>
          <a:bodyPr/>
          <a:lstStyle/>
          <a:p>
            <a:pPr algn="ctr" eaLnBrk="1" hangingPunct="1">
              <a:buFontTx/>
              <a:buNone/>
            </a:pPr>
            <a:r>
              <a:rPr lang="en-US" sz="3600" b="1" u="sng" dirty="0" smtClean="0"/>
              <a:t>Patients with nephropathy </a:t>
            </a:r>
          </a:p>
          <a:p>
            <a:pPr algn="ctr" eaLnBrk="1" hangingPunct="1">
              <a:buFontTx/>
              <a:buNone/>
            </a:pPr>
            <a:r>
              <a:rPr lang="en-US" sz="3600" b="1" u="sng" dirty="0" smtClean="0"/>
              <a:t>typically show:</a:t>
            </a:r>
          </a:p>
          <a:p>
            <a:pPr lvl="2" eaLnBrk="1" hangingPunct="1"/>
            <a:r>
              <a:rPr lang="en-US" sz="3600" dirty="0" smtClean="0"/>
              <a:t>a </a:t>
            </a:r>
            <a:r>
              <a:rPr lang="en-US" sz="3600" dirty="0" err="1" smtClean="0"/>
              <a:t>normochromic</a:t>
            </a:r>
            <a:r>
              <a:rPr lang="en-US" sz="3600" dirty="0" smtClean="0"/>
              <a:t> </a:t>
            </a:r>
            <a:r>
              <a:rPr lang="en-US" sz="3600" dirty="0" err="1" smtClean="0"/>
              <a:t>normocytic</a:t>
            </a:r>
            <a:r>
              <a:rPr lang="en-US" sz="3600" dirty="0" smtClean="0"/>
              <a:t> </a:t>
            </a:r>
            <a:r>
              <a:rPr lang="en-US" sz="3600" dirty="0" err="1" smtClean="0"/>
              <a:t>anaemia</a:t>
            </a:r>
            <a:r>
              <a:rPr lang="en-US" sz="3600" dirty="0" smtClean="0"/>
              <a:t> </a:t>
            </a:r>
          </a:p>
          <a:p>
            <a:pPr lvl="2" eaLnBrk="1" hangingPunct="1"/>
            <a:r>
              <a:rPr lang="en-US" sz="3600" dirty="0" smtClean="0"/>
              <a:t>a raised erythrocyte sedimentation rate (ESR)</a:t>
            </a:r>
          </a:p>
          <a:p>
            <a:pPr lvl="2" eaLnBrk="1" hangingPunct="1"/>
            <a:r>
              <a:rPr lang="en-US" sz="3600" dirty="0" smtClean="0"/>
              <a:t>hypertension </a:t>
            </a:r>
          </a:p>
          <a:p>
            <a:pPr lvl="2" eaLnBrk="1" hangingPunct="1"/>
            <a:r>
              <a:rPr lang="en-US" sz="3600" dirty="0" smtClean="0"/>
              <a:t>a rise in plasma </a:t>
            </a:r>
            <a:r>
              <a:rPr lang="en-US" sz="3600" dirty="0" err="1" smtClean="0"/>
              <a:t>creatinine</a:t>
            </a:r>
            <a:r>
              <a:rPr lang="en-US" sz="3600" dirty="0" smtClean="0"/>
              <a:t> on late stage</a:t>
            </a:r>
            <a:endParaRPr lang="ru-RU" sz="3600"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p:txBody>
          <a:bodyPr/>
          <a:lstStyle/>
          <a:p>
            <a:pPr>
              <a:defRPr/>
            </a:pPr>
            <a:r>
              <a:rPr lang="ru-RU" smtClean="0"/>
              <a:t> </a:t>
            </a:r>
            <a:r>
              <a:rPr lang="ru-RU" sz="2800" smtClean="0"/>
              <a:t>ДИАБЕТИЧЕСКАЯ НЕФРОПАТИЯ</a:t>
            </a:r>
          </a:p>
        </p:txBody>
      </p:sp>
      <p:sp>
        <p:nvSpPr>
          <p:cNvPr id="3" name="Содержимое 2"/>
          <p:cNvSpPr>
            <a:spLocks noGrp="1"/>
          </p:cNvSpPr>
          <p:nvPr>
            <p:ph sz="half" idx="1"/>
          </p:nvPr>
        </p:nvSpPr>
        <p:spPr>
          <a:xfrm>
            <a:off x="500063" y="1214438"/>
            <a:ext cx="8043862" cy="1185862"/>
          </a:xfrm>
        </p:spPr>
        <p:txBody>
          <a:bodyPr rtlCol="0">
            <a:normAutofit fontScale="25000" lnSpcReduction="20000"/>
          </a:bodyPr>
          <a:lstStyle/>
          <a:p>
            <a:pPr indent="374650" fontAlgn="auto">
              <a:lnSpc>
                <a:spcPct val="120000"/>
              </a:lnSpc>
              <a:spcAft>
                <a:spcPts val="0"/>
              </a:spcAft>
              <a:buFont typeface="Arial" pitchFamily="34" charset="0"/>
              <a:buNone/>
              <a:defRPr/>
            </a:pPr>
            <a:r>
              <a:rPr lang="ru-RU" sz="6400" dirty="0"/>
              <a:t>Диабетическая нефропатия (ДН) - специфическое поражение почек при СД, сопровождающееся формированием узелкового или диффузного </a:t>
            </a:r>
            <a:r>
              <a:rPr lang="ru-RU" sz="6400" dirty="0" err="1"/>
              <a:t>гломерулосклероза</a:t>
            </a:r>
            <a:r>
              <a:rPr lang="ru-RU" sz="6400" dirty="0"/>
              <a:t>, терминальная стадия которого характеризуется развитием хронической почечной недостаточности (ХПН).</a:t>
            </a:r>
          </a:p>
          <a:p>
            <a:pPr fontAlgn="auto">
              <a:spcAft>
                <a:spcPts val="0"/>
              </a:spcAft>
              <a:buFont typeface="Arial" pitchFamily="34" charset="0"/>
              <a:buChar char="•"/>
              <a:defRPr/>
            </a:pPr>
            <a:endParaRPr lang="ru-RU" dirty="0"/>
          </a:p>
        </p:txBody>
      </p:sp>
      <p:graphicFrame>
        <p:nvGraphicFramePr>
          <p:cNvPr id="6" name="Содержимое 5"/>
          <p:cNvGraphicFramePr>
            <a:graphicFrameLocks noGrp="1"/>
          </p:cNvGraphicFramePr>
          <p:nvPr>
            <p:ph sz="half" idx="2"/>
          </p:nvPr>
        </p:nvGraphicFramePr>
        <p:xfrm>
          <a:off x="500063" y="2571750"/>
          <a:ext cx="8072437" cy="3301368"/>
        </p:xfrm>
        <a:graphic>
          <a:graphicData uri="http://schemas.openxmlformats.org/drawingml/2006/table">
            <a:tbl>
              <a:tblPr/>
              <a:tblGrid>
                <a:gridCol w="2690812"/>
                <a:gridCol w="2690813"/>
                <a:gridCol w="2690812"/>
              </a:tblGrid>
              <a:tr h="407988">
                <a:tc rowSpan="2">
                  <a:txBody>
                    <a:bodyPr/>
                    <a:lstStyle/>
                    <a:p>
                      <a:pPr marL="0" marR="0" lvl="0" indent="-203200" algn="ctr" defTabSz="914400" rtl="0" eaLnBrk="1" fontAlgn="base" latinLnBrk="0" hangingPunct="1">
                        <a:lnSpc>
                          <a:spcPct val="100000"/>
                        </a:lnSpc>
                        <a:spcBef>
                          <a:spcPts val="300"/>
                        </a:spcBef>
                        <a:spcAft>
                          <a:spcPct val="0"/>
                        </a:spcAft>
                        <a:buClrTx/>
                        <a:buSzTx/>
                        <a:buFontTx/>
                        <a:buNone/>
                        <a:tabLst/>
                      </a:pPr>
                      <a:r>
                        <a:rPr kumimoji="0" lang="ru-RU" sz="1400" b="1" i="0" u="none" strike="noStrike" cap="none" normalizeH="0" baseline="0" smtClean="0">
                          <a:ln>
                            <a:noFill/>
                          </a:ln>
                          <a:solidFill>
                            <a:srgbClr val="000000"/>
                          </a:solidFill>
                          <a:effectLst/>
                          <a:latin typeface="Segoe UI" pitchFamily="34" charset="0"/>
                          <a:cs typeface="Segoe UI" pitchFamily="34" charset="0"/>
                        </a:rPr>
                        <a:t>СКФ* (мл/мин/1,73 м</a:t>
                      </a:r>
                      <a:r>
                        <a:rPr kumimoji="0" lang="ru-RU" sz="1400" b="1" i="0" u="none" strike="noStrike" cap="none" normalizeH="0" baseline="30000" smtClean="0">
                          <a:ln>
                            <a:noFill/>
                          </a:ln>
                          <a:solidFill>
                            <a:srgbClr val="000000"/>
                          </a:solidFill>
                          <a:effectLst/>
                          <a:latin typeface="Segoe UI" pitchFamily="34" charset="0"/>
                          <a:cs typeface="Segoe UI" pitchFamily="34" charset="0"/>
                        </a:rPr>
                        <a:t>2</a:t>
                      </a:r>
                      <a:r>
                        <a:rPr kumimoji="0" lang="ru-RU" sz="1400" b="1" i="0" u="none" strike="noStrike" cap="none" normalizeH="0" baseline="0" smtClean="0">
                          <a:ln>
                            <a:noFill/>
                          </a:ln>
                          <a:solidFill>
                            <a:srgbClr val="000000"/>
                          </a:solidFill>
                          <a:effectLst/>
                          <a:latin typeface="Segoe UI" pitchFamily="34" charset="0"/>
                          <a:cs typeface="Segoe UI" pitchFamily="34" charset="0"/>
                        </a:rPr>
                        <a:t>)</a:t>
                      </a:r>
                      <a:endParaRPr kumimoji="0" lang="ru-RU" sz="1400" b="1" i="0" u="none" strike="noStrike" cap="none" normalizeH="0" baseline="0" smtClean="0">
                        <a:ln>
                          <a:noFill/>
                        </a:ln>
                        <a:solidFill>
                          <a:srgbClr val="FFFFFF"/>
                        </a:solidFill>
                        <a:effectLst/>
                        <a:latin typeface="Times New Roman" pitchFamily="18" charset="0"/>
                        <a:cs typeface="Times New Roman" pitchFamily="18" charset="0"/>
                      </a:endParaRPr>
                    </a:p>
                  </a:txBody>
                  <a:tcPr marL="6350" marR="63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203200" algn="ctr" defTabSz="914400" rtl="0" eaLnBrk="1" fontAlgn="base" latinLnBrk="0" hangingPunct="1">
                        <a:lnSpc>
                          <a:spcPct val="100000"/>
                        </a:lnSpc>
                        <a:spcBef>
                          <a:spcPts val="300"/>
                        </a:spcBef>
                        <a:spcAft>
                          <a:spcPct val="0"/>
                        </a:spcAft>
                        <a:buClrTx/>
                        <a:buSzTx/>
                        <a:buFontTx/>
                        <a:buNone/>
                        <a:tabLst/>
                      </a:pPr>
                      <a:r>
                        <a:rPr kumimoji="0" lang="ru-RU" sz="1400" b="1" i="0" u="none" strike="noStrike" cap="none" normalizeH="0" baseline="0" smtClean="0">
                          <a:ln>
                            <a:noFill/>
                          </a:ln>
                          <a:solidFill>
                            <a:srgbClr val="000000"/>
                          </a:solidFill>
                          <a:effectLst/>
                          <a:latin typeface="Segoe UI" pitchFamily="34" charset="0"/>
                          <a:cs typeface="Segoe UI" pitchFamily="34" charset="0"/>
                        </a:rPr>
                        <a:t>Больные СД</a:t>
                      </a:r>
                      <a:endParaRPr kumimoji="0" lang="ru-RU" sz="1400" b="1" i="0" u="none" strike="noStrike" cap="none" normalizeH="0" baseline="0" smtClean="0">
                        <a:ln>
                          <a:noFill/>
                        </a:ln>
                        <a:solidFill>
                          <a:srgbClr val="FFFFFF"/>
                        </a:solidFill>
                        <a:effectLst/>
                        <a:latin typeface="Times New Roman" pitchFamily="18" charset="0"/>
                        <a:cs typeface="Times New Roman" pitchFamily="18" charset="0"/>
                      </a:endParaRPr>
                    </a:p>
                  </a:txBody>
                  <a:tcPr marL="6350" marR="63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ru-RU"/>
                    </a:p>
                  </a:txBody>
                  <a:tcPr/>
                </a:tc>
              </a:tr>
              <a:tr h="407988">
                <a:tc vMerge="1">
                  <a:txBody>
                    <a:bodyPr/>
                    <a:lstStyle/>
                    <a:p>
                      <a:endParaRPr lang="ru-RU"/>
                    </a:p>
                  </a:txBody>
                  <a:tcPr/>
                </a:tc>
                <a:tc>
                  <a:txBody>
                    <a:bodyPr/>
                    <a:lstStyle/>
                    <a:p>
                      <a:pPr marL="165100" marR="0" lvl="0" indent="-203200" algn="l" defTabSz="914400" rtl="0" eaLnBrk="1" fontAlgn="base" latinLnBrk="0" hangingPunct="1">
                        <a:lnSpc>
                          <a:spcPct val="100000"/>
                        </a:lnSpc>
                        <a:spcBef>
                          <a:spcPts val="300"/>
                        </a:spcBef>
                        <a:spcAft>
                          <a:spcPct val="0"/>
                        </a:spcAft>
                        <a:buClrTx/>
                        <a:buSzTx/>
                        <a:buFontTx/>
                        <a:buNone/>
                        <a:tabLst/>
                      </a:pPr>
                      <a:r>
                        <a:rPr kumimoji="0" lang="ru-RU" sz="1400" b="0" i="0" u="none" strike="noStrike" cap="none" normalizeH="0" baseline="0" smtClean="0">
                          <a:ln>
                            <a:noFill/>
                          </a:ln>
                          <a:solidFill>
                            <a:srgbClr val="000000"/>
                          </a:solidFill>
                          <a:effectLst/>
                          <a:latin typeface="Segoe UI" pitchFamily="34" charset="0"/>
                          <a:cs typeface="Segoe UI" pitchFamily="34" charset="0"/>
                        </a:rPr>
                        <a:t>С признаками поражения почек (по анализам мочи и/или данным визуализирующих методов исследования)</a:t>
                      </a:r>
                      <a:endParaRPr kumimoji="0" lang="ru-RU"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6350" marR="6350" marT="0" marB="0"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203200" algn="ctr" defTabSz="914400" rtl="0" eaLnBrk="1" fontAlgn="base" latinLnBrk="0" hangingPunct="1">
                        <a:lnSpc>
                          <a:spcPct val="100000"/>
                        </a:lnSpc>
                        <a:spcBef>
                          <a:spcPts val="300"/>
                        </a:spcBef>
                        <a:spcAft>
                          <a:spcPct val="0"/>
                        </a:spcAft>
                        <a:buClrTx/>
                        <a:buSzTx/>
                        <a:buFontTx/>
                        <a:buNone/>
                        <a:tabLst/>
                      </a:pPr>
                      <a:r>
                        <a:rPr kumimoji="0" lang="ru-RU" sz="1400" b="0" i="0" u="none" strike="noStrike" cap="none" normalizeH="0" baseline="0" smtClean="0">
                          <a:ln>
                            <a:noFill/>
                          </a:ln>
                          <a:solidFill>
                            <a:srgbClr val="000000"/>
                          </a:solidFill>
                          <a:effectLst/>
                          <a:latin typeface="Segoe UI" pitchFamily="34" charset="0"/>
                          <a:cs typeface="Segoe UI" pitchFamily="34" charset="0"/>
                        </a:rPr>
                        <a:t>Без признаков поражения почек</a:t>
                      </a:r>
                      <a:endParaRPr kumimoji="0" lang="ru-RU"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6350" marR="63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07988">
                <a:tc>
                  <a:txBody>
                    <a:bodyPr/>
                    <a:lstStyle/>
                    <a:p>
                      <a:pPr marL="0" marR="0" lvl="0" indent="-203200" algn="ctr" defTabSz="914400" rtl="0" eaLnBrk="1" fontAlgn="base" latinLnBrk="0" hangingPunct="1">
                        <a:lnSpc>
                          <a:spcPct val="100000"/>
                        </a:lnSpc>
                        <a:spcBef>
                          <a:spcPts val="300"/>
                        </a:spcBef>
                        <a:spcAft>
                          <a:spcPct val="0"/>
                        </a:spcAft>
                        <a:buClrTx/>
                        <a:buSzTx/>
                        <a:buFontTx/>
                        <a:buNone/>
                        <a:tabLst/>
                      </a:pPr>
                      <a:r>
                        <a:rPr kumimoji="0" lang="ru-RU" sz="1400" b="0" i="0" u="none" strike="noStrike" cap="none" normalizeH="0" baseline="0" smtClean="0">
                          <a:ln>
                            <a:noFill/>
                          </a:ln>
                          <a:solidFill>
                            <a:srgbClr val="000000"/>
                          </a:solidFill>
                          <a:effectLst/>
                          <a:latin typeface="Segoe UI" pitchFamily="34" charset="0"/>
                          <a:cs typeface="Segoe UI" pitchFamily="34" charset="0"/>
                        </a:rPr>
                        <a:t>&gt; 90</a:t>
                      </a:r>
                      <a:endParaRPr kumimoji="0" lang="ru-RU"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6350" marR="63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203200" algn="ctr" defTabSz="914400" rtl="0" eaLnBrk="1" fontAlgn="base" latinLnBrk="0" hangingPunct="1">
                        <a:lnSpc>
                          <a:spcPct val="100000"/>
                        </a:lnSpc>
                        <a:spcBef>
                          <a:spcPts val="300"/>
                        </a:spcBef>
                        <a:spcAft>
                          <a:spcPct val="0"/>
                        </a:spcAft>
                        <a:buClrTx/>
                        <a:buSzTx/>
                        <a:buFontTx/>
                        <a:buNone/>
                        <a:tabLst/>
                      </a:pPr>
                      <a:r>
                        <a:rPr kumimoji="0" lang="ru-RU" sz="1400" b="0" i="0" u="none" strike="noStrike" cap="none" normalizeH="0" baseline="0" smtClean="0">
                          <a:ln>
                            <a:noFill/>
                          </a:ln>
                          <a:solidFill>
                            <a:srgbClr val="000000"/>
                          </a:solidFill>
                          <a:effectLst/>
                          <a:latin typeface="Segoe UI" pitchFamily="34" charset="0"/>
                          <a:cs typeface="Segoe UI" pitchFamily="34" charset="0"/>
                        </a:rPr>
                        <a:t>1</a:t>
                      </a:r>
                      <a:endParaRPr kumimoji="0" lang="ru-RU"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6350" marR="63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203200" algn="ctr" defTabSz="914400" rtl="0" eaLnBrk="1" fontAlgn="base" latinLnBrk="0" hangingPunct="1">
                        <a:lnSpc>
                          <a:spcPct val="100000"/>
                        </a:lnSpc>
                        <a:spcBef>
                          <a:spcPts val="300"/>
                        </a:spcBef>
                        <a:spcAft>
                          <a:spcPct val="0"/>
                        </a:spcAft>
                        <a:buClrTx/>
                        <a:buSzTx/>
                        <a:buFontTx/>
                        <a:buNone/>
                        <a:tabLst/>
                      </a:pPr>
                      <a:r>
                        <a:rPr kumimoji="0" lang="ru-RU" sz="1400" b="0" i="0" u="none" strike="noStrike" cap="none" normalizeH="0" baseline="0" smtClean="0">
                          <a:ln>
                            <a:noFill/>
                          </a:ln>
                          <a:solidFill>
                            <a:srgbClr val="000000"/>
                          </a:solidFill>
                          <a:effectLst/>
                          <a:latin typeface="Segoe UI" pitchFamily="34" charset="0"/>
                          <a:cs typeface="Segoe UI" pitchFamily="34" charset="0"/>
                        </a:rPr>
                        <a:t>Норма</a:t>
                      </a:r>
                      <a:endParaRPr kumimoji="0" lang="ru-RU"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6350" marR="63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07988">
                <a:tc>
                  <a:txBody>
                    <a:bodyPr/>
                    <a:lstStyle/>
                    <a:p>
                      <a:pPr marL="0" marR="0" lvl="0" indent="-203200" algn="ctr" defTabSz="914400" rtl="0" eaLnBrk="1" fontAlgn="base" latinLnBrk="0" hangingPunct="1">
                        <a:lnSpc>
                          <a:spcPct val="100000"/>
                        </a:lnSpc>
                        <a:spcBef>
                          <a:spcPts val="300"/>
                        </a:spcBef>
                        <a:spcAft>
                          <a:spcPct val="0"/>
                        </a:spcAft>
                        <a:buClrTx/>
                        <a:buSzTx/>
                        <a:buFontTx/>
                        <a:buNone/>
                        <a:tabLst/>
                      </a:pPr>
                      <a:r>
                        <a:rPr kumimoji="0" lang="ru-RU" sz="1400" b="0" i="0" u="none" strike="noStrike" cap="none" normalizeH="0" baseline="0" smtClean="0">
                          <a:ln>
                            <a:noFill/>
                          </a:ln>
                          <a:solidFill>
                            <a:srgbClr val="000000"/>
                          </a:solidFill>
                          <a:effectLst/>
                          <a:latin typeface="Segoe UI" pitchFamily="34" charset="0"/>
                          <a:cs typeface="Segoe UI" pitchFamily="34" charset="0"/>
                        </a:rPr>
                        <a:t>89 - 60</a:t>
                      </a:r>
                      <a:endParaRPr kumimoji="0" lang="ru-RU"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6350" marR="63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203200" algn="ctr" defTabSz="914400" rtl="0" eaLnBrk="1" fontAlgn="base" latinLnBrk="0" hangingPunct="1">
                        <a:lnSpc>
                          <a:spcPct val="100000"/>
                        </a:lnSpc>
                        <a:spcBef>
                          <a:spcPts val="300"/>
                        </a:spcBef>
                        <a:spcAft>
                          <a:spcPct val="0"/>
                        </a:spcAft>
                        <a:buClrTx/>
                        <a:buSzTx/>
                        <a:buFontTx/>
                        <a:buNone/>
                        <a:tabLst/>
                      </a:pPr>
                      <a:r>
                        <a:rPr kumimoji="0" lang="ru-RU" sz="1400" b="0" i="0" u="none" strike="noStrike" cap="none" normalizeH="0" baseline="0" smtClean="0">
                          <a:ln>
                            <a:noFill/>
                          </a:ln>
                          <a:solidFill>
                            <a:srgbClr val="000000"/>
                          </a:solidFill>
                          <a:effectLst/>
                          <a:latin typeface="Segoe UI" pitchFamily="34" charset="0"/>
                          <a:cs typeface="Segoe UI" pitchFamily="34" charset="0"/>
                        </a:rPr>
                        <a:t>2</a:t>
                      </a:r>
                      <a:endParaRPr kumimoji="0" lang="ru-RU"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6350" marR="63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203200" algn="ctr" defTabSz="914400" rtl="0" eaLnBrk="1" fontAlgn="base" latinLnBrk="0" hangingPunct="1">
                        <a:lnSpc>
                          <a:spcPct val="100000"/>
                        </a:lnSpc>
                        <a:spcBef>
                          <a:spcPts val="300"/>
                        </a:spcBef>
                        <a:spcAft>
                          <a:spcPct val="0"/>
                        </a:spcAft>
                        <a:buClrTx/>
                        <a:buSzTx/>
                        <a:buFontTx/>
                        <a:buNone/>
                        <a:tabLst/>
                      </a:pPr>
                      <a:r>
                        <a:rPr kumimoji="0" lang="ru-RU" sz="1400" b="0" i="0" u="none" strike="noStrike" cap="none" normalizeH="0" baseline="0" smtClean="0">
                          <a:ln>
                            <a:noFill/>
                          </a:ln>
                          <a:solidFill>
                            <a:srgbClr val="000000"/>
                          </a:solidFill>
                          <a:effectLst/>
                          <a:latin typeface="Segoe UI" pitchFamily="34" charset="0"/>
                          <a:cs typeface="Segoe UI" pitchFamily="34" charset="0"/>
                        </a:rPr>
                        <a:t>Норма</a:t>
                      </a:r>
                      <a:endParaRPr kumimoji="0" lang="ru-RU"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6350" marR="63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07988">
                <a:tc>
                  <a:txBody>
                    <a:bodyPr/>
                    <a:lstStyle/>
                    <a:p>
                      <a:pPr marL="0" marR="0" lvl="0" indent="-203200" algn="ctr" defTabSz="914400" rtl="0" eaLnBrk="1" fontAlgn="base" latinLnBrk="0" hangingPunct="1">
                        <a:lnSpc>
                          <a:spcPct val="100000"/>
                        </a:lnSpc>
                        <a:spcBef>
                          <a:spcPts val="300"/>
                        </a:spcBef>
                        <a:spcAft>
                          <a:spcPct val="0"/>
                        </a:spcAft>
                        <a:buClrTx/>
                        <a:buSzTx/>
                        <a:buFontTx/>
                        <a:buNone/>
                        <a:tabLst/>
                      </a:pPr>
                      <a:r>
                        <a:rPr kumimoji="0" lang="ru-RU" sz="1400" b="0" i="0" u="none" strike="noStrike" cap="none" normalizeH="0" baseline="0" smtClean="0">
                          <a:ln>
                            <a:noFill/>
                          </a:ln>
                          <a:solidFill>
                            <a:srgbClr val="000000"/>
                          </a:solidFill>
                          <a:effectLst/>
                          <a:latin typeface="Segoe UI" pitchFamily="34" charset="0"/>
                          <a:cs typeface="Segoe UI" pitchFamily="34" charset="0"/>
                        </a:rPr>
                        <a:t>59 - 30</a:t>
                      </a:r>
                      <a:endParaRPr kumimoji="0" lang="ru-RU"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6350" marR="63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203200" algn="ctr" defTabSz="914400" rtl="0" eaLnBrk="1" fontAlgn="base" latinLnBrk="0" hangingPunct="1">
                        <a:lnSpc>
                          <a:spcPct val="100000"/>
                        </a:lnSpc>
                        <a:spcBef>
                          <a:spcPts val="300"/>
                        </a:spcBef>
                        <a:spcAft>
                          <a:spcPct val="0"/>
                        </a:spcAft>
                        <a:buClrTx/>
                        <a:buSzTx/>
                        <a:buFontTx/>
                        <a:buNone/>
                        <a:tabLst/>
                      </a:pPr>
                      <a:r>
                        <a:rPr kumimoji="0" lang="ru-RU" sz="1400" b="0" i="0" u="none" strike="noStrike" cap="none" normalizeH="0" baseline="0" smtClean="0">
                          <a:ln>
                            <a:noFill/>
                          </a:ln>
                          <a:solidFill>
                            <a:srgbClr val="000000"/>
                          </a:solidFill>
                          <a:effectLst/>
                          <a:latin typeface="Segoe UI" pitchFamily="34" charset="0"/>
                          <a:cs typeface="Segoe UI" pitchFamily="34" charset="0"/>
                        </a:rPr>
                        <a:t>3</a:t>
                      </a:r>
                      <a:endParaRPr kumimoji="0" lang="ru-RU"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6350" marR="63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203200" algn="ctr" defTabSz="914400" rtl="0" eaLnBrk="1" fontAlgn="base" latinLnBrk="0" hangingPunct="1">
                        <a:lnSpc>
                          <a:spcPct val="100000"/>
                        </a:lnSpc>
                        <a:spcBef>
                          <a:spcPts val="300"/>
                        </a:spcBef>
                        <a:spcAft>
                          <a:spcPct val="0"/>
                        </a:spcAft>
                        <a:buClrTx/>
                        <a:buSzTx/>
                        <a:buFontTx/>
                        <a:buNone/>
                        <a:tabLst/>
                      </a:pPr>
                      <a:r>
                        <a:rPr kumimoji="0" lang="ru-RU" sz="1400" b="0" i="0" u="none" strike="noStrike" cap="none" normalizeH="0" baseline="0" smtClean="0">
                          <a:ln>
                            <a:noFill/>
                          </a:ln>
                          <a:solidFill>
                            <a:srgbClr val="000000"/>
                          </a:solidFill>
                          <a:effectLst/>
                          <a:latin typeface="Segoe UI" pitchFamily="34" charset="0"/>
                          <a:cs typeface="Segoe UI" pitchFamily="34" charset="0"/>
                        </a:rPr>
                        <a:t>3</a:t>
                      </a:r>
                      <a:endParaRPr kumimoji="0" lang="ru-RU"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6350" marR="63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07988">
                <a:tc>
                  <a:txBody>
                    <a:bodyPr/>
                    <a:lstStyle/>
                    <a:p>
                      <a:pPr marL="0" marR="0" lvl="0" indent="-203200" algn="ctr" defTabSz="914400" rtl="0" eaLnBrk="1" fontAlgn="base" latinLnBrk="0" hangingPunct="1">
                        <a:lnSpc>
                          <a:spcPct val="100000"/>
                        </a:lnSpc>
                        <a:spcBef>
                          <a:spcPts val="300"/>
                        </a:spcBef>
                        <a:spcAft>
                          <a:spcPct val="0"/>
                        </a:spcAft>
                        <a:buClrTx/>
                        <a:buSzTx/>
                        <a:buFontTx/>
                        <a:buNone/>
                        <a:tabLst/>
                      </a:pPr>
                      <a:r>
                        <a:rPr kumimoji="0" lang="ru-RU" sz="1400" b="0" i="0" u="none" strike="noStrike" cap="none" normalizeH="0" baseline="0" smtClean="0">
                          <a:ln>
                            <a:noFill/>
                          </a:ln>
                          <a:solidFill>
                            <a:srgbClr val="000000"/>
                          </a:solidFill>
                          <a:effectLst/>
                          <a:latin typeface="Segoe UI" pitchFamily="34" charset="0"/>
                          <a:cs typeface="Segoe UI" pitchFamily="34" charset="0"/>
                        </a:rPr>
                        <a:t>29 - 15</a:t>
                      </a:r>
                      <a:endParaRPr kumimoji="0" lang="ru-RU"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6350" marR="63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203200" algn="ctr" defTabSz="914400" rtl="0" eaLnBrk="1" fontAlgn="base" latinLnBrk="0" hangingPunct="1">
                        <a:lnSpc>
                          <a:spcPct val="100000"/>
                        </a:lnSpc>
                        <a:spcBef>
                          <a:spcPts val="300"/>
                        </a:spcBef>
                        <a:spcAft>
                          <a:spcPct val="0"/>
                        </a:spcAft>
                        <a:buClrTx/>
                        <a:buSzTx/>
                        <a:buFontTx/>
                        <a:buNone/>
                        <a:tabLst/>
                      </a:pPr>
                      <a:r>
                        <a:rPr kumimoji="0" lang="ru-RU" sz="1400" b="0" i="0" u="none" strike="noStrike" cap="none" normalizeH="0" baseline="0" smtClean="0">
                          <a:ln>
                            <a:noFill/>
                          </a:ln>
                          <a:solidFill>
                            <a:srgbClr val="000000"/>
                          </a:solidFill>
                          <a:effectLst/>
                          <a:latin typeface="Segoe UI" pitchFamily="34" charset="0"/>
                          <a:cs typeface="Segoe UI" pitchFamily="34" charset="0"/>
                        </a:rPr>
                        <a:t>4</a:t>
                      </a:r>
                      <a:endParaRPr kumimoji="0" lang="ru-RU"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6350" marR="63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203200" algn="ctr" defTabSz="914400" rtl="0" eaLnBrk="1" fontAlgn="base" latinLnBrk="0" hangingPunct="1">
                        <a:lnSpc>
                          <a:spcPct val="100000"/>
                        </a:lnSpc>
                        <a:spcBef>
                          <a:spcPts val="300"/>
                        </a:spcBef>
                        <a:spcAft>
                          <a:spcPct val="0"/>
                        </a:spcAft>
                        <a:buClrTx/>
                        <a:buSzTx/>
                        <a:buFontTx/>
                        <a:buNone/>
                        <a:tabLst/>
                      </a:pPr>
                      <a:r>
                        <a:rPr kumimoji="0" lang="ru-RU" sz="1400" b="0" i="0" u="none" strike="noStrike" cap="none" normalizeH="0" baseline="0" smtClean="0">
                          <a:ln>
                            <a:noFill/>
                          </a:ln>
                          <a:solidFill>
                            <a:srgbClr val="000000"/>
                          </a:solidFill>
                          <a:effectLst/>
                          <a:latin typeface="Segoe UI" pitchFamily="34" charset="0"/>
                          <a:cs typeface="Segoe UI" pitchFamily="34" charset="0"/>
                        </a:rPr>
                        <a:t>4</a:t>
                      </a:r>
                      <a:endParaRPr kumimoji="0" lang="ru-RU"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6350" marR="63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07988">
                <a:tc>
                  <a:txBody>
                    <a:bodyPr/>
                    <a:lstStyle/>
                    <a:p>
                      <a:pPr marL="0" marR="0" lvl="0" indent="-203200" algn="ctr" defTabSz="914400" rtl="0" eaLnBrk="1" fontAlgn="base" latinLnBrk="0" hangingPunct="1">
                        <a:lnSpc>
                          <a:spcPct val="100000"/>
                        </a:lnSpc>
                        <a:spcBef>
                          <a:spcPts val="300"/>
                        </a:spcBef>
                        <a:spcAft>
                          <a:spcPct val="0"/>
                        </a:spcAft>
                        <a:buClrTx/>
                        <a:buSzTx/>
                        <a:buFontTx/>
                        <a:buNone/>
                        <a:tabLst/>
                      </a:pPr>
                      <a:r>
                        <a:rPr kumimoji="0" lang="ru-RU" sz="1400" b="0" i="0" u="none" strike="noStrike" cap="none" normalizeH="0" baseline="0" smtClean="0">
                          <a:ln>
                            <a:noFill/>
                          </a:ln>
                          <a:solidFill>
                            <a:srgbClr val="000000"/>
                          </a:solidFill>
                          <a:effectLst/>
                          <a:latin typeface="Segoe UI" pitchFamily="34" charset="0"/>
                          <a:cs typeface="Segoe UI" pitchFamily="34" charset="0"/>
                        </a:rPr>
                        <a:t>&lt; 15 или диализ</a:t>
                      </a:r>
                      <a:endParaRPr kumimoji="0" lang="ru-RU"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6350" marR="63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203200" algn="ctr" defTabSz="914400" rtl="0" eaLnBrk="1" fontAlgn="base" latinLnBrk="0" hangingPunct="1">
                        <a:lnSpc>
                          <a:spcPct val="100000"/>
                        </a:lnSpc>
                        <a:spcBef>
                          <a:spcPts val="300"/>
                        </a:spcBef>
                        <a:spcAft>
                          <a:spcPct val="0"/>
                        </a:spcAft>
                        <a:buClrTx/>
                        <a:buSzTx/>
                        <a:buFontTx/>
                        <a:buNone/>
                        <a:tabLst/>
                      </a:pPr>
                      <a:r>
                        <a:rPr kumimoji="0" lang="ru-RU" sz="1400" b="0" i="0" u="none" strike="noStrike" cap="none" normalizeH="0" baseline="0" smtClean="0">
                          <a:ln>
                            <a:noFill/>
                          </a:ln>
                          <a:solidFill>
                            <a:srgbClr val="000000"/>
                          </a:solidFill>
                          <a:effectLst/>
                          <a:latin typeface="Segoe UI" pitchFamily="34" charset="0"/>
                          <a:cs typeface="Segoe UI" pitchFamily="34" charset="0"/>
                        </a:rPr>
                        <a:t>5</a:t>
                      </a:r>
                      <a:endParaRPr kumimoji="0" lang="ru-RU"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6350" marR="63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203200" algn="ctr" defTabSz="914400" rtl="0" eaLnBrk="1" fontAlgn="base" latinLnBrk="0" hangingPunct="1">
                        <a:lnSpc>
                          <a:spcPct val="100000"/>
                        </a:lnSpc>
                        <a:spcBef>
                          <a:spcPts val="300"/>
                        </a:spcBef>
                        <a:spcAft>
                          <a:spcPct val="0"/>
                        </a:spcAft>
                        <a:buClrTx/>
                        <a:buSzTx/>
                        <a:buFontTx/>
                        <a:buNone/>
                        <a:tabLst/>
                      </a:pPr>
                      <a:r>
                        <a:rPr kumimoji="0" lang="ru-RU" sz="1400" b="0" i="0" u="none" strike="noStrike" cap="none" normalizeH="0" baseline="0" smtClean="0">
                          <a:ln>
                            <a:noFill/>
                          </a:ln>
                          <a:solidFill>
                            <a:srgbClr val="000000"/>
                          </a:solidFill>
                          <a:effectLst/>
                          <a:latin typeface="Segoe UI" pitchFamily="34" charset="0"/>
                          <a:cs typeface="Segoe UI" pitchFamily="34" charset="0"/>
                        </a:rPr>
                        <a:t>5</a:t>
                      </a:r>
                      <a:endParaRPr kumimoji="0" lang="ru-RU"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6350" marR="63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48167" name="TextBox 4"/>
          <p:cNvSpPr txBox="1">
            <a:spLocks noChangeArrowheads="1"/>
          </p:cNvSpPr>
          <p:nvPr/>
        </p:nvSpPr>
        <p:spPr bwMode="auto">
          <a:xfrm>
            <a:off x="714375" y="2214563"/>
            <a:ext cx="7500938" cy="307975"/>
          </a:xfrm>
          <a:prstGeom prst="rect">
            <a:avLst/>
          </a:prstGeom>
          <a:noFill/>
          <a:ln w="9525">
            <a:noFill/>
            <a:miter lim="800000"/>
            <a:headEnd/>
            <a:tailEnd/>
          </a:ln>
        </p:spPr>
        <p:txBody>
          <a:bodyPr>
            <a:spAutoFit/>
          </a:bodyPr>
          <a:lstStyle/>
          <a:p>
            <a:pPr algn="ctr"/>
            <a:r>
              <a:rPr lang="ru-RU" sz="1400" b="1">
                <a:latin typeface="Calibri" pitchFamily="34" charset="0"/>
              </a:rPr>
              <a:t>СТАДИИ ХРОНИЧЕСКОЙ БОЛЕЗНИ ПОЧЕК (ХБП) У БОЛЬНЫХ СД</a:t>
            </a:r>
          </a:p>
        </p:txBody>
      </p:sp>
      <p:sp>
        <p:nvSpPr>
          <p:cNvPr id="48168" name="TextBox 6"/>
          <p:cNvSpPr txBox="1">
            <a:spLocks noChangeArrowheads="1"/>
          </p:cNvSpPr>
          <p:nvPr/>
        </p:nvSpPr>
        <p:spPr bwMode="auto">
          <a:xfrm>
            <a:off x="785813" y="6000750"/>
            <a:ext cx="6500812" cy="769938"/>
          </a:xfrm>
          <a:prstGeom prst="rect">
            <a:avLst/>
          </a:prstGeom>
          <a:noFill/>
          <a:ln w="9525">
            <a:noFill/>
            <a:miter lim="800000"/>
            <a:headEnd/>
            <a:tailEnd/>
          </a:ln>
        </p:spPr>
        <p:txBody>
          <a:bodyPr>
            <a:spAutoFit/>
          </a:bodyPr>
          <a:lstStyle/>
          <a:p>
            <a:pPr algn="ctr"/>
            <a:r>
              <a:rPr lang="ru-RU">
                <a:latin typeface="Calibri" pitchFamily="34" charset="0"/>
              </a:rPr>
              <a:t>* </a:t>
            </a:r>
            <a:r>
              <a:rPr lang="ru-RU" sz="1800">
                <a:latin typeface="Calibri" pitchFamily="34" charset="0"/>
              </a:rPr>
              <a:t>СКФ - скорость клубочковой фильтрации</a:t>
            </a:r>
            <a:r>
              <a:rPr lang="ru-RU">
                <a:latin typeface="Calibri" pitchFamily="34" charset="0"/>
              </a:rPr>
              <a: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a:bodyPr>
          <a:lstStyle/>
          <a:p>
            <a:pPr fontAlgn="auto">
              <a:spcAft>
                <a:spcPts val="0"/>
              </a:spcAft>
              <a:defRPr/>
            </a:pPr>
            <a:r>
              <a:rPr lang="ru-RU" u="sng" dirty="0"/>
              <a:t>Диагноз ДН в соответствии с классификацией ХБП</a:t>
            </a:r>
            <a:endParaRPr lang="ru-RU" dirty="0"/>
          </a:p>
        </p:txBody>
      </p:sp>
      <p:sp>
        <p:nvSpPr>
          <p:cNvPr id="3" name="Содержимое 2"/>
          <p:cNvSpPr>
            <a:spLocks noGrp="1"/>
          </p:cNvSpPr>
          <p:nvPr>
            <p:ph idx="1"/>
          </p:nvPr>
        </p:nvSpPr>
        <p:spPr/>
        <p:txBody>
          <a:bodyPr rtlCol="0">
            <a:normAutofit fontScale="62500" lnSpcReduction="20000"/>
          </a:bodyPr>
          <a:lstStyle/>
          <a:p>
            <a:pPr indent="374650" fontAlgn="auto">
              <a:spcAft>
                <a:spcPts val="0"/>
              </a:spcAft>
              <a:buFont typeface="Arial" pitchFamily="34" charset="0"/>
              <a:buNone/>
              <a:defRPr/>
            </a:pPr>
            <a:r>
              <a:rPr lang="ru-RU" dirty="0"/>
              <a:t>При выявлении у больного СД </a:t>
            </a:r>
            <a:r>
              <a:rPr lang="ru-RU" dirty="0" err="1"/>
              <a:t>микроальбуминурии</a:t>
            </a:r>
            <a:r>
              <a:rPr lang="ru-RU" dirty="0"/>
              <a:t> </a:t>
            </a:r>
            <a:r>
              <a:rPr lang="ru-RU" dirty="0" smtClean="0"/>
              <a:t>или</a:t>
            </a:r>
            <a:r>
              <a:rPr lang="en-US" dirty="0" smtClean="0"/>
              <a:t> </a:t>
            </a:r>
            <a:r>
              <a:rPr lang="ru-RU" dirty="0" smtClean="0"/>
              <a:t>протеинурии </a:t>
            </a:r>
            <a:r>
              <a:rPr lang="ru-RU" dirty="0"/>
              <a:t>будет ставиться диагноз с уточнением стадии ХБП (в зависимости от СКФ):</a:t>
            </a:r>
          </a:p>
          <a:p>
            <a:pPr marL="804863" fontAlgn="auto">
              <a:spcAft>
                <a:spcPts val="0"/>
              </a:spcAft>
              <a:buFont typeface="Arial" pitchFamily="34" charset="0"/>
              <a:buChar char="•"/>
              <a:defRPr/>
            </a:pPr>
            <a:r>
              <a:rPr lang="ru-RU" dirty="0"/>
              <a:t>ДН, стадия </a:t>
            </a:r>
            <a:r>
              <a:rPr lang="ru-RU" dirty="0" err="1"/>
              <a:t>микроальбуминурии</a:t>
            </a:r>
            <a:r>
              <a:rPr lang="ru-RU" dirty="0"/>
              <a:t>, ХБП 1,2,3 или 4;</a:t>
            </a:r>
          </a:p>
          <a:p>
            <a:pPr marL="804863" fontAlgn="auto">
              <a:spcAft>
                <a:spcPts val="0"/>
              </a:spcAft>
              <a:buFont typeface="Arial" pitchFamily="34" charset="0"/>
              <a:buChar char="•"/>
              <a:defRPr/>
            </a:pPr>
            <a:r>
              <a:rPr lang="ru-RU" dirty="0"/>
              <a:t>ДН, стадия протеинурии, ХБП 1,2,3 или 4;</a:t>
            </a:r>
          </a:p>
          <a:p>
            <a:pPr marL="804863" fontAlgn="auto">
              <a:spcAft>
                <a:spcPts val="0"/>
              </a:spcAft>
              <a:buFont typeface="Arial" pitchFamily="34" charset="0"/>
              <a:buChar char="•"/>
              <a:defRPr/>
            </a:pPr>
            <a:r>
              <a:rPr lang="ru-RU" dirty="0"/>
              <a:t>ДН, ХБП 5 (лечение заместительной почечной терапией</a:t>
            </a:r>
            <a:r>
              <a:rPr lang="ru-RU" dirty="0" smtClean="0"/>
              <a:t>).</a:t>
            </a:r>
            <a:endParaRPr lang="en-US" dirty="0" smtClean="0"/>
          </a:p>
          <a:p>
            <a:pPr fontAlgn="auto">
              <a:spcAft>
                <a:spcPts val="0"/>
              </a:spcAft>
              <a:buFont typeface="Arial" pitchFamily="34" charset="0"/>
              <a:buChar char="•"/>
              <a:defRPr/>
            </a:pPr>
            <a:endParaRPr lang="ru-RU" dirty="0"/>
          </a:p>
          <a:p>
            <a:pPr indent="374650" fontAlgn="auto">
              <a:spcAft>
                <a:spcPts val="0"/>
              </a:spcAft>
              <a:buFont typeface="Arial" pitchFamily="34" charset="0"/>
              <a:buNone/>
              <a:defRPr/>
            </a:pPr>
            <a:r>
              <a:rPr lang="ru-RU" dirty="0"/>
              <a:t>При выявлении у больного СД снижения СКФ &lt; 60 мл/мин, в отсутствие других признаков поражения почек (</a:t>
            </a:r>
            <a:r>
              <a:rPr lang="ru-RU" dirty="0" err="1"/>
              <a:t>микроальбуминурии</a:t>
            </a:r>
            <a:r>
              <a:rPr lang="ru-RU" dirty="0"/>
              <a:t>, протеинурии) будет ставиться диагноз:</a:t>
            </a:r>
          </a:p>
          <a:p>
            <a:pPr marL="804863" fontAlgn="auto">
              <a:spcAft>
                <a:spcPts val="0"/>
              </a:spcAft>
              <a:buFont typeface="Arial" pitchFamily="34" charset="0"/>
              <a:buChar char="•"/>
              <a:defRPr/>
            </a:pPr>
            <a:r>
              <a:rPr lang="ru-RU" dirty="0"/>
              <a:t>ХБП 3 или 4;</a:t>
            </a:r>
          </a:p>
          <a:p>
            <a:pPr marL="804863" fontAlgn="auto">
              <a:spcAft>
                <a:spcPts val="0"/>
              </a:spcAft>
              <a:buFont typeface="Arial" pitchFamily="34" charset="0"/>
              <a:buChar char="•"/>
              <a:defRPr/>
            </a:pPr>
            <a:r>
              <a:rPr lang="ru-RU" dirty="0"/>
              <a:t>ХБП 5 (лечение заместительной почечной терапией).</a:t>
            </a:r>
          </a:p>
          <a:p>
            <a:pPr fontAlgn="auto">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4294967295"/>
          </p:nvPr>
        </p:nvSpPr>
        <p:spPr>
          <a:xfrm>
            <a:off x="0" y="188913"/>
            <a:ext cx="8229600" cy="6480175"/>
          </a:xfrm>
        </p:spPr>
        <p:txBody>
          <a:bodyPr/>
          <a:lstStyle/>
          <a:p>
            <a:pPr algn="ctr" eaLnBrk="1" hangingPunct="1">
              <a:lnSpc>
                <a:spcPct val="90000"/>
              </a:lnSpc>
              <a:buFontTx/>
              <a:buNone/>
            </a:pPr>
            <a:r>
              <a:rPr lang="en-US" b="1" smtClean="0"/>
              <a:t>Ischaemic lesions </a:t>
            </a:r>
            <a:endParaRPr lang="ru-RU" b="1" smtClean="0"/>
          </a:p>
          <a:p>
            <a:pPr eaLnBrk="1" hangingPunct="1">
              <a:lnSpc>
                <a:spcPct val="90000"/>
              </a:lnSpc>
              <a:buFontTx/>
              <a:buNone/>
            </a:pPr>
            <a:r>
              <a:rPr lang="en-US" b="1" smtClean="0"/>
              <a:t> </a:t>
            </a:r>
            <a:endParaRPr lang="ru-RU" b="1" smtClean="0"/>
          </a:p>
          <a:p>
            <a:pPr eaLnBrk="1" hangingPunct="1">
              <a:lnSpc>
                <a:spcPct val="90000"/>
              </a:lnSpc>
            </a:pPr>
            <a:r>
              <a:rPr lang="en-US" smtClean="0"/>
              <a:t>Arteriolar lesions with hypertrophy and hyalinization of the vessels.</a:t>
            </a:r>
          </a:p>
          <a:p>
            <a:pPr eaLnBrk="1" hangingPunct="1">
              <a:lnSpc>
                <a:spcPct val="90000"/>
              </a:lnSpc>
            </a:pPr>
            <a:r>
              <a:rPr lang="en-US" smtClean="0"/>
              <a:t>It leads to ischaemic damage to the kidneys.  </a:t>
            </a:r>
            <a:endParaRPr lang="en-US" b="1" smtClean="0"/>
          </a:p>
          <a:p>
            <a:pPr algn="ctr" eaLnBrk="1" hangingPunct="1">
              <a:lnSpc>
                <a:spcPct val="90000"/>
              </a:lnSpc>
              <a:buFontTx/>
              <a:buNone/>
            </a:pPr>
            <a:r>
              <a:rPr lang="en-US" b="1" smtClean="0"/>
              <a:t>Infective lesions  </a:t>
            </a:r>
            <a:endParaRPr lang="ru-RU" b="1" smtClean="0"/>
          </a:p>
          <a:p>
            <a:pPr eaLnBrk="1" hangingPunct="1">
              <a:lnSpc>
                <a:spcPct val="90000"/>
              </a:lnSpc>
            </a:pPr>
            <a:r>
              <a:rPr lang="en-US" smtClean="0"/>
              <a:t>Urinary tract infections ( more common in women) </a:t>
            </a:r>
          </a:p>
          <a:p>
            <a:pPr eaLnBrk="1" hangingPunct="1">
              <a:lnSpc>
                <a:spcPct val="90000"/>
              </a:lnSpc>
            </a:pPr>
            <a:r>
              <a:rPr lang="en-US" smtClean="0"/>
              <a:t>Untreated infections in diabetics can result in renal papillary necrosis, in which renal papillae are shed in the urine.</a:t>
            </a:r>
            <a:endParaRPr lang="ru-RU"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ChangeArrowheads="1"/>
          </p:cNvSpPr>
          <p:nvPr/>
        </p:nvSpPr>
        <p:spPr bwMode="auto">
          <a:xfrm>
            <a:off x="1476375" y="271463"/>
            <a:ext cx="184150" cy="601662"/>
          </a:xfrm>
          <a:prstGeom prst="rect">
            <a:avLst/>
          </a:prstGeom>
          <a:noFill/>
          <a:ln w="9525">
            <a:noFill/>
            <a:miter lim="800000"/>
            <a:headEnd/>
            <a:tailEnd/>
          </a:ln>
        </p:spPr>
        <p:txBody>
          <a:bodyPr wrap="none" bIns="0" anchor="ctr">
            <a:spAutoFit/>
          </a:bodyPr>
          <a:lstStyle/>
          <a:p>
            <a:pPr eaLnBrk="0" hangingPunct="0"/>
            <a:endParaRPr lang="en-US" sz="3600">
              <a:latin typeface="Arial" charset="0"/>
            </a:endParaRPr>
          </a:p>
        </p:txBody>
      </p:sp>
      <p:pic>
        <p:nvPicPr>
          <p:cNvPr id="51203" name="Picture 4"/>
          <p:cNvPicPr>
            <a:picLocks noChangeAspect="1" noChangeArrowheads="1"/>
          </p:cNvPicPr>
          <p:nvPr/>
        </p:nvPicPr>
        <p:blipFill>
          <a:blip r:embed="rId2" cstate="print"/>
          <a:srcRect/>
          <a:stretch>
            <a:fillRect/>
          </a:stretch>
        </p:blipFill>
        <p:spPr bwMode="auto">
          <a:xfrm>
            <a:off x="287338" y="2420938"/>
            <a:ext cx="8856662" cy="4664075"/>
          </a:xfrm>
          <a:prstGeom prst="rect">
            <a:avLst/>
          </a:prstGeom>
          <a:noFill/>
          <a:ln w="9525">
            <a:noFill/>
            <a:miter lim="800000"/>
            <a:headEnd/>
            <a:tailEnd/>
          </a:ln>
        </p:spPr>
      </p:pic>
      <p:sp>
        <p:nvSpPr>
          <p:cNvPr id="51204" name="Rectangle 6"/>
          <p:cNvSpPr>
            <a:spLocks noChangeArrowheads="1"/>
          </p:cNvSpPr>
          <p:nvPr/>
        </p:nvSpPr>
        <p:spPr bwMode="auto">
          <a:xfrm>
            <a:off x="395288" y="528638"/>
            <a:ext cx="6878637" cy="1878012"/>
          </a:xfrm>
          <a:prstGeom prst="rect">
            <a:avLst/>
          </a:prstGeom>
          <a:noFill/>
          <a:ln w="9525">
            <a:noFill/>
            <a:miter lim="800000"/>
            <a:headEnd/>
            <a:tailEnd/>
          </a:ln>
        </p:spPr>
        <p:txBody>
          <a:bodyPr wrap="none" anchor="ctr">
            <a:spAutoFit/>
          </a:bodyPr>
          <a:lstStyle/>
          <a:p>
            <a:r>
              <a:rPr lang="en-US" sz="2800" b="1">
                <a:latin typeface="Arial" charset="0"/>
                <a:ea typeface="Times New Roman" pitchFamily="18" charset="0"/>
              </a:rPr>
              <a:t> </a:t>
            </a:r>
            <a:r>
              <a:rPr lang="en-US" sz="3200" b="1" u="sng">
                <a:latin typeface="Arial" charset="0"/>
                <a:ea typeface="Times New Roman" pitchFamily="18" charset="0"/>
              </a:rPr>
              <a:t>Macrovascular complications</a:t>
            </a:r>
            <a:r>
              <a:rPr lang="en-US" sz="3200" u="sng">
                <a:latin typeface="Arial" charset="0"/>
                <a:ea typeface="Times New Roman" pitchFamily="18" charset="0"/>
              </a:rPr>
              <a:t> </a:t>
            </a:r>
          </a:p>
          <a:p>
            <a:r>
              <a:rPr lang="en-US" sz="2800">
                <a:latin typeface="Arial" charset="0"/>
                <a:ea typeface="Times New Roman" pitchFamily="18" charset="0"/>
              </a:rPr>
              <a:t>  </a:t>
            </a:r>
            <a:endParaRPr lang="ru-RU" sz="2800">
              <a:ea typeface="Times New Roman" pitchFamily="18" charset="0"/>
            </a:endParaRPr>
          </a:p>
          <a:p>
            <a:pPr eaLnBrk="0" hangingPunct="0"/>
            <a:r>
              <a:rPr lang="en-US" sz="2800" b="1">
                <a:latin typeface="Arial" charset="0"/>
                <a:ea typeface="Times New Roman" pitchFamily="18" charset="0"/>
              </a:rPr>
              <a:t>Diabetes is a risk factor </a:t>
            </a:r>
          </a:p>
          <a:p>
            <a:pPr eaLnBrk="0" hangingPunct="0"/>
            <a:r>
              <a:rPr lang="en-US" sz="2800" b="1">
                <a:latin typeface="Arial" charset="0"/>
                <a:ea typeface="Times New Roman" pitchFamily="18" charset="0"/>
              </a:rPr>
              <a:t>in the development of atherosclerosis! </a:t>
            </a:r>
            <a:endParaRPr lang="en-US" sz="2800">
              <a:latin typeface="Arial" charset="0"/>
              <a:ea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4294967295"/>
          </p:nvPr>
        </p:nvSpPr>
        <p:spPr>
          <a:xfrm>
            <a:off x="107950" y="115888"/>
            <a:ext cx="9036050" cy="6337300"/>
          </a:xfrm>
        </p:spPr>
        <p:txBody>
          <a:bodyPr/>
          <a:lstStyle/>
          <a:p>
            <a:pPr algn="ctr" eaLnBrk="1" hangingPunct="1">
              <a:buFontTx/>
              <a:buNone/>
            </a:pPr>
            <a:r>
              <a:rPr lang="en-US" sz="2800" b="1" smtClean="0"/>
              <a:t>An outline of glucose metabolism  </a:t>
            </a:r>
            <a:endParaRPr lang="ru-RU" sz="2800" b="1" smtClean="0"/>
          </a:p>
          <a:p>
            <a:pPr eaLnBrk="1" hangingPunct="1"/>
            <a:r>
              <a:rPr lang="en-US" sz="2400" smtClean="0"/>
              <a:t>Blood glucose levels  in health rarely stray outside the range-  3.5-8.0 mmol/L (63-144 mg/dL). Fasting blood glucose range is 3.5-5.5mmol/L</a:t>
            </a:r>
          </a:p>
          <a:p>
            <a:pPr eaLnBrk="1" hangingPunct="1"/>
            <a:r>
              <a:rPr lang="en-US" sz="2400" smtClean="0"/>
              <a:t>Liver is the principal organ of glucose homeostasis. </a:t>
            </a:r>
            <a:endParaRPr lang="en-US" sz="2400" b="1" smtClean="0"/>
          </a:p>
          <a:p>
            <a:pPr algn="ctr" eaLnBrk="1" hangingPunct="1">
              <a:buFontTx/>
              <a:buNone/>
            </a:pPr>
            <a:r>
              <a:rPr lang="en-US" sz="2400" b="1" smtClean="0"/>
              <a:t>Glucose utilization  </a:t>
            </a:r>
            <a:endParaRPr lang="ru-RU" sz="2400" b="1" smtClean="0"/>
          </a:p>
          <a:p>
            <a:pPr eaLnBrk="1" hangingPunct="1"/>
            <a:r>
              <a:rPr lang="en-US" sz="2400" smtClean="0"/>
              <a:t>The brain is the major consumer of glucose. </a:t>
            </a:r>
          </a:p>
          <a:p>
            <a:pPr eaLnBrk="1" hangingPunct="1"/>
            <a:r>
              <a:rPr lang="en-US" sz="2400" smtClean="0"/>
              <a:t>Other tissues, such as muscle and fat, are facultative glucose consumers.</a:t>
            </a:r>
          </a:p>
          <a:p>
            <a:pPr algn="ctr" eaLnBrk="1" hangingPunct="1">
              <a:buFontTx/>
              <a:buNone/>
            </a:pPr>
            <a:r>
              <a:rPr lang="en-US" sz="2400" b="1" smtClean="0"/>
              <a:t>Hormonal regulation</a:t>
            </a:r>
            <a:r>
              <a:rPr lang="en-US" sz="2400" smtClean="0"/>
              <a:t>  </a:t>
            </a:r>
          </a:p>
          <a:p>
            <a:pPr eaLnBrk="1" hangingPunct="1"/>
            <a:r>
              <a:rPr lang="en-US" sz="2400" smtClean="0"/>
              <a:t>In the fasting state insulin regulates glucose release by the liver. </a:t>
            </a:r>
          </a:p>
          <a:p>
            <a:pPr eaLnBrk="1" hangingPunct="1"/>
            <a:r>
              <a:rPr lang="en-US" sz="2400" smtClean="0"/>
              <a:t>In the postprandial state it additionally facilitates glucose uptake by fat and muscle.  </a:t>
            </a:r>
            <a:endParaRPr lang="ru-RU" sz="240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body" idx="4294967295"/>
          </p:nvPr>
        </p:nvSpPr>
        <p:spPr>
          <a:xfrm>
            <a:off x="179388" y="260350"/>
            <a:ext cx="8964612" cy="6408738"/>
          </a:xfrm>
        </p:spPr>
        <p:txBody>
          <a:bodyPr/>
          <a:lstStyle/>
          <a:p>
            <a:pPr eaLnBrk="1" hangingPunct="1">
              <a:buFontTx/>
              <a:buNone/>
            </a:pPr>
            <a:r>
              <a:rPr lang="en-US" b="1" smtClean="0"/>
              <a:t>  </a:t>
            </a:r>
            <a:r>
              <a:rPr lang="en-US" sz="3600" b="1" smtClean="0"/>
              <a:t>'Syndrome X'</a:t>
            </a:r>
            <a:r>
              <a:rPr lang="en-US" sz="3600" smtClean="0"/>
              <a:t> or </a:t>
            </a:r>
            <a:r>
              <a:rPr lang="en-US" sz="3600" b="1" smtClean="0"/>
              <a:t>'the metabolic syndrome': </a:t>
            </a:r>
          </a:p>
          <a:p>
            <a:pPr eaLnBrk="1" hangingPunct="1">
              <a:buFontTx/>
              <a:buNone/>
            </a:pPr>
            <a:endParaRPr lang="en-US" sz="3600" b="1" smtClean="0"/>
          </a:p>
          <a:p>
            <a:pPr eaLnBrk="1" hangingPunct="1">
              <a:buFontTx/>
              <a:buNone/>
            </a:pPr>
            <a:r>
              <a:rPr lang="en-US" sz="3600" smtClean="0"/>
              <a:t> type 2 diabetes+ hypertension+ central obesity+ lipid abnormalities</a:t>
            </a:r>
            <a:endParaRPr lang="ru-RU" sz="3600" b="1" smtClean="0"/>
          </a:p>
          <a:p>
            <a:pPr eaLnBrk="1" hangingPunct="1">
              <a:buFontTx/>
              <a:buNone/>
            </a:pPr>
            <a:r>
              <a:rPr lang="en-US" sz="3600" b="1" smtClean="0"/>
              <a:t>   </a:t>
            </a:r>
            <a:endParaRPr lang="ru-RU" sz="360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defRPr/>
            </a:pPr>
            <a:r>
              <a:rPr lang="en-US" b="1" dirty="0">
                <a:solidFill>
                  <a:srgbClr val="C00000"/>
                </a:solidFill>
              </a:rPr>
              <a:t>MACROVASCULAR DISEASE</a:t>
            </a:r>
            <a:r>
              <a:rPr lang="ru-RU" b="1" dirty="0">
                <a:solidFill>
                  <a:srgbClr val="C00000"/>
                </a:solidFill>
              </a:rPr>
              <a:t/>
            </a:r>
            <a:br>
              <a:rPr lang="ru-RU" b="1" dirty="0">
                <a:solidFill>
                  <a:srgbClr val="C00000"/>
                </a:solidFill>
              </a:rPr>
            </a:br>
            <a:endParaRPr lang="ru-RU" b="1" dirty="0">
              <a:solidFill>
                <a:srgbClr val="C00000"/>
              </a:solidFill>
            </a:endParaRPr>
          </a:p>
        </p:txBody>
      </p:sp>
      <p:sp>
        <p:nvSpPr>
          <p:cNvPr id="3" name="Содержимое 2"/>
          <p:cNvSpPr>
            <a:spLocks noGrp="1"/>
          </p:cNvSpPr>
          <p:nvPr>
            <p:ph idx="1"/>
          </p:nvPr>
        </p:nvSpPr>
        <p:spPr/>
        <p:txBody>
          <a:bodyPr>
            <a:normAutofit fontScale="77500" lnSpcReduction="20000"/>
          </a:bodyPr>
          <a:lstStyle/>
          <a:p>
            <a:pPr>
              <a:buFontTx/>
              <a:buNone/>
              <a:defRPr/>
            </a:pPr>
            <a:r>
              <a:rPr lang="en-US" dirty="0"/>
              <a:t>• Coronary artery disease (CAD) is the major cause </a:t>
            </a:r>
            <a:r>
              <a:rPr lang="en-US" dirty="0" smtClean="0"/>
              <a:t>of mortality </a:t>
            </a:r>
            <a:r>
              <a:rPr lang="en-US" dirty="0"/>
              <a:t>in patients with diabetes, develops </a:t>
            </a:r>
            <a:r>
              <a:rPr lang="en-US" dirty="0" smtClean="0"/>
              <a:t>prematurely and </a:t>
            </a:r>
            <a:r>
              <a:rPr lang="en-US" dirty="0"/>
              <a:t>is equally prevalent in men and women. </a:t>
            </a:r>
            <a:r>
              <a:rPr lang="en-US" dirty="0" smtClean="0"/>
              <a:t>The United </a:t>
            </a:r>
            <a:r>
              <a:rPr lang="en-US" dirty="0"/>
              <a:t>Kingdom Prospective Diabetes Study (</a:t>
            </a:r>
            <a:r>
              <a:rPr lang="en-US" dirty="0" smtClean="0"/>
              <a:t>UKPDS) showed </a:t>
            </a:r>
            <a:r>
              <a:rPr lang="en-US" dirty="0"/>
              <a:t>an 11% increased CAD risk for each </a:t>
            </a:r>
            <a:r>
              <a:rPr lang="en-US" dirty="0" smtClean="0"/>
              <a:t>1% increase </a:t>
            </a:r>
            <a:r>
              <a:rPr lang="en-US" dirty="0"/>
              <a:t>in HbA1c.</a:t>
            </a:r>
            <a:endParaRPr lang="ru-RU" dirty="0"/>
          </a:p>
          <a:p>
            <a:pPr>
              <a:buFontTx/>
              <a:buNone/>
              <a:defRPr/>
            </a:pPr>
            <a:r>
              <a:rPr lang="en-US" dirty="0"/>
              <a:t>• Diabetes is independently correlated with an </a:t>
            </a:r>
            <a:r>
              <a:rPr lang="en-US" dirty="0" smtClean="0"/>
              <a:t>increased incidence </a:t>
            </a:r>
            <a:r>
              <a:rPr lang="en-US" dirty="0"/>
              <a:t>of </a:t>
            </a:r>
            <a:r>
              <a:rPr lang="en-US" dirty="0" err="1"/>
              <a:t>cerebrovascular</a:t>
            </a:r>
            <a:r>
              <a:rPr lang="en-US" dirty="0"/>
              <a:t> disease</a:t>
            </a:r>
            <a:r>
              <a:rPr lang="en-US" dirty="0" smtClean="0"/>
              <a:t>. </a:t>
            </a:r>
          </a:p>
          <a:p>
            <a:pPr>
              <a:buFontTx/>
              <a:buNone/>
              <a:defRPr/>
            </a:pPr>
            <a:r>
              <a:rPr lang="en-US" dirty="0" smtClean="0"/>
              <a:t>• </a:t>
            </a:r>
            <a:r>
              <a:rPr lang="en-US" dirty="0"/>
              <a:t>Peripheral vascular disease, when present, is </a:t>
            </a:r>
            <a:r>
              <a:rPr lang="en-US" dirty="0" smtClean="0"/>
              <a:t>associated with </a:t>
            </a:r>
            <a:r>
              <a:rPr lang="en-US" dirty="0"/>
              <a:t>an increased incidence of infection, </a:t>
            </a:r>
            <a:r>
              <a:rPr lang="en-US" dirty="0" smtClean="0"/>
              <a:t>gangrene, and </a:t>
            </a:r>
            <a:r>
              <a:rPr lang="en-US" dirty="0"/>
              <a:t>amputation.</a:t>
            </a:r>
            <a:endParaRPr lang="ru-RU" dirty="0"/>
          </a:p>
          <a:p>
            <a:pPr>
              <a:defRPr/>
            </a:pPr>
            <a:endParaRPr lang="ru-RU"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body" idx="4294967295"/>
          </p:nvPr>
        </p:nvSpPr>
        <p:spPr>
          <a:xfrm>
            <a:off x="0" y="333375"/>
            <a:ext cx="8964613" cy="6264275"/>
          </a:xfrm>
        </p:spPr>
        <p:txBody>
          <a:bodyPr/>
          <a:lstStyle/>
          <a:p>
            <a:pPr algn="ctr" eaLnBrk="1" hangingPunct="1">
              <a:buFontTx/>
              <a:buNone/>
            </a:pPr>
            <a:r>
              <a:rPr lang="en-US" sz="3600" u="sng" smtClean="0"/>
              <a:t>The excess risk to diabetics compared </a:t>
            </a:r>
          </a:p>
          <a:p>
            <a:pPr algn="ctr" eaLnBrk="1" hangingPunct="1">
              <a:buFontTx/>
              <a:buNone/>
            </a:pPr>
            <a:r>
              <a:rPr lang="en-US" sz="3600" u="sng" smtClean="0"/>
              <a:t>with the general population increases as one moves down the body:</a:t>
            </a:r>
            <a:r>
              <a:rPr lang="en-US" sz="3600" smtClean="0"/>
              <a:t> </a:t>
            </a:r>
          </a:p>
          <a:p>
            <a:pPr eaLnBrk="1" hangingPunct="1"/>
            <a:r>
              <a:rPr lang="en-US" sz="3600" smtClean="0"/>
              <a:t>Stroke is twice as likely.</a:t>
            </a:r>
          </a:p>
          <a:p>
            <a:pPr eaLnBrk="1" hangingPunct="1"/>
            <a:r>
              <a:rPr lang="en-US" sz="3600" smtClean="0"/>
              <a:t>Myocardial infarction is 3-5 times as likely and women with diabetes lose their premenopausal protection from coronary artery disease.</a:t>
            </a:r>
          </a:p>
          <a:p>
            <a:pPr eaLnBrk="1" hangingPunct="1"/>
            <a:r>
              <a:rPr lang="en-US" sz="3600" smtClean="0"/>
              <a:t>Amputation of a foot for gangrene is 50 times as likely. </a:t>
            </a:r>
            <a:endParaRPr lang="ru-RU" sz="360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en-US" dirty="0" smtClean="0"/>
              <a:t>NEUROPATHY</a:t>
            </a:r>
            <a:r>
              <a:rPr lang="ru-RU" dirty="0" smtClean="0"/>
              <a:t/>
            </a:r>
            <a:br>
              <a:rPr lang="ru-RU" dirty="0" smtClean="0"/>
            </a:br>
            <a:endParaRPr lang="ru-RU" dirty="0"/>
          </a:p>
        </p:txBody>
      </p:sp>
      <p:sp>
        <p:nvSpPr>
          <p:cNvPr id="55299" name="Содержимое 2"/>
          <p:cNvSpPr>
            <a:spLocks noGrp="1"/>
          </p:cNvSpPr>
          <p:nvPr>
            <p:ph idx="1"/>
          </p:nvPr>
        </p:nvSpPr>
        <p:spPr/>
        <p:txBody>
          <a:bodyPr/>
          <a:lstStyle/>
          <a:p>
            <a:pPr>
              <a:buFontTx/>
              <a:buNone/>
            </a:pPr>
            <a:r>
              <a:rPr lang="en-US" dirty="0" smtClean="0"/>
              <a:t>• Can be focal or diffuse</a:t>
            </a:r>
            <a:endParaRPr lang="ru-RU" dirty="0" smtClean="0"/>
          </a:p>
          <a:p>
            <a:pPr>
              <a:buFontTx/>
              <a:buNone/>
            </a:pPr>
            <a:r>
              <a:rPr lang="en-US" dirty="0" smtClean="0"/>
              <a:t>• Usually presents as </a:t>
            </a:r>
            <a:r>
              <a:rPr lang="en-US" dirty="0" err="1" smtClean="0"/>
              <a:t>sensorimotor</a:t>
            </a:r>
            <a:r>
              <a:rPr lang="en-US" dirty="0" smtClean="0"/>
              <a:t> neuropathy and/or autonomic neuropathy</a:t>
            </a:r>
            <a:endParaRPr lang="ru-RU" dirty="0" smtClean="0"/>
          </a:p>
          <a:p>
            <a:pPr>
              <a:buFontTx/>
              <a:buNone/>
            </a:pPr>
            <a:r>
              <a:rPr lang="en-US" dirty="0" smtClean="0"/>
              <a:t>• </a:t>
            </a:r>
            <a:r>
              <a:rPr lang="en-US" i="1" dirty="0" err="1" smtClean="0"/>
              <a:t>Sensorimotor</a:t>
            </a:r>
            <a:r>
              <a:rPr lang="en-US" i="1" dirty="0" smtClean="0"/>
              <a:t> neuropathy:</a:t>
            </a:r>
          </a:p>
          <a:p>
            <a:pPr>
              <a:buFontTx/>
              <a:buNone/>
            </a:pPr>
            <a:r>
              <a:rPr lang="en-US" dirty="0" smtClean="0"/>
              <a:t> 	</a:t>
            </a:r>
            <a:r>
              <a:rPr lang="en-US" sz="2400" b="1" u="sng" dirty="0" smtClean="0"/>
              <a:t>Distal symmetric </a:t>
            </a:r>
            <a:r>
              <a:rPr lang="en-US" sz="2400" b="1" u="sng" dirty="0" err="1" smtClean="0"/>
              <a:t>polyneuropathy</a:t>
            </a:r>
            <a:r>
              <a:rPr lang="en-US" sz="2400" b="1" u="sng" dirty="0" smtClean="0"/>
              <a:t> </a:t>
            </a:r>
            <a:r>
              <a:rPr lang="en-US" sz="2400" dirty="0" smtClean="0"/>
              <a:t>is the most</a:t>
            </a:r>
            <a:endParaRPr lang="ru-RU" sz="2400" dirty="0" smtClean="0"/>
          </a:p>
          <a:p>
            <a:pPr>
              <a:buFontTx/>
              <a:buNone/>
            </a:pPr>
            <a:r>
              <a:rPr lang="en-US" sz="2400" dirty="0" smtClean="0"/>
              <a:t>	common form of diabetic neuropathy and is characterized by </a:t>
            </a:r>
            <a:r>
              <a:rPr lang="en-US" sz="2400" dirty="0" err="1" smtClean="0"/>
              <a:t>paresthesias</a:t>
            </a:r>
            <a:r>
              <a:rPr lang="en-US" sz="2400" dirty="0" smtClean="0"/>
              <a:t>, sensory loss, and motor weakness of the distal nerves.</a:t>
            </a:r>
            <a:endParaRPr lang="ru-RU" sz="2400" dirty="0" smtClean="0"/>
          </a:p>
          <a:p>
            <a:pPr>
              <a:buFontTx/>
              <a:buNone/>
            </a:pPr>
            <a:endParaRPr lang="ru-RU" sz="2000" dirty="0" smtClean="0"/>
          </a:p>
          <a:p>
            <a:endParaRPr lang="ru-RU" sz="2000"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95288" y="-315913"/>
            <a:ext cx="8243887" cy="1314451"/>
          </a:xfrm>
        </p:spPr>
        <p:txBody>
          <a:bodyPr/>
          <a:lstStyle/>
          <a:p>
            <a:pPr eaLnBrk="1" hangingPunct="1">
              <a:defRPr/>
            </a:pPr>
            <a:r>
              <a:rPr lang="en-US" b="1" dirty="0" smtClean="0"/>
              <a:t> Neuropathy</a:t>
            </a:r>
            <a:endParaRPr lang="ru-RU" b="1" dirty="0" smtClean="0"/>
          </a:p>
        </p:txBody>
      </p:sp>
      <p:sp>
        <p:nvSpPr>
          <p:cNvPr id="56323" name="Rectangle 3"/>
          <p:cNvSpPr>
            <a:spLocks noGrp="1" noChangeArrowheads="1"/>
          </p:cNvSpPr>
          <p:nvPr>
            <p:ph type="body" idx="1"/>
          </p:nvPr>
        </p:nvSpPr>
        <p:spPr>
          <a:xfrm>
            <a:off x="250825" y="981075"/>
            <a:ext cx="8435975" cy="5761038"/>
          </a:xfrm>
        </p:spPr>
        <p:txBody>
          <a:bodyPr/>
          <a:lstStyle/>
          <a:p>
            <a:pPr eaLnBrk="1" hangingPunct="1">
              <a:lnSpc>
                <a:spcPct val="90000"/>
              </a:lnSpc>
              <a:buFontTx/>
              <a:buNone/>
            </a:pPr>
            <a:r>
              <a:rPr lang="en-US" dirty="0" smtClean="0"/>
              <a:t>The following varieties of neuropathy occur: </a:t>
            </a:r>
          </a:p>
          <a:p>
            <a:pPr eaLnBrk="1" hangingPunct="1">
              <a:lnSpc>
                <a:spcPct val="90000"/>
              </a:lnSpc>
            </a:pPr>
            <a:r>
              <a:rPr lang="en-US" sz="2800" b="1" u="sng" dirty="0" smtClean="0"/>
              <a:t>symmetrical mainly sensory </a:t>
            </a:r>
            <a:r>
              <a:rPr lang="en-US" sz="2800" b="1" u="sng" dirty="0" err="1" smtClean="0"/>
              <a:t>polyneuropathy</a:t>
            </a:r>
            <a:r>
              <a:rPr lang="en-US" sz="2800" b="1" u="sng" dirty="0" smtClean="0"/>
              <a:t> (distal) – most common</a:t>
            </a:r>
          </a:p>
          <a:p>
            <a:pPr eaLnBrk="1" hangingPunct="1">
              <a:lnSpc>
                <a:spcPct val="90000"/>
              </a:lnSpc>
            </a:pPr>
            <a:r>
              <a:rPr lang="en-US" sz="2800" dirty="0" smtClean="0"/>
              <a:t>acute painful neuropathy</a:t>
            </a:r>
          </a:p>
          <a:p>
            <a:pPr eaLnBrk="1" hangingPunct="1">
              <a:lnSpc>
                <a:spcPct val="90000"/>
              </a:lnSpc>
            </a:pPr>
            <a:r>
              <a:rPr lang="en-US" sz="2800" dirty="0" err="1" smtClean="0"/>
              <a:t>mononeuropathy</a:t>
            </a:r>
            <a:r>
              <a:rPr lang="en-US" sz="2800" dirty="0" smtClean="0"/>
              <a:t> and </a:t>
            </a:r>
            <a:r>
              <a:rPr lang="en-US" sz="2800" dirty="0" err="1" smtClean="0"/>
              <a:t>mononeuritis</a:t>
            </a:r>
            <a:r>
              <a:rPr lang="en-US" sz="2800" dirty="0" smtClean="0"/>
              <a:t> multiplex</a:t>
            </a:r>
          </a:p>
          <a:p>
            <a:pPr eaLnBrk="1" hangingPunct="1">
              <a:lnSpc>
                <a:spcPct val="90000"/>
              </a:lnSpc>
            </a:pPr>
            <a:r>
              <a:rPr lang="en-US" sz="2800" dirty="0" smtClean="0"/>
              <a:t>cranial nerve lesions</a:t>
            </a:r>
          </a:p>
          <a:p>
            <a:pPr eaLnBrk="1" hangingPunct="1">
              <a:lnSpc>
                <a:spcPct val="90000"/>
              </a:lnSpc>
            </a:pPr>
            <a:r>
              <a:rPr lang="en-US" sz="2800" dirty="0" smtClean="0"/>
              <a:t>isolated peripheral nerve lesions</a:t>
            </a:r>
          </a:p>
          <a:p>
            <a:pPr eaLnBrk="1" hangingPunct="1">
              <a:lnSpc>
                <a:spcPct val="90000"/>
              </a:lnSpc>
            </a:pPr>
            <a:r>
              <a:rPr lang="en-US" sz="2800" dirty="0" smtClean="0"/>
              <a:t>diabetic </a:t>
            </a:r>
            <a:r>
              <a:rPr lang="en-US" sz="2800" dirty="0" err="1" smtClean="0"/>
              <a:t>amyotrophy</a:t>
            </a:r>
            <a:endParaRPr lang="ru-RU" sz="2800" dirty="0" smtClean="0"/>
          </a:p>
          <a:p>
            <a:pPr eaLnBrk="1" hangingPunct="1">
              <a:lnSpc>
                <a:spcPct val="90000"/>
              </a:lnSpc>
            </a:pPr>
            <a:r>
              <a:rPr lang="en-US" sz="2800" b="1" u="sng" dirty="0" smtClean="0"/>
              <a:t>autonomic neuropathy </a:t>
            </a:r>
            <a:endParaRPr lang="ru-RU" sz="2800" b="1" u="sng"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en-US" i="1" dirty="0" smtClean="0"/>
              <a:t>Diabetic autonomic neuropathy</a:t>
            </a:r>
            <a:endParaRPr lang="ru-RU" dirty="0"/>
          </a:p>
        </p:txBody>
      </p:sp>
      <p:sp>
        <p:nvSpPr>
          <p:cNvPr id="57347" name="Содержимое 2"/>
          <p:cNvSpPr>
            <a:spLocks noGrp="1"/>
          </p:cNvSpPr>
          <p:nvPr>
            <p:ph idx="1"/>
          </p:nvPr>
        </p:nvSpPr>
        <p:spPr>
          <a:xfrm>
            <a:off x="323850" y="1341438"/>
            <a:ext cx="8362950" cy="5256212"/>
          </a:xfrm>
        </p:spPr>
        <p:txBody>
          <a:bodyPr/>
          <a:lstStyle/>
          <a:p>
            <a:endParaRPr lang="ru-RU" smtClean="0"/>
          </a:p>
          <a:p>
            <a:r>
              <a:rPr lang="en-US" sz="1800" smtClean="0"/>
              <a:t> </a:t>
            </a:r>
            <a:r>
              <a:rPr lang="en-US" sz="2000" b="1" smtClean="0"/>
              <a:t>Major clinical manifestations of diabetic autonomic neuropathy include the following:</a:t>
            </a:r>
            <a:endParaRPr lang="ru-RU" sz="2000" b="1" smtClean="0"/>
          </a:p>
          <a:p>
            <a:r>
              <a:rPr lang="en-US" sz="2000" b="1" smtClean="0">
                <a:solidFill>
                  <a:srgbClr val="FF0000"/>
                </a:solidFill>
              </a:rPr>
              <a:t>Cardiovascular</a:t>
            </a:r>
            <a:r>
              <a:rPr lang="en-US" sz="2000" smtClean="0"/>
              <a:t>: resting tachycardia, exercise intolerance, orthostatic hypotension, and lack of variation in heart rate during activities.</a:t>
            </a:r>
            <a:endParaRPr lang="ru-RU" sz="2000" smtClean="0"/>
          </a:p>
          <a:p>
            <a:r>
              <a:rPr lang="en-US" sz="2000" smtClean="0"/>
              <a:t> </a:t>
            </a:r>
            <a:r>
              <a:rPr lang="en-US" sz="2000" b="1" smtClean="0">
                <a:solidFill>
                  <a:srgbClr val="FF0000"/>
                </a:solidFill>
              </a:rPr>
              <a:t>Gastrointestinal</a:t>
            </a:r>
            <a:r>
              <a:rPr lang="en-US" sz="2000" smtClean="0"/>
              <a:t>: mild dysphagia, nausea, vomiting, early satiety, constipation, diarrhea, fecal incontinence.</a:t>
            </a:r>
            <a:endParaRPr lang="ru-RU" sz="2000" smtClean="0"/>
          </a:p>
          <a:p>
            <a:r>
              <a:rPr lang="en-US" sz="2000" smtClean="0"/>
              <a:t> </a:t>
            </a:r>
            <a:r>
              <a:rPr lang="en-US" sz="2000" b="1" smtClean="0">
                <a:solidFill>
                  <a:srgbClr val="FF0000"/>
                </a:solidFill>
              </a:rPr>
              <a:t>Genitourinary</a:t>
            </a:r>
            <a:r>
              <a:rPr lang="en-US" sz="2000" smtClean="0"/>
              <a:t>: urinary retention and/or incontinence;urinary tract infections; erectile dysfunction in men; and vaginal dryness, decreased perineal sensation, and dyspareunia in women.</a:t>
            </a:r>
            <a:endParaRPr lang="ru-RU" sz="2000" smtClean="0"/>
          </a:p>
          <a:p>
            <a:r>
              <a:rPr lang="en-US" sz="2000" b="1" smtClean="0">
                <a:solidFill>
                  <a:srgbClr val="FF0000"/>
                </a:solidFill>
              </a:rPr>
              <a:t>Sudomotor:</a:t>
            </a:r>
            <a:r>
              <a:rPr lang="en-US" sz="2000" smtClean="0"/>
              <a:t> hyperhidrosis and heat intolerance in the upper torso or anhidrosis in the lower extremities and neurovascular dysfunction.</a:t>
            </a:r>
            <a:endParaRPr lang="ru-RU" sz="2000" smtClean="0"/>
          </a:p>
          <a:p>
            <a:endParaRPr lang="ru-RU" sz="200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Rectangle 6"/>
          <p:cNvSpPr>
            <a:spLocks noGrp="1" noChangeArrowheads="1"/>
          </p:cNvSpPr>
          <p:nvPr>
            <p:ph type="title"/>
          </p:nvPr>
        </p:nvSpPr>
        <p:spPr>
          <a:xfrm>
            <a:off x="468313" y="-458788"/>
            <a:ext cx="8243887" cy="1314451"/>
          </a:xfrm>
        </p:spPr>
        <p:txBody>
          <a:bodyPr/>
          <a:lstStyle/>
          <a:p>
            <a:pPr eaLnBrk="1" hangingPunct="1">
              <a:defRPr/>
            </a:pPr>
            <a:r>
              <a:rPr lang="en-US" sz="3600" b="1" smtClean="0"/>
              <a:t>The cardiovascular system</a:t>
            </a:r>
            <a:endParaRPr lang="ru-RU" sz="3600" b="1" smtClean="0"/>
          </a:p>
        </p:txBody>
      </p:sp>
      <p:sp>
        <p:nvSpPr>
          <p:cNvPr id="58371" name="Rectangle 7"/>
          <p:cNvSpPr>
            <a:spLocks noGrp="1" noChangeArrowheads="1"/>
          </p:cNvSpPr>
          <p:nvPr>
            <p:ph type="body" idx="1"/>
          </p:nvPr>
        </p:nvSpPr>
        <p:spPr>
          <a:xfrm>
            <a:off x="179388" y="836613"/>
            <a:ext cx="8713787" cy="5905500"/>
          </a:xfrm>
        </p:spPr>
        <p:txBody>
          <a:bodyPr/>
          <a:lstStyle/>
          <a:p>
            <a:pPr algn="ctr" eaLnBrk="1" hangingPunct="1">
              <a:buFontTx/>
              <a:buNone/>
            </a:pPr>
            <a:r>
              <a:rPr lang="en-US" sz="2800" b="1" smtClean="0"/>
              <a:t>Vagal neuropathy results in:</a:t>
            </a:r>
          </a:p>
          <a:p>
            <a:pPr eaLnBrk="1" hangingPunct="1"/>
            <a:r>
              <a:rPr lang="en-US" sz="2800" smtClean="0"/>
              <a:t>tachycardia at rest </a:t>
            </a:r>
          </a:p>
          <a:p>
            <a:pPr eaLnBrk="1" hangingPunct="1"/>
            <a:r>
              <a:rPr lang="en-US" sz="2800" smtClean="0"/>
              <a:t>loss of sinus arrhythmia  </a:t>
            </a:r>
          </a:p>
          <a:p>
            <a:pPr eaLnBrk="1" hangingPunct="1"/>
            <a:r>
              <a:rPr lang="en-US" sz="2800" smtClean="0"/>
              <a:t>the heart become denervated (resembling a transplanted heart)</a:t>
            </a:r>
          </a:p>
          <a:p>
            <a:pPr eaLnBrk="1" hangingPunct="1"/>
            <a:r>
              <a:rPr lang="en-US" sz="2800" smtClean="0"/>
              <a:t>cardiovascular reflexes such as the Valsalva manoeuvre are impaired </a:t>
            </a:r>
          </a:p>
          <a:p>
            <a:pPr eaLnBrk="1" hangingPunct="1"/>
            <a:r>
              <a:rPr lang="en-US" sz="2800" smtClean="0"/>
              <a:t>postural hypotension (loss of sympathetic tone to peripheral arterioles)</a:t>
            </a:r>
          </a:p>
          <a:p>
            <a:pPr eaLnBrk="1" hangingPunct="1"/>
            <a:r>
              <a:rPr lang="en-US" sz="2800" smtClean="0"/>
              <a:t>a warm foot with a bounding pulse is sometimes seen in a polyneuropathy (peripheral vasodilatation)</a:t>
            </a:r>
            <a:endParaRPr lang="ru-RU" sz="280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95288" y="-458788"/>
            <a:ext cx="8243887" cy="1314451"/>
          </a:xfrm>
        </p:spPr>
        <p:txBody>
          <a:bodyPr/>
          <a:lstStyle/>
          <a:p>
            <a:pPr eaLnBrk="1" hangingPunct="1">
              <a:defRPr/>
            </a:pPr>
            <a:r>
              <a:rPr lang="en-US" b="1" smtClean="0"/>
              <a:t>Gastrointestinal tract</a:t>
            </a:r>
            <a:endParaRPr lang="ru-RU" b="1" smtClean="0"/>
          </a:p>
        </p:txBody>
      </p:sp>
      <p:sp>
        <p:nvSpPr>
          <p:cNvPr id="59395" name="Rectangle 3"/>
          <p:cNvSpPr>
            <a:spLocks noGrp="1" noChangeArrowheads="1"/>
          </p:cNvSpPr>
          <p:nvPr>
            <p:ph type="body" idx="1"/>
          </p:nvPr>
        </p:nvSpPr>
        <p:spPr>
          <a:xfrm>
            <a:off x="0" y="1052513"/>
            <a:ext cx="8856663" cy="5075237"/>
          </a:xfrm>
        </p:spPr>
        <p:txBody>
          <a:bodyPr/>
          <a:lstStyle/>
          <a:p>
            <a:pPr algn="ctr" eaLnBrk="1" hangingPunct="1">
              <a:buFontTx/>
              <a:buNone/>
            </a:pPr>
            <a:r>
              <a:rPr lang="en-US" sz="4000" b="1" smtClean="0"/>
              <a:t>Vagal damage can lead to:</a:t>
            </a:r>
          </a:p>
          <a:p>
            <a:pPr eaLnBrk="1" hangingPunct="1"/>
            <a:r>
              <a:rPr lang="en-US" sz="4000" smtClean="0"/>
              <a:t>gastroparesis, often asymptomatic </a:t>
            </a:r>
          </a:p>
          <a:p>
            <a:pPr eaLnBrk="1" hangingPunct="1"/>
            <a:r>
              <a:rPr lang="en-US" sz="4000" smtClean="0"/>
              <a:t>diarrhoea </a:t>
            </a:r>
          </a:p>
          <a:p>
            <a:pPr eaLnBrk="1" hangingPunct="1"/>
            <a:r>
              <a:rPr lang="en-US" sz="4000" smtClean="0"/>
              <a:t>diarrhoea and steatorrhoea may occur owing to small bowel bacterial overgrowth; treatment is with antibiotics  is effective</a:t>
            </a:r>
            <a:endParaRPr lang="ru-RU" sz="400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4294967295"/>
          </p:nvPr>
        </p:nvSpPr>
        <p:spPr>
          <a:xfrm>
            <a:off x="0" y="188913"/>
            <a:ext cx="8785225" cy="6408737"/>
          </a:xfrm>
        </p:spPr>
        <p:txBody>
          <a:bodyPr/>
          <a:lstStyle/>
          <a:p>
            <a:pPr algn="ctr" eaLnBrk="1" hangingPunct="1">
              <a:buFontTx/>
              <a:buNone/>
            </a:pPr>
            <a:r>
              <a:rPr lang="en-US" sz="3600" b="1" smtClean="0"/>
              <a:t>Bladder involvement  </a:t>
            </a:r>
            <a:endParaRPr lang="ru-RU" sz="3600" b="1" smtClean="0"/>
          </a:p>
          <a:p>
            <a:pPr eaLnBrk="1" hangingPunct="1"/>
            <a:r>
              <a:rPr lang="en-US" sz="3600" smtClean="0"/>
              <a:t>Loss of tone, incomplete emptying, and stasis (predisposing to infection) can occur, and may ultimately result in an atonic, painless, distended bladder.  </a:t>
            </a:r>
            <a:endParaRPr lang="en-US" sz="3600" b="1" smtClean="0"/>
          </a:p>
          <a:p>
            <a:pPr algn="ctr" eaLnBrk="1" hangingPunct="1">
              <a:buFontTx/>
              <a:buNone/>
            </a:pPr>
            <a:r>
              <a:rPr lang="en-US" sz="3600" b="1" smtClean="0"/>
              <a:t>Impotence  </a:t>
            </a:r>
            <a:endParaRPr lang="ru-RU" sz="3600" b="1" smtClean="0"/>
          </a:p>
          <a:p>
            <a:pPr eaLnBrk="1" hangingPunct="1"/>
            <a:r>
              <a:rPr lang="en-US" sz="3600" smtClean="0"/>
              <a:t>This is common. The first manifestation is incomplete erection which may in time progress to total impotence. </a:t>
            </a:r>
            <a:endParaRPr lang="ru-RU" sz="360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en-US" b="1" dirty="0" smtClean="0">
                <a:solidFill>
                  <a:srgbClr val="C00000"/>
                </a:solidFill>
              </a:rPr>
              <a:t>FOOT COMPLICATIONS</a:t>
            </a:r>
            <a:endParaRPr lang="ru-RU" b="1" dirty="0">
              <a:solidFill>
                <a:srgbClr val="C00000"/>
              </a:solidFill>
            </a:endParaRPr>
          </a:p>
        </p:txBody>
      </p:sp>
      <p:sp>
        <p:nvSpPr>
          <p:cNvPr id="3" name="Содержимое 2"/>
          <p:cNvSpPr>
            <a:spLocks noGrp="1"/>
          </p:cNvSpPr>
          <p:nvPr>
            <p:ph idx="1"/>
          </p:nvPr>
        </p:nvSpPr>
        <p:spPr/>
        <p:txBody>
          <a:bodyPr>
            <a:normAutofit fontScale="92500" lnSpcReduction="10000"/>
          </a:bodyPr>
          <a:lstStyle/>
          <a:p>
            <a:pPr>
              <a:defRPr/>
            </a:pPr>
            <a:r>
              <a:rPr lang="en-US" dirty="0" err="1" smtClean="0"/>
              <a:t>Sensorimotor</a:t>
            </a:r>
            <a:r>
              <a:rPr lang="en-US" dirty="0" smtClean="0"/>
              <a:t> </a:t>
            </a:r>
            <a:r>
              <a:rPr lang="en-US" dirty="0"/>
              <a:t>and autonomic neuropathy and </a:t>
            </a:r>
            <a:r>
              <a:rPr lang="en-US" dirty="0" smtClean="0"/>
              <a:t>peripheral arterial </a:t>
            </a:r>
            <a:r>
              <a:rPr lang="en-US" dirty="0"/>
              <a:t>disease (PAD) contribute to diabetic foot </a:t>
            </a:r>
            <a:r>
              <a:rPr lang="en-US" dirty="0" smtClean="0"/>
              <a:t>complications including </a:t>
            </a:r>
          </a:p>
          <a:p>
            <a:pPr>
              <a:defRPr/>
            </a:pPr>
            <a:r>
              <a:rPr lang="en-US" dirty="0" smtClean="0"/>
              <a:t>skin breakdown,</a:t>
            </a:r>
          </a:p>
          <a:p>
            <a:pPr>
              <a:defRPr/>
            </a:pPr>
            <a:r>
              <a:rPr lang="en-US" dirty="0" smtClean="0"/>
              <a:t>altered foot structure,</a:t>
            </a:r>
          </a:p>
          <a:p>
            <a:pPr>
              <a:defRPr/>
            </a:pPr>
            <a:r>
              <a:rPr lang="en-US" dirty="0" smtClean="0"/>
              <a:t> </a:t>
            </a:r>
            <a:r>
              <a:rPr lang="en-US" dirty="0"/>
              <a:t>with redistribution of weight-bearing, </a:t>
            </a:r>
            <a:endParaRPr lang="en-US" dirty="0" smtClean="0"/>
          </a:p>
          <a:p>
            <a:pPr>
              <a:defRPr/>
            </a:pPr>
            <a:r>
              <a:rPr lang="en-US" dirty="0" smtClean="0"/>
              <a:t>and subsequent proclivity </a:t>
            </a:r>
            <a:r>
              <a:rPr lang="en-US" dirty="0"/>
              <a:t>to ulcers, infection, and amputation</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8"/>
          <p:cNvSpPr>
            <a:spLocks noChangeArrowheads="1"/>
          </p:cNvSpPr>
          <p:nvPr/>
        </p:nvSpPr>
        <p:spPr bwMode="auto">
          <a:xfrm>
            <a:off x="0" y="1447800"/>
            <a:ext cx="9144000" cy="0"/>
          </a:xfrm>
          <a:prstGeom prst="rect">
            <a:avLst/>
          </a:prstGeom>
          <a:noFill/>
          <a:ln w="9525">
            <a:noFill/>
            <a:miter lim="800000"/>
            <a:headEnd/>
            <a:tailEnd/>
          </a:ln>
        </p:spPr>
        <p:txBody>
          <a:bodyPr wrap="none" anchor="ctr">
            <a:spAutoFit/>
          </a:bodyPr>
          <a:lstStyle/>
          <a:p>
            <a:endParaRPr lang="ru-RU" sz="1800">
              <a:latin typeface="Arial" charset="0"/>
            </a:endParaRPr>
          </a:p>
        </p:txBody>
      </p:sp>
      <p:graphicFrame>
        <p:nvGraphicFramePr>
          <p:cNvPr id="1026" name="Object 7"/>
          <p:cNvGraphicFramePr>
            <a:graphicFrameLocks noChangeAspect="1"/>
          </p:cNvGraphicFramePr>
          <p:nvPr/>
        </p:nvGraphicFramePr>
        <p:xfrm>
          <a:off x="1787525" y="692150"/>
          <a:ext cx="5811838" cy="6049963"/>
        </p:xfrm>
        <a:graphic>
          <a:graphicData uri="http://schemas.openxmlformats.org/presentationml/2006/ole">
            <p:oleObj spid="_x0000_s1026" name="Точечный рисунок" r:id="rId3" imgW="3723810" imgH="3877216" progId="PBrush">
              <p:embed/>
            </p:oleObj>
          </a:graphicData>
        </a:graphic>
      </p:graphicFrame>
      <p:sp>
        <p:nvSpPr>
          <p:cNvPr id="1028" name="Rectangle 9"/>
          <p:cNvSpPr>
            <a:spLocks noChangeArrowheads="1"/>
          </p:cNvSpPr>
          <p:nvPr/>
        </p:nvSpPr>
        <p:spPr bwMode="auto">
          <a:xfrm>
            <a:off x="1258888" y="-242888"/>
            <a:ext cx="6788150" cy="1250951"/>
          </a:xfrm>
          <a:prstGeom prst="rect">
            <a:avLst/>
          </a:prstGeom>
          <a:noFill/>
          <a:ln w="9525">
            <a:noFill/>
            <a:miter lim="800000"/>
            <a:headEnd/>
            <a:tailEnd/>
          </a:ln>
        </p:spPr>
        <p:txBody>
          <a:bodyPr wrap="none" anchor="ctr">
            <a:spAutoFit/>
          </a:bodyPr>
          <a:lstStyle/>
          <a:p>
            <a:r>
              <a:rPr lang="ru-RU" sz="1200">
                <a:latin typeface="Arial" charset="0"/>
                <a:cs typeface="Times New Roman" pitchFamily="18" charset="0"/>
              </a:rPr>
              <a:t/>
            </a:r>
            <a:br>
              <a:rPr lang="ru-RU" sz="1200">
                <a:latin typeface="Arial" charset="0"/>
                <a:cs typeface="Times New Roman" pitchFamily="18" charset="0"/>
              </a:rPr>
            </a:br>
            <a:endParaRPr lang="ru-RU" sz="800">
              <a:latin typeface="Arial" charset="0"/>
            </a:endParaRPr>
          </a:p>
          <a:p>
            <a:pPr eaLnBrk="0" hangingPunct="0"/>
            <a:r>
              <a:rPr lang="en-US" sz="1400" i="1">
                <a:latin typeface="Arial" charset="0"/>
                <a:ea typeface="Times New Roman" pitchFamily="18" charset="0"/>
              </a:rPr>
              <a:t> </a:t>
            </a:r>
            <a:r>
              <a:rPr lang="en-US" sz="2800" i="1">
                <a:latin typeface="Arial" charset="0"/>
                <a:ea typeface="Times New Roman" pitchFamily="18" charset="0"/>
              </a:rPr>
              <a:t>Fasting and postprandial effects of insulin</a:t>
            </a:r>
            <a:endParaRPr lang="ru-RU" sz="2800"/>
          </a:p>
          <a:p>
            <a:pPr eaLnBrk="0" hangingPunct="0"/>
            <a:endParaRPr lang="ru-RU" sz="2800">
              <a:latin typeface="Arial"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95288" y="0"/>
            <a:ext cx="8243887" cy="1314450"/>
          </a:xfrm>
        </p:spPr>
        <p:txBody>
          <a:bodyPr/>
          <a:lstStyle/>
          <a:p>
            <a:pPr eaLnBrk="1" hangingPunct="1">
              <a:defRPr/>
            </a:pPr>
            <a:r>
              <a:rPr lang="en-US" b="1" smtClean="0"/>
              <a:t>The diabetic foot</a:t>
            </a:r>
            <a:endParaRPr lang="ru-RU" b="1" smtClean="0"/>
          </a:p>
        </p:txBody>
      </p:sp>
      <p:sp>
        <p:nvSpPr>
          <p:cNvPr id="62467" name="Rectangle 3"/>
          <p:cNvSpPr>
            <a:spLocks noGrp="1" noChangeArrowheads="1"/>
          </p:cNvSpPr>
          <p:nvPr>
            <p:ph type="body" idx="1"/>
          </p:nvPr>
        </p:nvSpPr>
        <p:spPr>
          <a:xfrm>
            <a:off x="457200" y="1600200"/>
            <a:ext cx="8229600" cy="4997450"/>
          </a:xfrm>
        </p:spPr>
        <p:txBody>
          <a:bodyPr/>
          <a:lstStyle/>
          <a:p>
            <a:pPr eaLnBrk="1" hangingPunct="1"/>
            <a:r>
              <a:rPr lang="en-US" sz="4000" b="1" smtClean="0"/>
              <a:t>Ischaemia, infection and neuropathy combine to produce tissue necrosis. Although all these factors may coexist, the ischaemic and the neuropathic foot (Table) can be distinguished</a:t>
            </a:r>
            <a:r>
              <a:rPr lang="ru-RU" sz="4000" smtClean="0"/>
              <a:t>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p:cNvPicPr>
            <a:picLocks noChangeAspect="1" noChangeArrowheads="1"/>
          </p:cNvPicPr>
          <p:nvPr/>
        </p:nvPicPr>
        <p:blipFill>
          <a:blip r:embed="rId2" cstate="print"/>
          <a:srcRect/>
          <a:stretch>
            <a:fillRect/>
          </a:stretch>
        </p:blipFill>
        <p:spPr bwMode="auto">
          <a:xfrm>
            <a:off x="250825" y="404813"/>
            <a:ext cx="8713788" cy="5792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23850" y="-458788"/>
            <a:ext cx="8243888" cy="1314451"/>
          </a:xfrm>
        </p:spPr>
        <p:txBody>
          <a:bodyPr/>
          <a:lstStyle/>
          <a:p>
            <a:pPr eaLnBrk="1" hangingPunct="1">
              <a:defRPr/>
            </a:pPr>
            <a:r>
              <a:rPr lang="en-US" b="1" smtClean="0"/>
              <a:t>4.  Infections</a:t>
            </a:r>
            <a:endParaRPr lang="ru-RU" b="1" smtClean="0"/>
          </a:p>
        </p:txBody>
      </p:sp>
      <p:sp>
        <p:nvSpPr>
          <p:cNvPr id="64515" name="Rectangle 3"/>
          <p:cNvSpPr>
            <a:spLocks noGrp="1" noChangeArrowheads="1"/>
          </p:cNvSpPr>
          <p:nvPr>
            <p:ph type="body" idx="1"/>
          </p:nvPr>
        </p:nvSpPr>
        <p:spPr>
          <a:xfrm>
            <a:off x="179388" y="908050"/>
            <a:ext cx="8507412" cy="5761038"/>
          </a:xfrm>
        </p:spPr>
        <p:txBody>
          <a:bodyPr/>
          <a:lstStyle/>
          <a:p>
            <a:pPr algn="ctr" eaLnBrk="1" hangingPunct="1">
              <a:lnSpc>
                <a:spcPct val="80000"/>
              </a:lnSpc>
              <a:buFontTx/>
              <a:buNone/>
            </a:pPr>
            <a:r>
              <a:rPr lang="en-US" sz="2400" b="1" smtClean="0"/>
              <a:t>Skin</a:t>
            </a:r>
            <a:endParaRPr lang="ru-RU" sz="2400" b="1" smtClean="0"/>
          </a:p>
          <a:p>
            <a:pPr eaLnBrk="1" hangingPunct="1">
              <a:lnSpc>
                <a:spcPct val="80000"/>
              </a:lnSpc>
            </a:pPr>
            <a:r>
              <a:rPr lang="en-US" sz="2400" smtClean="0"/>
              <a:t>staphylococcal infections (boils, abscesses, carbuncles)</a:t>
            </a:r>
          </a:p>
          <a:p>
            <a:pPr eaLnBrk="1" hangingPunct="1">
              <a:lnSpc>
                <a:spcPct val="80000"/>
              </a:lnSpc>
            </a:pPr>
            <a:r>
              <a:rPr lang="en-US" sz="2400" smtClean="0"/>
              <a:t>mucocutaneous candidiasis</a:t>
            </a:r>
            <a:endParaRPr lang="en-US" sz="2400" b="1" smtClean="0"/>
          </a:p>
          <a:p>
            <a:pPr algn="ctr" eaLnBrk="1" hangingPunct="1">
              <a:lnSpc>
                <a:spcPct val="80000"/>
              </a:lnSpc>
              <a:buFontTx/>
              <a:buNone/>
            </a:pPr>
            <a:r>
              <a:rPr lang="en-US" sz="2400" b="1" smtClean="0"/>
              <a:t>Gastrointestinal tract</a:t>
            </a:r>
            <a:endParaRPr lang="ru-RU" sz="2400" b="1" smtClean="0"/>
          </a:p>
          <a:p>
            <a:pPr eaLnBrk="1" hangingPunct="1">
              <a:lnSpc>
                <a:spcPct val="80000"/>
              </a:lnSpc>
            </a:pPr>
            <a:r>
              <a:rPr lang="en-US" sz="2400" smtClean="0"/>
              <a:t>chronic periodontitis</a:t>
            </a:r>
          </a:p>
          <a:p>
            <a:pPr eaLnBrk="1" hangingPunct="1">
              <a:lnSpc>
                <a:spcPct val="80000"/>
              </a:lnSpc>
            </a:pPr>
            <a:r>
              <a:rPr lang="en-US" sz="2400" smtClean="0"/>
              <a:t>rectal and ischiorectal abscess formation (when control very poor)</a:t>
            </a:r>
            <a:endParaRPr lang="en-US" sz="2400" b="1" smtClean="0"/>
          </a:p>
          <a:p>
            <a:pPr algn="ctr" eaLnBrk="1" hangingPunct="1">
              <a:lnSpc>
                <a:spcPct val="80000"/>
              </a:lnSpc>
              <a:buFontTx/>
              <a:buNone/>
            </a:pPr>
            <a:r>
              <a:rPr lang="en-US" sz="2400" b="1" smtClean="0"/>
              <a:t>Urinary tract</a:t>
            </a:r>
            <a:endParaRPr lang="ru-RU" sz="2400" b="1" smtClean="0"/>
          </a:p>
          <a:p>
            <a:pPr eaLnBrk="1" hangingPunct="1">
              <a:lnSpc>
                <a:spcPct val="80000"/>
              </a:lnSpc>
            </a:pPr>
            <a:r>
              <a:rPr lang="en-US" sz="2400" smtClean="0"/>
              <a:t>urinary tract infections (in women)</a:t>
            </a:r>
          </a:p>
          <a:p>
            <a:pPr eaLnBrk="1" hangingPunct="1">
              <a:lnSpc>
                <a:spcPct val="80000"/>
              </a:lnSpc>
            </a:pPr>
            <a:r>
              <a:rPr lang="en-US" sz="2400" smtClean="0"/>
              <a:t>pyelonephritis</a:t>
            </a:r>
          </a:p>
          <a:p>
            <a:pPr eaLnBrk="1" hangingPunct="1">
              <a:lnSpc>
                <a:spcPct val="80000"/>
              </a:lnSpc>
            </a:pPr>
            <a:r>
              <a:rPr lang="en-US" sz="2400" smtClean="0"/>
              <a:t>perinephric abscess</a:t>
            </a:r>
            <a:endParaRPr lang="en-US" sz="2400" b="1" smtClean="0"/>
          </a:p>
          <a:p>
            <a:pPr algn="ctr" eaLnBrk="1" hangingPunct="1">
              <a:lnSpc>
                <a:spcPct val="80000"/>
              </a:lnSpc>
              <a:buFontTx/>
              <a:buNone/>
            </a:pPr>
            <a:r>
              <a:rPr lang="en-US" sz="2400" b="1" smtClean="0"/>
              <a:t>Lungs</a:t>
            </a:r>
            <a:endParaRPr lang="ru-RU" sz="2400" b="1" smtClean="0"/>
          </a:p>
          <a:p>
            <a:pPr eaLnBrk="1" hangingPunct="1">
              <a:lnSpc>
                <a:spcPct val="80000"/>
              </a:lnSpc>
            </a:pPr>
            <a:r>
              <a:rPr lang="en-US" sz="2400" smtClean="0"/>
              <a:t>staphylococcal and pneumococcal pneumonia</a:t>
            </a:r>
          </a:p>
          <a:p>
            <a:pPr eaLnBrk="1" hangingPunct="1">
              <a:lnSpc>
                <a:spcPct val="80000"/>
              </a:lnSpc>
            </a:pPr>
            <a:r>
              <a:rPr lang="en-US" sz="2400" smtClean="0"/>
              <a:t>Gram-negative bacterial pneumonia</a:t>
            </a:r>
          </a:p>
          <a:p>
            <a:pPr eaLnBrk="1" hangingPunct="1">
              <a:lnSpc>
                <a:spcPct val="80000"/>
              </a:lnSpc>
            </a:pPr>
            <a:r>
              <a:rPr lang="en-US" sz="2400" smtClean="0"/>
              <a:t>tuberculosis</a:t>
            </a:r>
            <a:endParaRPr lang="ru-RU" sz="240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smtClean="0">
                <a:solidFill>
                  <a:srgbClr val="C00000"/>
                </a:solidFill>
              </a:rPr>
              <a:t>OTHER COMPLICATIONS</a:t>
            </a:r>
            <a:r>
              <a:rPr lang="ru-RU" b="1" dirty="0" smtClean="0">
                <a:solidFill>
                  <a:srgbClr val="C00000"/>
                </a:solidFill>
              </a:rPr>
              <a:t/>
            </a:r>
            <a:br>
              <a:rPr lang="ru-RU" b="1" dirty="0" smtClean="0">
                <a:solidFill>
                  <a:srgbClr val="C00000"/>
                </a:solidFill>
              </a:rPr>
            </a:br>
            <a:endParaRPr lang="ru-RU" b="1" dirty="0">
              <a:solidFill>
                <a:srgbClr val="C00000"/>
              </a:solidFill>
            </a:endParaRPr>
          </a:p>
        </p:txBody>
      </p:sp>
      <p:sp>
        <p:nvSpPr>
          <p:cNvPr id="3" name="Содержимое 2"/>
          <p:cNvSpPr>
            <a:spLocks noGrp="1"/>
          </p:cNvSpPr>
          <p:nvPr>
            <p:ph idx="1"/>
          </p:nvPr>
        </p:nvSpPr>
        <p:spPr>
          <a:xfrm>
            <a:off x="467544" y="1268760"/>
            <a:ext cx="8219256" cy="4787553"/>
          </a:xfrm>
        </p:spPr>
        <p:txBody>
          <a:bodyPr>
            <a:normAutofit fontScale="70000" lnSpcReduction="20000"/>
          </a:bodyPr>
          <a:lstStyle/>
          <a:p>
            <a:pPr>
              <a:buNone/>
            </a:pPr>
            <a:r>
              <a:rPr lang="en-US" dirty="0" smtClean="0"/>
              <a:t>• </a:t>
            </a:r>
            <a:r>
              <a:rPr lang="en-US" sz="3400" dirty="0" err="1" smtClean="0"/>
              <a:t>Dermopathy</a:t>
            </a:r>
            <a:r>
              <a:rPr lang="en-US" sz="3400" dirty="0" smtClean="0"/>
              <a:t>  </a:t>
            </a:r>
            <a:r>
              <a:rPr lang="en-US" sz="3400" i="1" dirty="0"/>
              <a:t>Shin spots</a:t>
            </a:r>
            <a:r>
              <a:rPr lang="en-US" sz="3400" dirty="0"/>
              <a:t>, </a:t>
            </a:r>
            <a:r>
              <a:rPr lang="en-US" sz="3400" dirty="0" err="1"/>
              <a:t>necrobiosis</a:t>
            </a:r>
            <a:r>
              <a:rPr lang="en-US" sz="3400" dirty="0"/>
              <a:t> </a:t>
            </a:r>
            <a:r>
              <a:rPr lang="en-US" sz="3400" dirty="0" err="1"/>
              <a:t>lipoidica</a:t>
            </a:r>
            <a:r>
              <a:rPr lang="en-US" sz="3400" dirty="0"/>
              <a:t> </a:t>
            </a:r>
            <a:r>
              <a:rPr lang="en-US" sz="3400" dirty="0" err="1"/>
              <a:t>diabeticorum</a:t>
            </a:r>
            <a:r>
              <a:rPr lang="en-US" sz="3400" dirty="0"/>
              <a:t> (NLD</a:t>
            </a:r>
            <a:r>
              <a:rPr lang="en-US" sz="3400" dirty="0" smtClean="0"/>
              <a:t>), </a:t>
            </a:r>
            <a:r>
              <a:rPr lang="en-US" sz="3400" dirty="0" err="1" smtClean="0"/>
              <a:t>bullous</a:t>
            </a:r>
            <a:r>
              <a:rPr lang="en-US" sz="3400" dirty="0" smtClean="0"/>
              <a:t> </a:t>
            </a:r>
            <a:r>
              <a:rPr lang="en-US" sz="3400" dirty="0" err="1"/>
              <a:t>diabeticorum</a:t>
            </a:r>
            <a:r>
              <a:rPr lang="en-US" sz="3400" dirty="0"/>
              <a:t>, carbuncles, and </a:t>
            </a:r>
            <a:r>
              <a:rPr lang="en-US" sz="3400" dirty="0" err="1"/>
              <a:t>folliculitis</a:t>
            </a:r>
            <a:endParaRPr lang="ru-RU" sz="3400" dirty="0"/>
          </a:p>
          <a:p>
            <a:pPr>
              <a:buNone/>
            </a:pPr>
            <a:r>
              <a:rPr lang="en-US" sz="3400" dirty="0"/>
              <a:t>• Connective tissue </a:t>
            </a:r>
            <a:r>
              <a:rPr lang="en-US" sz="3400" dirty="0" smtClean="0"/>
              <a:t>abnormalities (Reduced </a:t>
            </a:r>
            <a:r>
              <a:rPr lang="en-US" sz="3400" dirty="0"/>
              <a:t>flexibility, </a:t>
            </a:r>
            <a:r>
              <a:rPr lang="en-US" sz="3400" dirty="0" err="1"/>
              <a:t>Dupuytren</a:t>
            </a:r>
            <a:r>
              <a:rPr lang="en-US" sz="3400" dirty="0"/>
              <a:t> contractures, </a:t>
            </a:r>
            <a:r>
              <a:rPr lang="en-US" sz="3400" dirty="0" smtClean="0"/>
              <a:t>shoulder </a:t>
            </a:r>
            <a:r>
              <a:rPr lang="en-US" sz="3400" dirty="0" err="1" smtClean="0"/>
              <a:t>capsulitis</a:t>
            </a:r>
            <a:r>
              <a:rPr lang="en-US" sz="3400" dirty="0" smtClean="0"/>
              <a:t>)</a:t>
            </a:r>
            <a:endParaRPr lang="ru-RU" sz="3400" dirty="0"/>
          </a:p>
          <a:p>
            <a:pPr>
              <a:buNone/>
            </a:pPr>
            <a:r>
              <a:rPr lang="en-US" sz="3400" dirty="0"/>
              <a:t>• Common and unusual </a:t>
            </a:r>
            <a:r>
              <a:rPr lang="en-US" sz="3400" dirty="0" smtClean="0"/>
              <a:t>infections </a:t>
            </a:r>
            <a:endParaRPr lang="ru-RU" sz="3400" dirty="0"/>
          </a:p>
          <a:p>
            <a:r>
              <a:rPr lang="en-US" sz="3400" dirty="0" smtClean="0"/>
              <a:t>Vaginal </a:t>
            </a:r>
            <a:r>
              <a:rPr lang="en-US" sz="3400" dirty="0" err="1"/>
              <a:t>candidiasis</a:t>
            </a:r>
            <a:r>
              <a:rPr lang="en-US" sz="3400" dirty="0"/>
              <a:t>, oral </a:t>
            </a:r>
            <a:r>
              <a:rPr lang="en-US" sz="3400" dirty="0" err="1"/>
              <a:t>candidiasis</a:t>
            </a:r>
            <a:r>
              <a:rPr lang="en-US" sz="3400" dirty="0"/>
              <a:t>, </a:t>
            </a:r>
            <a:r>
              <a:rPr lang="en-US" sz="3400" dirty="0" err="1" smtClean="0"/>
              <a:t>intertriginous</a:t>
            </a:r>
            <a:r>
              <a:rPr lang="en-US" sz="3400" dirty="0" smtClean="0"/>
              <a:t> infections</a:t>
            </a:r>
            <a:endParaRPr lang="ru-RU" sz="3400" dirty="0"/>
          </a:p>
          <a:p>
            <a:r>
              <a:rPr lang="en-US" sz="3400" dirty="0" err="1" smtClean="0"/>
              <a:t>Mucormycosis</a:t>
            </a:r>
            <a:endParaRPr lang="ru-RU" sz="3400" dirty="0"/>
          </a:p>
          <a:p>
            <a:r>
              <a:rPr lang="en-US" sz="3400" dirty="0" smtClean="0"/>
              <a:t>Malignant </a:t>
            </a:r>
            <a:r>
              <a:rPr lang="en-US" sz="3400" dirty="0" err="1"/>
              <a:t>otitis</a:t>
            </a:r>
            <a:r>
              <a:rPr lang="en-US" sz="3400" dirty="0"/>
              <a:t> </a:t>
            </a:r>
            <a:r>
              <a:rPr lang="en-US" sz="3400" dirty="0" err="1"/>
              <a:t>externa</a:t>
            </a:r>
            <a:endParaRPr lang="ru-RU" sz="3400" dirty="0"/>
          </a:p>
          <a:p>
            <a:r>
              <a:rPr lang="en-US" sz="3400" dirty="0" smtClean="0"/>
              <a:t>Emphysematous </a:t>
            </a:r>
            <a:r>
              <a:rPr lang="en-US" sz="3400" dirty="0" err="1"/>
              <a:t>cholecystitis</a:t>
            </a:r>
            <a:r>
              <a:rPr lang="en-US" sz="3400" dirty="0"/>
              <a:t> and </a:t>
            </a:r>
            <a:r>
              <a:rPr lang="en-US" sz="3400" dirty="0" err="1" smtClean="0"/>
              <a:t>pyelonephritis</a:t>
            </a:r>
            <a:endParaRPr lang="ru-RU" sz="3400" dirty="0" smtClean="0"/>
          </a:p>
          <a:p>
            <a:pPr>
              <a:buNone/>
            </a:pPr>
            <a:r>
              <a:rPr lang="en-US" sz="3400" dirty="0" smtClean="0"/>
              <a:t> Abscesses </a:t>
            </a:r>
            <a:r>
              <a:rPr lang="en-US" sz="3400" dirty="0"/>
              <a:t>and necrotizing soft tissue infections</a:t>
            </a:r>
            <a:endParaRPr lang="ru-RU" sz="3400" dirty="0"/>
          </a:p>
          <a:p>
            <a:r>
              <a:rPr lang="en-US" sz="3400" dirty="0"/>
              <a:t> </a:t>
            </a:r>
            <a:endParaRPr lang="ru-RU" sz="3400" dirty="0"/>
          </a:p>
          <a:p>
            <a:endParaRPr lang="ru-RU"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body" idx="4294967295"/>
          </p:nvPr>
        </p:nvSpPr>
        <p:spPr>
          <a:xfrm>
            <a:off x="636588" y="260350"/>
            <a:ext cx="8507412" cy="6264275"/>
          </a:xfrm>
        </p:spPr>
        <p:txBody>
          <a:bodyPr/>
          <a:lstStyle/>
          <a:p>
            <a:pPr eaLnBrk="1" hangingPunct="1"/>
            <a:r>
              <a:rPr lang="en-US" sz="3600" smtClean="0"/>
              <a:t>Chemotaxis and phagocytosis by polymorphonuclear leucocytes is impaired because at high blood glucose concentrations neutrophil superoxide generation is impaired.  </a:t>
            </a:r>
            <a:endParaRPr lang="en-US" sz="3600" b="1" smtClean="0"/>
          </a:p>
          <a:p>
            <a:pPr eaLnBrk="1" hangingPunct="1"/>
            <a:r>
              <a:rPr lang="en-US" sz="3600" b="1" smtClean="0"/>
              <a:t>Infections may lead to loss of glycaemic control, and are a common cause of</a:t>
            </a:r>
            <a:r>
              <a:rPr lang="en-US" sz="3600" smtClean="0"/>
              <a:t> </a:t>
            </a:r>
            <a:r>
              <a:rPr lang="en-US" sz="3600" b="1" smtClean="0"/>
              <a:t>ketoacidosis</a:t>
            </a:r>
            <a:r>
              <a:rPr lang="en-US" sz="3600" smtClean="0"/>
              <a:t>. </a:t>
            </a:r>
            <a:endParaRPr lang="ru-RU" sz="360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US" b="1" smtClean="0"/>
              <a:t>5. Skin and joints</a:t>
            </a:r>
            <a:r>
              <a:rPr lang="en-US" smtClean="0"/>
              <a:t>  </a:t>
            </a:r>
            <a:br>
              <a:rPr lang="en-US" smtClean="0"/>
            </a:br>
            <a:endParaRPr lang="ru-RU" smtClean="0"/>
          </a:p>
        </p:txBody>
      </p:sp>
      <p:sp>
        <p:nvSpPr>
          <p:cNvPr id="66563" name="Rectangle 3"/>
          <p:cNvSpPr>
            <a:spLocks noGrp="1" noChangeArrowheads="1"/>
          </p:cNvSpPr>
          <p:nvPr>
            <p:ph type="body" idx="1"/>
          </p:nvPr>
        </p:nvSpPr>
        <p:spPr>
          <a:xfrm>
            <a:off x="468313" y="908050"/>
            <a:ext cx="8229600" cy="5949950"/>
          </a:xfrm>
        </p:spPr>
        <p:txBody>
          <a:bodyPr/>
          <a:lstStyle/>
          <a:p>
            <a:pPr eaLnBrk="1" hangingPunct="1"/>
            <a:r>
              <a:rPr lang="en-US" smtClean="0"/>
              <a:t>Joint contractures in the hands are a common consequence of childhood diabetes.</a:t>
            </a:r>
          </a:p>
          <a:p>
            <a:pPr eaLnBrk="1" hangingPunct="1"/>
            <a:r>
              <a:rPr lang="en-US" smtClean="0"/>
              <a:t>Thickened, waxy skin can be noted on the backs of the fingers (due to </a:t>
            </a:r>
            <a:r>
              <a:rPr lang="en-US" u="sng" smtClean="0"/>
              <a:t>glycosylation of collagen</a:t>
            </a:r>
            <a:r>
              <a:rPr lang="en-US" smtClean="0"/>
              <a:t> ).</a:t>
            </a:r>
          </a:p>
          <a:p>
            <a:pPr eaLnBrk="1" hangingPunct="1"/>
            <a:r>
              <a:rPr lang="en-US" smtClean="0"/>
              <a:t>The condition is sometimes referred to as diabetic cheiroarthropathy.  </a:t>
            </a:r>
          </a:p>
          <a:p>
            <a:pPr eaLnBrk="1" hangingPunct="1"/>
            <a:r>
              <a:rPr lang="en-US" smtClean="0"/>
              <a:t>Osteopenia in the extremities is also described in type 1 diabetes but rarely leads to clinical consequences</a:t>
            </a:r>
            <a:endParaRPr lang="ru-RU"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sz="6000" b="1" smtClean="0"/>
              <a:t>Treatment</a:t>
            </a:r>
            <a:endParaRPr lang="ru-RU" sz="6000" b="1" smtClean="0"/>
          </a:p>
        </p:txBody>
      </p:sp>
      <p:sp>
        <p:nvSpPr>
          <p:cNvPr id="67587" name="Rectangle 3"/>
          <p:cNvSpPr>
            <a:spLocks noGrp="1" noChangeArrowheads="1"/>
          </p:cNvSpPr>
          <p:nvPr>
            <p:ph type="body" idx="1"/>
          </p:nvPr>
        </p:nvSpPr>
        <p:spPr/>
        <p:txBody>
          <a:bodyPr/>
          <a:lstStyle/>
          <a:p>
            <a:pPr algn="ctr" eaLnBrk="1" hangingPunct="1">
              <a:buFontTx/>
              <a:buNone/>
            </a:pPr>
            <a:r>
              <a:rPr lang="ru-RU" sz="4000" b="1" smtClean="0"/>
              <a:t>Т</a:t>
            </a:r>
            <a:r>
              <a:rPr lang="en-US" sz="4000" b="1" smtClean="0"/>
              <a:t>he principles of treatment:</a:t>
            </a:r>
            <a:endParaRPr lang="ru-RU" sz="4000" b="1" smtClean="0"/>
          </a:p>
          <a:p>
            <a:pPr eaLnBrk="1" hangingPunct="1"/>
            <a:r>
              <a:rPr lang="en-US" sz="4000" smtClean="0"/>
              <a:t>remove of the consequences of the insulin deficiency</a:t>
            </a:r>
            <a:endParaRPr lang="ru-RU" sz="4000" b="1" smtClean="0"/>
          </a:p>
          <a:p>
            <a:pPr eaLnBrk="1" hangingPunct="1"/>
            <a:r>
              <a:rPr lang="en-US" sz="4000" smtClean="0"/>
              <a:t>prevent the chronic complications of the diabetes</a:t>
            </a:r>
          </a:p>
          <a:p>
            <a:pPr eaLnBrk="1" hangingPunct="1">
              <a:buFontTx/>
              <a:buNone/>
            </a:pPr>
            <a:endParaRPr lang="ru-RU" sz="400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en-US" sz="4000" b="1" dirty="0" smtClean="0"/>
              <a:t>1.  Patient education</a:t>
            </a:r>
            <a:r>
              <a:rPr lang="ru-RU" sz="4000" b="1" dirty="0" smtClean="0"/>
              <a:t/>
            </a:r>
            <a:br>
              <a:rPr lang="ru-RU" sz="4000" b="1" dirty="0" smtClean="0"/>
            </a:br>
            <a:endParaRPr lang="ru-RU" sz="4000" b="1" dirty="0" smtClean="0"/>
          </a:p>
        </p:txBody>
      </p:sp>
      <p:sp>
        <p:nvSpPr>
          <p:cNvPr id="68611" name="Rectangle 3"/>
          <p:cNvSpPr>
            <a:spLocks noGrp="1" noChangeArrowheads="1"/>
          </p:cNvSpPr>
          <p:nvPr>
            <p:ph type="body" idx="1"/>
          </p:nvPr>
        </p:nvSpPr>
        <p:spPr>
          <a:xfrm>
            <a:off x="323850" y="1025525"/>
            <a:ext cx="8713788" cy="5832475"/>
          </a:xfrm>
        </p:spPr>
        <p:txBody>
          <a:bodyPr/>
          <a:lstStyle/>
          <a:p>
            <a:pPr marL="609600" indent="-609600" algn="ctr" eaLnBrk="1" hangingPunct="1">
              <a:buFontTx/>
              <a:buNone/>
            </a:pPr>
            <a:r>
              <a:rPr lang="en-US" sz="3600" smtClean="0"/>
              <a:t>The patient must:</a:t>
            </a:r>
          </a:p>
          <a:p>
            <a:pPr marL="609600" indent="-609600" eaLnBrk="1" hangingPunct="1"/>
            <a:r>
              <a:rPr lang="en-US" sz="3600" smtClean="0"/>
              <a:t> know the signs of the diabetic decompensation, hypoglycaemia.</a:t>
            </a:r>
          </a:p>
          <a:p>
            <a:pPr marL="609600" indent="-609600" eaLnBrk="1" hangingPunct="1"/>
            <a:r>
              <a:rPr lang="en-US" sz="3600" smtClean="0"/>
              <a:t>check blood and urine glucose levels with stripes.</a:t>
            </a:r>
          </a:p>
          <a:p>
            <a:pPr marL="609600" indent="-609600" eaLnBrk="1" hangingPunct="1"/>
            <a:r>
              <a:rPr lang="en-US" sz="3600" smtClean="0"/>
              <a:t> compose diet</a:t>
            </a:r>
          </a:p>
          <a:p>
            <a:pPr marL="609600" indent="-609600" eaLnBrk="1" hangingPunct="1"/>
            <a:r>
              <a:rPr lang="en-US" sz="3600" smtClean="0"/>
              <a:t> control physical activity</a:t>
            </a:r>
          </a:p>
          <a:p>
            <a:pPr marL="609600" indent="-609600" eaLnBrk="1" hangingPunct="1"/>
            <a:r>
              <a:rPr lang="en-US" sz="3600" smtClean="0"/>
              <a:t> regulate the dose of the hypoglycemic drugs</a:t>
            </a:r>
            <a:endParaRPr lang="ru-RU" sz="360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en-US" b="1" smtClean="0"/>
              <a:t>2. Diet</a:t>
            </a:r>
            <a:r>
              <a:rPr lang="ru-RU" b="1" smtClean="0"/>
              <a:t/>
            </a:r>
            <a:br>
              <a:rPr lang="ru-RU" b="1" smtClean="0"/>
            </a:br>
            <a:endParaRPr lang="ru-RU" b="1" smtClean="0"/>
          </a:p>
        </p:txBody>
      </p:sp>
      <p:sp>
        <p:nvSpPr>
          <p:cNvPr id="69635" name="Rectangle 3"/>
          <p:cNvSpPr>
            <a:spLocks noGrp="1" noChangeArrowheads="1"/>
          </p:cNvSpPr>
          <p:nvPr>
            <p:ph type="body" idx="1"/>
          </p:nvPr>
        </p:nvSpPr>
        <p:spPr>
          <a:xfrm>
            <a:off x="0" y="1052513"/>
            <a:ext cx="9036050" cy="4456112"/>
          </a:xfrm>
        </p:spPr>
        <p:txBody>
          <a:bodyPr/>
          <a:lstStyle/>
          <a:p>
            <a:pPr lvl="1" eaLnBrk="1" hangingPunct="1">
              <a:buFontTx/>
              <a:buNone/>
            </a:pPr>
            <a:r>
              <a:rPr lang="en-US" sz="4000" b="1" smtClean="0"/>
              <a:t>2.1.  Calories.</a:t>
            </a:r>
            <a:endParaRPr lang="ru-RU" sz="4000" b="1" smtClean="0"/>
          </a:p>
          <a:p>
            <a:pPr eaLnBrk="1" hangingPunct="1">
              <a:buFontTx/>
              <a:buNone/>
            </a:pPr>
            <a:r>
              <a:rPr lang="en-US" sz="3600" b="1" smtClean="0"/>
              <a:t>On the ideal weight (height-100):</a:t>
            </a:r>
            <a:endParaRPr lang="ru-RU" sz="3600" b="1" smtClean="0"/>
          </a:p>
          <a:p>
            <a:pPr eaLnBrk="1" hangingPunct="1"/>
            <a:r>
              <a:rPr lang="en-US" sz="4000" smtClean="0"/>
              <a:t>Decreased weight – 25 cal/kg</a:t>
            </a:r>
          </a:p>
          <a:p>
            <a:pPr eaLnBrk="1" hangingPunct="1"/>
            <a:r>
              <a:rPr lang="en-US" sz="4000" smtClean="0"/>
              <a:t>Normal weight – 20 cal/kg</a:t>
            </a:r>
          </a:p>
          <a:p>
            <a:pPr eaLnBrk="1" hangingPunct="1"/>
            <a:r>
              <a:rPr lang="en-US" sz="4000" smtClean="0"/>
              <a:t>Obesity 1-2 degree – 17 cal/kg</a:t>
            </a:r>
          </a:p>
          <a:p>
            <a:pPr eaLnBrk="1" hangingPunct="1"/>
            <a:r>
              <a:rPr lang="en-US" sz="4000" smtClean="0"/>
              <a:t>Obesity  3 degree – 15 cal/kg</a:t>
            </a:r>
            <a:endParaRPr lang="ru-RU" sz="400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body" idx="4294967295"/>
          </p:nvPr>
        </p:nvSpPr>
        <p:spPr>
          <a:xfrm>
            <a:off x="0" y="476250"/>
            <a:ext cx="8785225" cy="5940425"/>
          </a:xfrm>
        </p:spPr>
        <p:txBody>
          <a:bodyPr/>
          <a:lstStyle/>
          <a:p>
            <a:pPr marL="990600" lvl="1" indent="-533400" eaLnBrk="1" hangingPunct="1">
              <a:buFontTx/>
              <a:buNone/>
            </a:pPr>
            <a:r>
              <a:rPr lang="en-US" sz="4000" b="1" smtClean="0"/>
              <a:t>2.2. Regimen – 4-6 meals.</a:t>
            </a:r>
          </a:p>
          <a:p>
            <a:pPr marL="990600" lvl="1" indent="-533400" eaLnBrk="1" hangingPunct="1">
              <a:buFontTx/>
              <a:buNone/>
            </a:pPr>
            <a:r>
              <a:rPr lang="en-US" sz="4000" b="1" smtClean="0"/>
              <a:t>2.3. Composition of the food</a:t>
            </a:r>
            <a:endParaRPr lang="en-US" sz="4000" smtClean="0"/>
          </a:p>
          <a:p>
            <a:pPr marL="609600" indent="-609600" eaLnBrk="1" hangingPunct="1"/>
            <a:r>
              <a:rPr lang="en-US" sz="2800" smtClean="0"/>
              <a:t>Carbohydrate – 50-60 % of total calories</a:t>
            </a:r>
          </a:p>
          <a:p>
            <a:pPr marL="609600" indent="-609600" eaLnBrk="1" hangingPunct="1"/>
            <a:r>
              <a:rPr lang="en-US" sz="2800" smtClean="0"/>
              <a:t>Protein – 1</a:t>
            </a:r>
            <a:r>
              <a:rPr lang="ru-RU" sz="2800" smtClean="0"/>
              <a:t>5-20</a:t>
            </a:r>
            <a:r>
              <a:rPr lang="en-US" sz="2800" smtClean="0"/>
              <a:t> % of total calories</a:t>
            </a:r>
          </a:p>
          <a:p>
            <a:pPr marL="609600" indent="-609600" eaLnBrk="1" hangingPunct="1"/>
            <a:r>
              <a:rPr lang="en-US" sz="2800" smtClean="0"/>
              <a:t>Fat – 25-30 % of total calories</a:t>
            </a:r>
          </a:p>
          <a:p>
            <a:pPr marL="609600" indent="-609600" eaLnBrk="1" hangingPunct="1"/>
            <a:r>
              <a:rPr lang="en-US" sz="2800" smtClean="0"/>
              <a:t>Saturated fat+ trans fat &lt; 7% of total calories</a:t>
            </a:r>
          </a:p>
          <a:p>
            <a:pPr marL="609600" indent="-609600" eaLnBrk="1" hangingPunct="1"/>
            <a:r>
              <a:rPr lang="en-US" sz="2800" smtClean="0"/>
              <a:t>Cholesterol &lt; 200 mg/d</a:t>
            </a:r>
          </a:p>
          <a:p>
            <a:pPr marL="609600" indent="-609600" eaLnBrk="1" hangingPunct="1"/>
            <a:r>
              <a:rPr lang="en-US" sz="2800" smtClean="0"/>
              <a:t>Sodium &lt; 2300 mg/d</a:t>
            </a:r>
          </a:p>
          <a:p>
            <a:pPr marL="990600" lvl="1" indent="-533400" eaLnBrk="1" hangingPunct="1">
              <a:buFontTx/>
              <a:buNone/>
            </a:pPr>
            <a:r>
              <a:rPr lang="en-US" b="1" smtClean="0"/>
              <a:t>2.4. </a:t>
            </a:r>
            <a:r>
              <a:rPr lang="en-US" smtClean="0"/>
              <a:t>Fiber-rich products (fiber&gt;130g/1000cal</a:t>
            </a:r>
          </a:p>
          <a:p>
            <a:pPr marL="990600" lvl="1" indent="-533400" eaLnBrk="1" hangingPunct="1">
              <a:buFontTx/>
              <a:buNone/>
            </a:pPr>
            <a:r>
              <a:rPr lang="en-US" b="1" smtClean="0"/>
              <a:t>2.5. </a:t>
            </a:r>
            <a:r>
              <a:rPr lang="en-US" smtClean="0"/>
              <a:t>Artificial sugars</a:t>
            </a:r>
            <a:endParaRPr lang="ru-RU"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8"/>
          <p:cNvSpPr>
            <a:spLocks noGrp="1" noChangeArrowheads="1"/>
          </p:cNvSpPr>
          <p:nvPr>
            <p:ph type="body" idx="4294967295"/>
          </p:nvPr>
        </p:nvSpPr>
        <p:spPr>
          <a:xfrm>
            <a:off x="0" y="377825"/>
            <a:ext cx="8785225" cy="6480175"/>
          </a:xfrm>
        </p:spPr>
        <p:txBody>
          <a:bodyPr/>
          <a:lstStyle/>
          <a:p>
            <a:pPr algn="ctr" eaLnBrk="1" hangingPunct="1">
              <a:lnSpc>
                <a:spcPct val="90000"/>
              </a:lnSpc>
              <a:buFontTx/>
              <a:buNone/>
            </a:pPr>
            <a:r>
              <a:rPr lang="en-US" sz="2800" b="1" smtClean="0"/>
              <a:t>Glucose transport  </a:t>
            </a:r>
            <a:endParaRPr lang="ru-RU" sz="2800" b="1" smtClean="0"/>
          </a:p>
          <a:p>
            <a:pPr eaLnBrk="1" hangingPunct="1">
              <a:lnSpc>
                <a:spcPct val="90000"/>
              </a:lnSpc>
            </a:pPr>
            <a:r>
              <a:rPr lang="en-US" sz="2800" smtClean="0"/>
              <a:t>Glucose-transporter (GLUT) proteins carry glucose through the membrane into cells.  </a:t>
            </a:r>
            <a:endParaRPr lang="ru-RU" sz="2800" b="1" smtClean="0"/>
          </a:p>
          <a:p>
            <a:pPr algn="ctr" eaLnBrk="1" hangingPunct="1">
              <a:lnSpc>
                <a:spcPct val="90000"/>
              </a:lnSpc>
              <a:buFontTx/>
              <a:buNone/>
            </a:pPr>
            <a:r>
              <a:rPr lang="en-US" sz="2800" b="1" smtClean="0"/>
              <a:t>The insulin receptor  </a:t>
            </a:r>
            <a:endParaRPr lang="ru-RU" sz="2800" b="1" smtClean="0"/>
          </a:p>
          <a:p>
            <a:pPr eaLnBrk="1" hangingPunct="1">
              <a:lnSpc>
                <a:spcPct val="90000"/>
              </a:lnSpc>
            </a:pPr>
            <a:r>
              <a:rPr lang="en-US" sz="2800" smtClean="0"/>
              <a:t>Glycoprotein (400 kDa)  straddle  the cell membrane of many cells. </a:t>
            </a:r>
          </a:p>
          <a:p>
            <a:pPr eaLnBrk="1" hangingPunct="1">
              <a:lnSpc>
                <a:spcPct val="90000"/>
              </a:lnSpc>
            </a:pPr>
            <a:r>
              <a:rPr lang="en-US" sz="2800" smtClean="0"/>
              <a:t>One consequence of </a:t>
            </a:r>
            <a:r>
              <a:rPr lang="ru-RU" sz="2800" smtClean="0"/>
              <a:t> </a:t>
            </a:r>
            <a:r>
              <a:rPr lang="en-US" sz="2800" smtClean="0"/>
              <a:t>insulin receptor activation is migration of the GLUT-4 glucose transporter to the cell surface and increased transport of glucose into the cell. </a:t>
            </a:r>
          </a:p>
          <a:p>
            <a:pPr eaLnBrk="1" hangingPunct="1">
              <a:lnSpc>
                <a:spcPct val="90000"/>
              </a:lnSpc>
            </a:pPr>
            <a:r>
              <a:rPr lang="en-US" sz="2800" smtClean="0"/>
              <a:t>The insulin-receptor complex is then internalized by the cell, insulin is degraded, and the receptor is recycled to the cell surface. </a:t>
            </a:r>
            <a:endParaRPr lang="ru-RU" sz="280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type="body" idx="4294967295"/>
          </p:nvPr>
        </p:nvSpPr>
        <p:spPr>
          <a:xfrm>
            <a:off x="0" y="188913"/>
            <a:ext cx="8229600" cy="5867400"/>
          </a:xfrm>
        </p:spPr>
        <p:txBody>
          <a:bodyPr/>
          <a:lstStyle/>
          <a:p>
            <a:pPr marL="990600" lvl="1" indent="-533400" eaLnBrk="1" hangingPunct="1">
              <a:buFontTx/>
              <a:buNone/>
            </a:pPr>
            <a:r>
              <a:rPr lang="en-US" sz="4000" b="1" smtClean="0"/>
              <a:t>2.6. No alcohol</a:t>
            </a:r>
          </a:p>
          <a:p>
            <a:pPr marL="990600" lvl="1" indent="-533400" eaLnBrk="1" hangingPunct="1">
              <a:buFontTx/>
              <a:buNone/>
            </a:pPr>
            <a:r>
              <a:rPr lang="en-US" sz="4000" b="1" smtClean="0"/>
              <a:t>2.7. Calculation of the diet calories  by the bread units (BU)</a:t>
            </a:r>
            <a:endParaRPr lang="en-US" sz="4000" smtClean="0"/>
          </a:p>
          <a:p>
            <a:pPr marL="609600" indent="-609600" eaLnBrk="1" hangingPunct="1"/>
            <a:r>
              <a:rPr lang="en-US" sz="3600" smtClean="0"/>
              <a:t>1 BU contains 10-12g of carbohydrate = 25g of the white or 30g of the black   bread</a:t>
            </a:r>
          </a:p>
          <a:p>
            <a:pPr marL="609600" indent="-609600" eaLnBrk="1" hangingPunct="1"/>
            <a:r>
              <a:rPr lang="en-US" sz="3600" smtClean="0"/>
              <a:t>1  BU requires 1-2 Insulin units </a:t>
            </a:r>
            <a:endParaRPr lang="ru-RU" sz="360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en-US" dirty="0" smtClean="0"/>
              <a:t>PHYSICAL ACTIVITY</a:t>
            </a:r>
            <a:br>
              <a:rPr lang="en-US" dirty="0" smtClean="0"/>
            </a:br>
            <a:endParaRPr lang="ru-RU" dirty="0"/>
          </a:p>
        </p:txBody>
      </p:sp>
      <p:sp>
        <p:nvSpPr>
          <p:cNvPr id="72707" name="Содержимое 2"/>
          <p:cNvSpPr>
            <a:spLocks noGrp="1"/>
          </p:cNvSpPr>
          <p:nvPr>
            <p:ph idx="1"/>
          </p:nvPr>
        </p:nvSpPr>
        <p:spPr>
          <a:xfrm>
            <a:off x="395288" y="981075"/>
            <a:ext cx="8291512" cy="5075238"/>
          </a:xfrm>
        </p:spPr>
        <p:txBody>
          <a:bodyPr/>
          <a:lstStyle/>
          <a:p>
            <a:pPr>
              <a:buFontTx/>
              <a:buNone/>
            </a:pPr>
            <a:r>
              <a:rPr lang="en-US" smtClean="0"/>
              <a:t>• </a:t>
            </a:r>
            <a:r>
              <a:rPr lang="en-US" sz="2000" smtClean="0"/>
              <a:t>Regular exercise has been shown to improve blood glucose control, reduce cardiovascular risk factors, contribute to weight loss, and improve well being.</a:t>
            </a:r>
          </a:p>
          <a:p>
            <a:pPr>
              <a:buFontTx/>
              <a:buNone/>
            </a:pPr>
            <a:r>
              <a:rPr lang="en-US" sz="2000" smtClean="0"/>
              <a:t>• At least 150 min/wk of moderate-intensity aerobic physical activity (50–70% of maximum heart rate) and/or at least 90 min/wk of vigorous aerobic exercise (&gt;70% of maximum heart rate) distributed over at least 3 d/wk is recommended.</a:t>
            </a:r>
          </a:p>
          <a:p>
            <a:pPr>
              <a:buFontTx/>
              <a:buNone/>
            </a:pPr>
            <a:r>
              <a:rPr lang="en-US" sz="2000" smtClean="0"/>
              <a:t>• Consider a graded exercise test with electrocardiographic (ECG) monitoring before prescribing an exercise regimen. The intensity of the regimen should exceed the demands of everyday living in previously sedentary diabetic individuals (whose 10-year risk of a coronary event is likely to be ≥10%).</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en-US" dirty="0" smtClean="0"/>
              <a:t>PHYSICAL ACTIVITY</a:t>
            </a:r>
            <a:endParaRPr lang="ru-RU" dirty="0"/>
          </a:p>
        </p:txBody>
      </p:sp>
      <p:sp>
        <p:nvSpPr>
          <p:cNvPr id="73731" name="Содержимое 2"/>
          <p:cNvSpPr>
            <a:spLocks noGrp="1"/>
          </p:cNvSpPr>
          <p:nvPr>
            <p:ph idx="1"/>
          </p:nvPr>
        </p:nvSpPr>
        <p:spPr>
          <a:xfrm>
            <a:off x="395288" y="1600200"/>
            <a:ext cx="8291512" cy="4781550"/>
          </a:xfrm>
        </p:spPr>
        <p:txBody>
          <a:bodyPr/>
          <a:lstStyle/>
          <a:p>
            <a:r>
              <a:rPr lang="en-US" smtClean="0"/>
              <a:t> </a:t>
            </a:r>
            <a:r>
              <a:rPr lang="en-US" sz="2000" smtClean="0"/>
              <a:t>Exercise in insulin-treated patients must be coordinated with meals and insulin use.</a:t>
            </a:r>
          </a:p>
          <a:p>
            <a:pPr>
              <a:buFontTx/>
              <a:buNone/>
            </a:pPr>
            <a:r>
              <a:rPr lang="en-US" sz="2000" smtClean="0"/>
              <a:t>• 	Exercise can exacerbate hyperglycemia or ketosis in type 1 diabetics if vigorous activity is performed when metabolic control is poor.</a:t>
            </a:r>
          </a:p>
          <a:p>
            <a:r>
              <a:rPr lang="en-US" sz="2000" smtClean="0"/>
              <a:t>In individuals taking insulin and/or insulin secretagogues, physical activity can promote hypoglycemia if the medication dose or carbohydrate consumption is not altered. To avoid hypoglycemia, consider ingestion of 15 to 30 grams of carbohydrate for each 30 minutes of exercise, or reduce the dose of rapid or short-acting insulin prior to exercise. </a:t>
            </a:r>
          </a:p>
          <a:p>
            <a:r>
              <a:rPr lang="en-US" sz="2000" smtClean="0"/>
              <a:t>Self-monitoring of blood glucose (SMBG) is recommended before and after vigorous exercise.</a:t>
            </a:r>
            <a:endParaRPr lang="ru-RU" sz="2000" smtClean="0"/>
          </a:p>
          <a:p>
            <a:endParaRPr lang="ru-RU"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en-US" sz="3200" dirty="0" smtClean="0"/>
              <a:t>PHARMACOLOGIC ANTIGLYCEMIC THERAPY</a:t>
            </a:r>
            <a:br>
              <a:rPr lang="en-US" sz="3200" dirty="0" smtClean="0"/>
            </a:br>
            <a:endParaRPr lang="ru-RU" sz="3200" dirty="0"/>
          </a:p>
        </p:txBody>
      </p:sp>
      <p:sp>
        <p:nvSpPr>
          <p:cNvPr id="74755" name="Содержимое 2"/>
          <p:cNvSpPr>
            <a:spLocks noGrp="1"/>
          </p:cNvSpPr>
          <p:nvPr>
            <p:ph idx="1"/>
          </p:nvPr>
        </p:nvSpPr>
        <p:spPr>
          <a:xfrm>
            <a:off x="468313" y="981075"/>
            <a:ext cx="8218487" cy="5075238"/>
          </a:xfrm>
        </p:spPr>
        <p:txBody>
          <a:bodyPr/>
          <a:lstStyle/>
          <a:p>
            <a:pPr>
              <a:buFontTx/>
              <a:buNone/>
            </a:pPr>
            <a:r>
              <a:rPr lang="en-US" smtClean="0"/>
              <a:t>• </a:t>
            </a:r>
            <a:r>
              <a:rPr lang="en-US" sz="2400" smtClean="0"/>
              <a:t>Oral antiglycemic agents should be used in type 2 patients who have failed diet therapy alone.</a:t>
            </a:r>
          </a:p>
          <a:p>
            <a:r>
              <a:rPr lang="en-US" sz="2400" smtClean="0"/>
              <a:t> Oral agents can be used in combinations or in conjunction with insulin in type 2 patients and can also be used in combination with other available antiglycemic (insulin-enhancing) agents.</a:t>
            </a:r>
          </a:p>
          <a:p>
            <a:pPr>
              <a:buFontTx/>
              <a:buNone/>
            </a:pPr>
            <a:r>
              <a:rPr lang="en-US" sz="2400" smtClean="0"/>
              <a:t>• Other insulin-enhancing agents including glucagonlike peptide-1 (GLP-1) agonists, dipeptidyl  eptidase-4 inhibitors, and synthetic amylin agonists are now available.</a:t>
            </a:r>
          </a:p>
          <a:p>
            <a:pPr>
              <a:buFontTx/>
              <a:buNone/>
            </a:pPr>
            <a:r>
              <a:rPr lang="en-US" sz="2400" smtClean="0"/>
              <a:t>• The comparative profile of available antiglycemic agents for treatment of type 2 diabetes is summarized in next table</a:t>
            </a:r>
            <a:endParaRPr lang="ru-RU" sz="240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3"/>
          <p:cNvPicPr>
            <a:picLocks noChangeAspect="1" noChangeArrowheads="1"/>
          </p:cNvPicPr>
          <p:nvPr/>
        </p:nvPicPr>
        <p:blipFill>
          <a:blip r:embed="rId2" cstate="print"/>
          <a:srcRect/>
          <a:stretch>
            <a:fillRect/>
          </a:stretch>
        </p:blipFill>
        <p:spPr bwMode="auto">
          <a:xfrm>
            <a:off x="71438" y="1285875"/>
            <a:ext cx="9072562" cy="4357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en-US" dirty="0" smtClean="0"/>
              <a:t>Type 1 diabetes treatment</a:t>
            </a:r>
            <a:endParaRPr lang="ru-RU" dirty="0"/>
          </a:p>
        </p:txBody>
      </p:sp>
      <p:sp>
        <p:nvSpPr>
          <p:cNvPr id="76803" name="Содержимое 2"/>
          <p:cNvSpPr>
            <a:spLocks noGrp="1"/>
          </p:cNvSpPr>
          <p:nvPr>
            <p:ph idx="1"/>
          </p:nvPr>
        </p:nvSpPr>
        <p:spPr>
          <a:xfrm>
            <a:off x="395288" y="1600200"/>
            <a:ext cx="8291512" cy="4924425"/>
          </a:xfrm>
        </p:spPr>
        <p:txBody>
          <a:bodyPr/>
          <a:lstStyle/>
          <a:p>
            <a:pPr algn="just"/>
            <a:r>
              <a:rPr lang="en-US" sz="2400" dirty="0" smtClean="0"/>
              <a:t>Type 1 diabetes is best treated with a combination of background basal insulin and </a:t>
            </a:r>
            <a:r>
              <a:rPr lang="en-US" sz="2400" dirty="0" err="1" smtClean="0"/>
              <a:t>premeal</a:t>
            </a:r>
            <a:r>
              <a:rPr lang="en-US" sz="2400" dirty="0" smtClean="0"/>
              <a:t> short- or </a:t>
            </a:r>
            <a:r>
              <a:rPr lang="en-US" sz="2400" dirty="0" err="1" smtClean="0"/>
              <a:t>rapidacting</a:t>
            </a:r>
            <a:r>
              <a:rPr lang="en-US" sz="2400" dirty="0" smtClean="0"/>
              <a:t> insulin. </a:t>
            </a:r>
          </a:p>
          <a:p>
            <a:pPr algn="just"/>
            <a:r>
              <a:rPr lang="en-US" sz="2400" dirty="0" smtClean="0"/>
              <a:t>The basal insulin is preferably initiated as insulin </a:t>
            </a:r>
            <a:r>
              <a:rPr lang="en-US" sz="2400" dirty="0" err="1" smtClean="0"/>
              <a:t>glargine</a:t>
            </a:r>
            <a:r>
              <a:rPr lang="en-US" sz="2400" dirty="0" smtClean="0"/>
              <a:t>, although twice daily neutral </a:t>
            </a:r>
            <a:r>
              <a:rPr lang="en-US" sz="2400" dirty="0" err="1" smtClean="0"/>
              <a:t>protamine</a:t>
            </a:r>
            <a:r>
              <a:rPr lang="en-US" sz="2400" dirty="0" smtClean="0"/>
              <a:t> </a:t>
            </a:r>
            <a:r>
              <a:rPr lang="en-US" sz="2400" dirty="0" err="1" smtClean="0"/>
              <a:t>Hagedorn</a:t>
            </a:r>
            <a:r>
              <a:rPr lang="en-US" sz="2400" dirty="0" smtClean="0"/>
              <a:t> (NPH) insulin or insulin </a:t>
            </a:r>
            <a:r>
              <a:rPr lang="en-US" sz="2400" dirty="0" err="1" smtClean="0"/>
              <a:t>detemir</a:t>
            </a:r>
            <a:r>
              <a:rPr lang="en-US" sz="2400" dirty="0" smtClean="0"/>
              <a:t> are alternative approaches. </a:t>
            </a:r>
          </a:p>
          <a:p>
            <a:pPr algn="just"/>
            <a:r>
              <a:rPr lang="en-US" sz="2400" dirty="0" smtClean="0"/>
              <a:t>The rapid-acting insulin analogues are preferred for </a:t>
            </a:r>
            <a:r>
              <a:rPr lang="en-US" sz="2400" dirty="0" err="1" smtClean="0"/>
              <a:t>prandial</a:t>
            </a:r>
            <a:r>
              <a:rPr lang="en-US" sz="2400" dirty="0" smtClean="0"/>
              <a:t> coverage.</a:t>
            </a:r>
          </a:p>
          <a:p>
            <a:pPr algn="just">
              <a:buFontTx/>
              <a:buNone/>
            </a:pPr>
            <a:r>
              <a:rPr lang="en-US" sz="2400" dirty="0" smtClean="0"/>
              <a:t>• Many patients with type 1 diabetes can benefit from continuous subcutaneous insulin infusion therapy </a:t>
            </a:r>
            <a:r>
              <a:rPr lang="en-US" sz="2400" dirty="0" err="1" smtClean="0"/>
              <a:t>delivere</a:t>
            </a:r>
            <a:r>
              <a:rPr lang="en-US" sz="2400" dirty="0" smtClean="0"/>
              <a:t> by commercially available insulin pumps.</a:t>
            </a:r>
            <a:endParaRPr lang="ru-RU" sz="2400"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4294967295"/>
          </p:nvPr>
        </p:nvSpPr>
        <p:spPr>
          <a:xfrm>
            <a:off x="0" y="260350"/>
            <a:ext cx="8229600" cy="6481763"/>
          </a:xfrm>
        </p:spPr>
        <p:txBody>
          <a:bodyPr/>
          <a:lstStyle/>
          <a:p>
            <a:pPr algn="ctr" eaLnBrk="1" hangingPunct="1">
              <a:lnSpc>
                <a:spcPct val="80000"/>
              </a:lnSpc>
              <a:buFontTx/>
              <a:buNone/>
            </a:pPr>
            <a:r>
              <a:rPr lang="en-US" sz="2000" b="1" smtClean="0"/>
              <a:t>Ultra-short/Rapid-acting insulin:  Insulin lyspro (Humalog),Insulin asparte (Novorapid), Insulin Glulysin (Apidra)</a:t>
            </a:r>
          </a:p>
          <a:p>
            <a:pPr eaLnBrk="1" hangingPunct="1">
              <a:lnSpc>
                <a:spcPct val="80000"/>
              </a:lnSpc>
            </a:pPr>
            <a:r>
              <a:rPr lang="en-US" sz="2000" smtClean="0"/>
              <a:t>Onset of action  -  5-15 min</a:t>
            </a:r>
          </a:p>
          <a:p>
            <a:pPr eaLnBrk="1" hangingPunct="1">
              <a:lnSpc>
                <a:spcPct val="80000"/>
              </a:lnSpc>
            </a:pPr>
            <a:r>
              <a:rPr lang="en-US" sz="2000" smtClean="0"/>
              <a:t>A maximal effect   -  1- 2 hours</a:t>
            </a:r>
          </a:p>
          <a:p>
            <a:pPr eaLnBrk="1" hangingPunct="1">
              <a:lnSpc>
                <a:spcPct val="80000"/>
              </a:lnSpc>
            </a:pPr>
            <a:r>
              <a:rPr lang="en-US" sz="2000" smtClean="0"/>
              <a:t>Duration of action   -  4-5  hours</a:t>
            </a:r>
            <a:endParaRPr lang="en-US" sz="2000" b="1" smtClean="0"/>
          </a:p>
          <a:p>
            <a:pPr algn="ctr" eaLnBrk="1" hangingPunct="1">
              <a:lnSpc>
                <a:spcPct val="80000"/>
              </a:lnSpc>
              <a:buFontTx/>
              <a:buNone/>
            </a:pPr>
            <a:r>
              <a:rPr lang="en-US" sz="2000" b="1" smtClean="0"/>
              <a:t>Short-acting insulin – soluble insulin (Actrapid, Humulyne Regular)</a:t>
            </a:r>
            <a:endParaRPr lang="en-US" sz="2000" smtClean="0"/>
          </a:p>
          <a:p>
            <a:pPr eaLnBrk="1" hangingPunct="1">
              <a:lnSpc>
                <a:spcPct val="80000"/>
              </a:lnSpc>
            </a:pPr>
            <a:r>
              <a:rPr lang="en-US" sz="2000" smtClean="0"/>
              <a:t>Onset of action  -  30-60 min</a:t>
            </a:r>
          </a:p>
          <a:p>
            <a:pPr eaLnBrk="1" hangingPunct="1">
              <a:lnSpc>
                <a:spcPct val="80000"/>
              </a:lnSpc>
            </a:pPr>
            <a:r>
              <a:rPr lang="en-US" sz="2000" smtClean="0"/>
              <a:t>A maximal effect   -   2-4 hours</a:t>
            </a:r>
          </a:p>
          <a:p>
            <a:pPr eaLnBrk="1" hangingPunct="1">
              <a:lnSpc>
                <a:spcPct val="80000"/>
              </a:lnSpc>
            </a:pPr>
            <a:r>
              <a:rPr lang="en-US" sz="2000" smtClean="0"/>
              <a:t>Duration of action   -   6-8  hours </a:t>
            </a:r>
            <a:endParaRPr lang="en-US" sz="2000" b="1" smtClean="0"/>
          </a:p>
          <a:p>
            <a:pPr algn="ctr" eaLnBrk="1" hangingPunct="1">
              <a:lnSpc>
                <a:spcPct val="80000"/>
              </a:lnSpc>
              <a:buFontTx/>
              <a:buNone/>
            </a:pPr>
            <a:r>
              <a:rPr lang="en-US" sz="2000" b="1" smtClean="0"/>
              <a:t>Intermediate-acting insulin – Ptotaphane, Humulyne NPH, Insuman Basal and others:</a:t>
            </a:r>
            <a:endParaRPr lang="en-US" sz="2000" smtClean="0"/>
          </a:p>
          <a:p>
            <a:pPr eaLnBrk="1" hangingPunct="1">
              <a:lnSpc>
                <a:spcPct val="80000"/>
              </a:lnSpc>
            </a:pPr>
            <a:r>
              <a:rPr lang="en-US" sz="2000" smtClean="0"/>
              <a:t>Onset of action  -  1-2 hours</a:t>
            </a:r>
          </a:p>
          <a:p>
            <a:pPr eaLnBrk="1" hangingPunct="1">
              <a:lnSpc>
                <a:spcPct val="80000"/>
              </a:lnSpc>
            </a:pPr>
            <a:r>
              <a:rPr lang="en-US" sz="2000" smtClean="0"/>
              <a:t>A maximal effect  -  4-12 hours</a:t>
            </a:r>
          </a:p>
          <a:p>
            <a:pPr eaLnBrk="1" hangingPunct="1">
              <a:lnSpc>
                <a:spcPct val="80000"/>
              </a:lnSpc>
            </a:pPr>
            <a:r>
              <a:rPr lang="en-US" sz="2000" smtClean="0"/>
              <a:t>Duration of action   -  18-22  hours</a:t>
            </a:r>
            <a:endParaRPr lang="en-US" sz="2000" b="1" smtClean="0"/>
          </a:p>
          <a:p>
            <a:pPr algn="ctr" eaLnBrk="1" hangingPunct="1">
              <a:lnSpc>
                <a:spcPct val="80000"/>
              </a:lnSpc>
              <a:buFontTx/>
              <a:buNone/>
            </a:pPr>
            <a:r>
              <a:rPr lang="en-US" sz="2000" b="1" smtClean="0"/>
              <a:t>Long-acting  insulin – Glargine (Lantus), Detemir (Levemir):</a:t>
            </a:r>
            <a:endParaRPr lang="en-US" sz="2000" smtClean="0"/>
          </a:p>
          <a:p>
            <a:pPr eaLnBrk="1" hangingPunct="1">
              <a:lnSpc>
                <a:spcPct val="80000"/>
              </a:lnSpc>
            </a:pPr>
            <a:r>
              <a:rPr lang="en-US" sz="2000" smtClean="0"/>
              <a:t>Onset of action  -  4-6 hours</a:t>
            </a:r>
          </a:p>
          <a:p>
            <a:pPr eaLnBrk="1" hangingPunct="1">
              <a:lnSpc>
                <a:spcPct val="80000"/>
              </a:lnSpc>
            </a:pPr>
            <a:r>
              <a:rPr lang="en-US" sz="2000" smtClean="0"/>
              <a:t>Duration of action  -  28-36 hours</a:t>
            </a:r>
          </a:p>
          <a:p>
            <a:pPr eaLnBrk="1" hangingPunct="1">
              <a:lnSpc>
                <a:spcPct val="80000"/>
              </a:lnSpc>
              <a:buFontTx/>
              <a:buNone/>
            </a:pPr>
            <a:r>
              <a:rPr lang="en-US" sz="2000" smtClean="0"/>
              <a:t>	</a:t>
            </a:r>
            <a:r>
              <a:rPr lang="en-US" sz="2000" b="1" smtClean="0"/>
              <a:t>Extra-long-acting insulin – Degludek (Tresiba)</a:t>
            </a:r>
            <a:r>
              <a:rPr lang="en-US" sz="2000" smtClean="0"/>
              <a:t> &gt; 42 h</a:t>
            </a:r>
          </a:p>
          <a:p>
            <a:pPr eaLnBrk="1" hangingPunct="1">
              <a:lnSpc>
                <a:spcPct val="80000"/>
              </a:lnSpc>
              <a:buFontTx/>
              <a:buNone/>
            </a:pPr>
            <a:endParaRPr lang="ru-RU" sz="200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ChangeArrowheads="1"/>
          </p:cNvSpPr>
          <p:nvPr/>
        </p:nvSpPr>
        <p:spPr bwMode="auto">
          <a:xfrm>
            <a:off x="296863" y="0"/>
            <a:ext cx="8847137" cy="1506538"/>
          </a:xfrm>
          <a:prstGeom prst="rect">
            <a:avLst/>
          </a:prstGeom>
          <a:noFill/>
          <a:ln w="9525">
            <a:noFill/>
            <a:miter lim="800000"/>
            <a:headEnd/>
            <a:tailEnd/>
          </a:ln>
        </p:spPr>
        <p:txBody>
          <a:bodyPr wrap="none" bIns="0" anchor="ctr">
            <a:spAutoFit/>
          </a:bodyPr>
          <a:lstStyle/>
          <a:p>
            <a:r>
              <a:rPr lang="en-US" sz="2400" b="1">
                <a:latin typeface="Arial" charset="0"/>
              </a:rPr>
              <a:t>                        Principles of insulin treatment  </a:t>
            </a:r>
            <a:endParaRPr lang="ru-RU" sz="2400" b="1">
              <a:latin typeface="Courier New" pitchFamily="49" charset="0"/>
              <a:cs typeface="Times New Roman" pitchFamily="18" charset="0"/>
            </a:endParaRPr>
          </a:p>
          <a:p>
            <a:pPr eaLnBrk="0" hangingPunct="0"/>
            <a:r>
              <a:rPr lang="en-US" sz="2400">
                <a:latin typeface="Arial" charset="0"/>
                <a:ea typeface="Times New Roman" pitchFamily="18" charset="0"/>
              </a:rPr>
              <a:t>Young people with type 1 diabetes can be started on injections </a:t>
            </a:r>
          </a:p>
          <a:p>
            <a:pPr eaLnBrk="0" hangingPunct="0"/>
            <a:r>
              <a:rPr lang="en-US" sz="2400">
                <a:latin typeface="Arial" charset="0"/>
                <a:ea typeface="Times New Roman" pitchFamily="18" charset="0"/>
              </a:rPr>
              <a:t>of an intermediate-acting insulin at a dose of 8-10 U twice-daily. </a:t>
            </a:r>
            <a:endParaRPr lang="ru-RU" sz="2400"/>
          </a:p>
          <a:p>
            <a:pPr eaLnBrk="0" hangingPunct="0"/>
            <a:endParaRPr lang="ru-RU" sz="2400">
              <a:latin typeface="Arial" charset="0"/>
            </a:endParaRPr>
          </a:p>
        </p:txBody>
      </p:sp>
      <p:pic>
        <p:nvPicPr>
          <p:cNvPr id="78851" name="Picture 4"/>
          <p:cNvPicPr>
            <a:picLocks noChangeAspect="1" noChangeArrowheads="1"/>
          </p:cNvPicPr>
          <p:nvPr/>
        </p:nvPicPr>
        <p:blipFill>
          <a:blip r:embed="rId2" cstate="print"/>
          <a:srcRect/>
          <a:stretch>
            <a:fillRect/>
          </a:stretch>
        </p:blipFill>
        <p:spPr bwMode="auto">
          <a:xfrm>
            <a:off x="1403350" y="1125538"/>
            <a:ext cx="6767513" cy="3171825"/>
          </a:xfrm>
          <a:prstGeom prst="rect">
            <a:avLst/>
          </a:prstGeom>
          <a:noFill/>
          <a:ln w="9525">
            <a:noFill/>
            <a:miter lim="800000"/>
            <a:headEnd/>
            <a:tailEnd/>
          </a:ln>
        </p:spPr>
      </p:pic>
      <p:sp>
        <p:nvSpPr>
          <p:cNvPr id="78852" name="Rectangle 6"/>
          <p:cNvSpPr>
            <a:spLocks noChangeArrowheads="1"/>
          </p:cNvSpPr>
          <p:nvPr/>
        </p:nvSpPr>
        <p:spPr bwMode="auto">
          <a:xfrm>
            <a:off x="0" y="3635375"/>
            <a:ext cx="8951913" cy="3076575"/>
          </a:xfrm>
          <a:prstGeom prst="rect">
            <a:avLst/>
          </a:prstGeom>
          <a:noFill/>
          <a:ln w="9525">
            <a:noFill/>
            <a:miter lim="800000"/>
            <a:headEnd/>
            <a:tailEnd/>
          </a:ln>
        </p:spPr>
        <p:txBody>
          <a:bodyPr wrap="none" anchor="ctr">
            <a:spAutoFit/>
          </a:bodyPr>
          <a:lstStyle/>
          <a:p>
            <a:r>
              <a:rPr lang="en-US" sz="2000" b="1" i="1">
                <a:latin typeface="Arial" charset="0"/>
                <a:ea typeface="Times New Roman" pitchFamily="18" charset="0"/>
              </a:rPr>
              <a:t>Insulin regimens</a:t>
            </a:r>
            <a:r>
              <a:rPr lang="en-US" sz="2000" i="1">
                <a:latin typeface="Arial" charset="0"/>
                <a:ea typeface="Times New Roman" pitchFamily="18" charset="0"/>
              </a:rPr>
              <a:t>. </a:t>
            </a:r>
          </a:p>
          <a:p>
            <a:r>
              <a:rPr lang="en-US" sz="2000" i="1">
                <a:latin typeface="Arial" charset="0"/>
                <a:ea typeface="Times New Roman" pitchFamily="18" charset="0"/>
              </a:rPr>
              <a:t>Profiles of soluble insulins are shown as dashed lines, intermediate- or long-</a:t>
            </a:r>
          </a:p>
          <a:p>
            <a:r>
              <a:rPr lang="en-US" sz="2000" i="1">
                <a:latin typeface="Arial" charset="0"/>
                <a:ea typeface="Times New Roman" pitchFamily="18" charset="0"/>
              </a:rPr>
              <a:t>acting insulin as solid lines and rapid-acting insulin analogues as dotted lines. </a:t>
            </a:r>
          </a:p>
          <a:p>
            <a:r>
              <a:rPr lang="en-US" sz="2000" i="1">
                <a:latin typeface="Arial" charset="0"/>
                <a:ea typeface="Times New Roman" pitchFamily="18" charset="0"/>
              </a:rPr>
              <a:t>The arrows indicate when the injections are given. </a:t>
            </a:r>
          </a:p>
          <a:p>
            <a:r>
              <a:rPr lang="en-US" sz="2000" i="1">
                <a:latin typeface="Arial" charset="0"/>
                <a:ea typeface="Times New Roman" pitchFamily="18" charset="0"/>
              </a:rPr>
              <a:t>B, breakfast; L, lunch; S, supper; Sn, snack (bedtime).</a:t>
            </a:r>
          </a:p>
          <a:p>
            <a:r>
              <a:rPr lang="en-US" sz="2000" i="1">
                <a:latin typeface="Arial" charset="0"/>
                <a:ea typeface="Times New Roman" pitchFamily="18" charset="0"/>
              </a:rPr>
              <a:t>           </a:t>
            </a:r>
            <a:r>
              <a:rPr lang="en-US" sz="2400" i="1" u="sng">
                <a:ea typeface="Times New Roman" pitchFamily="18" charset="0"/>
              </a:rPr>
              <a:t>Target blood glucose values should normally be: </a:t>
            </a:r>
          </a:p>
          <a:p>
            <a:pPr>
              <a:buFontTx/>
              <a:buChar char="•"/>
            </a:pPr>
            <a:r>
              <a:rPr lang="en-US" sz="2400" i="1">
                <a:ea typeface="Times New Roman" pitchFamily="18" charset="0"/>
              </a:rPr>
              <a:t>   4-6 mmol/L before meals</a:t>
            </a:r>
          </a:p>
          <a:p>
            <a:pPr>
              <a:buFontTx/>
              <a:buChar char="•"/>
            </a:pPr>
            <a:r>
              <a:rPr lang="en-US" sz="2400" i="1">
                <a:ea typeface="Times New Roman" pitchFamily="18" charset="0"/>
              </a:rPr>
              <a:t> &lt; 8 mmol/L after meals</a:t>
            </a:r>
          </a:p>
          <a:p>
            <a:pPr>
              <a:buFontTx/>
              <a:buChar char="•"/>
            </a:pPr>
            <a:r>
              <a:rPr lang="en-US" sz="2400" i="1">
                <a:ea typeface="Times New Roman" pitchFamily="18" charset="0"/>
              </a:rPr>
              <a:t> Hb Alc &lt; 6,5%</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en-US" dirty="0" smtClean="0"/>
              <a:t>Regimen 1 of insulin treatment</a:t>
            </a:r>
            <a:endParaRPr lang="ru-RU" dirty="0"/>
          </a:p>
        </p:txBody>
      </p:sp>
      <p:sp>
        <p:nvSpPr>
          <p:cNvPr id="79875" name="Содержимое 2"/>
          <p:cNvSpPr>
            <a:spLocks noGrp="1"/>
          </p:cNvSpPr>
          <p:nvPr>
            <p:ph idx="1"/>
          </p:nvPr>
        </p:nvSpPr>
        <p:spPr/>
        <p:txBody>
          <a:bodyPr/>
          <a:lstStyle/>
          <a:p>
            <a:r>
              <a:rPr lang="en-US" sz="1800" smtClean="0"/>
              <a:t>The total insulin requirement is estimated to be 0.5 to 0.6 units/kg; lower initial doses can be used in patients with low body weight or those demonstrating high sensitivity to insulin.</a:t>
            </a:r>
          </a:p>
          <a:p>
            <a:r>
              <a:rPr lang="en-US" sz="1800" smtClean="0"/>
              <a:t> Approximately two-thirds of the total insulin is given 30 minutes before breakfast using </a:t>
            </a:r>
            <a:r>
              <a:rPr lang="en-US" sz="1800" b="1" smtClean="0">
                <a:solidFill>
                  <a:srgbClr val="FF0000"/>
                </a:solidFill>
              </a:rPr>
              <a:t>a combination intermediate (NPH) and short-acting (regular) insulin in a ratio of 2:1.</a:t>
            </a:r>
          </a:p>
          <a:p>
            <a:r>
              <a:rPr lang="en-US" sz="1800" smtClean="0"/>
              <a:t> One-sixth of the total dose is given 30 minutes before supper as regular insulin and one-sixth of the total insulin dose is given as NPH at bedtime.</a:t>
            </a:r>
          </a:p>
          <a:p>
            <a:r>
              <a:rPr lang="en-US" sz="1800" smtClean="0"/>
              <a:t> Rapid-acting insulin can be substituted for regular and given immediately before the meal.</a:t>
            </a:r>
          </a:p>
          <a:p>
            <a:r>
              <a:rPr lang="en-US" sz="1800" smtClean="0"/>
              <a:t> Adjust dosages according to glucose response; do not adjust NPH insulin more often than every 48 hours</a:t>
            </a:r>
            <a:endParaRPr lang="ru-RU" sz="180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en-US" dirty="0" smtClean="0"/>
              <a:t>Regimen 2 of insulin treatment</a:t>
            </a:r>
            <a:endParaRPr lang="ru-RU" dirty="0"/>
          </a:p>
        </p:txBody>
      </p:sp>
      <p:sp>
        <p:nvSpPr>
          <p:cNvPr id="80899" name="Содержимое 2"/>
          <p:cNvSpPr>
            <a:spLocks noGrp="1"/>
          </p:cNvSpPr>
          <p:nvPr>
            <p:ph idx="1"/>
          </p:nvPr>
        </p:nvSpPr>
        <p:spPr/>
        <p:txBody>
          <a:bodyPr/>
          <a:lstStyle/>
          <a:p>
            <a:r>
              <a:rPr lang="en-US" sz="1400" dirty="0" smtClean="0"/>
              <a:t>Half of the total dose is administered using a </a:t>
            </a:r>
            <a:r>
              <a:rPr lang="en-US" sz="1400" b="1" u="sng" dirty="0" smtClean="0">
                <a:solidFill>
                  <a:srgbClr val="FF0000"/>
                </a:solidFill>
              </a:rPr>
              <a:t>basal long-acting insulin (</a:t>
            </a:r>
            <a:r>
              <a:rPr lang="en-US" sz="1400" b="1" u="sng" dirty="0" err="1" smtClean="0">
                <a:solidFill>
                  <a:srgbClr val="FF0000"/>
                </a:solidFill>
              </a:rPr>
              <a:t>glargine</a:t>
            </a:r>
            <a:r>
              <a:rPr lang="en-US" sz="1400" b="1" u="sng" dirty="0" smtClean="0">
                <a:solidFill>
                  <a:srgbClr val="FF0000"/>
                </a:solidFill>
              </a:rPr>
              <a:t>) </a:t>
            </a:r>
            <a:r>
              <a:rPr lang="en-US" sz="1400" dirty="0" smtClean="0"/>
              <a:t>given at bedtime.  Approximately one-sixth of the total dose is given </a:t>
            </a:r>
            <a:r>
              <a:rPr lang="en-US" sz="1400" dirty="0" smtClean="0">
                <a:solidFill>
                  <a:srgbClr val="FF0000"/>
                </a:solidFill>
              </a:rPr>
              <a:t>as a rapid-acting insulin administered thrice daily before meals</a:t>
            </a:r>
            <a:r>
              <a:rPr lang="en-US" sz="1400" dirty="0" smtClean="0"/>
              <a:t>, adjusted to match the intake of dietary carbohydrate. Begin with an insulin-to-carbohydrate ratio of 1:15 (1 unit of insulin per 15 grams carbohydrate) and adjust the ratio according to glucose response.</a:t>
            </a:r>
          </a:p>
          <a:p>
            <a:r>
              <a:rPr lang="en-US" sz="1400" dirty="0" smtClean="0"/>
              <a:t> A supplemental </a:t>
            </a:r>
            <a:r>
              <a:rPr lang="en-US" sz="1400" b="1" u="sng" dirty="0" smtClean="0">
                <a:solidFill>
                  <a:srgbClr val="FF0000"/>
                </a:solidFill>
              </a:rPr>
              <a:t>rapid-acting insulin dose </a:t>
            </a:r>
            <a:r>
              <a:rPr lang="en-US" sz="1400" dirty="0" smtClean="0"/>
              <a:t>(correction dose) can be added to correct for blood-glucose excursions before meals. The correction dose is calculated by dividing 1800 by the total daily insulin requirement to estimate the amount of blood glucose (mg/</a:t>
            </a:r>
            <a:r>
              <a:rPr lang="en-US" sz="1400" dirty="0" err="1" smtClean="0"/>
              <a:t>dL</a:t>
            </a:r>
            <a:r>
              <a:rPr lang="en-US" sz="1400" dirty="0" smtClean="0"/>
              <a:t>) lowered per 1 unit of insulin. (Experts disagree as to the denominator [1800 versus 1700], and 1500 is substituted if regular insulin is used).</a:t>
            </a:r>
          </a:p>
          <a:p>
            <a:r>
              <a:rPr lang="en-US" sz="1400" dirty="0" smtClean="0"/>
              <a:t> Adjust </a:t>
            </a:r>
            <a:r>
              <a:rPr lang="en-US" sz="1400" dirty="0" err="1" smtClean="0"/>
              <a:t>glargine</a:t>
            </a:r>
            <a:r>
              <a:rPr lang="en-US" sz="1400" dirty="0" smtClean="0"/>
              <a:t> according to the FBG, increasing by 1 to 2 units for each 20 mg/</a:t>
            </a:r>
            <a:r>
              <a:rPr lang="en-US" sz="1400" dirty="0" err="1" smtClean="0"/>
              <a:t>dL</a:t>
            </a:r>
            <a:r>
              <a:rPr lang="en-US" sz="1400" dirty="0" smtClean="0"/>
              <a:t> of FBG over 100 mg/</a:t>
            </a:r>
            <a:r>
              <a:rPr lang="en-US" sz="1400" dirty="0" err="1" smtClean="0"/>
              <a:t>dL</a:t>
            </a:r>
            <a:r>
              <a:rPr lang="en-US" sz="1400" dirty="0" smtClean="0"/>
              <a:t>, and allowing 5 days between further increments.</a:t>
            </a:r>
          </a:p>
          <a:p>
            <a:r>
              <a:rPr lang="en-US" sz="1400" dirty="0" smtClean="0"/>
              <a:t> When glucose control is stable, </a:t>
            </a:r>
            <a:r>
              <a:rPr lang="en-US" sz="1400" dirty="0" err="1" smtClean="0"/>
              <a:t>glargine</a:t>
            </a:r>
            <a:r>
              <a:rPr lang="en-US" sz="1400" dirty="0" smtClean="0"/>
              <a:t> can be shifted to any convenient consistent time each day, although, </a:t>
            </a:r>
            <a:r>
              <a:rPr lang="en-US" sz="1400" dirty="0" err="1" smtClean="0"/>
              <a:t>glargine</a:t>
            </a:r>
            <a:r>
              <a:rPr lang="en-US" sz="1400" dirty="0" smtClean="0"/>
              <a:t> injection in the morning reduces the frequency of overnight and early morning hypoglycemia.</a:t>
            </a:r>
          </a:p>
          <a:p>
            <a:r>
              <a:rPr lang="en-US" sz="1400" dirty="0" smtClean="0"/>
              <a:t> Approximately one-third of type 1 patients experience a waning effect of </a:t>
            </a:r>
            <a:r>
              <a:rPr lang="en-US" sz="1400" dirty="0" err="1" smtClean="0"/>
              <a:t>glargine</a:t>
            </a:r>
            <a:r>
              <a:rPr lang="en-US" sz="1400" dirty="0" smtClean="0"/>
              <a:t> before the end of a 24-hour cycle, and require splitting the dose to twice daily.</a:t>
            </a:r>
          </a:p>
          <a:p>
            <a:r>
              <a:rPr lang="en-US" sz="1400" dirty="0" smtClean="0"/>
              <a:t> Twice daily injection of </a:t>
            </a:r>
            <a:r>
              <a:rPr lang="en-US" sz="1400" dirty="0" err="1" smtClean="0"/>
              <a:t>detemir</a:t>
            </a:r>
            <a:r>
              <a:rPr lang="en-US" sz="1400" dirty="0" smtClean="0"/>
              <a:t> is an alternative to </a:t>
            </a:r>
            <a:r>
              <a:rPr lang="en-US" sz="1400" dirty="0" err="1" smtClean="0"/>
              <a:t>glargine</a:t>
            </a:r>
            <a:r>
              <a:rPr lang="en-US" sz="1400" dirty="0" smtClean="0"/>
              <a:t>.</a:t>
            </a:r>
            <a:endParaRPr lang="ru-RU" sz="14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defRPr/>
            </a:pPr>
            <a:r>
              <a:rPr lang="en-US" smtClean="0"/>
              <a:t>CLASSIFICATION</a:t>
            </a:r>
            <a:endParaRPr lang="ru-RU" smtClean="0"/>
          </a:p>
        </p:txBody>
      </p:sp>
      <p:sp>
        <p:nvSpPr>
          <p:cNvPr id="9219" name="Rectangle 3"/>
          <p:cNvSpPr>
            <a:spLocks noGrp="1" noChangeArrowheads="1"/>
          </p:cNvSpPr>
          <p:nvPr>
            <p:ph type="body" idx="1"/>
          </p:nvPr>
        </p:nvSpPr>
        <p:spPr/>
        <p:txBody>
          <a:bodyPr/>
          <a:lstStyle/>
          <a:p>
            <a:pPr eaLnBrk="1" hangingPunct="1"/>
            <a:r>
              <a:rPr lang="en-US" smtClean="0"/>
              <a:t>1. Type 1- IDDM (autoimmune – type 1a, idiopathic – type 1b)</a:t>
            </a:r>
          </a:p>
          <a:p>
            <a:pPr eaLnBrk="1" hangingPunct="1"/>
            <a:r>
              <a:rPr lang="en-US" smtClean="0"/>
              <a:t>2.  Type 2- NIDDM</a:t>
            </a:r>
          </a:p>
          <a:p>
            <a:pPr eaLnBrk="1" hangingPunct="1"/>
            <a:r>
              <a:rPr lang="en-US" smtClean="0"/>
              <a:t>3. Miscellaneous types (MODY 1-</a:t>
            </a:r>
            <a:r>
              <a:rPr lang="ru-RU" smtClean="0"/>
              <a:t>6</a:t>
            </a:r>
            <a:r>
              <a:rPr lang="en-US" smtClean="0"/>
              <a:t> subtypes, secondary DM)</a:t>
            </a:r>
          </a:p>
          <a:p>
            <a:pPr eaLnBrk="1" hangingPunct="1"/>
            <a:r>
              <a:rPr lang="en-US" smtClean="0"/>
              <a:t>4. Gestational DM</a:t>
            </a:r>
          </a:p>
          <a:p>
            <a:pPr eaLnBrk="1" hangingPunct="1"/>
            <a:r>
              <a:rPr lang="en-US" smtClean="0"/>
              <a:t>5. Prediabetes (IGT, IFG)</a:t>
            </a:r>
          </a:p>
          <a:p>
            <a:pPr eaLnBrk="1" hangingPunct="1">
              <a:buFontTx/>
              <a:buNone/>
            </a:pPr>
            <a:endParaRPr lang="ru-RU"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79388" y="-458788"/>
            <a:ext cx="8785225" cy="1314451"/>
          </a:xfrm>
        </p:spPr>
        <p:txBody>
          <a:bodyPr/>
          <a:lstStyle/>
          <a:p>
            <a:pPr eaLnBrk="1" hangingPunct="1">
              <a:defRPr/>
            </a:pPr>
            <a:r>
              <a:rPr lang="en-US" sz="3600" b="1" smtClean="0"/>
              <a:t>Indications for insulin treatment</a:t>
            </a:r>
            <a:endParaRPr lang="ru-RU" sz="3600" b="1" smtClean="0"/>
          </a:p>
        </p:txBody>
      </p:sp>
      <p:sp>
        <p:nvSpPr>
          <p:cNvPr id="81923" name="Rectangle 3"/>
          <p:cNvSpPr>
            <a:spLocks noGrp="1" noChangeArrowheads="1"/>
          </p:cNvSpPr>
          <p:nvPr>
            <p:ph type="body" idx="1"/>
          </p:nvPr>
        </p:nvSpPr>
        <p:spPr>
          <a:xfrm>
            <a:off x="0" y="908050"/>
            <a:ext cx="9144000" cy="5949950"/>
          </a:xfrm>
        </p:spPr>
        <p:txBody>
          <a:bodyPr/>
          <a:lstStyle/>
          <a:p>
            <a:pPr marL="381000" indent="-381000" eaLnBrk="1" hangingPunct="1">
              <a:lnSpc>
                <a:spcPct val="80000"/>
              </a:lnSpc>
              <a:buFontTx/>
              <a:buAutoNum type="arabicPeriod"/>
            </a:pPr>
            <a:r>
              <a:rPr lang="en-US" sz="2400" smtClean="0"/>
              <a:t>Type 1 diabetes</a:t>
            </a:r>
            <a:endParaRPr lang="ru-RU" sz="2400" smtClean="0"/>
          </a:p>
          <a:p>
            <a:pPr marL="381000" indent="-381000" eaLnBrk="1" hangingPunct="1">
              <a:lnSpc>
                <a:spcPct val="80000"/>
              </a:lnSpc>
              <a:buFontTx/>
              <a:buAutoNum type="arabicPeriod"/>
            </a:pPr>
            <a:r>
              <a:rPr lang="en-US" sz="2400" smtClean="0"/>
              <a:t>Severe  decompensation of diabetes (hyperglycemic crisis) due to infection, trauma, surgical operation, stress, other diseases.</a:t>
            </a:r>
          </a:p>
          <a:p>
            <a:pPr marL="381000" indent="-381000" eaLnBrk="1" hangingPunct="1">
              <a:lnSpc>
                <a:spcPct val="80000"/>
              </a:lnSpc>
              <a:buFontTx/>
              <a:buAutoNum type="arabicPeriod"/>
            </a:pPr>
            <a:r>
              <a:rPr lang="en-US" sz="2400" smtClean="0"/>
              <a:t>Acute complications: ketoacidosis, hyperosmolar state, lactic acidosis </a:t>
            </a:r>
          </a:p>
          <a:p>
            <a:pPr marL="381000" indent="-381000" eaLnBrk="1" hangingPunct="1">
              <a:lnSpc>
                <a:spcPct val="80000"/>
              </a:lnSpc>
              <a:buFontTx/>
              <a:buAutoNum type="arabicPeriod"/>
            </a:pPr>
            <a:r>
              <a:rPr lang="en-US" sz="2400" smtClean="0"/>
              <a:t>Pregnancy, lactation.</a:t>
            </a:r>
          </a:p>
          <a:p>
            <a:pPr marL="381000" indent="-381000" eaLnBrk="1" hangingPunct="1">
              <a:lnSpc>
                <a:spcPct val="80000"/>
              </a:lnSpc>
              <a:buFontTx/>
              <a:buAutoNum type="arabicPeriod"/>
            </a:pPr>
            <a:r>
              <a:rPr lang="en-US" sz="2400" smtClean="0"/>
              <a:t>Diabetic nephropathy with chronic  renal failure 2-3</a:t>
            </a:r>
          </a:p>
          <a:p>
            <a:pPr marL="381000" indent="-381000" eaLnBrk="1" hangingPunct="1">
              <a:lnSpc>
                <a:spcPct val="80000"/>
              </a:lnSpc>
              <a:buFontTx/>
              <a:buAutoNum type="arabicPeriod"/>
            </a:pPr>
            <a:r>
              <a:rPr lang="en-US" sz="2400" smtClean="0"/>
              <a:t>Hepatic failure</a:t>
            </a:r>
          </a:p>
          <a:p>
            <a:pPr marL="381000" indent="-381000" eaLnBrk="1" hangingPunct="1">
              <a:lnSpc>
                <a:spcPct val="80000"/>
              </a:lnSpc>
              <a:buFontTx/>
              <a:buAutoNum type="arabicPeriod"/>
            </a:pPr>
            <a:r>
              <a:rPr lang="en-US" sz="2400" smtClean="0"/>
              <a:t>Diabetic gangrene.</a:t>
            </a:r>
            <a:endParaRPr lang="en-US" sz="2400" u="sng" smtClean="0"/>
          </a:p>
          <a:p>
            <a:pPr marL="381000" indent="-381000" eaLnBrk="1" hangingPunct="1">
              <a:lnSpc>
                <a:spcPct val="80000"/>
              </a:lnSpc>
              <a:buFontTx/>
              <a:buAutoNum type="arabicPeriod"/>
            </a:pPr>
            <a:r>
              <a:rPr lang="en-US" sz="2400" u="sng" smtClean="0"/>
              <a:t>Cachexia</a:t>
            </a:r>
            <a:r>
              <a:rPr lang="en-US" sz="2400" smtClean="0"/>
              <a:t>.</a:t>
            </a:r>
          </a:p>
          <a:p>
            <a:pPr marL="381000" indent="-381000" eaLnBrk="1" hangingPunct="1">
              <a:lnSpc>
                <a:spcPct val="80000"/>
              </a:lnSpc>
              <a:buFontTx/>
              <a:buAutoNum type="arabicPeriod"/>
            </a:pPr>
            <a:r>
              <a:rPr lang="en-US" sz="2400" smtClean="0"/>
              <a:t>No effect from oral hypoglycaemic drugs.</a:t>
            </a:r>
          </a:p>
          <a:p>
            <a:pPr marL="381000" indent="-381000" eaLnBrk="1" hangingPunct="1">
              <a:lnSpc>
                <a:spcPct val="80000"/>
              </a:lnSpc>
              <a:buFontTx/>
              <a:buAutoNum type="arabicPeriod"/>
            </a:pPr>
            <a:r>
              <a:rPr lang="en-US" sz="2400" smtClean="0"/>
              <a:t>Contraindications for the treatment with oral hypoglycaemic drugs.</a:t>
            </a:r>
          </a:p>
          <a:p>
            <a:pPr marL="381000" indent="-381000" eaLnBrk="1" hangingPunct="1">
              <a:lnSpc>
                <a:spcPct val="80000"/>
              </a:lnSpc>
              <a:buFontTx/>
              <a:buAutoNum type="arabicPeriod"/>
            </a:pPr>
            <a:r>
              <a:rPr lang="en-US" sz="2400" smtClean="0"/>
              <a:t>Severe  surgical operations.</a:t>
            </a:r>
          </a:p>
          <a:p>
            <a:pPr marL="381000" indent="-381000" eaLnBrk="1" hangingPunct="1">
              <a:lnSpc>
                <a:spcPct val="80000"/>
              </a:lnSpc>
              <a:buFontTx/>
              <a:buAutoNum type="arabicPeriod"/>
            </a:pPr>
            <a:r>
              <a:rPr lang="en-US" sz="2400" smtClean="0"/>
              <a:t>Exacerbation of the chronic infection (</a:t>
            </a:r>
            <a:r>
              <a:rPr lang="en-US" sz="2400" u="sng" smtClean="0"/>
              <a:t>pyelonephritis</a:t>
            </a:r>
            <a:r>
              <a:rPr lang="en-US" sz="2400" smtClean="0"/>
              <a:t>, tuberculosis</a:t>
            </a:r>
            <a:r>
              <a:rPr lang="en-US" sz="2000" smtClean="0"/>
              <a:t>).</a:t>
            </a:r>
            <a:endParaRPr lang="ru-RU" sz="200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23850" y="-458788"/>
            <a:ext cx="8507413" cy="1314451"/>
          </a:xfrm>
        </p:spPr>
        <p:txBody>
          <a:bodyPr/>
          <a:lstStyle/>
          <a:p>
            <a:pPr eaLnBrk="1" hangingPunct="1">
              <a:defRPr/>
            </a:pPr>
            <a:r>
              <a:rPr lang="en-US" sz="3600" b="1" smtClean="0"/>
              <a:t>Complications of insulin therapy</a:t>
            </a:r>
            <a:endParaRPr lang="ru-RU" sz="3600" b="1" smtClean="0"/>
          </a:p>
        </p:txBody>
      </p:sp>
      <p:sp>
        <p:nvSpPr>
          <p:cNvPr id="82947" name="Rectangle 3"/>
          <p:cNvSpPr>
            <a:spLocks noGrp="1" noChangeArrowheads="1"/>
          </p:cNvSpPr>
          <p:nvPr>
            <p:ph type="body" idx="1"/>
          </p:nvPr>
        </p:nvSpPr>
        <p:spPr>
          <a:xfrm>
            <a:off x="0" y="908050"/>
            <a:ext cx="8785225" cy="5373688"/>
          </a:xfrm>
        </p:spPr>
        <p:txBody>
          <a:bodyPr/>
          <a:lstStyle/>
          <a:p>
            <a:pPr eaLnBrk="1" hangingPunct="1">
              <a:buFontTx/>
              <a:buNone/>
            </a:pPr>
            <a:r>
              <a:rPr lang="en-US" b="1" smtClean="0"/>
              <a:t>1. At the injection site: </a:t>
            </a:r>
            <a:endParaRPr lang="ru-RU" smtClean="0"/>
          </a:p>
          <a:p>
            <a:pPr lvl="1" eaLnBrk="1" hangingPunct="1"/>
            <a:r>
              <a:rPr lang="en-US" sz="3200" smtClean="0"/>
              <a:t>Shallow injections result in intradermal insulin delivery and painful, reddened lesions or even scarring. </a:t>
            </a:r>
          </a:p>
          <a:p>
            <a:pPr lvl="1" eaLnBrk="1" hangingPunct="1"/>
            <a:r>
              <a:rPr lang="en-US" sz="3200" smtClean="0"/>
              <a:t>Injection site abscesses occur but are extremely rare.  </a:t>
            </a:r>
          </a:p>
          <a:p>
            <a:pPr lvl="1" eaLnBrk="1" hangingPunct="1"/>
            <a:r>
              <a:rPr lang="en-US" sz="3200" smtClean="0"/>
              <a:t>Local allergic responses. </a:t>
            </a:r>
          </a:p>
          <a:p>
            <a:pPr lvl="1" eaLnBrk="1" hangingPunct="1"/>
            <a:r>
              <a:rPr lang="en-US" sz="3200" smtClean="0"/>
              <a:t>Generalized allergic responses are rare. </a:t>
            </a:r>
          </a:p>
          <a:p>
            <a:pPr lvl="1" eaLnBrk="1" hangingPunct="1"/>
            <a:r>
              <a:rPr lang="en-US" sz="3200" smtClean="0"/>
              <a:t>Fatty lumps (lipohypertrophy)</a:t>
            </a:r>
            <a:endParaRPr lang="ru-RU" sz="320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body" idx="4294967295"/>
          </p:nvPr>
        </p:nvSpPr>
        <p:spPr>
          <a:xfrm>
            <a:off x="-323850" y="0"/>
            <a:ext cx="9467850" cy="6858000"/>
          </a:xfrm>
        </p:spPr>
        <p:txBody>
          <a:bodyPr/>
          <a:lstStyle/>
          <a:p>
            <a:pPr algn="ctr" eaLnBrk="1" hangingPunct="1">
              <a:lnSpc>
                <a:spcPct val="80000"/>
              </a:lnSpc>
              <a:buFontTx/>
              <a:buNone/>
            </a:pPr>
            <a:r>
              <a:rPr lang="en-US" sz="2400" b="1" smtClean="0"/>
              <a:t>2.  Insulin resistance  </a:t>
            </a:r>
            <a:endParaRPr lang="en-US" sz="2400" u="sng" smtClean="0"/>
          </a:p>
          <a:p>
            <a:pPr eaLnBrk="1" hangingPunct="1">
              <a:lnSpc>
                <a:spcPct val="80000"/>
              </a:lnSpc>
            </a:pPr>
            <a:r>
              <a:rPr lang="en-US" sz="2400" smtClean="0"/>
              <a:t>Obesity. </a:t>
            </a:r>
          </a:p>
          <a:p>
            <a:pPr eaLnBrk="1" hangingPunct="1">
              <a:lnSpc>
                <a:spcPct val="80000"/>
              </a:lnSpc>
            </a:pPr>
            <a:r>
              <a:rPr lang="en-US" sz="2400" smtClean="0"/>
              <a:t>Acanthosis nigricans (antibodies directed against the insulin receptor)  </a:t>
            </a:r>
            <a:endParaRPr lang="en-US" sz="2400" b="1" smtClean="0"/>
          </a:p>
          <a:p>
            <a:pPr algn="ctr" eaLnBrk="1" hangingPunct="1">
              <a:lnSpc>
                <a:spcPct val="80000"/>
              </a:lnSpc>
              <a:buFontTx/>
              <a:buNone/>
            </a:pPr>
            <a:r>
              <a:rPr lang="en-US" sz="2400" b="1" smtClean="0"/>
              <a:t>     3.  Weight gain  </a:t>
            </a:r>
            <a:endParaRPr lang="en-US" sz="2400" u="sng" smtClean="0"/>
          </a:p>
          <a:p>
            <a:pPr algn="ctr" eaLnBrk="1" hangingPunct="1">
              <a:lnSpc>
                <a:spcPct val="80000"/>
              </a:lnSpc>
              <a:buFontTx/>
              <a:buNone/>
            </a:pPr>
            <a:r>
              <a:rPr lang="en-US" sz="2400" b="1" smtClean="0"/>
              <a:t>     4.  Hypoglycaemia during insulin treatment</a:t>
            </a:r>
            <a:endParaRPr lang="ru-RU" sz="2400" b="1" smtClean="0"/>
          </a:p>
          <a:p>
            <a:pPr eaLnBrk="1" hangingPunct="1">
              <a:lnSpc>
                <a:spcPct val="80000"/>
              </a:lnSpc>
            </a:pPr>
            <a:r>
              <a:rPr lang="en-US" sz="2400" smtClean="0"/>
              <a:t>This is the most common complication of insulin therapy. </a:t>
            </a:r>
          </a:p>
          <a:p>
            <a:pPr eaLnBrk="1" hangingPunct="1">
              <a:lnSpc>
                <a:spcPct val="80000"/>
              </a:lnSpc>
            </a:pPr>
            <a:r>
              <a:rPr lang="en-US" sz="2400" smtClean="0"/>
              <a:t>Symptoms develop when the blood glucose level falls below 3 mmol/L</a:t>
            </a:r>
          </a:p>
          <a:p>
            <a:pPr eaLnBrk="1" hangingPunct="1">
              <a:lnSpc>
                <a:spcPct val="80000"/>
              </a:lnSpc>
            </a:pPr>
            <a:r>
              <a:rPr lang="en-US" sz="2400" smtClean="0"/>
              <a:t>typically develop over a few minutes</a:t>
            </a:r>
          </a:p>
          <a:p>
            <a:pPr eaLnBrk="1" hangingPunct="1">
              <a:lnSpc>
                <a:spcPct val="80000"/>
              </a:lnSpc>
            </a:pPr>
            <a:r>
              <a:rPr lang="en-US" sz="2400" smtClean="0"/>
              <a:t>with 'adrenergic' features of sweating, tremor and a pounding heartbeat. </a:t>
            </a:r>
          </a:p>
          <a:p>
            <a:pPr eaLnBrk="1" hangingPunct="1">
              <a:lnSpc>
                <a:spcPct val="80000"/>
              </a:lnSpc>
            </a:pPr>
            <a:r>
              <a:rPr lang="en-US" sz="2400" smtClean="0"/>
              <a:t>physical signs:  pallor and a cold sweat. </a:t>
            </a:r>
          </a:p>
          <a:p>
            <a:pPr eaLnBrk="1" hangingPunct="1">
              <a:lnSpc>
                <a:spcPct val="80000"/>
              </a:lnSpc>
            </a:pPr>
            <a:r>
              <a:rPr lang="en-US" sz="2400" smtClean="0"/>
              <a:t>patients with long-standing diabetes appear pale, drowsy or detached.</a:t>
            </a:r>
          </a:p>
          <a:p>
            <a:pPr eaLnBrk="1" hangingPunct="1">
              <a:lnSpc>
                <a:spcPct val="80000"/>
              </a:lnSpc>
            </a:pPr>
            <a:r>
              <a:rPr lang="en-US" sz="2400" smtClean="0"/>
              <a:t>behaviour is clumsy or inappropriate, and some become irritable or even aggressive. </a:t>
            </a:r>
          </a:p>
          <a:p>
            <a:pPr eaLnBrk="1" hangingPunct="1">
              <a:lnSpc>
                <a:spcPct val="80000"/>
              </a:lnSpc>
            </a:pPr>
            <a:r>
              <a:rPr lang="en-US" sz="2400" smtClean="0"/>
              <a:t>patients develop convulsions during hypoglycaemic coma </a:t>
            </a:r>
          </a:p>
          <a:p>
            <a:pPr eaLnBrk="1" hangingPunct="1">
              <a:lnSpc>
                <a:spcPct val="80000"/>
              </a:lnSpc>
            </a:pPr>
            <a:r>
              <a:rPr lang="en-US" sz="2400" smtClean="0"/>
              <a:t>hemiparesis that resolves within a few minutes when glucose is administered. </a:t>
            </a:r>
            <a:endParaRPr lang="ru-RU" sz="240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en-US" b="1" smtClean="0"/>
              <a:t>Urgent treatment of hypoglycaemia</a:t>
            </a:r>
            <a:endParaRPr lang="ru-RU" b="1" smtClean="0"/>
          </a:p>
        </p:txBody>
      </p:sp>
      <p:sp>
        <p:nvSpPr>
          <p:cNvPr id="84995" name="Rectangle 3"/>
          <p:cNvSpPr>
            <a:spLocks noGrp="1" noChangeArrowheads="1"/>
          </p:cNvSpPr>
          <p:nvPr>
            <p:ph type="body" idx="1"/>
          </p:nvPr>
        </p:nvSpPr>
        <p:spPr>
          <a:xfrm>
            <a:off x="457200" y="1125538"/>
            <a:ext cx="8229600" cy="4930775"/>
          </a:xfrm>
        </p:spPr>
        <p:txBody>
          <a:bodyPr/>
          <a:lstStyle/>
          <a:p>
            <a:pPr eaLnBrk="1" hangingPunct="1"/>
            <a:endParaRPr lang="ru-RU" b="1" smtClean="0"/>
          </a:p>
          <a:p>
            <a:pPr eaLnBrk="1" hangingPunct="1">
              <a:buFontTx/>
              <a:buNone/>
            </a:pPr>
            <a:r>
              <a:rPr lang="en-US" sz="4000" b="1" smtClean="0"/>
              <a:t>1. Mild hypoglycaemia  </a:t>
            </a:r>
            <a:endParaRPr lang="ru-RU" sz="4000" b="1" smtClean="0"/>
          </a:p>
          <a:p>
            <a:pPr eaLnBrk="1" hangingPunct="1"/>
            <a:r>
              <a:rPr lang="en-US" sz="4000" smtClean="0"/>
              <a:t>Any form of rapidly absorbed carbohydrate will relieve the early symptoms, and sufferers should always carry glucose or sweets.</a:t>
            </a:r>
            <a:r>
              <a:rPr lang="en-US" smtClean="0"/>
              <a:t> </a:t>
            </a:r>
            <a:endParaRPr lang="ru-RU"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type="body" idx="4294967295"/>
          </p:nvPr>
        </p:nvSpPr>
        <p:spPr>
          <a:xfrm>
            <a:off x="0" y="260350"/>
            <a:ext cx="8229600" cy="6337300"/>
          </a:xfrm>
        </p:spPr>
        <p:txBody>
          <a:bodyPr/>
          <a:lstStyle/>
          <a:p>
            <a:pPr eaLnBrk="1" hangingPunct="1">
              <a:buFontTx/>
              <a:buNone/>
            </a:pPr>
            <a:r>
              <a:rPr lang="en-US" b="1" smtClean="0"/>
              <a:t>2. Severe hypoglycaemia  </a:t>
            </a:r>
            <a:endParaRPr lang="ru-RU" b="1" smtClean="0"/>
          </a:p>
          <a:p>
            <a:pPr eaLnBrk="1" hangingPunct="1"/>
            <a:r>
              <a:rPr lang="en-US" smtClean="0"/>
              <a:t>Blood should be taken for glucose estimation before treatment is given. </a:t>
            </a:r>
          </a:p>
          <a:p>
            <a:pPr eaLnBrk="1" hangingPunct="1"/>
            <a:r>
              <a:rPr lang="en-US" smtClean="0"/>
              <a:t>intravenous glucose (25-50 mL of 50% dextrose solution) followed by a flush of normal saline to preserve the vein (since 50% dextrose scleroses veins),or </a:t>
            </a:r>
          </a:p>
          <a:p>
            <a:pPr eaLnBrk="1" hangingPunct="1"/>
            <a:r>
              <a:rPr lang="en-US" smtClean="0"/>
              <a:t>intramuscular glucagon (1 mg) </a:t>
            </a:r>
          </a:p>
          <a:p>
            <a:pPr eaLnBrk="1" hangingPunct="1"/>
            <a:r>
              <a:rPr lang="en-US" smtClean="0"/>
              <a:t>oral glucose is given to replenish glycogen reserves once the patient revives. </a:t>
            </a:r>
            <a:endParaRPr lang="ru-RU"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en-US" sz="2800" dirty="0" smtClean="0"/>
              <a:t>INITIATION AND ADJUSTMENT OF THERAPY</a:t>
            </a:r>
            <a:br>
              <a:rPr lang="en-US" sz="2800" dirty="0" smtClean="0"/>
            </a:br>
            <a:r>
              <a:rPr lang="en-US" sz="2800" dirty="0" smtClean="0"/>
              <a:t>FOR TYPE 2 PATIENTS</a:t>
            </a:r>
            <a:br>
              <a:rPr lang="en-US" sz="2800" dirty="0" smtClean="0"/>
            </a:br>
            <a:endParaRPr lang="ru-RU" sz="2800" dirty="0"/>
          </a:p>
        </p:txBody>
      </p:sp>
      <p:sp>
        <p:nvSpPr>
          <p:cNvPr id="87043" name="Содержимое 2"/>
          <p:cNvSpPr>
            <a:spLocks noGrp="1"/>
          </p:cNvSpPr>
          <p:nvPr>
            <p:ph idx="1"/>
          </p:nvPr>
        </p:nvSpPr>
        <p:spPr/>
        <p:txBody>
          <a:bodyPr/>
          <a:lstStyle/>
          <a:p>
            <a:pPr>
              <a:buFontTx/>
              <a:buNone/>
            </a:pPr>
            <a:r>
              <a:rPr lang="en-US" sz="2400" smtClean="0"/>
              <a:t>• Lifestyle intervention is the first step in treating new onset type 2 diabetes. </a:t>
            </a:r>
          </a:p>
          <a:p>
            <a:pPr>
              <a:buFontTx/>
              <a:buNone/>
            </a:pPr>
            <a:r>
              <a:rPr lang="en-US" sz="2400" smtClean="0"/>
              <a:t>However, as lifestyle intervention alone fails to achieve metabolic goals in most individuals, some diabetologists recommend the concurrent initiation of metformin, in the absence of contraindications.</a:t>
            </a:r>
          </a:p>
          <a:p>
            <a:r>
              <a:rPr lang="en-US" sz="2400" smtClean="0"/>
              <a:t>• If lifestyle intervention and metformin fail to achieve glycemic goals, another medication should be added within 2 to 3 months (a sulfonylurea, or a thiazolidinedione, or insulin</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en-US" b="1" smtClean="0"/>
              <a:t>Tablet treatment for </a:t>
            </a:r>
            <a:br>
              <a:rPr lang="en-US" b="1" smtClean="0"/>
            </a:br>
            <a:r>
              <a:rPr lang="en-US" b="1" smtClean="0"/>
              <a:t>type 2 diabetes</a:t>
            </a:r>
            <a:endParaRPr lang="ru-RU" b="1" smtClean="0"/>
          </a:p>
        </p:txBody>
      </p:sp>
      <p:sp>
        <p:nvSpPr>
          <p:cNvPr id="88067" name="Rectangle 3"/>
          <p:cNvSpPr>
            <a:spLocks noGrp="1" noChangeArrowheads="1"/>
          </p:cNvSpPr>
          <p:nvPr>
            <p:ph type="body" idx="1"/>
          </p:nvPr>
        </p:nvSpPr>
        <p:spPr/>
        <p:txBody>
          <a:bodyPr/>
          <a:lstStyle/>
          <a:p>
            <a:pPr eaLnBrk="1" hangingPunct="1"/>
            <a:r>
              <a:rPr lang="en-US" sz="4000" b="1" dirty="0" err="1" smtClean="0"/>
              <a:t>Sulphonylureas</a:t>
            </a:r>
            <a:r>
              <a:rPr lang="en-US" sz="4000" dirty="0" smtClean="0"/>
              <a:t>  </a:t>
            </a:r>
          </a:p>
          <a:p>
            <a:pPr eaLnBrk="1" hangingPunct="1">
              <a:buFontTx/>
              <a:buNone/>
            </a:pPr>
            <a:r>
              <a:rPr lang="en-US" sz="4000" dirty="0" smtClean="0"/>
              <a:t>   Their principal action is </a:t>
            </a:r>
            <a:r>
              <a:rPr lang="en-US" sz="4000" b="1" dirty="0" smtClean="0"/>
              <a:t>to promote insulin secretion</a:t>
            </a:r>
            <a:r>
              <a:rPr lang="en-US" sz="4000" dirty="0" smtClean="0"/>
              <a:t> in response to glucose and other </a:t>
            </a:r>
            <a:r>
              <a:rPr lang="en-US" sz="4000" dirty="0" err="1" smtClean="0"/>
              <a:t>secretagogues</a:t>
            </a:r>
            <a:r>
              <a:rPr lang="en-US" sz="4000" dirty="0" smtClean="0"/>
              <a:t>. </a:t>
            </a:r>
          </a:p>
          <a:p>
            <a:pPr eaLnBrk="1" hangingPunct="1">
              <a:buFontTx/>
              <a:buNone/>
            </a:pPr>
            <a:endParaRPr lang="ru-RU" sz="4000" dirty="0"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smtClean="0"/>
              <a:t>Sulfonylureas</a:t>
            </a:r>
            <a:r>
              <a:rPr lang="en-US" b="1" dirty="0" smtClean="0"/>
              <a:t/>
            </a:r>
            <a:br>
              <a:rPr lang="en-US" b="1" dirty="0" smtClean="0"/>
            </a:br>
            <a:endParaRPr lang="ru-RU" dirty="0"/>
          </a:p>
        </p:txBody>
      </p:sp>
      <p:sp>
        <p:nvSpPr>
          <p:cNvPr id="3" name="Содержимое 2"/>
          <p:cNvSpPr>
            <a:spLocks noGrp="1"/>
          </p:cNvSpPr>
          <p:nvPr>
            <p:ph idx="1"/>
          </p:nvPr>
        </p:nvSpPr>
        <p:spPr>
          <a:xfrm>
            <a:off x="395536" y="908720"/>
            <a:ext cx="8208912" cy="5472608"/>
          </a:xfrm>
        </p:spPr>
        <p:txBody>
          <a:bodyPr/>
          <a:lstStyle/>
          <a:p>
            <a:r>
              <a:rPr lang="en-US" sz="1800" b="1" dirty="0" err="1" smtClean="0">
                <a:hlinkClick r:id="rId2"/>
              </a:rPr>
              <a:t>Sulfonylureas</a:t>
            </a:r>
            <a:r>
              <a:rPr lang="en-US" sz="1800" dirty="0" smtClean="0"/>
              <a:t> work by stimulating the pancreas to </a:t>
            </a:r>
            <a:r>
              <a:rPr lang="en-US" sz="1800" b="1" dirty="0" smtClean="0"/>
              <a:t>release more insulin</a:t>
            </a:r>
            <a:r>
              <a:rPr lang="en-US" sz="1800" dirty="0" smtClean="0"/>
              <a:t> and are only effective when there is some pancreatic beta-cell activity still present. These oral agents have been available for decades and are available in less expensive generic forms. Non-obese patients with type 2 diabetes are usually started on </a:t>
            </a:r>
            <a:r>
              <a:rPr lang="en-US" sz="1800" dirty="0" err="1" smtClean="0"/>
              <a:t>sulfonylureas</a:t>
            </a:r>
            <a:r>
              <a:rPr lang="en-US" sz="1800" dirty="0" smtClean="0"/>
              <a:t>.</a:t>
            </a:r>
          </a:p>
          <a:p>
            <a:r>
              <a:rPr lang="en-US" sz="1800" dirty="0" err="1" smtClean="0"/>
              <a:t>Sulfonylureas</a:t>
            </a:r>
            <a:r>
              <a:rPr lang="en-US" sz="1800" dirty="0" smtClean="0"/>
              <a:t> are typically used if </a:t>
            </a:r>
            <a:r>
              <a:rPr lang="en-US" sz="1800" dirty="0" err="1" smtClean="0"/>
              <a:t>metformin</a:t>
            </a:r>
            <a:r>
              <a:rPr lang="en-US" sz="1800" dirty="0" smtClean="0"/>
              <a:t> alone does not adequately lower blood sugar; however, their effectiveness can decrease over time. </a:t>
            </a:r>
          </a:p>
          <a:p>
            <a:r>
              <a:rPr lang="en-US" sz="1800" u="sng" dirty="0" smtClean="0"/>
              <a:t>Choice of sulfonylurea depends upon</a:t>
            </a:r>
            <a:r>
              <a:rPr lang="en-US" sz="1800" dirty="0" smtClean="0"/>
              <a:t>:</a:t>
            </a:r>
          </a:p>
          <a:p>
            <a:r>
              <a:rPr lang="en-US" sz="1800" dirty="0" smtClean="0"/>
              <a:t> indications, DM complications, cost </a:t>
            </a:r>
          </a:p>
          <a:p>
            <a:r>
              <a:rPr lang="en-US" sz="1800" dirty="0" smtClean="0"/>
              <a:t>A common </a:t>
            </a:r>
            <a:r>
              <a:rPr lang="en-US" sz="1800" b="1" dirty="0" smtClean="0"/>
              <a:t>side effect</a:t>
            </a:r>
            <a:r>
              <a:rPr lang="en-US" sz="1800" dirty="0" smtClean="0"/>
              <a:t> is </a:t>
            </a:r>
            <a:r>
              <a:rPr lang="en-US" sz="1800" b="1" dirty="0" smtClean="0"/>
              <a:t>hypoglycemia (low blood sugar)</a:t>
            </a:r>
            <a:r>
              <a:rPr lang="en-US" sz="1800" dirty="0" smtClean="0"/>
              <a:t>; however, shorter-acting agents such as </a:t>
            </a:r>
            <a:r>
              <a:rPr lang="en-US" sz="1800" dirty="0" err="1" smtClean="0"/>
              <a:t>glipizide</a:t>
            </a:r>
            <a:r>
              <a:rPr lang="en-US" sz="1800" dirty="0" smtClean="0"/>
              <a:t> (</a:t>
            </a:r>
            <a:r>
              <a:rPr lang="en-US" sz="1800" dirty="0" err="1" smtClean="0"/>
              <a:t>Glucotrol</a:t>
            </a:r>
            <a:r>
              <a:rPr lang="en-US" sz="1800" dirty="0" smtClean="0"/>
              <a:t>) and </a:t>
            </a:r>
            <a:r>
              <a:rPr lang="en-US" sz="1800" dirty="0" err="1" smtClean="0"/>
              <a:t>glimepiride</a:t>
            </a:r>
            <a:r>
              <a:rPr lang="en-US" sz="1800" dirty="0" smtClean="0"/>
              <a:t> (</a:t>
            </a:r>
            <a:r>
              <a:rPr lang="en-US" sz="1800" dirty="0" err="1" smtClean="0"/>
              <a:t>Amaryl</a:t>
            </a:r>
            <a:r>
              <a:rPr lang="en-US" sz="1800" dirty="0" smtClean="0"/>
              <a:t>) may have less risk of </a:t>
            </a:r>
            <a:r>
              <a:rPr lang="en-US" sz="1800" dirty="0" err="1" smtClean="0"/>
              <a:t>hypoglycemia.This</a:t>
            </a:r>
            <a:r>
              <a:rPr lang="en-US" sz="1800" dirty="0" smtClean="0"/>
              <a:t> class may also cause weight gain and is therefore not suitable for obese patients. </a:t>
            </a:r>
          </a:p>
          <a:p>
            <a:r>
              <a:rPr lang="en-US" sz="1800" dirty="0" err="1" smtClean="0"/>
              <a:t>Sulfonyureas</a:t>
            </a:r>
            <a:r>
              <a:rPr lang="en-US" sz="1800" dirty="0" smtClean="0"/>
              <a:t> should not be used in patients with severe kidney disease. (&gt;3 stage)</a:t>
            </a:r>
          </a:p>
          <a:p>
            <a:pPr>
              <a:buNone/>
            </a:pPr>
            <a:r>
              <a:rPr lang="en-US" dirty="0" smtClean="0"/>
              <a:t/>
            </a:r>
            <a:br>
              <a:rPr lang="en-US" dirty="0" smtClean="0"/>
            </a:br>
            <a:endParaRPr lang="ru-RU"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4"/>
          <p:cNvPicPr>
            <a:picLocks noChangeAspect="1" noChangeArrowheads="1"/>
          </p:cNvPicPr>
          <p:nvPr/>
        </p:nvPicPr>
        <p:blipFill>
          <a:blip r:embed="rId2" cstate="print"/>
          <a:srcRect/>
          <a:stretch>
            <a:fillRect/>
          </a:stretch>
        </p:blipFill>
        <p:spPr bwMode="auto">
          <a:xfrm>
            <a:off x="684213" y="188913"/>
            <a:ext cx="7589837" cy="689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smtClean="0"/>
              <a:t>Meglitinides</a:t>
            </a:r>
            <a:endParaRPr lang="ru-RU" dirty="0"/>
          </a:p>
        </p:txBody>
      </p:sp>
      <p:sp>
        <p:nvSpPr>
          <p:cNvPr id="3" name="Содержимое 2"/>
          <p:cNvSpPr>
            <a:spLocks noGrp="1"/>
          </p:cNvSpPr>
          <p:nvPr>
            <p:ph idx="1"/>
          </p:nvPr>
        </p:nvSpPr>
        <p:spPr/>
        <p:txBody>
          <a:bodyPr/>
          <a:lstStyle/>
          <a:p>
            <a:r>
              <a:rPr lang="en-US" sz="2400" b="1" dirty="0" err="1" smtClean="0"/>
              <a:t>Meglitinides</a:t>
            </a:r>
            <a:r>
              <a:rPr lang="en-US" sz="2400" dirty="0" smtClean="0"/>
              <a:t> are oral treatments that work by </a:t>
            </a:r>
            <a:r>
              <a:rPr lang="en-US" sz="2400" b="1" dirty="0" smtClean="0"/>
              <a:t>stimulating the pancreas to release insulin</a:t>
            </a:r>
            <a:r>
              <a:rPr lang="en-US" sz="2400" dirty="0" smtClean="0"/>
              <a:t> in response to a meal. They work similarly to </a:t>
            </a:r>
            <a:r>
              <a:rPr lang="en-US" sz="2400" dirty="0" err="1" smtClean="0"/>
              <a:t>sulfonylureas</a:t>
            </a:r>
            <a:r>
              <a:rPr lang="en-US" sz="2400" dirty="0" smtClean="0"/>
              <a:t>, but are safer to use in patients with kidney disease.</a:t>
            </a:r>
          </a:p>
          <a:p>
            <a:r>
              <a:rPr lang="en-US" sz="2400" dirty="0" smtClean="0"/>
              <a:t>These agents are dosed 3 to 4 times a day, given before meals.</a:t>
            </a:r>
          </a:p>
          <a:p>
            <a:r>
              <a:rPr lang="en-US" sz="2400" dirty="0" smtClean="0"/>
              <a:t>Hypoglycemia is a common </a:t>
            </a:r>
            <a:r>
              <a:rPr lang="en-US" sz="2400" b="1" dirty="0" smtClean="0"/>
              <a:t>side effect</a:t>
            </a:r>
            <a:r>
              <a:rPr lang="en-US" sz="2400" dirty="0" smtClean="0"/>
              <a:t>. Cough, runny or stuffy nose, sore throat are also more common side effects. If convulsions (seizures) or unconsciousness occur while taking </a:t>
            </a:r>
            <a:r>
              <a:rPr lang="en-US" sz="2400" b="1" dirty="0" err="1" smtClean="0"/>
              <a:t>repaglinide</a:t>
            </a:r>
            <a:r>
              <a:rPr lang="en-US" sz="2400" b="1" dirty="0" smtClean="0"/>
              <a:t> or </a:t>
            </a:r>
            <a:r>
              <a:rPr lang="en-US" sz="2400" b="1" dirty="0" err="1" smtClean="0"/>
              <a:t>nateglinide</a:t>
            </a:r>
            <a:r>
              <a:rPr lang="en-US" sz="2400" dirty="0" smtClean="0"/>
              <a:t>, </a:t>
            </a:r>
            <a:r>
              <a:rPr lang="ru-RU" sz="2400" dirty="0" smtClean="0"/>
              <a:t> </a:t>
            </a:r>
            <a:r>
              <a:rPr lang="en-US" sz="2400" dirty="0" smtClean="0"/>
              <a:t>hypoglycemia is likely</a:t>
            </a:r>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defRPr/>
            </a:pPr>
            <a:r>
              <a:rPr lang="en-US" b="1" dirty="0"/>
              <a:t>CLASSIFICATION</a:t>
            </a:r>
            <a:r>
              <a:rPr lang="ru-RU" dirty="0"/>
              <a:t/>
            </a:r>
            <a:br>
              <a:rPr lang="ru-RU" dirty="0"/>
            </a:br>
            <a:endParaRPr lang="ru-RU" dirty="0"/>
          </a:p>
        </p:txBody>
      </p:sp>
      <p:sp>
        <p:nvSpPr>
          <p:cNvPr id="3" name="Содержимое 2"/>
          <p:cNvSpPr>
            <a:spLocks noGrp="1"/>
          </p:cNvSpPr>
          <p:nvPr>
            <p:ph idx="1"/>
          </p:nvPr>
        </p:nvSpPr>
        <p:spPr>
          <a:xfrm>
            <a:off x="250825" y="1268413"/>
            <a:ext cx="8447088" cy="5400675"/>
          </a:xfrm>
        </p:spPr>
        <p:txBody>
          <a:bodyPr>
            <a:normAutofit fontScale="62500" lnSpcReduction="20000"/>
          </a:bodyPr>
          <a:lstStyle/>
          <a:p>
            <a:pPr>
              <a:buFontTx/>
              <a:buNone/>
              <a:defRPr/>
            </a:pPr>
            <a:r>
              <a:rPr lang="en-US" dirty="0"/>
              <a:t>• </a:t>
            </a:r>
            <a:r>
              <a:rPr lang="en-US" sz="4100" b="1" dirty="0">
                <a:solidFill>
                  <a:srgbClr val="C00000"/>
                </a:solidFill>
              </a:rPr>
              <a:t>Type 1 </a:t>
            </a:r>
            <a:r>
              <a:rPr lang="en-US" sz="4100" b="1" dirty="0">
                <a:solidFill>
                  <a:schemeClr val="tx2"/>
                </a:solidFill>
              </a:rPr>
              <a:t>(previously </a:t>
            </a:r>
            <a:r>
              <a:rPr lang="en-US" sz="4100" b="1" dirty="0"/>
              <a:t>designated </a:t>
            </a:r>
            <a:r>
              <a:rPr lang="en-US" sz="4100" b="1" i="1" dirty="0"/>
              <a:t>insulin-dependent </a:t>
            </a:r>
            <a:r>
              <a:rPr lang="en-US" sz="4100" b="1" i="1" dirty="0" smtClean="0"/>
              <a:t>diabetes mellitus </a:t>
            </a:r>
            <a:r>
              <a:rPr lang="en-US" sz="4100" b="1" dirty="0"/>
              <a:t>[IDDM</a:t>
            </a:r>
            <a:r>
              <a:rPr lang="en-US" sz="4100" b="1" dirty="0" smtClean="0"/>
              <a:t>])</a:t>
            </a:r>
          </a:p>
          <a:p>
            <a:pPr>
              <a:defRPr/>
            </a:pPr>
            <a:r>
              <a:rPr lang="en-US" sz="3800" dirty="0" smtClean="0"/>
              <a:t> </a:t>
            </a:r>
            <a:r>
              <a:rPr lang="en-US" sz="3800" u="sng" dirty="0">
                <a:solidFill>
                  <a:srgbClr val="C00000"/>
                </a:solidFill>
              </a:rPr>
              <a:t>An </a:t>
            </a:r>
            <a:r>
              <a:rPr lang="en-US" sz="3800" u="sng" dirty="0" smtClean="0">
                <a:solidFill>
                  <a:srgbClr val="C00000"/>
                </a:solidFill>
              </a:rPr>
              <a:t> immune-mediated disease (type 1a)  </a:t>
            </a:r>
            <a:r>
              <a:rPr lang="en-US" sz="3800" dirty="0"/>
              <a:t>in which the </a:t>
            </a:r>
            <a:r>
              <a:rPr lang="ru-RU" sz="3800" dirty="0" err="1" smtClean="0"/>
              <a:t>β</a:t>
            </a:r>
            <a:r>
              <a:rPr lang="en-US" sz="3800" dirty="0" smtClean="0"/>
              <a:t>-islet </a:t>
            </a:r>
            <a:r>
              <a:rPr lang="en-US" sz="3800" dirty="0"/>
              <a:t>cells </a:t>
            </a:r>
            <a:r>
              <a:rPr lang="en-US" sz="3800" dirty="0" smtClean="0"/>
              <a:t>of the </a:t>
            </a:r>
            <a:r>
              <a:rPr lang="en-US" sz="3800" dirty="0"/>
              <a:t>pancreas are destroyed, resulting in </a:t>
            </a:r>
            <a:r>
              <a:rPr lang="en-US" sz="3800" dirty="0" smtClean="0"/>
              <a:t>severe insulin </a:t>
            </a:r>
            <a:r>
              <a:rPr lang="en-US" sz="3800" dirty="0"/>
              <a:t>deficiency; antibodies to insulin and </a:t>
            </a:r>
            <a:r>
              <a:rPr lang="ru-RU" sz="3800" dirty="0" err="1" smtClean="0"/>
              <a:t>β</a:t>
            </a:r>
            <a:r>
              <a:rPr lang="en-US" sz="3800" dirty="0" smtClean="0"/>
              <a:t>-cell components </a:t>
            </a:r>
            <a:r>
              <a:rPr lang="en-US" sz="3800" dirty="0"/>
              <a:t>(</a:t>
            </a:r>
            <a:r>
              <a:rPr lang="en-US" sz="3800" dirty="0" err="1"/>
              <a:t>eg</a:t>
            </a:r>
            <a:r>
              <a:rPr lang="en-US" sz="3800" dirty="0"/>
              <a:t>, </a:t>
            </a:r>
            <a:r>
              <a:rPr lang="en-US" sz="3800" dirty="0" err="1"/>
              <a:t>glutamic</a:t>
            </a:r>
            <a:r>
              <a:rPr lang="en-US" sz="3800" dirty="0"/>
              <a:t> acid </a:t>
            </a:r>
            <a:r>
              <a:rPr lang="en-US" sz="3800" dirty="0" err="1" smtClean="0"/>
              <a:t>decarboxylase</a:t>
            </a:r>
            <a:r>
              <a:rPr lang="en-US" sz="3800" dirty="0" smtClean="0"/>
              <a:t> [GAD</a:t>
            </a:r>
            <a:r>
              <a:rPr lang="en-US" sz="3800" dirty="0"/>
              <a:t>] antibodies) are often present</a:t>
            </a:r>
            <a:r>
              <a:rPr lang="en-US" sz="3800" dirty="0" smtClean="0"/>
              <a:t>.  </a:t>
            </a:r>
            <a:r>
              <a:rPr lang="en-US" sz="3800" dirty="0"/>
              <a:t>Associated with HLA DR3, DR4 genotype; </a:t>
            </a:r>
            <a:r>
              <a:rPr lang="en-US" sz="3800" dirty="0" smtClean="0"/>
              <a:t>DR2 appears </a:t>
            </a:r>
            <a:r>
              <a:rPr lang="en-US" sz="3800" dirty="0"/>
              <a:t>to be protective</a:t>
            </a:r>
            <a:r>
              <a:rPr lang="en-US" sz="3800" dirty="0" smtClean="0"/>
              <a:t>.  </a:t>
            </a:r>
            <a:r>
              <a:rPr lang="en-US" sz="3800" dirty="0"/>
              <a:t>Patients are ketosis prone without treatment </a:t>
            </a:r>
            <a:r>
              <a:rPr lang="en-US" sz="3800" dirty="0" smtClean="0"/>
              <a:t>and usually </a:t>
            </a:r>
            <a:r>
              <a:rPr lang="en-US" sz="3800" dirty="0"/>
              <a:t>younger than 35 years of age at onset</a:t>
            </a:r>
            <a:r>
              <a:rPr lang="en-US" sz="3800" dirty="0" smtClean="0"/>
              <a:t>.  </a:t>
            </a:r>
            <a:r>
              <a:rPr lang="en-US" sz="3800" dirty="0"/>
              <a:t>Less than 50% of monozygotic twins and 10% </a:t>
            </a:r>
            <a:r>
              <a:rPr lang="en-US" sz="3800" dirty="0" smtClean="0"/>
              <a:t>to 15</a:t>
            </a:r>
            <a:r>
              <a:rPr lang="en-US" sz="3800" dirty="0"/>
              <a:t>% of siblings develop type 1 diabetes.</a:t>
            </a:r>
            <a:endParaRPr lang="ru-RU" sz="3800" dirty="0"/>
          </a:p>
          <a:p>
            <a:pPr>
              <a:defRPr/>
            </a:pPr>
            <a:r>
              <a:rPr lang="en-US" sz="3800" u="sng" dirty="0" smtClean="0">
                <a:solidFill>
                  <a:srgbClr val="C00000"/>
                </a:solidFill>
              </a:rPr>
              <a:t>Idiopathic </a:t>
            </a:r>
            <a:r>
              <a:rPr lang="en-US" sz="3800" u="sng" dirty="0">
                <a:solidFill>
                  <a:srgbClr val="C00000"/>
                </a:solidFill>
              </a:rPr>
              <a:t>type 1 (type 1b) diabetes </a:t>
            </a:r>
            <a:r>
              <a:rPr lang="en-US" sz="3800" dirty="0"/>
              <a:t>has the </a:t>
            </a:r>
            <a:r>
              <a:rPr lang="en-US" sz="3800" dirty="0" smtClean="0"/>
              <a:t>same characteristics </a:t>
            </a:r>
            <a:r>
              <a:rPr lang="en-US" sz="3800" dirty="0"/>
              <a:t>without the autoimmune components</a:t>
            </a:r>
            <a:r>
              <a:rPr lang="en-US" sz="3800" dirty="0" smtClean="0"/>
              <a:t>.</a:t>
            </a:r>
            <a:endParaRPr lang="ru-RU" sz="3800" dirty="0"/>
          </a:p>
          <a:p>
            <a:pPr>
              <a:defRPr/>
            </a:pPr>
            <a:endParaRPr lang="ru-RU" sz="38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type="body" idx="4294967295"/>
          </p:nvPr>
        </p:nvSpPr>
        <p:spPr>
          <a:xfrm>
            <a:off x="0" y="115888"/>
            <a:ext cx="8785225" cy="6408737"/>
          </a:xfrm>
        </p:spPr>
        <p:txBody>
          <a:bodyPr/>
          <a:lstStyle/>
          <a:p>
            <a:pPr algn="ctr" eaLnBrk="1" hangingPunct="1">
              <a:lnSpc>
                <a:spcPct val="90000"/>
              </a:lnSpc>
              <a:buFontTx/>
              <a:buNone/>
            </a:pPr>
            <a:r>
              <a:rPr lang="en-US" sz="3600" b="1" dirty="0" err="1" smtClean="0"/>
              <a:t>Biguanides</a:t>
            </a:r>
            <a:r>
              <a:rPr lang="en-US" sz="3600" b="1" dirty="0" smtClean="0"/>
              <a:t> </a:t>
            </a:r>
            <a:endParaRPr lang="ru-RU" sz="3600" b="1" dirty="0" smtClean="0"/>
          </a:p>
          <a:p>
            <a:pPr eaLnBrk="1" hangingPunct="1">
              <a:lnSpc>
                <a:spcPct val="90000"/>
              </a:lnSpc>
            </a:pPr>
            <a:endParaRPr lang="en-US" sz="3600" u="sng" dirty="0" smtClean="0"/>
          </a:p>
          <a:p>
            <a:pPr eaLnBrk="1" hangingPunct="1">
              <a:lnSpc>
                <a:spcPct val="90000"/>
              </a:lnSpc>
            </a:pPr>
            <a:endParaRPr lang="en-US" sz="3600" u="sng" dirty="0" smtClean="0"/>
          </a:p>
          <a:p>
            <a:pPr eaLnBrk="1" hangingPunct="1">
              <a:lnSpc>
                <a:spcPct val="90000"/>
              </a:lnSpc>
            </a:pPr>
            <a:r>
              <a:rPr lang="en-US" sz="3600" u="sng" dirty="0" err="1" smtClean="0"/>
              <a:t>Metformin</a:t>
            </a:r>
            <a:r>
              <a:rPr lang="en-US" sz="3600" u="sng" dirty="0" smtClean="0"/>
              <a:t> </a:t>
            </a:r>
            <a:r>
              <a:rPr lang="en-US" sz="3600" dirty="0" smtClean="0"/>
              <a:t>reduces </a:t>
            </a:r>
            <a:r>
              <a:rPr lang="en-US" sz="3600" dirty="0" err="1" smtClean="0"/>
              <a:t>gluconeogenesis</a:t>
            </a:r>
            <a:r>
              <a:rPr lang="en-US" sz="3600" dirty="0" smtClean="0"/>
              <a:t> and  increases insulin sensitivity. </a:t>
            </a:r>
          </a:p>
          <a:p>
            <a:pPr eaLnBrk="1" hangingPunct="1">
              <a:lnSpc>
                <a:spcPct val="90000"/>
              </a:lnSpc>
            </a:pPr>
            <a:r>
              <a:rPr lang="en-US" sz="3600" dirty="0" smtClean="0"/>
              <a:t>does not induce </a:t>
            </a:r>
            <a:r>
              <a:rPr lang="en-US" sz="3600" dirty="0" err="1" smtClean="0"/>
              <a:t>hypoglycaemia</a:t>
            </a:r>
            <a:r>
              <a:rPr lang="en-US" sz="3600" dirty="0" smtClean="0"/>
              <a:t> in normal volunteers. </a:t>
            </a:r>
          </a:p>
          <a:p>
            <a:pPr eaLnBrk="1" hangingPunct="1">
              <a:lnSpc>
                <a:spcPct val="90000"/>
              </a:lnSpc>
            </a:pPr>
            <a:r>
              <a:rPr lang="en-US" sz="3600" dirty="0" smtClean="0"/>
              <a:t>may be given in combination with </a:t>
            </a:r>
            <a:r>
              <a:rPr lang="en-US" sz="3600" dirty="0" err="1" smtClean="0"/>
              <a:t>sulphonylureas</a:t>
            </a:r>
            <a:r>
              <a:rPr lang="en-US" sz="3600" dirty="0" smtClean="0"/>
              <a:t> or other oral drugs when a single agent has proved to be ineffective.  </a:t>
            </a:r>
            <a:endParaRPr lang="en-US" sz="3600" b="1" dirty="0"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smtClean="0"/>
              <a:t>Metformin</a:t>
            </a:r>
            <a:endParaRPr lang="ru-RU" dirty="0"/>
          </a:p>
        </p:txBody>
      </p:sp>
      <p:sp>
        <p:nvSpPr>
          <p:cNvPr id="3" name="Содержимое 2"/>
          <p:cNvSpPr>
            <a:spLocks noGrp="1"/>
          </p:cNvSpPr>
          <p:nvPr>
            <p:ph idx="1"/>
          </p:nvPr>
        </p:nvSpPr>
        <p:spPr/>
        <p:txBody>
          <a:bodyPr/>
          <a:lstStyle/>
          <a:p>
            <a:r>
              <a:rPr lang="en-US" sz="2000" b="1" dirty="0" err="1" smtClean="0"/>
              <a:t>Metformin</a:t>
            </a:r>
            <a:r>
              <a:rPr lang="en-US" sz="2000" dirty="0" smtClean="0"/>
              <a:t> is the only available </a:t>
            </a:r>
            <a:r>
              <a:rPr lang="en-US" sz="2000" dirty="0" err="1" smtClean="0">
                <a:hlinkClick r:id="rId2"/>
              </a:rPr>
              <a:t>biguanide</a:t>
            </a:r>
            <a:r>
              <a:rPr lang="en-US" sz="2000" dirty="0" smtClean="0"/>
              <a:t>; it is available in a cost-saving generic. In fact, </a:t>
            </a:r>
            <a:r>
              <a:rPr lang="en-US" sz="2000" dirty="0" err="1" smtClean="0"/>
              <a:t>metformin</a:t>
            </a:r>
            <a:r>
              <a:rPr lang="en-US" sz="2000" dirty="0" smtClean="0"/>
              <a:t> is the first drug of choice in most type 2 diabetic patients after a diagnosis.</a:t>
            </a:r>
          </a:p>
          <a:p>
            <a:r>
              <a:rPr lang="en-US" sz="2000" b="1" u="sng" dirty="0" smtClean="0"/>
              <a:t>It works by:</a:t>
            </a:r>
          </a:p>
          <a:p>
            <a:r>
              <a:rPr lang="en-US" sz="2000" dirty="0" smtClean="0"/>
              <a:t>inhibiting the amount of glucose produced by the liver</a:t>
            </a:r>
          </a:p>
          <a:p>
            <a:r>
              <a:rPr lang="en-US" sz="2000" dirty="0" smtClean="0"/>
              <a:t>increasing insulin-receptor binding</a:t>
            </a:r>
          </a:p>
          <a:p>
            <a:r>
              <a:rPr lang="en-US" sz="2000" dirty="0" smtClean="0"/>
              <a:t>stimulating tissue uptake of glucose</a:t>
            </a:r>
          </a:p>
          <a:p>
            <a:r>
              <a:rPr lang="en-US" sz="2000" b="1" dirty="0" err="1" smtClean="0"/>
              <a:t>Metformin</a:t>
            </a:r>
            <a:r>
              <a:rPr lang="en-US" sz="2000" b="1" dirty="0" smtClean="0"/>
              <a:t> </a:t>
            </a:r>
            <a:r>
              <a:rPr lang="en-US" sz="2000" dirty="0" smtClean="0"/>
              <a:t>does not stimulate the pancreas to make or release more insulin. It does not cause hypoglycemia or weight gain therefore obese patients with type 2 diabetes are usually started on </a:t>
            </a:r>
            <a:r>
              <a:rPr lang="en-US" sz="2000" dirty="0" err="1" smtClean="0"/>
              <a:t>biguanides</a:t>
            </a:r>
            <a:r>
              <a:rPr lang="en-US" sz="2000" dirty="0" smtClean="0"/>
              <a:t>.</a:t>
            </a:r>
          </a:p>
          <a:p>
            <a:r>
              <a:rPr lang="en-US" sz="2000" dirty="0" smtClean="0"/>
              <a:t>Common </a:t>
            </a:r>
            <a:r>
              <a:rPr lang="en-US" sz="2000" b="1" dirty="0" smtClean="0"/>
              <a:t>side effects</a:t>
            </a:r>
            <a:r>
              <a:rPr lang="en-US" sz="2000" dirty="0" smtClean="0"/>
              <a:t> include abdominal discomfort, diarrhea, nausea or vomiting, loss of appetite, and metallic taste. Over time these side effects may lessen, and initial nausea may be relieved by taking </a:t>
            </a:r>
            <a:r>
              <a:rPr lang="en-US" sz="2000" dirty="0" err="1" smtClean="0"/>
              <a:t>metformin</a:t>
            </a:r>
            <a:r>
              <a:rPr lang="en-US" sz="2000" dirty="0" smtClean="0"/>
              <a:t> with food.</a:t>
            </a:r>
          </a:p>
          <a:p>
            <a:endParaRPr lang="ru-RU"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95288" y="-315913"/>
            <a:ext cx="8243887" cy="1314451"/>
          </a:xfrm>
        </p:spPr>
        <p:txBody>
          <a:bodyPr/>
          <a:lstStyle/>
          <a:p>
            <a:pPr eaLnBrk="1" hangingPunct="1">
              <a:defRPr/>
            </a:pPr>
            <a:r>
              <a:rPr lang="en-US" b="1" smtClean="0"/>
              <a:t>Thiazolidinediones</a:t>
            </a:r>
            <a:endParaRPr lang="ru-RU" b="1" smtClean="0"/>
          </a:p>
        </p:txBody>
      </p:sp>
      <p:sp>
        <p:nvSpPr>
          <p:cNvPr id="91139" name="Rectangle 3"/>
          <p:cNvSpPr>
            <a:spLocks noGrp="1" noChangeArrowheads="1"/>
          </p:cNvSpPr>
          <p:nvPr>
            <p:ph type="body" idx="1"/>
          </p:nvPr>
        </p:nvSpPr>
        <p:spPr>
          <a:xfrm>
            <a:off x="250825" y="1196975"/>
            <a:ext cx="8435975" cy="5472113"/>
          </a:xfrm>
        </p:spPr>
        <p:txBody>
          <a:bodyPr/>
          <a:lstStyle/>
          <a:p>
            <a:pPr eaLnBrk="1" hangingPunct="1"/>
            <a:r>
              <a:rPr lang="en-US" sz="3600" smtClean="0"/>
              <a:t>The thiazolidinediones ('glitazones') reduce insulin resistance by interaction with peroxisome proliferator-activated receptor-gamma (PPAR-gamma).</a:t>
            </a:r>
          </a:p>
          <a:p>
            <a:pPr eaLnBrk="1" hangingPunct="1"/>
            <a:r>
              <a:rPr lang="en-US" sz="3600" smtClean="0"/>
              <a:t>The glitazones lower circulating insulin relative to plasma glucose, but do not return glucose levels to normal. </a:t>
            </a:r>
            <a:endParaRPr lang="ru-RU" sz="3600"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Alpha-</a:t>
            </a:r>
            <a:r>
              <a:rPr lang="en-US" b="1" dirty="0" err="1" smtClean="0"/>
              <a:t>glucosidase</a:t>
            </a:r>
            <a:r>
              <a:rPr lang="en-US" b="1" dirty="0" smtClean="0"/>
              <a:t> inhibitors</a:t>
            </a:r>
            <a:endParaRPr lang="ru-RU" dirty="0"/>
          </a:p>
        </p:txBody>
      </p:sp>
      <p:sp>
        <p:nvSpPr>
          <p:cNvPr id="3" name="Содержимое 2"/>
          <p:cNvSpPr>
            <a:spLocks noGrp="1"/>
          </p:cNvSpPr>
          <p:nvPr>
            <p:ph idx="1"/>
          </p:nvPr>
        </p:nvSpPr>
        <p:spPr>
          <a:xfrm>
            <a:off x="323528" y="1412776"/>
            <a:ext cx="8363272" cy="4643537"/>
          </a:xfrm>
        </p:spPr>
        <p:txBody>
          <a:bodyPr/>
          <a:lstStyle/>
          <a:p>
            <a:r>
              <a:rPr lang="en-US" sz="2000" b="1" dirty="0" smtClean="0"/>
              <a:t>Alpha-</a:t>
            </a:r>
            <a:r>
              <a:rPr lang="en-US" sz="2000" b="1" dirty="0" err="1" smtClean="0"/>
              <a:t>glucosidase</a:t>
            </a:r>
            <a:r>
              <a:rPr lang="en-US" sz="2000" b="1" dirty="0" smtClean="0"/>
              <a:t> inhibitors  (</a:t>
            </a:r>
            <a:r>
              <a:rPr lang="en-US" sz="2000" b="1" dirty="0" err="1" smtClean="0"/>
              <a:t>acarbose</a:t>
            </a:r>
            <a:r>
              <a:rPr lang="en-US" sz="2000" b="1" dirty="0" smtClean="0"/>
              <a:t>, </a:t>
            </a:r>
            <a:r>
              <a:rPr lang="en-US" sz="2000" b="1" dirty="0" err="1" smtClean="0"/>
              <a:t>miglitole</a:t>
            </a:r>
            <a:r>
              <a:rPr lang="en-US" sz="2000" b="1" dirty="0" smtClean="0"/>
              <a:t>) </a:t>
            </a:r>
            <a:r>
              <a:rPr lang="en-US" sz="2000" dirty="0" smtClean="0"/>
              <a:t>slow the digestion of carbohydrates and delay glucose absorption. They work by inhibiting intestinal enzymes that digest carbohydrates, thereby reducing carbohydrate digestion after a meal, which lowers postprandial (after a meal) blood sugar elevation in diabetics. </a:t>
            </a:r>
          </a:p>
          <a:p>
            <a:r>
              <a:rPr lang="en-US" sz="2000" dirty="0" smtClean="0"/>
              <a:t>They are not as effective as </a:t>
            </a:r>
            <a:r>
              <a:rPr lang="en-US" sz="2000" dirty="0" err="1" smtClean="0"/>
              <a:t>metformin</a:t>
            </a:r>
            <a:r>
              <a:rPr lang="en-US" sz="2000" dirty="0" smtClean="0"/>
              <a:t> or </a:t>
            </a:r>
            <a:r>
              <a:rPr lang="en-US" sz="2000" dirty="0" err="1" smtClean="0"/>
              <a:t>sulfonylureas</a:t>
            </a:r>
            <a:r>
              <a:rPr lang="en-US" sz="2000" dirty="0" smtClean="0"/>
              <a:t> at lowering blood glucose, but can be added to other treatments if needed.</a:t>
            </a:r>
          </a:p>
          <a:p>
            <a:r>
              <a:rPr lang="en-US" sz="2000" u="sng" dirty="0" smtClean="0"/>
              <a:t>Common side effects include</a:t>
            </a:r>
            <a:r>
              <a:rPr lang="en-US" sz="2000" dirty="0" smtClean="0"/>
              <a:t>:</a:t>
            </a:r>
          </a:p>
          <a:p>
            <a:r>
              <a:rPr lang="en-US" sz="2000" dirty="0" smtClean="0"/>
              <a:t>abdominal pain</a:t>
            </a:r>
          </a:p>
          <a:p>
            <a:r>
              <a:rPr lang="en-US" sz="2000" dirty="0" smtClean="0"/>
              <a:t>diarrhea</a:t>
            </a:r>
          </a:p>
          <a:p>
            <a:r>
              <a:rPr lang="en-US" sz="2000" dirty="0" smtClean="0"/>
              <a:t>flatulence (gas)</a:t>
            </a:r>
          </a:p>
          <a:p>
            <a:r>
              <a:rPr lang="en-US" sz="2000" dirty="0" smtClean="0"/>
              <a:t>which can worsen with higher doses. Start treatment with lower doses and titrate upwards to lessen adverse gastrointestinal side effects. </a:t>
            </a:r>
            <a:r>
              <a:rPr lang="en-US" sz="2000" b="1" dirty="0" smtClean="0"/>
              <a:t> </a:t>
            </a:r>
            <a:endParaRPr lang="ru-RU" sz="2000"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defRPr/>
            </a:pPr>
            <a:r>
              <a:rPr lang="en-US" smtClean="0"/>
              <a:t>NOVEL DRUGS</a:t>
            </a:r>
            <a:endParaRPr lang="ru-RU" smtClean="0"/>
          </a:p>
        </p:txBody>
      </p:sp>
      <p:sp>
        <p:nvSpPr>
          <p:cNvPr id="92163" name="Rectangle 3"/>
          <p:cNvSpPr>
            <a:spLocks noGrp="1" noChangeArrowheads="1"/>
          </p:cNvSpPr>
          <p:nvPr>
            <p:ph type="body" idx="1"/>
          </p:nvPr>
        </p:nvSpPr>
        <p:spPr/>
        <p:txBody>
          <a:bodyPr/>
          <a:lstStyle/>
          <a:p>
            <a:pPr eaLnBrk="1" hangingPunct="1">
              <a:lnSpc>
                <a:spcPct val="80000"/>
              </a:lnSpc>
            </a:pPr>
            <a:r>
              <a:rPr lang="en-US" sz="1600" b="1" dirty="0" smtClean="0"/>
              <a:t> GLP-1 receptor activators   (</a:t>
            </a:r>
            <a:r>
              <a:rPr lang="en-US" sz="1600" b="1" dirty="0" err="1" smtClean="0"/>
              <a:t>Exenatide</a:t>
            </a:r>
            <a:r>
              <a:rPr lang="en-US" sz="1600" b="1" dirty="0" smtClean="0"/>
              <a:t> - </a:t>
            </a:r>
            <a:r>
              <a:rPr lang="en-US" sz="1600" b="1" dirty="0" err="1" smtClean="0"/>
              <a:t>bayetta</a:t>
            </a:r>
            <a:r>
              <a:rPr lang="en-US" sz="1600" b="1" dirty="0" smtClean="0"/>
              <a:t> , </a:t>
            </a:r>
            <a:r>
              <a:rPr lang="en-US" sz="1600" b="1" dirty="0" err="1" smtClean="0"/>
              <a:t>Liraglutide</a:t>
            </a:r>
            <a:r>
              <a:rPr lang="en-US" sz="1600" b="1" dirty="0" smtClean="0"/>
              <a:t> – </a:t>
            </a:r>
            <a:r>
              <a:rPr lang="en-US" sz="1600" b="1" dirty="0" err="1" smtClean="0"/>
              <a:t>victosa</a:t>
            </a:r>
            <a:r>
              <a:rPr lang="en-US" sz="1600" b="1" dirty="0" smtClean="0"/>
              <a:t>) </a:t>
            </a:r>
          </a:p>
          <a:p>
            <a:pPr eaLnBrk="1" hangingPunct="1">
              <a:lnSpc>
                <a:spcPct val="80000"/>
              </a:lnSpc>
              <a:buFontTx/>
              <a:buNone/>
            </a:pPr>
            <a:r>
              <a:rPr lang="en-US" sz="1600" dirty="0" smtClean="0"/>
              <a:t> Increase insulin secretion</a:t>
            </a:r>
          </a:p>
          <a:p>
            <a:pPr eaLnBrk="1" hangingPunct="1">
              <a:lnSpc>
                <a:spcPct val="80000"/>
              </a:lnSpc>
              <a:buFontTx/>
              <a:buNone/>
            </a:pPr>
            <a:r>
              <a:rPr lang="en-US" sz="1600" dirty="0" smtClean="0"/>
              <a:t>Decrease glucagon secretion </a:t>
            </a:r>
          </a:p>
          <a:p>
            <a:pPr eaLnBrk="1" hangingPunct="1">
              <a:lnSpc>
                <a:spcPct val="80000"/>
              </a:lnSpc>
              <a:buFontTx/>
              <a:buNone/>
            </a:pPr>
            <a:r>
              <a:rPr lang="en-US" sz="1600" dirty="0" smtClean="0"/>
              <a:t>Decrease glucose production by liver</a:t>
            </a:r>
          </a:p>
          <a:p>
            <a:pPr eaLnBrk="1" hangingPunct="1">
              <a:lnSpc>
                <a:spcPct val="80000"/>
              </a:lnSpc>
              <a:buFontTx/>
              <a:buNone/>
            </a:pPr>
            <a:endParaRPr lang="en-US" sz="1600" dirty="0" smtClean="0"/>
          </a:p>
          <a:p>
            <a:pPr eaLnBrk="1" hangingPunct="1">
              <a:lnSpc>
                <a:spcPct val="80000"/>
              </a:lnSpc>
              <a:buFontTx/>
              <a:buNone/>
            </a:pPr>
            <a:r>
              <a:rPr lang="en-US" sz="1600" dirty="0" smtClean="0"/>
              <a:t>	</a:t>
            </a:r>
            <a:r>
              <a:rPr lang="en-US" sz="1600" b="1" dirty="0" smtClean="0"/>
              <a:t>Dipeptidylpeptidase-4 inhibitors – </a:t>
            </a:r>
            <a:r>
              <a:rPr lang="en-US" sz="1600" b="1" dirty="0" err="1" smtClean="0"/>
              <a:t>glyptines</a:t>
            </a:r>
            <a:endParaRPr lang="en-US" sz="1600" b="1" dirty="0" smtClean="0"/>
          </a:p>
          <a:p>
            <a:pPr eaLnBrk="1" hangingPunct="1">
              <a:lnSpc>
                <a:spcPct val="80000"/>
              </a:lnSpc>
              <a:buFontTx/>
              <a:buNone/>
            </a:pPr>
            <a:r>
              <a:rPr lang="en-US" sz="1600" b="1" dirty="0" smtClean="0"/>
              <a:t>(</a:t>
            </a:r>
            <a:r>
              <a:rPr lang="en-US" sz="1600" b="1" dirty="0" err="1" smtClean="0"/>
              <a:t>Sitaglyptine</a:t>
            </a:r>
            <a:r>
              <a:rPr lang="en-US" sz="1600" b="1" dirty="0" smtClean="0"/>
              <a:t>  - </a:t>
            </a:r>
            <a:r>
              <a:rPr lang="en-US" sz="1600" b="1" dirty="0" err="1" smtClean="0"/>
              <a:t>Yanuvia</a:t>
            </a:r>
            <a:r>
              <a:rPr lang="en-US" sz="1600" b="1" dirty="0" smtClean="0"/>
              <a:t>, </a:t>
            </a:r>
            <a:r>
              <a:rPr lang="en-US" sz="1600" b="1" dirty="0" err="1" smtClean="0"/>
              <a:t>Vildaglyptine</a:t>
            </a:r>
            <a:r>
              <a:rPr lang="en-US" sz="1600" b="1" dirty="0" smtClean="0"/>
              <a:t>- </a:t>
            </a:r>
            <a:r>
              <a:rPr lang="en-US" sz="1600" b="1" dirty="0" err="1" smtClean="0"/>
              <a:t>Galvus</a:t>
            </a:r>
            <a:r>
              <a:rPr lang="en-US" sz="1600" b="1" dirty="0" smtClean="0"/>
              <a:t>, </a:t>
            </a:r>
            <a:r>
              <a:rPr lang="en-US" sz="1600" b="1" dirty="0" err="1" smtClean="0"/>
              <a:t>Saxaglyptine</a:t>
            </a:r>
            <a:r>
              <a:rPr lang="en-US" sz="1600" b="1" dirty="0" smtClean="0"/>
              <a:t> - </a:t>
            </a:r>
            <a:r>
              <a:rPr lang="en-US" sz="1600" b="1" dirty="0" err="1" smtClean="0"/>
              <a:t>Ongliza</a:t>
            </a:r>
            <a:r>
              <a:rPr lang="en-US" sz="1600" b="1" dirty="0" smtClean="0"/>
              <a:t>)</a:t>
            </a:r>
          </a:p>
          <a:p>
            <a:pPr eaLnBrk="1" hangingPunct="1">
              <a:lnSpc>
                <a:spcPct val="80000"/>
              </a:lnSpc>
              <a:buFontTx/>
              <a:buNone/>
            </a:pPr>
            <a:r>
              <a:rPr lang="en-US" sz="1600" dirty="0" smtClean="0"/>
              <a:t>Increase insulin secretion</a:t>
            </a:r>
          </a:p>
          <a:p>
            <a:pPr eaLnBrk="1" hangingPunct="1">
              <a:lnSpc>
                <a:spcPct val="80000"/>
              </a:lnSpc>
              <a:buFontTx/>
              <a:buNone/>
            </a:pPr>
            <a:r>
              <a:rPr lang="en-US" sz="1600" dirty="0" smtClean="0"/>
              <a:t>Decrease glucagon secretion </a:t>
            </a:r>
          </a:p>
          <a:p>
            <a:pPr eaLnBrk="1" hangingPunct="1">
              <a:lnSpc>
                <a:spcPct val="80000"/>
              </a:lnSpc>
              <a:buFontTx/>
              <a:buNone/>
            </a:pPr>
            <a:r>
              <a:rPr lang="en-US" sz="1600" dirty="0" smtClean="0"/>
              <a:t>Decrease glucose production by liver</a:t>
            </a:r>
          </a:p>
          <a:p>
            <a:pPr eaLnBrk="1" hangingPunct="1">
              <a:lnSpc>
                <a:spcPct val="80000"/>
              </a:lnSpc>
              <a:buFontTx/>
              <a:buNone/>
            </a:pPr>
            <a:r>
              <a:rPr lang="en-US" sz="1600" dirty="0" smtClean="0"/>
              <a:t>Decrease food intake</a:t>
            </a:r>
          </a:p>
          <a:p>
            <a:pPr eaLnBrk="1" hangingPunct="1">
              <a:lnSpc>
                <a:spcPct val="80000"/>
              </a:lnSpc>
              <a:buFontTx/>
              <a:buNone/>
            </a:pPr>
            <a:r>
              <a:rPr lang="en-US" sz="1600" dirty="0" smtClean="0"/>
              <a:t>Lower weight</a:t>
            </a:r>
          </a:p>
          <a:p>
            <a:pPr eaLnBrk="1" hangingPunct="1">
              <a:lnSpc>
                <a:spcPct val="80000"/>
              </a:lnSpc>
              <a:buFontTx/>
              <a:buNone/>
            </a:pPr>
            <a:endParaRPr lang="en-US" sz="1600" dirty="0" smtClean="0"/>
          </a:p>
          <a:p>
            <a:pPr eaLnBrk="1" hangingPunct="1">
              <a:lnSpc>
                <a:spcPct val="80000"/>
              </a:lnSpc>
              <a:buFontTx/>
              <a:buNone/>
            </a:pPr>
            <a:r>
              <a:rPr lang="en-US" sz="1600" b="1" dirty="0" smtClean="0"/>
              <a:t>Sodium glucose co-transporter 2 (SGLT2)-inhibitors – </a:t>
            </a:r>
            <a:r>
              <a:rPr lang="en-US" sz="1600" b="1" dirty="0" err="1" smtClean="0"/>
              <a:t>Gliflozins</a:t>
            </a:r>
            <a:r>
              <a:rPr lang="en-US" sz="1600" b="1" dirty="0" smtClean="0"/>
              <a:t> </a:t>
            </a:r>
            <a:r>
              <a:rPr lang="en-US" sz="1600" dirty="0" smtClean="0"/>
              <a:t>decrease glucose </a:t>
            </a:r>
            <a:r>
              <a:rPr lang="en-US" sz="1600" dirty="0" err="1" smtClean="0"/>
              <a:t>reabsorption</a:t>
            </a:r>
            <a:r>
              <a:rPr lang="en-US" sz="1600" dirty="0" smtClean="0"/>
              <a:t> in the kidney (</a:t>
            </a:r>
            <a:r>
              <a:rPr lang="en-US" sz="1600" dirty="0" err="1" smtClean="0"/>
              <a:t>Dapagliflozin</a:t>
            </a:r>
            <a:r>
              <a:rPr lang="en-US" sz="1600" dirty="0" smtClean="0"/>
              <a:t>, </a:t>
            </a:r>
            <a:r>
              <a:rPr lang="en-US" sz="1600" dirty="0" err="1" smtClean="0"/>
              <a:t>Empagliflozin</a:t>
            </a:r>
            <a:r>
              <a:rPr lang="en-US" sz="1600" dirty="0" smtClean="0"/>
              <a:t>, </a:t>
            </a:r>
            <a:r>
              <a:rPr lang="en-US" sz="1600" dirty="0" err="1" smtClean="0"/>
              <a:t>Canagliflozin</a:t>
            </a:r>
            <a:r>
              <a:rPr lang="en-US" sz="1600" dirty="0" smtClean="0"/>
              <a:t>). Enhance </a:t>
            </a:r>
            <a:r>
              <a:rPr lang="en-US" sz="1600" dirty="0" err="1" smtClean="0"/>
              <a:t>glycemic</a:t>
            </a:r>
            <a:r>
              <a:rPr lang="en-US" sz="1600" dirty="0" smtClean="0"/>
              <a:t> control, reduce BP, BW. Increase risk of DKA, UGT infections, hypoglycemia.</a:t>
            </a:r>
            <a:endParaRPr lang="en-US" sz="1600" b="1" dirty="0" smtClean="0"/>
          </a:p>
          <a:p>
            <a:pPr eaLnBrk="1" hangingPunct="1">
              <a:lnSpc>
                <a:spcPct val="80000"/>
              </a:lnSpc>
              <a:buFontTx/>
              <a:buNone/>
            </a:pPr>
            <a:endParaRPr lang="en-US" sz="1600" dirty="0" smtClean="0"/>
          </a:p>
          <a:p>
            <a:pPr eaLnBrk="1" hangingPunct="1">
              <a:lnSpc>
                <a:spcPct val="80000"/>
              </a:lnSpc>
              <a:buFontTx/>
              <a:buNone/>
            </a:pPr>
            <a:endParaRPr lang="en-US" sz="1600" dirty="0" smtClean="0"/>
          </a:p>
          <a:p>
            <a:pPr eaLnBrk="1" hangingPunct="1">
              <a:lnSpc>
                <a:spcPct val="80000"/>
              </a:lnSpc>
              <a:buFontTx/>
              <a:buNone/>
            </a:pPr>
            <a:endParaRPr lang="ru-RU" sz="1600" dirty="0"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000000"/>
                </a:solidFill>
              </a:rPr>
              <a:t> </a:t>
            </a:r>
            <a:r>
              <a:rPr lang="en-US" b="1" dirty="0" smtClean="0">
                <a:solidFill>
                  <a:schemeClr val="tx1"/>
                </a:solidFill>
              </a:rPr>
              <a:t>INCRETIN MIMETICS</a:t>
            </a:r>
            <a:endParaRPr lang="ru-RU" b="1" dirty="0">
              <a:solidFill>
                <a:schemeClr val="tx1"/>
              </a:solidFill>
            </a:endParaRPr>
          </a:p>
        </p:txBody>
      </p:sp>
      <p:sp>
        <p:nvSpPr>
          <p:cNvPr id="3" name="Содержимое 2"/>
          <p:cNvSpPr>
            <a:spLocks noGrp="1"/>
          </p:cNvSpPr>
          <p:nvPr>
            <p:ph idx="1"/>
          </p:nvPr>
        </p:nvSpPr>
        <p:spPr/>
        <p:txBody>
          <a:bodyPr/>
          <a:lstStyle/>
          <a:p>
            <a:r>
              <a:rPr lang="en-US" sz="1800" b="1" dirty="0" smtClean="0"/>
              <a:t>The glucagon-like peptide 1 (GLP-1) agonists</a:t>
            </a:r>
            <a:r>
              <a:rPr lang="en-US" sz="1800" dirty="0" smtClean="0"/>
              <a:t>, or </a:t>
            </a:r>
            <a:r>
              <a:rPr lang="en-US" sz="1800" dirty="0" err="1" smtClean="0">
                <a:hlinkClick r:id="rId2"/>
              </a:rPr>
              <a:t>incretin</a:t>
            </a:r>
            <a:r>
              <a:rPr lang="en-US" sz="1800" dirty="0" smtClean="0">
                <a:hlinkClick r:id="rId2"/>
              </a:rPr>
              <a:t> </a:t>
            </a:r>
            <a:r>
              <a:rPr lang="en-US" sz="1800" dirty="0" err="1" smtClean="0">
                <a:hlinkClick r:id="rId2"/>
              </a:rPr>
              <a:t>mimetics</a:t>
            </a:r>
            <a:r>
              <a:rPr lang="en-US" sz="1800" dirty="0" smtClean="0"/>
              <a:t> </a:t>
            </a:r>
            <a:r>
              <a:rPr lang="en-US" sz="1800" b="1" i="1" dirty="0" smtClean="0"/>
              <a:t>(EXENATIDE, LIRAGLUTIDE</a:t>
            </a:r>
            <a:r>
              <a:rPr lang="en-US" sz="1800" dirty="0" smtClean="0"/>
              <a:t>) , are </a:t>
            </a:r>
            <a:r>
              <a:rPr lang="en-US" sz="1800" dirty="0" err="1" smtClean="0"/>
              <a:t>injectable</a:t>
            </a:r>
            <a:r>
              <a:rPr lang="en-US" sz="1800" dirty="0" smtClean="0"/>
              <a:t> agents that help the pancreas to produce insulin more efficiently. They bind to GLP-1 receptors and stimulate glucose dependent insulin release. These drugs inhibit glucagon secretion and slow gastric emptying. In turn, this prevents a steep rise in blood glucose levels after eating.</a:t>
            </a:r>
          </a:p>
          <a:p>
            <a:r>
              <a:rPr lang="en-US" sz="1800" dirty="0" smtClean="0"/>
              <a:t>Clinically, they may be used:</a:t>
            </a:r>
          </a:p>
          <a:p>
            <a:r>
              <a:rPr lang="en-US" sz="1800" dirty="0" smtClean="0"/>
              <a:t>as a third-line agent when oral medications are not fully successful in lowering blood sugar levels</a:t>
            </a:r>
          </a:p>
          <a:p>
            <a:r>
              <a:rPr lang="en-US" sz="1800" u="sng" dirty="0" smtClean="0"/>
              <a:t>in overweight type 2 diabetic patients who gain weight taking oral medication, as they can promote weight loss by suppressing appetite</a:t>
            </a:r>
          </a:p>
          <a:p>
            <a:r>
              <a:rPr lang="en-US" sz="1800" dirty="0" smtClean="0"/>
              <a:t>Side effects include gastrointestinal problems like diarrhea, nausea, and rarely, pancreatitis. Patients with kidney impairment cannot use </a:t>
            </a:r>
            <a:r>
              <a:rPr lang="en-US" sz="1800" dirty="0" err="1" smtClean="0"/>
              <a:t>Byetta</a:t>
            </a:r>
            <a:r>
              <a:rPr lang="en-US" sz="1800" dirty="0" smtClean="0"/>
              <a:t> (EXENATIDE), </a:t>
            </a:r>
            <a:r>
              <a:rPr lang="en-US" sz="1800" dirty="0" err="1" smtClean="0"/>
              <a:t>Bydureon</a:t>
            </a:r>
            <a:r>
              <a:rPr lang="en-US" sz="1800" dirty="0" smtClean="0"/>
              <a:t>, or </a:t>
            </a:r>
            <a:r>
              <a:rPr lang="en-US" sz="1800" dirty="0" err="1" smtClean="0"/>
              <a:t>Adlyxin</a:t>
            </a:r>
            <a:r>
              <a:rPr lang="en-US" sz="1800" dirty="0" smtClean="0"/>
              <a:t>; the other agents should be used with caution. These drugs do not usually cause low blood sugar.</a:t>
            </a:r>
          </a:p>
          <a:p>
            <a:endParaRPr lang="ru-RU"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en-US" sz="3200" b="1" dirty="0" err="1" smtClean="0"/>
              <a:t>Dipeptidyl</a:t>
            </a:r>
            <a:r>
              <a:rPr lang="en-US" sz="3200" b="1" dirty="0" smtClean="0"/>
              <a:t> Peptidase 4 (DPP-4) Inhibitors</a:t>
            </a:r>
            <a:endParaRPr lang="ru-RU" dirty="0"/>
          </a:p>
        </p:txBody>
      </p:sp>
      <p:sp>
        <p:nvSpPr>
          <p:cNvPr id="3" name="Содержимое 2"/>
          <p:cNvSpPr>
            <a:spLocks noGrp="1"/>
          </p:cNvSpPr>
          <p:nvPr>
            <p:ph idx="1"/>
          </p:nvPr>
        </p:nvSpPr>
        <p:spPr>
          <a:xfrm>
            <a:off x="467544" y="1412776"/>
            <a:ext cx="8424936" cy="5256584"/>
          </a:xfrm>
        </p:spPr>
        <p:txBody>
          <a:bodyPr/>
          <a:lstStyle/>
          <a:p>
            <a:r>
              <a:rPr lang="en-US" sz="2000" b="1" dirty="0" smtClean="0">
                <a:hlinkClick r:id="rId2"/>
              </a:rPr>
              <a:t>DPP-4 inhibitors</a:t>
            </a:r>
            <a:r>
              <a:rPr lang="en-US" sz="2000" dirty="0" smtClean="0"/>
              <a:t> (often called "</a:t>
            </a:r>
            <a:r>
              <a:rPr lang="en-US" sz="2000" dirty="0" err="1" smtClean="0"/>
              <a:t>gliptins</a:t>
            </a:r>
            <a:r>
              <a:rPr lang="en-US" sz="2000" dirty="0" smtClean="0"/>
              <a:t>“ : </a:t>
            </a:r>
            <a:r>
              <a:rPr lang="en-US" sz="2000" b="1" dirty="0" err="1" smtClean="0"/>
              <a:t>saxagliptine</a:t>
            </a:r>
            <a:r>
              <a:rPr lang="en-US" sz="2000" b="1" dirty="0" smtClean="0"/>
              <a:t>, </a:t>
            </a:r>
            <a:r>
              <a:rPr lang="en-US" sz="2000" b="1" dirty="0" err="1" smtClean="0"/>
              <a:t>sitagliptine</a:t>
            </a:r>
            <a:r>
              <a:rPr lang="en-US" sz="2000" b="1" dirty="0" smtClean="0"/>
              <a:t>, </a:t>
            </a:r>
            <a:r>
              <a:rPr lang="en-US" sz="2000" b="1" dirty="0" err="1" smtClean="0"/>
              <a:t>vildagliptine</a:t>
            </a:r>
            <a:r>
              <a:rPr lang="en-US" sz="2000" b="1" dirty="0" smtClean="0"/>
              <a:t> </a:t>
            </a:r>
            <a:r>
              <a:rPr lang="en-US" sz="2000" dirty="0" smtClean="0"/>
              <a:t>) are oral medications that work by regulating the levels of insulin the body produces after a meal. These drugs inhibit the enzyme </a:t>
            </a:r>
            <a:r>
              <a:rPr lang="en-US" sz="2000" dirty="0" err="1" smtClean="0"/>
              <a:t>dipeptidyl</a:t>
            </a:r>
            <a:r>
              <a:rPr lang="en-US" sz="2000" dirty="0" smtClean="0"/>
              <a:t> peptidase 4 which results in increased activity of </a:t>
            </a:r>
            <a:r>
              <a:rPr lang="en-US" sz="2000" dirty="0" err="1" smtClean="0"/>
              <a:t>incretins</a:t>
            </a:r>
            <a:r>
              <a:rPr lang="en-US" sz="2000" dirty="0" smtClean="0"/>
              <a:t>, which inhibits glucagon release. Glucagon normally causes release of glucose into the blood.</a:t>
            </a:r>
          </a:p>
          <a:p>
            <a:r>
              <a:rPr lang="en-US" sz="2000" dirty="0" smtClean="0"/>
              <a:t>The over effect of DPP-4 inhibitors is to:</a:t>
            </a:r>
          </a:p>
          <a:p>
            <a:r>
              <a:rPr lang="en-US" sz="2000" dirty="0" smtClean="0"/>
              <a:t>increased insulin secretion from the pancreas in response to a meal</a:t>
            </a:r>
          </a:p>
          <a:p>
            <a:r>
              <a:rPr lang="en-US" sz="2000" dirty="0" smtClean="0"/>
              <a:t>decrease gastric emptying</a:t>
            </a:r>
          </a:p>
          <a:p>
            <a:r>
              <a:rPr lang="en-US" sz="2000" dirty="0" smtClean="0"/>
              <a:t>decrease blood sugar levels</a:t>
            </a:r>
          </a:p>
          <a:p>
            <a:r>
              <a:rPr lang="en-US" sz="2000" dirty="0" smtClean="0"/>
              <a:t>This class of medication can be given with other oral agents when blood sugar levels are not at goal, as well in patients who cannot tolerate </a:t>
            </a:r>
            <a:r>
              <a:rPr lang="en-US" sz="2000" dirty="0" err="1" smtClean="0"/>
              <a:t>metformin</a:t>
            </a:r>
            <a:r>
              <a:rPr lang="en-US" sz="2000" dirty="0" smtClean="0"/>
              <a:t> or </a:t>
            </a:r>
            <a:r>
              <a:rPr lang="en-US" sz="2000" dirty="0" err="1" smtClean="0"/>
              <a:t>sulfonylureas</a:t>
            </a:r>
            <a:r>
              <a:rPr lang="en-US" sz="2000" dirty="0" smtClean="0"/>
              <a:t>; however, they are not usually used as first line treatments.</a:t>
            </a:r>
          </a:p>
          <a:p>
            <a:endParaRPr lang="ru-RU"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200" b="1" dirty="0" smtClean="0"/>
              <a:t>Selective Sodium-Glucose Transporter-2 (SGLT-2) Inhibitors</a:t>
            </a:r>
            <a:endParaRPr lang="ru-RU" sz="3200" dirty="0"/>
          </a:p>
        </p:txBody>
      </p:sp>
      <p:sp>
        <p:nvSpPr>
          <p:cNvPr id="3" name="Содержимое 2"/>
          <p:cNvSpPr>
            <a:spLocks noGrp="1"/>
          </p:cNvSpPr>
          <p:nvPr>
            <p:ph idx="1"/>
          </p:nvPr>
        </p:nvSpPr>
        <p:spPr/>
        <p:txBody>
          <a:bodyPr/>
          <a:lstStyle/>
          <a:p>
            <a:r>
              <a:rPr lang="en-US" sz="1800" dirty="0" smtClean="0">
                <a:hlinkClick r:id="rId2"/>
              </a:rPr>
              <a:t>Sodium-glucose cotransporter-2 (SGLT-2) inhibitors</a:t>
            </a:r>
            <a:r>
              <a:rPr lang="en-US" sz="1800" dirty="0" smtClean="0"/>
              <a:t> are a class of oral </a:t>
            </a:r>
            <a:r>
              <a:rPr lang="en-US" sz="1800" dirty="0" err="1" smtClean="0"/>
              <a:t>antidiabetic</a:t>
            </a:r>
            <a:r>
              <a:rPr lang="en-US" sz="1800" dirty="0" smtClean="0"/>
              <a:t> drugs used in type 2 diabetes.</a:t>
            </a:r>
          </a:p>
          <a:p>
            <a:r>
              <a:rPr lang="en-US" sz="1800" dirty="0" smtClean="0"/>
              <a:t> </a:t>
            </a:r>
            <a:r>
              <a:rPr lang="en-US" sz="1800" b="1" dirty="0" smtClean="0"/>
              <a:t>SGLT-2 inhibitors work by lowering the renal (kidney) glucose threshold,</a:t>
            </a:r>
            <a:r>
              <a:rPr lang="en-US" sz="1800" dirty="0" smtClean="0"/>
              <a:t> resulting in an increased amount of glucose being excreted in the urine. These agents are not used first line for type 2 diabetes treatment, but can be combined with other medications. </a:t>
            </a:r>
          </a:p>
          <a:p>
            <a:r>
              <a:rPr lang="en-US" sz="1800" dirty="0" smtClean="0"/>
              <a:t>These agents will not lead to hypoglycemia (low blood sugar)</a:t>
            </a:r>
          </a:p>
          <a:p>
            <a:pPr>
              <a:buNone/>
            </a:pPr>
            <a:r>
              <a:rPr lang="en-US" sz="1800" b="1" dirty="0" smtClean="0"/>
              <a:t>Common side effects may include:</a:t>
            </a:r>
          </a:p>
          <a:p>
            <a:r>
              <a:rPr lang="en-US" sz="1800" dirty="0" smtClean="0"/>
              <a:t>vaginal yeast infections </a:t>
            </a:r>
          </a:p>
          <a:p>
            <a:r>
              <a:rPr lang="en-US" sz="1800" dirty="0" smtClean="0"/>
              <a:t>urinary tract infections</a:t>
            </a:r>
          </a:p>
          <a:p>
            <a:r>
              <a:rPr lang="en-US" sz="1800" dirty="0" smtClean="0"/>
              <a:t>increased urination</a:t>
            </a:r>
          </a:p>
          <a:p>
            <a:r>
              <a:rPr lang="en-US" sz="1800" dirty="0" smtClean="0"/>
              <a:t>thirst</a:t>
            </a:r>
          </a:p>
          <a:p>
            <a:r>
              <a:rPr lang="en-US" sz="1800" dirty="0" smtClean="0"/>
              <a:t>stomach pain</a:t>
            </a:r>
          </a:p>
          <a:p>
            <a:r>
              <a:rPr lang="en-US" sz="1800" dirty="0" smtClean="0"/>
              <a:t>male genital yeast infections</a:t>
            </a:r>
          </a:p>
          <a:p>
            <a:pPr>
              <a:buNone/>
            </a:pPr>
            <a:endParaRPr lang="en-US" sz="1800" dirty="0" smtClean="0"/>
          </a:p>
          <a:p>
            <a:endParaRPr lang="ru-RU"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Заголовок 1"/>
          <p:cNvSpPr>
            <a:spLocks noGrp="1"/>
          </p:cNvSpPr>
          <p:nvPr>
            <p:ph type="title"/>
          </p:nvPr>
        </p:nvSpPr>
        <p:spPr/>
        <p:txBody>
          <a:bodyPr/>
          <a:lstStyle/>
          <a:p>
            <a:pPr>
              <a:defRPr/>
            </a:pPr>
            <a:r>
              <a:rPr lang="ru-RU" sz="3200" b="1" smtClean="0"/>
              <a:t>Ингибиторы натрий-глюкозного котранспортера 2 типа (иНГЛТ-2) - </a:t>
            </a:r>
            <a:r>
              <a:rPr lang="ru-RU" sz="3200" b="1" smtClean="0">
                <a:solidFill>
                  <a:srgbClr val="C00000"/>
                </a:solidFill>
              </a:rPr>
              <a:t>глифлозины</a:t>
            </a:r>
          </a:p>
        </p:txBody>
      </p:sp>
      <p:sp>
        <p:nvSpPr>
          <p:cNvPr id="97283" name="Содержимое 2"/>
          <p:cNvSpPr>
            <a:spLocks noGrp="1"/>
          </p:cNvSpPr>
          <p:nvPr>
            <p:ph idx="1"/>
          </p:nvPr>
        </p:nvSpPr>
        <p:spPr/>
        <p:txBody>
          <a:bodyPr/>
          <a:lstStyle/>
          <a:p>
            <a:pPr>
              <a:buFontTx/>
              <a:buNone/>
            </a:pPr>
            <a:r>
              <a:rPr lang="ru-RU" sz="2000" b="1" smtClean="0">
                <a:solidFill>
                  <a:srgbClr val="C00000"/>
                </a:solidFill>
              </a:rPr>
              <a:t>Механизм действия</a:t>
            </a:r>
          </a:p>
          <a:p>
            <a:r>
              <a:rPr lang="ru-RU" sz="2000" smtClean="0"/>
              <a:t>Снижают реабсорбцию глюкозы в почках</a:t>
            </a:r>
          </a:p>
          <a:p>
            <a:r>
              <a:rPr lang="ru-RU" sz="2000" smtClean="0"/>
              <a:t>Снижают массу тела</a:t>
            </a:r>
          </a:p>
          <a:p>
            <a:r>
              <a:rPr lang="ru-RU" sz="2000" smtClean="0"/>
              <a:t>Инсулиннезависимый механизм действия</a:t>
            </a:r>
          </a:p>
          <a:p>
            <a:r>
              <a:rPr lang="ru-RU" sz="2000" smtClean="0"/>
              <a:t>Снижение </a:t>
            </a:r>
            <a:r>
              <a:rPr lang="en-US" sz="2000" smtClean="0"/>
              <a:t>HbA1c </a:t>
            </a:r>
            <a:r>
              <a:rPr lang="ru-RU" sz="2000" smtClean="0"/>
              <a:t>на 0,8-0,9%</a:t>
            </a:r>
          </a:p>
          <a:p>
            <a:r>
              <a:rPr lang="ru-RU" sz="2000" i="1" u="sng" smtClean="0"/>
              <a:t>Повышают риск ДКА!</a:t>
            </a:r>
          </a:p>
          <a:p>
            <a:r>
              <a:rPr lang="ru-RU" sz="2000" i="1" u="sng" smtClean="0"/>
              <a:t>Повышают риск уро-генитальных инфекций</a:t>
            </a:r>
          </a:p>
          <a:p>
            <a:pPr>
              <a:buFontTx/>
              <a:buNone/>
            </a:pPr>
            <a:endParaRPr lang="ru-RU" sz="2000" smtClean="0"/>
          </a:p>
          <a:p>
            <a:pPr>
              <a:buFontTx/>
              <a:buNone/>
            </a:pPr>
            <a:r>
              <a:rPr lang="ru-RU" sz="2000" b="1" smtClean="0">
                <a:solidFill>
                  <a:srgbClr val="C00000"/>
                </a:solidFill>
              </a:rPr>
              <a:t>Препараты: </a:t>
            </a:r>
          </a:p>
          <a:p>
            <a:pPr>
              <a:buFontTx/>
              <a:buNone/>
            </a:pPr>
            <a:r>
              <a:rPr lang="ru-RU" sz="2000" smtClean="0"/>
              <a:t>	-дапаглифлозин- </a:t>
            </a:r>
            <a:r>
              <a:rPr lang="ru-RU" sz="2000" i="1" smtClean="0">
                <a:solidFill>
                  <a:srgbClr val="C00000"/>
                </a:solidFill>
              </a:rPr>
              <a:t>форсига</a:t>
            </a:r>
            <a:r>
              <a:rPr lang="ru-RU" sz="2000" smtClean="0"/>
              <a:t> (5 мг, 10 мг)</a:t>
            </a:r>
          </a:p>
          <a:p>
            <a:pPr>
              <a:buFontTx/>
              <a:buNone/>
            </a:pPr>
            <a:r>
              <a:rPr lang="ru-RU" sz="2000" smtClean="0"/>
              <a:t>	-эмпаглифлозин – </a:t>
            </a:r>
            <a:r>
              <a:rPr lang="ru-RU" sz="2000" i="1" smtClean="0">
                <a:solidFill>
                  <a:srgbClr val="C00000"/>
                </a:solidFill>
              </a:rPr>
              <a:t>джардинс</a:t>
            </a:r>
            <a:r>
              <a:rPr lang="ru-RU" sz="2000" smtClean="0"/>
              <a:t> (10 мг, 25 мг)</a:t>
            </a:r>
          </a:p>
          <a:p>
            <a:pPr>
              <a:buFontTx/>
              <a:buNone/>
            </a:pPr>
            <a:r>
              <a:rPr lang="ru-RU" sz="2000" smtClean="0"/>
              <a:t>	- канаглифлозин – </a:t>
            </a:r>
            <a:r>
              <a:rPr lang="ru-RU" sz="2000" i="1" smtClean="0">
                <a:solidFill>
                  <a:srgbClr val="C00000"/>
                </a:solidFill>
              </a:rPr>
              <a:t>инвокана </a:t>
            </a:r>
            <a:r>
              <a:rPr lang="ru-RU" sz="2000" smtClean="0"/>
              <a:t>(100, 300 мг)</a:t>
            </a:r>
          </a:p>
          <a:p>
            <a:pPr>
              <a:buFontTx/>
              <a:buNone/>
            </a:pPr>
            <a:r>
              <a:rPr lang="ru-RU" sz="1800" i="1" smtClean="0"/>
              <a:t>Кратность приема - 1 раз в сутки, </a:t>
            </a:r>
          </a:p>
          <a:p>
            <a:pPr>
              <a:buFontTx/>
              <a:buNone/>
            </a:pPr>
            <a:r>
              <a:rPr lang="ru-RU" sz="1800" i="1" smtClean="0"/>
              <a:t>длительность действия 24 часа</a:t>
            </a:r>
          </a:p>
          <a:p>
            <a:pPr>
              <a:buFontTx/>
              <a:buNone/>
            </a:pPr>
            <a:endParaRPr lang="ru-RU"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2" cstate="print"/>
          <a:srcRect/>
          <a:stretch>
            <a:fillRect/>
          </a:stretch>
        </p:blipFill>
        <p:spPr bwMode="auto">
          <a:xfrm>
            <a:off x="314325" y="0"/>
            <a:ext cx="8829675" cy="6748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Шары">
  <a:themeElements>
    <a:clrScheme name="Шары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Шары">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4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4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Шары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Шары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Шары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Шары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Шары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Шары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Шары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Шары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Шары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Balloons</Template>
  <TotalTime>1709</TotalTime>
  <Words>8770</Words>
  <Application>Microsoft Office PowerPoint</Application>
  <PresentationFormat>Экран (4:3)</PresentationFormat>
  <Paragraphs>995</Paragraphs>
  <Slides>150</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150</vt:i4>
      </vt:variant>
    </vt:vector>
  </HeadingPairs>
  <TitlesOfParts>
    <vt:vector size="152" baseType="lpstr">
      <vt:lpstr>Шары</vt:lpstr>
      <vt:lpstr>Точечный рисунок</vt:lpstr>
      <vt:lpstr>Diabetes Mellitus</vt:lpstr>
      <vt:lpstr>DEFINITION</vt:lpstr>
      <vt:lpstr>    DIABETES MELLITUS EPIDEMIOLOGY </vt:lpstr>
      <vt:lpstr>PHYSIOLOGY </vt:lpstr>
      <vt:lpstr>Слайд 5</vt:lpstr>
      <vt:lpstr>Слайд 6</vt:lpstr>
      <vt:lpstr>Слайд 7</vt:lpstr>
      <vt:lpstr>CLASSIFICATION</vt:lpstr>
      <vt:lpstr>CLASSIFICATION </vt:lpstr>
      <vt:lpstr>CLASSIFICATION </vt:lpstr>
      <vt:lpstr>CLASSIFICATION </vt:lpstr>
      <vt:lpstr>CLASSIFICATION </vt:lpstr>
      <vt:lpstr>Слайд 13</vt:lpstr>
      <vt:lpstr>CLASSIFICATION </vt:lpstr>
      <vt:lpstr>Слайд 15</vt:lpstr>
      <vt:lpstr>Слайд 16</vt:lpstr>
      <vt:lpstr>SIGNS AND SYMPTOMS AT PRESENTATION </vt:lpstr>
      <vt:lpstr>Type 1 diabetes mellitus</vt:lpstr>
      <vt:lpstr>Слайд 19</vt:lpstr>
      <vt:lpstr>Type 2 diabetes mellitus </vt:lpstr>
      <vt:lpstr>Causes of type 2 diabetes</vt:lpstr>
      <vt:lpstr>Clinical presentation of diabetes</vt:lpstr>
      <vt:lpstr>Слайд 23</vt:lpstr>
      <vt:lpstr>Слайд 24</vt:lpstr>
      <vt:lpstr>DIAGNOSIS </vt:lpstr>
      <vt:lpstr>Слайд 26</vt:lpstr>
      <vt:lpstr>CRITERIA FOR PREDIABETES </vt:lpstr>
      <vt:lpstr> Impaired glucose tolerance and impaired fasting glucose</vt:lpstr>
      <vt:lpstr>Слайд 29</vt:lpstr>
      <vt:lpstr>Physical examination at diagnosis </vt:lpstr>
      <vt:lpstr>Diagnosis and investigation of diabetes </vt:lpstr>
      <vt:lpstr>CRITERIA FOR DIAGNOSIS OF GDM</vt:lpstr>
      <vt:lpstr>CRITERIA FOR SCREENING ASYMPTOMATIC INDIVIDUALS </vt:lpstr>
      <vt:lpstr>CHRONIC COMPLICATIONS </vt:lpstr>
      <vt:lpstr>Microvascular complications </vt:lpstr>
      <vt:lpstr>1. Diabetic eye disease   </vt:lpstr>
      <vt:lpstr>RETINOPATHY: Staged as mild, moderate, severe, or very severe  </vt:lpstr>
      <vt:lpstr>Слайд 38</vt:lpstr>
      <vt:lpstr>Cataracts   </vt:lpstr>
      <vt:lpstr>2. The diabetic kidney</vt:lpstr>
      <vt:lpstr>NEPHROPATHY </vt:lpstr>
      <vt:lpstr>Слайд 42</vt:lpstr>
      <vt:lpstr>Clinical course of DN (C.E.Mogensen) </vt:lpstr>
      <vt:lpstr>Albuminuria</vt:lpstr>
      <vt:lpstr>Слайд 45</vt:lpstr>
      <vt:lpstr> ДИАБЕТИЧЕСКАЯ НЕФРОПАТИЯ</vt:lpstr>
      <vt:lpstr>Диагноз ДН в соответствии с классификацией ХБП</vt:lpstr>
      <vt:lpstr>Слайд 48</vt:lpstr>
      <vt:lpstr>Слайд 49</vt:lpstr>
      <vt:lpstr>Слайд 50</vt:lpstr>
      <vt:lpstr>MACROVASCULAR DISEASE </vt:lpstr>
      <vt:lpstr>Слайд 52</vt:lpstr>
      <vt:lpstr>NEUROPATHY </vt:lpstr>
      <vt:lpstr> Neuropathy</vt:lpstr>
      <vt:lpstr>Diabetic autonomic neuropathy</vt:lpstr>
      <vt:lpstr>The cardiovascular system</vt:lpstr>
      <vt:lpstr>Gastrointestinal tract</vt:lpstr>
      <vt:lpstr>Слайд 58</vt:lpstr>
      <vt:lpstr>FOOT COMPLICATIONS</vt:lpstr>
      <vt:lpstr>The diabetic foot</vt:lpstr>
      <vt:lpstr>Слайд 61</vt:lpstr>
      <vt:lpstr>4.  Infections</vt:lpstr>
      <vt:lpstr>OTHER COMPLICATIONS </vt:lpstr>
      <vt:lpstr>Слайд 64</vt:lpstr>
      <vt:lpstr>5. Skin and joints   </vt:lpstr>
      <vt:lpstr>Treatment</vt:lpstr>
      <vt:lpstr>1.  Patient education </vt:lpstr>
      <vt:lpstr>2. Diet </vt:lpstr>
      <vt:lpstr>Слайд 69</vt:lpstr>
      <vt:lpstr>Слайд 70</vt:lpstr>
      <vt:lpstr>PHYSICAL ACTIVITY </vt:lpstr>
      <vt:lpstr>PHYSICAL ACTIVITY</vt:lpstr>
      <vt:lpstr>PHARMACOLOGIC ANTIGLYCEMIC THERAPY </vt:lpstr>
      <vt:lpstr>Слайд 74</vt:lpstr>
      <vt:lpstr>Type 1 diabetes treatment</vt:lpstr>
      <vt:lpstr>Слайд 76</vt:lpstr>
      <vt:lpstr>Слайд 77</vt:lpstr>
      <vt:lpstr>Regimen 1 of insulin treatment</vt:lpstr>
      <vt:lpstr>Regimen 2 of insulin treatment</vt:lpstr>
      <vt:lpstr>Indications for insulin treatment</vt:lpstr>
      <vt:lpstr>Complications of insulin therapy</vt:lpstr>
      <vt:lpstr>Слайд 82</vt:lpstr>
      <vt:lpstr>Urgent treatment of hypoglycaemia</vt:lpstr>
      <vt:lpstr>Слайд 84</vt:lpstr>
      <vt:lpstr>INITIATION AND ADJUSTMENT OF THERAPY FOR TYPE 2 PATIENTS </vt:lpstr>
      <vt:lpstr>Tablet treatment for  type 2 diabetes</vt:lpstr>
      <vt:lpstr>Sulfonylureas </vt:lpstr>
      <vt:lpstr>Слайд 88</vt:lpstr>
      <vt:lpstr>Meglitinides</vt:lpstr>
      <vt:lpstr>Слайд 90</vt:lpstr>
      <vt:lpstr>Metformin</vt:lpstr>
      <vt:lpstr>Thiazolidinediones</vt:lpstr>
      <vt:lpstr>Alpha-glucosidase inhibitors</vt:lpstr>
      <vt:lpstr>NOVEL DRUGS</vt:lpstr>
      <vt:lpstr> INCRETIN MIMETICS</vt:lpstr>
      <vt:lpstr>   Dipeptidyl Peptidase 4 (DPP-4) Inhibitors</vt:lpstr>
      <vt:lpstr>Selective Sodium-Glucose Transporter-2 (SGLT-2) Inhibitors</vt:lpstr>
      <vt:lpstr>Ингибиторы натрий-глюкозного котранспортера 2 типа (иНГЛТ-2) - глифлозины</vt:lpstr>
      <vt:lpstr>Слайд 99</vt:lpstr>
      <vt:lpstr>Слайд 100</vt:lpstr>
      <vt:lpstr>Слайд 101</vt:lpstr>
      <vt:lpstr>Слайд 102</vt:lpstr>
      <vt:lpstr>Слайд 103</vt:lpstr>
      <vt:lpstr>Target HbAc1 levels depend on</vt:lpstr>
      <vt:lpstr>Слайд 105</vt:lpstr>
      <vt:lpstr>Слайд 106</vt:lpstr>
      <vt:lpstr>Слайд 107</vt:lpstr>
      <vt:lpstr>Слайд 108</vt:lpstr>
      <vt:lpstr>Слайд 109</vt:lpstr>
      <vt:lpstr>Слайд 110</vt:lpstr>
      <vt:lpstr>Criteria to assess the type 1 diabetes metabolic control </vt:lpstr>
      <vt:lpstr>Criteria to assess the type 2 diabetes metabolic control </vt:lpstr>
      <vt:lpstr>Target levels of BP and cholesterol</vt:lpstr>
      <vt:lpstr>GLUCOSE MONITORING </vt:lpstr>
      <vt:lpstr>Слайд 115</vt:lpstr>
      <vt:lpstr>Management of  complications</vt:lpstr>
      <vt:lpstr>Слайд 117</vt:lpstr>
      <vt:lpstr>Слайд 118</vt:lpstr>
      <vt:lpstr>Слайд 119</vt:lpstr>
      <vt:lpstr>Diabetic metabolic emergencies</vt:lpstr>
      <vt:lpstr>DIABETIC EMERGENCIES </vt:lpstr>
      <vt:lpstr>Слайд 122</vt:lpstr>
      <vt:lpstr>Diabetic metabolic emergencies</vt:lpstr>
      <vt:lpstr>Diabetic ketoacidosis   </vt:lpstr>
      <vt:lpstr>Слайд 125</vt:lpstr>
      <vt:lpstr>Слайд 126</vt:lpstr>
      <vt:lpstr>Signs and symptoms</vt:lpstr>
      <vt:lpstr>Clinical features </vt:lpstr>
      <vt:lpstr>Laboratory findings</vt:lpstr>
      <vt:lpstr>Слайд 130</vt:lpstr>
      <vt:lpstr>Diagnosis </vt:lpstr>
      <vt:lpstr>Management </vt:lpstr>
      <vt:lpstr>Слайд 133</vt:lpstr>
      <vt:lpstr>Problems of management </vt:lpstr>
      <vt:lpstr>Слайд 135</vt:lpstr>
      <vt:lpstr>Subsequent management</vt:lpstr>
      <vt:lpstr>Non-ketotic hyperosmolar state</vt:lpstr>
      <vt:lpstr>HYPEROSMOLAR HYPERGLYCEMIC STATE (HHS)</vt:lpstr>
      <vt:lpstr>Слайд 139</vt:lpstr>
      <vt:lpstr>Examples of blood values</vt:lpstr>
      <vt:lpstr>Слайд 141</vt:lpstr>
      <vt:lpstr>Lactic acidosis</vt:lpstr>
      <vt:lpstr>Urgent treatment of hypoglycaemia</vt:lpstr>
      <vt:lpstr>Слайд 144</vt:lpstr>
      <vt:lpstr>Слайд 145</vt:lpstr>
      <vt:lpstr>Слайд 146</vt:lpstr>
      <vt:lpstr>Brittle diabetes</vt:lpstr>
      <vt:lpstr>Слайд 148</vt:lpstr>
      <vt:lpstr>Слайд 149</vt:lpstr>
      <vt:lpstr>Слайд 150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Diabetes   mellitus</dc:title>
  <dc:creator>Dell</dc:creator>
  <cp:lastModifiedBy>user</cp:lastModifiedBy>
  <cp:revision>114</cp:revision>
  <dcterms:created xsi:type="dcterms:W3CDTF">2006-01-22T20:35:16Z</dcterms:created>
  <dcterms:modified xsi:type="dcterms:W3CDTF">2022-03-26T07:16:52Z</dcterms:modified>
</cp:coreProperties>
</file>