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53"/>
  </p:notesMasterIdLst>
  <p:sldIdLst>
    <p:sldId id="256" r:id="rId2"/>
    <p:sldId id="329" r:id="rId3"/>
    <p:sldId id="288" r:id="rId4"/>
    <p:sldId id="290" r:id="rId5"/>
    <p:sldId id="292" r:id="rId6"/>
    <p:sldId id="291" r:id="rId7"/>
    <p:sldId id="289" r:id="rId8"/>
    <p:sldId id="278" r:id="rId9"/>
    <p:sldId id="279" r:id="rId10"/>
    <p:sldId id="280" r:id="rId11"/>
    <p:sldId id="281" r:id="rId12"/>
    <p:sldId id="317" r:id="rId13"/>
    <p:sldId id="282" r:id="rId14"/>
    <p:sldId id="283" r:id="rId15"/>
    <p:sldId id="284" r:id="rId16"/>
    <p:sldId id="276" r:id="rId17"/>
    <p:sldId id="258" r:id="rId18"/>
    <p:sldId id="260" r:id="rId19"/>
    <p:sldId id="261" r:id="rId20"/>
    <p:sldId id="262" r:id="rId21"/>
    <p:sldId id="263" r:id="rId22"/>
    <p:sldId id="314" r:id="rId23"/>
    <p:sldId id="315" r:id="rId24"/>
    <p:sldId id="264" r:id="rId25"/>
    <p:sldId id="316" r:id="rId26"/>
    <p:sldId id="265" r:id="rId27"/>
    <p:sldId id="266" r:id="rId28"/>
    <p:sldId id="267" r:id="rId29"/>
    <p:sldId id="307" r:id="rId30"/>
    <p:sldId id="303" r:id="rId31"/>
    <p:sldId id="308" r:id="rId32"/>
    <p:sldId id="318" r:id="rId33"/>
    <p:sldId id="269" r:id="rId34"/>
    <p:sldId id="270" r:id="rId35"/>
    <p:sldId id="271" r:id="rId36"/>
    <p:sldId id="272" r:id="rId37"/>
    <p:sldId id="297" r:id="rId38"/>
    <p:sldId id="298" r:id="rId39"/>
    <p:sldId id="319" r:id="rId40"/>
    <p:sldId id="321" r:id="rId41"/>
    <p:sldId id="301" r:id="rId42"/>
    <p:sldId id="322" r:id="rId43"/>
    <p:sldId id="302" r:id="rId44"/>
    <p:sldId id="323" r:id="rId45"/>
    <p:sldId id="324" r:id="rId46"/>
    <p:sldId id="325" r:id="rId47"/>
    <p:sldId id="326" r:id="rId48"/>
    <p:sldId id="327" r:id="rId49"/>
    <p:sldId id="305" r:id="rId50"/>
    <p:sldId id="306" r:id="rId51"/>
    <p:sldId id="328" r:id="rId52"/>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63" autoAdjust="0"/>
    <p:restoredTop sz="94660"/>
  </p:normalViewPr>
  <p:slideViewPr>
    <p:cSldViewPr>
      <p:cViewPr varScale="1">
        <p:scale>
          <a:sx n="62" d="100"/>
          <a:sy n="62" d="100"/>
        </p:scale>
        <p:origin x="-1432" y="-8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3B07C6ED-1249-44B1-B4EB-027957AE075E}" type="datetimeFigureOut">
              <a:rPr lang="ru-RU"/>
              <a:pPr>
                <a:defRPr/>
              </a:pPr>
              <a:t>28.05.2022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smtClean="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EF2FA674-E1A5-4F67-A707-B6FB04A541F5}"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Образ слайда 1"/>
          <p:cNvSpPr>
            <a:spLocks noGrp="1" noRot="1" noChangeAspect="1" noTextEdit="1"/>
          </p:cNvSpPr>
          <p:nvPr>
            <p:ph type="sldImg"/>
          </p:nvPr>
        </p:nvSpPr>
        <p:spPr bwMode="auto">
          <a:noFill/>
          <a:ln>
            <a:solidFill>
              <a:srgbClr val="000000"/>
            </a:solidFill>
            <a:miter lim="800000"/>
            <a:headEnd/>
            <a:tailEnd/>
          </a:ln>
        </p:spPr>
      </p:sp>
      <p:sp>
        <p:nvSpPr>
          <p:cNvPr id="55299"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55300"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5BF2F4F-9922-4FC9-932F-059AC134D6B9}" type="slidenum">
              <a:rPr lang="ru-RU" smtClean="0"/>
              <a:pPr/>
              <a:t>9</a:t>
            </a:fld>
            <a:endParaRPr lang="ru-R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Образ слайда 1"/>
          <p:cNvSpPr>
            <a:spLocks noGrp="1" noRot="1" noChangeAspect="1" noTextEdit="1"/>
          </p:cNvSpPr>
          <p:nvPr>
            <p:ph type="sldImg"/>
          </p:nvPr>
        </p:nvSpPr>
        <p:spPr bwMode="auto">
          <a:noFill/>
          <a:ln>
            <a:solidFill>
              <a:srgbClr val="000000"/>
            </a:solidFill>
            <a:miter lim="800000"/>
            <a:headEnd/>
            <a:tailEnd/>
          </a:ln>
        </p:spPr>
      </p:sp>
      <p:sp>
        <p:nvSpPr>
          <p:cNvPr id="56323"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56324"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A83EE85-D47D-41F8-BE5E-F2FABA8B401F}" type="slidenum">
              <a:rPr lang="ru-RU" smtClean="0"/>
              <a:pPr/>
              <a:t>25</a:t>
            </a:fld>
            <a:endParaRPr lang="ru-R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 name="Group 2"/>
          <p:cNvGrpSpPr>
            <a:grpSpLocks/>
          </p:cNvGrpSpPr>
          <p:nvPr/>
        </p:nvGrpSpPr>
        <p:grpSpPr bwMode="auto">
          <a:xfrm>
            <a:off x="1658938" y="1600200"/>
            <a:ext cx="6837362" cy="3200400"/>
            <a:chOff x="1045" y="1008"/>
            <a:chExt cx="4307" cy="2016"/>
          </a:xfrm>
        </p:grpSpPr>
        <p:sp>
          <p:nvSpPr>
            <p:cNvPr id="5" name="Oval 3"/>
            <p:cNvSpPr>
              <a:spLocks noChangeArrowheads="1"/>
            </p:cNvSpPr>
            <p:nvPr/>
          </p:nvSpPr>
          <p:spPr bwMode="hidden">
            <a:xfrm flipH="1">
              <a:off x="4392" y="1008"/>
              <a:ext cx="960" cy="960"/>
            </a:xfrm>
            <a:prstGeom prst="ellipse">
              <a:avLst/>
            </a:prstGeom>
            <a:solidFill>
              <a:schemeClr val="accent2"/>
            </a:solidFill>
            <a:ln w="9525">
              <a:noFill/>
              <a:round/>
              <a:headEnd/>
              <a:tailEnd/>
            </a:ln>
            <a:effectLst/>
          </p:spPr>
          <p:txBody>
            <a:bodyPr wrap="none" anchor="ctr"/>
            <a:lstStyle/>
            <a:p>
              <a:pPr algn="ctr">
                <a:defRPr/>
              </a:pPr>
              <a:endParaRPr lang="ru-RU" sz="2400">
                <a:latin typeface="Times New Roman" pitchFamily="18" charset="0"/>
              </a:endParaRPr>
            </a:p>
          </p:txBody>
        </p:sp>
        <p:sp>
          <p:nvSpPr>
            <p:cNvPr id="6" name="Oval 4"/>
            <p:cNvSpPr>
              <a:spLocks noChangeArrowheads="1"/>
            </p:cNvSpPr>
            <p:nvPr/>
          </p:nvSpPr>
          <p:spPr bwMode="hidden">
            <a:xfrm flipH="1">
              <a:off x="3264" y="1008"/>
              <a:ext cx="960" cy="960"/>
            </a:xfrm>
            <a:prstGeom prst="ellipse">
              <a:avLst/>
            </a:prstGeom>
            <a:solidFill>
              <a:schemeClr val="accent2"/>
            </a:solidFill>
            <a:ln w="9525">
              <a:noFill/>
              <a:round/>
              <a:headEnd/>
              <a:tailEnd/>
            </a:ln>
            <a:effectLst/>
          </p:spPr>
          <p:txBody>
            <a:bodyPr wrap="none" anchor="ctr"/>
            <a:lstStyle/>
            <a:p>
              <a:pPr algn="ctr">
                <a:defRPr/>
              </a:pPr>
              <a:endParaRPr lang="ru-RU" sz="2400">
                <a:latin typeface="Times New Roman" pitchFamily="18" charset="0"/>
              </a:endParaRPr>
            </a:p>
          </p:txBody>
        </p:sp>
        <p:sp>
          <p:nvSpPr>
            <p:cNvPr id="7" name="Oval 5"/>
            <p:cNvSpPr>
              <a:spLocks noChangeArrowheads="1"/>
            </p:cNvSpPr>
            <p:nvPr/>
          </p:nvSpPr>
          <p:spPr bwMode="hidden">
            <a:xfrm flipH="1">
              <a:off x="2136" y="1008"/>
              <a:ext cx="960" cy="960"/>
            </a:xfrm>
            <a:prstGeom prst="ellipse">
              <a:avLst/>
            </a:prstGeom>
            <a:noFill/>
            <a:ln w="28575">
              <a:solidFill>
                <a:schemeClr val="accent2"/>
              </a:solidFill>
              <a:round/>
              <a:headEnd/>
              <a:tailEnd/>
            </a:ln>
            <a:effectLst/>
          </p:spPr>
          <p:txBody>
            <a:bodyPr wrap="none" anchor="ctr"/>
            <a:lstStyle/>
            <a:p>
              <a:pPr algn="ctr">
                <a:defRPr/>
              </a:pPr>
              <a:endParaRPr lang="ru-RU" sz="2400">
                <a:latin typeface="Times New Roman" pitchFamily="18" charset="0"/>
              </a:endParaRPr>
            </a:p>
          </p:txBody>
        </p:sp>
        <p:sp>
          <p:nvSpPr>
            <p:cNvPr id="8" name="Oval 6"/>
            <p:cNvSpPr>
              <a:spLocks noChangeArrowheads="1"/>
            </p:cNvSpPr>
            <p:nvPr/>
          </p:nvSpPr>
          <p:spPr bwMode="hidden">
            <a:xfrm flipH="1">
              <a:off x="2136" y="2064"/>
              <a:ext cx="960" cy="960"/>
            </a:xfrm>
            <a:prstGeom prst="ellipse">
              <a:avLst/>
            </a:prstGeom>
            <a:solidFill>
              <a:schemeClr val="accent2"/>
            </a:solidFill>
            <a:ln w="28575">
              <a:noFill/>
              <a:round/>
              <a:headEnd/>
              <a:tailEnd/>
            </a:ln>
            <a:effectLst/>
          </p:spPr>
          <p:txBody>
            <a:bodyPr wrap="none" anchor="ctr"/>
            <a:lstStyle/>
            <a:p>
              <a:pPr algn="ctr">
                <a:defRPr/>
              </a:pPr>
              <a:endParaRPr lang="ru-RU" sz="2400">
                <a:latin typeface="Times New Roman" pitchFamily="18" charset="0"/>
              </a:endParaRPr>
            </a:p>
          </p:txBody>
        </p:sp>
        <p:sp>
          <p:nvSpPr>
            <p:cNvPr id="9" name="Oval 7"/>
            <p:cNvSpPr>
              <a:spLocks noChangeArrowheads="1"/>
            </p:cNvSpPr>
            <p:nvPr/>
          </p:nvSpPr>
          <p:spPr bwMode="hidden">
            <a:xfrm flipH="1">
              <a:off x="1045" y="2064"/>
              <a:ext cx="960" cy="960"/>
            </a:xfrm>
            <a:prstGeom prst="ellipse">
              <a:avLst/>
            </a:prstGeom>
            <a:solidFill>
              <a:schemeClr val="accent2"/>
            </a:solidFill>
            <a:ln w="9525">
              <a:noFill/>
              <a:round/>
              <a:headEnd/>
              <a:tailEnd/>
            </a:ln>
            <a:effectLst/>
          </p:spPr>
          <p:txBody>
            <a:bodyPr wrap="none" anchor="ctr"/>
            <a:lstStyle/>
            <a:p>
              <a:pPr algn="ctr">
                <a:defRPr/>
              </a:pPr>
              <a:endParaRPr lang="ru-RU" sz="2400">
                <a:latin typeface="Times New Roman" pitchFamily="18" charset="0"/>
              </a:endParaRPr>
            </a:p>
          </p:txBody>
        </p:sp>
        <p:sp>
          <p:nvSpPr>
            <p:cNvPr id="10" name="Oval 8"/>
            <p:cNvSpPr>
              <a:spLocks noChangeArrowheads="1"/>
            </p:cNvSpPr>
            <p:nvPr/>
          </p:nvSpPr>
          <p:spPr bwMode="hidden">
            <a:xfrm flipH="1">
              <a:off x="4392" y="2064"/>
              <a:ext cx="960" cy="960"/>
            </a:xfrm>
            <a:prstGeom prst="ellipse">
              <a:avLst/>
            </a:prstGeom>
            <a:noFill/>
            <a:ln w="28575">
              <a:solidFill>
                <a:schemeClr val="accent2"/>
              </a:solidFill>
              <a:round/>
              <a:headEnd/>
              <a:tailEnd/>
            </a:ln>
            <a:effectLst/>
          </p:spPr>
          <p:txBody>
            <a:bodyPr wrap="none" anchor="ctr"/>
            <a:lstStyle/>
            <a:p>
              <a:pPr algn="ctr">
                <a:defRPr/>
              </a:pPr>
              <a:endParaRPr lang="ru-RU" sz="2400">
                <a:latin typeface="Times New Roman" pitchFamily="18" charset="0"/>
              </a:endParaRPr>
            </a:p>
          </p:txBody>
        </p:sp>
      </p:grpSp>
      <p:sp>
        <p:nvSpPr>
          <p:cNvPr id="5132" name="Rectangle 12"/>
          <p:cNvSpPr>
            <a:spLocks noGrp="1" noChangeArrowheads="1"/>
          </p:cNvSpPr>
          <p:nvPr>
            <p:ph type="ctrTitle"/>
          </p:nvPr>
        </p:nvSpPr>
        <p:spPr>
          <a:xfrm>
            <a:off x="685800" y="1219200"/>
            <a:ext cx="7772400" cy="1933575"/>
          </a:xfrm>
        </p:spPr>
        <p:txBody>
          <a:bodyPr anchor="b"/>
          <a:lstStyle>
            <a:lvl1pPr algn="r">
              <a:defRPr sz="4400"/>
            </a:lvl1pPr>
          </a:lstStyle>
          <a:p>
            <a:r>
              <a:rPr lang="ru-RU"/>
              <a:t>Образец заголовка</a:t>
            </a:r>
          </a:p>
        </p:txBody>
      </p:sp>
      <p:sp>
        <p:nvSpPr>
          <p:cNvPr id="5133" name="Rectangle 13"/>
          <p:cNvSpPr>
            <a:spLocks noGrp="1" noChangeArrowheads="1"/>
          </p:cNvSpPr>
          <p:nvPr>
            <p:ph type="subTitle" idx="1"/>
          </p:nvPr>
        </p:nvSpPr>
        <p:spPr>
          <a:xfrm>
            <a:off x="2057400" y="3505200"/>
            <a:ext cx="6400800" cy="1752600"/>
          </a:xfrm>
        </p:spPr>
        <p:txBody>
          <a:bodyPr/>
          <a:lstStyle>
            <a:lvl1pPr marL="0" indent="0" algn="r">
              <a:buFont typeface="Wingdings" pitchFamily="2" charset="2"/>
              <a:buNone/>
              <a:defRPr/>
            </a:lvl1pPr>
          </a:lstStyle>
          <a:p>
            <a:r>
              <a:rPr lang="ru-RU"/>
              <a:t>Образец подзаголовка</a:t>
            </a:r>
          </a:p>
        </p:txBody>
      </p:sp>
      <p:sp>
        <p:nvSpPr>
          <p:cNvPr id="11" name="Rectangle 9"/>
          <p:cNvSpPr>
            <a:spLocks noGrp="1" noChangeArrowheads="1"/>
          </p:cNvSpPr>
          <p:nvPr>
            <p:ph type="dt" sz="half" idx="10"/>
          </p:nvPr>
        </p:nvSpPr>
        <p:spPr/>
        <p:txBody>
          <a:bodyPr/>
          <a:lstStyle>
            <a:lvl1pPr>
              <a:defRPr/>
            </a:lvl1pPr>
          </a:lstStyle>
          <a:p>
            <a:pPr>
              <a:defRPr/>
            </a:pPr>
            <a:endParaRPr lang="ru-RU"/>
          </a:p>
        </p:txBody>
      </p:sp>
      <p:sp>
        <p:nvSpPr>
          <p:cNvPr id="12" name="Rectangle 10"/>
          <p:cNvSpPr>
            <a:spLocks noGrp="1" noChangeArrowheads="1"/>
          </p:cNvSpPr>
          <p:nvPr>
            <p:ph type="ftr" sz="quarter" idx="11"/>
          </p:nvPr>
        </p:nvSpPr>
        <p:spPr/>
        <p:txBody>
          <a:bodyPr/>
          <a:lstStyle>
            <a:lvl1pPr>
              <a:defRPr/>
            </a:lvl1pPr>
          </a:lstStyle>
          <a:p>
            <a:pPr>
              <a:defRPr/>
            </a:pPr>
            <a:endParaRPr lang="ru-RU"/>
          </a:p>
        </p:txBody>
      </p:sp>
      <p:sp>
        <p:nvSpPr>
          <p:cNvPr id="13" name="Rectangle 11"/>
          <p:cNvSpPr>
            <a:spLocks noGrp="1" noChangeArrowheads="1"/>
          </p:cNvSpPr>
          <p:nvPr>
            <p:ph type="sldNum" sz="quarter" idx="12"/>
          </p:nvPr>
        </p:nvSpPr>
        <p:spPr/>
        <p:txBody>
          <a:bodyPr/>
          <a:lstStyle>
            <a:lvl1pPr>
              <a:defRPr/>
            </a:lvl1pPr>
          </a:lstStyle>
          <a:p>
            <a:pPr>
              <a:defRPr/>
            </a:pPr>
            <a:fld id="{4474901E-1D51-4039-952C-8AB767127EDF}"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9"/>
          <p:cNvSpPr>
            <a:spLocks noGrp="1" noChangeArrowheads="1"/>
          </p:cNvSpPr>
          <p:nvPr>
            <p:ph type="dt" sz="half" idx="10"/>
          </p:nvPr>
        </p:nvSpPr>
        <p:spPr>
          <a:ln/>
        </p:spPr>
        <p:txBody>
          <a:bodyPr/>
          <a:lstStyle>
            <a:lvl1pPr>
              <a:defRPr/>
            </a:lvl1pPr>
          </a:lstStyle>
          <a:p>
            <a:pPr>
              <a:defRPr/>
            </a:pPr>
            <a:endParaRPr lang="ru-RU"/>
          </a:p>
        </p:txBody>
      </p:sp>
      <p:sp>
        <p:nvSpPr>
          <p:cNvPr id="5" name="Rectangle 10"/>
          <p:cNvSpPr>
            <a:spLocks noGrp="1" noChangeArrowheads="1"/>
          </p:cNvSpPr>
          <p:nvPr>
            <p:ph type="ftr" sz="quarter" idx="11"/>
          </p:nvPr>
        </p:nvSpPr>
        <p:spPr>
          <a:ln/>
        </p:spPr>
        <p:txBody>
          <a:bodyPr/>
          <a:lstStyle>
            <a:lvl1pPr>
              <a:defRPr/>
            </a:lvl1pPr>
          </a:lstStyle>
          <a:p>
            <a:pPr>
              <a:defRPr/>
            </a:pPr>
            <a:endParaRPr lang="ru-RU"/>
          </a:p>
        </p:txBody>
      </p:sp>
      <p:sp>
        <p:nvSpPr>
          <p:cNvPr id="6" name="Rectangle 11"/>
          <p:cNvSpPr>
            <a:spLocks noGrp="1" noChangeArrowheads="1"/>
          </p:cNvSpPr>
          <p:nvPr>
            <p:ph type="sldNum" sz="quarter" idx="12"/>
          </p:nvPr>
        </p:nvSpPr>
        <p:spPr>
          <a:ln/>
        </p:spPr>
        <p:txBody>
          <a:bodyPr/>
          <a:lstStyle>
            <a:lvl1pPr>
              <a:defRPr/>
            </a:lvl1pPr>
          </a:lstStyle>
          <a:p>
            <a:pPr>
              <a:defRPr/>
            </a:pPr>
            <a:fld id="{6ECD07DC-F110-44C5-85CE-AD4FDFA810CF}"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6287"/>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628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9"/>
          <p:cNvSpPr>
            <a:spLocks noGrp="1" noChangeArrowheads="1"/>
          </p:cNvSpPr>
          <p:nvPr>
            <p:ph type="dt" sz="half" idx="10"/>
          </p:nvPr>
        </p:nvSpPr>
        <p:spPr>
          <a:ln/>
        </p:spPr>
        <p:txBody>
          <a:bodyPr/>
          <a:lstStyle>
            <a:lvl1pPr>
              <a:defRPr/>
            </a:lvl1pPr>
          </a:lstStyle>
          <a:p>
            <a:pPr>
              <a:defRPr/>
            </a:pPr>
            <a:endParaRPr lang="ru-RU"/>
          </a:p>
        </p:txBody>
      </p:sp>
      <p:sp>
        <p:nvSpPr>
          <p:cNvPr id="5" name="Rectangle 10"/>
          <p:cNvSpPr>
            <a:spLocks noGrp="1" noChangeArrowheads="1"/>
          </p:cNvSpPr>
          <p:nvPr>
            <p:ph type="ftr" sz="quarter" idx="11"/>
          </p:nvPr>
        </p:nvSpPr>
        <p:spPr>
          <a:ln/>
        </p:spPr>
        <p:txBody>
          <a:bodyPr/>
          <a:lstStyle>
            <a:lvl1pPr>
              <a:defRPr/>
            </a:lvl1pPr>
          </a:lstStyle>
          <a:p>
            <a:pPr>
              <a:defRPr/>
            </a:pPr>
            <a:endParaRPr lang="ru-RU"/>
          </a:p>
        </p:txBody>
      </p:sp>
      <p:sp>
        <p:nvSpPr>
          <p:cNvPr id="6" name="Rectangle 11"/>
          <p:cNvSpPr>
            <a:spLocks noGrp="1" noChangeArrowheads="1"/>
          </p:cNvSpPr>
          <p:nvPr>
            <p:ph type="sldNum" sz="quarter" idx="12"/>
          </p:nvPr>
        </p:nvSpPr>
        <p:spPr>
          <a:ln/>
        </p:spPr>
        <p:txBody>
          <a:bodyPr/>
          <a:lstStyle>
            <a:lvl1pPr>
              <a:defRPr/>
            </a:lvl1pPr>
          </a:lstStyle>
          <a:p>
            <a:pPr>
              <a:defRPr/>
            </a:pPr>
            <a:fld id="{18F09045-906B-4C1D-8C54-0BDDEBE3AC27}"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9"/>
          <p:cNvSpPr>
            <a:spLocks noGrp="1" noChangeArrowheads="1"/>
          </p:cNvSpPr>
          <p:nvPr>
            <p:ph type="dt" sz="half" idx="10"/>
          </p:nvPr>
        </p:nvSpPr>
        <p:spPr>
          <a:ln/>
        </p:spPr>
        <p:txBody>
          <a:bodyPr/>
          <a:lstStyle>
            <a:lvl1pPr>
              <a:defRPr/>
            </a:lvl1pPr>
          </a:lstStyle>
          <a:p>
            <a:pPr>
              <a:defRPr/>
            </a:pPr>
            <a:endParaRPr lang="ru-RU"/>
          </a:p>
        </p:txBody>
      </p:sp>
      <p:sp>
        <p:nvSpPr>
          <p:cNvPr id="5" name="Rectangle 10"/>
          <p:cNvSpPr>
            <a:spLocks noGrp="1" noChangeArrowheads="1"/>
          </p:cNvSpPr>
          <p:nvPr>
            <p:ph type="ftr" sz="quarter" idx="11"/>
          </p:nvPr>
        </p:nvSpPr>
        <p:spPr>
          <a:ln/>
        </p:spPr>
        <p:txBody>
          <a:bodyPr/>
          <a:lstStyle>
            <a:lvl1pPr>
              <a:defRPr/>
            </a:lvl1pPr>
          </a:lstStyle>
          <a:p>
            <a:pPr>
              <a:defRPr/>
            </a:pPr>
            <a:endParaRPr lang="ru-RU"/>
          </a:p>
        </p:txBody>
      </p:sp>
      <p:sp>
        <p:nvSpPr>
          <p:cNvPr id="6" name="Rectangle 11"/>
          <p:cNvSpPr>
            <a:spLocks noGrp="1" noChangeArrowheads="1"/>
          </p:cNvSpPr>
          <p:nvPr>
            <p:ph type="sldNum" sz="quarter" idx="12"/>
          </p:nvPr>
        </p:nvSpPr>
        <p:spPr>
          <a:ln/>
        </p:spPr>
        <p:txBody>
          <a:bodyPr/>
          <a:lstStyle>
            <a:lvl1pPr>
              <a:defRPr/>
            </a:lvl1pPr>
          </a:lstStyle>
          <a:p>
            <a:pPr>
              <a:defRPr/>
            </a:pPr>
            <a:fld id="{184ED9E3-5A33-460C-8D55-C6D0AFC90C6C}"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9"/>
          <p:cNvSpPr>
            <a:spLocks noGrp="1" noChangeArrowheads="1"/>
          </p:cNvSpPr>
          <p:nvPr>
            <p:ph type="dt" sz="half" idx="10"/>
          </p:nvPr>
        </p:nvSpPr>
        <p:spPr>
          <a:ln/>
        </p:spPr>
        <p:txBody>
          <a:bodyPr/>
          <a:lstStyle>
            <a:lvl1pPr>
              <a:defRPr/>
            </a:lvl1pPr>
          </a:lstStyle>
          <a:p>
            <a:pPr>
              <a:defRPr/>
            </a:pPr>
            <a:endParaRPr lang="ru-RU"/>
          </a:p>
        </p:txBody>
      </p:sp>
      <p:sp>
        <p:nvSpPr>
          <p:cNvPr id="5" name="Rectangle 10"/>
          <p:cNvSpPr>
            <a:spLocks noGrp="1" noChangeArrowheads="1"/>
          </p:cNvSpPr>
          <p:nvPr>
            <p:ph type="ftr" sz="quarter" idx="11"/>
          </p:nvPr>
        </p:nvSpPr>
        <p:spPr>
          <a:ln/>
        </p:spPr>
        <p:txBody>
          <a:bodyPr/>
          <a:lstStyle>
            <a:lvl1pPr>
              <a:defRPr/>
            </a:lvl1pPr>
          </a:lstStyle>
          <a:p>
            <a:pPr>
              <a:defRPr/>
            </a:pPr>
            <a:endParaRPr lang="ru-RU"/>
          </a:p>
        </p:txBody>
      </p:sp>
      <p:sp>
        <p:nvSpPr>
          <p:cNvPr id="6" name="Rectangle 11"/>
          <p:cNvSpPr>
            <a:spLocks noGrp="1" noChangeArrowheads="1"/>
          </p:cNvSpPr>
          <p:nvPr>
            <p:ph type="sldNum" sz="quarter" idx="12"/>
          </p:nvPr>
        </p:nvSpPr>
        <p:spPr>
          <a:ln/>
        </p:spPr>
        <p:txBody>
          <a:bodyPr/>
          <a:lstStyle>
            <a:lvl1pPr>
              <a:defRPr/>
            </a:lvl1pPr>
          </a:lstStyle>
          <a:p>
            <a:pPr>
              <a:defRPr/>
            </a:pPr>
            <a:fld id="{A87E7185-7D10-48B1-8DD4-9914AF3D4C67}"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9"/>
          <p:cNvSpPr>
            <a:spLocks noGrp="1" noChangeArrowheads="1"/>
          </p:cNvSpPr>
          <p:nvPr>
            <p:ph type="dt" sz="half" idx="10"/>
          </p:nvPr>
        </p:nvSpPr>
        <p:spPr>
          <a:ln/>
        </p:spPr>
        <p:txBody>
          <a:bodyPr/>
          <a:lstStyle>
            <a:lvl1pPr>
              <a:defRPr/>
            </a:lvl1pPr>
          </a:lstStyle>
          <a:p>
            <a:pPr>
              <a:defRPr/>
            </a:pPr>
            <a:endParaRPr lang="ru-RU"/>
          </a:p>
        </p:txBody>
      </p:sp>
      <p:sp>
        <p:nvSpPr>
          <p:cNvPr id="6" name="Rectangle 10"/>
          <p:cNvSpPr>
            <a:spLocks noGrp="1" noChangeArrowheads="1"/>
          </p:cNvSpPr>
          <p:nvPr>
            <p:ph type="ftr" sz="quarter" idx="11"/>
          </p:nvPr>
        </p:nvSpPr>
        <p:spPr>
          <a:ln/>
        </p:spPr>
        <p:txBody>
          <a:bodyPr/>
          <a:lstStyle>
            <a:lvl1pPr>
              <a:defRPr/>
            </a:lvl1pPr>
          </a:lstStyle>
          <a:p>
            <a:pPr>
              <a:defRPr/>
            </a:pPr>
            <a:endParaRPr lang="ru-RU"/>
          </a:p>
        </p:txBody>
      </p:sp>
      <p:sp>
        <p:nvSpPr>
          <p:cNvPr id="7" name="Rectangle 11"/>
          <p:cNvSpPr>
            <a:spLocks noGrp="1" noChangeArrowheads="1"/>
          </p:cNvSpPr>
          <p:nvPr>
            <p:ph type="sldNum" sz="quarter" idx="12"/>
          </p:nvPr>
        </p:nvSpPr>
        <p:spPr>
          <a:ln/>
        </p:spPr>
        <p:txBody>
          <a:bodyPr/>
          <a:lstStyle>
            <a:lvl1pPr>
              <a:defRPr/>
            </a:lvl1pPr>
          </a:lstStyle>
          <a:p>
            <a:pPr>
              <a:defRPr/>
            </a:pPr>
            <a:fld id="{C8D1D9C9-249A-4CFF-A909-6FAAF33753FA}"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9"/>
          <p:cNvSpPr>
            <a:spLocks noGrp="1" noChangeArrowheads="1"/>
          </p:cNvSpPr>
          <p:nvPr>
            <p:ph type="dt" sz="half" idx="10"/>
          </p:nvPr>
        </p:nvSpPr>
        <p:spPr>
          <a:ln/>
        </p:spPr>
        <p:txBody>
          <a:bodyPr/>
          <a:lstStyle>
            <a:lvl1pPr>
              <a:defRPr/>
            </a:lvl1pPr>
          </a:lstStyle>
          <a:p>
            <a:pPr>
              <a:defRPr/>
            </a:pPr>
            <a:endParaRPr lang="ru-RU"/>
          </a:p>
        </p:txBody>
      </p:sp>
      <p:sp>
        <p:nvSpPr>
          <p:cNvPr id="8" name="Rectangle 10"/>
          <p:cNvSpPr>
            <a:spLocks noGrp="1" noChangeArrowheads="1"/>
          </p:cNvSpPr>
          <p:nvPr>
            <p:ph type="ftr" sz="quarter" idx="11"/>
          </p:nvPr>
        </p:nvSpPr>
        <p:spPr>
          <a:ln/>
        </p:spPr>
        <p:txBody>
          <a:bodyPr/>
          <a:lstStyle>
            <a:lvl1pPr>
              <a:defRPr/>
            </a:lvl1pPr>
          </a:lstStyle>
          <a:p>
            <a:pPr>
              <a:defRPr/>
            </a:pPr>
            <a:endParaRPr lang="ru-RU"/>
          </a:p>
        </p:txBody>
      </p:sp>
      <p:sp>
        <p:nvSpPr>
          <p:cNvPr id="9" name="Rectangle 11"/>
          <p:cNvSpPr>
            <a:spLocks noGrp="1" noChangeArrowheads="1"/>
          </p:cNvSpPr>
          <p:nvPr>
            <p:ph type="sldNum" sz="quarter" idx="12"/>
          </p:nvPr>
        </p:nvSpPr>
        <p:spPr>
          <a:ln/>
        </p:spPr>
        <p:txBody>
          <a:bodyPr/>
          <a:lstStyle>
            <a:lvl1pPr>
              <a:defRPr/>
            </a:lvl1pPr>
          </a:lstStyle>
          <a:p>
            <a:pPr>
              <a:defRPr/>
            </a:pPr>
            <a:fld id="{EC72EA0C-44FC-45D4-AAA8-DBABA3A64DB3}"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9"/>
          <p:cNvSpPr>
            <a:spLocks noGrp="1" noChangeArrowheads="1"/>
          </p:cNvSpPr>
          <p:nvPr>
            <p:ph type="dt" sz="half" idx="10"/>
          </p:nvPr>
        </p:nvSpPr>
        <p:spPr>
          <a:ln/>
        </p:spPr>
        <p:txBody>
          <a:bodyPr/>
          <a:lstStyle>
            <a:lvl1pPr>
              <a:defRPr/>
            </a:lvl1pPr>
          </a:lstStyle>
          <a:p>
            <a:pPr>
              <a:defRPr/>
            </a:pPr>
            <a:endParaRPr lang="ru-RU"/>
          </a:p>
        </p:txBody>
      </p:sp>
      <p:sp>
        <p:nvSpPr>
          <p:cNvPr id="4" name="Rectangle 10"/>
          <p:cNvSpPr>
            <a:spLocks noGrp="1" noChangeArrowheads="1"/>
          </p:cNvSpPr>
          <p:nvPr>
            <p:ph type="ftr" sz="quarter" idx="11"/>
          </p:nvPr>
        </p:nvSpPr>
        <p:spPr>
          <a:ln/>
        </p:spPr>
        <p:txBody>
          <a:bodyPr/>
          <a:lstStyle>
            <a:lvl1pPr>
              <a:defRPr/>
            </a:lvl1pPr>
          </a:lstStyle>
          <a:p>
            <a:pPr>
              <a:defRPr/>
            </a:pPr>
            <a:endParaRPr lang="ru-RU"/>
          </a:p>
        </p:txBody>
      </p:sp>
      <p:sp>
        <p:nvSpPr>
          <p:cNvPr id="5" name="Rectangle 11"/>
          <p:cNvSpPr>
            <a:spLocks noGrp="1" noChangeArrowheads="1"/>
          </p:cNvSpPr>
          <p:nvPr>
            <p:ph type="sldNum" sz="quarter" idx="12"/>
          </p:nvPr>
        </p:nvSpPr>
        <p:spPr>
          <a:ln/>
        </p:spPr>
        <p:txBody>
          <a:bodyPr/>
          <a:lstStyle>
            <a:lvl1pPr>
              <a:defRPr/>
            </a:lvl1pPr>
          </a:lstStyle>
          <a:p>
            <a:pPr>
              <a:defRPr/>
            </a:pPr>
            <a:fld id="{B0652B70-DE94-46BF-A0A0-107040729EA6}"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ru-RU"/>
          </a:p>
        </p:txBody>
      </p:sp>
      <p:sp>
        <p:nvSpPr>
          <p:cNvPr id="3" name="Rectangle 10"/>
          <p:cNvSpPr>
            <a:spLocks noGrp="1" noChangeArrowheads="1"/>
          </p:cNvSpPr>
          <p:nvPr>
            <p:ph type="ftr" sz="quarter" idx="11"/>
          </p:nvPr>
        </p:nvSpPr>
        <p:spPr>
          <a:ln/>
        </p:spPr>
        <p:txBody>
          <a:bodyPr/>
          <a:lstStyle>
            <a:lvl1pPr>
              <a:defRPr/>
            </a:lvl1pPr>
          </a:lstStyle>
          <a:p>
            <a:pPr>
              <a:defRPr/>
            </a:pPr>
            <a:endParaRPr lang="ru-RU"/>
          </a:p>
        </p:txBody>
      </p:sp>
      <p:sp>
        <p:nvSpPr>
          <p:cNvPr id="4" name="Rectangle 11"/>
          <p:cNvSpPr>
            <a:spLocks noGrp="1" noChangeArrowheads="1"/>
          </p:cNvSpPr>
          <p:nvPr>
            <p:ph type="sldNum" sz="quarter" idx="12"/>
          </p:nvPr>
        </p:nvSpPr>
        <p:spPr>
          <a:ln/>
        </p:spPr>
        <p:txBody>
          <a:bodyPr/>
          <a:lstStyle>
            <a:lvl1pPr>
              <a:defRPr/>
            </a:lvl1pPr>
          </a:lstStyle>
          <a:p>
            <a:pPr>
              <a:defRPr/>
            </a:pPr>
            <a:fld id="{F94A31EE-D4FD-4199-889D-B6C9E20BD2D1}"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9"/>
          <p:cNvSpPr>
            <a:spLocks noGrp="1" noChangeArrowheads="1"/>
          </p:cNvSpPr>
          <p:nvPr>
            <p:ph type="dt" sz="half" idx="10"/>
          </p:nvPr>
        </p:nvSpPr>
        <p:spPr>
          <a:ln/>
        </p:spPr>
        <p:txBody>
          <a:bodyPr/>
          <a:lstStyle>
            <a:lvl1pPr>
              <a:defRPr/>
            </a:lvl1pPr>
          </a:lstStyle>
          <a:p>
            <a:pPr>
              <a:defRPr/>
            </a:pPr>
            <a:endParaRPr lang="ru-RU"/>
          </a:p>
        </p:txBody>
      </p:sp>
      <p:sp>
        <p:nvSpPr>
          <p:cNvPr id="6" name="Rectangle 10"/>
          <p:cNvSpPr>
            <a:spLocks noGrp="1" noChangeArrowheads="1"/>
          </p:cNvSpPr>
          <p:nvPr>
            <p:ph type="ftr" sz="quarter" idx="11"/>
          </p:nvPr>
        </p:nvSpPr>
        <p:spPr>
          <a:ln/>
        </p:spPr>
        <p:txBody>
          <a:bodyPr/>
          <a:lstStyle>
            <a:lvl1pPr>
              <a:defRPr/>
            </a:lvl1pPr>
          </a:lstStyle>
          <a:p>
            <a:pPr>
              <a:defRPr/>
            </a:pPr>
            <a:endParaRPr lang="ru-RU"/>
          </a:p>
        </p:txBody>
      </p:sp>
      <p:sp>
        <p:nvSpPr>
          <p:cNvPr id="7" name="Rectangle 11"/>
          <p:cNvSpPr>
            <a:spLocks noGrp="1" noChangeArrowheads="1"/>
          </p:cNvSpPr>
          <p:nvPr>
            <p:ph type="sldNum" sz="quarter" idx="12"/>
          </p:nvPr>
        </p:nvSpPr>
        <p:spPr>
          <a:ln/>
        </p:spPr>
        <p:txBody>
          <a:bodyPr/>
          <a:lstStyle>
            <a:lvl1pPr>
              <a:defRPr/>
            </a:lvl1pPr>
          </a:lstStyle>
          <a:p>
            <a:pPr>
              <a:defRPr/>
            </a:pPr>
            <a:fld id="{D2D123F3-1AE4-457F-A2E0-02F24B4C2300}"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9"/>
          <p:cNvSpPr>
            <a:spLocks noGrp="1" noChangeArrowheads="1"/>
          </p:cNvSpPr>
          <p:nvPr>
            <p:ph type="dt" sz="half" idx="10"/>
          </p:nvPr>
        </p:nvSpPr>
        <p:spPr>
          <a:ln/>
        </p:spPr>
        <p:txBody>
          <a:bodyPr/>
          <a:lstStyle>
            <a:lvl1pPr>
              <a:defRPr/>
            </a:lvl1pPr>
          </a:lstStyle>
          <a:p>
            <a:pPr>
              <a:defRPr/>
            </a:pPr>
            <a:endParaRPr lang="ru-RU"/>
          </a:p>
        </p:txBody>
      </p:sp>
      <p:sp>
        <p:nvSpPr>
          <p:cNvPr id="6" name="Rectangle 10"/>
          <p:cNvSpPr>
            <a:spLocks noGrp="1" noChangeArrowheads="1"/>
          </p:cNvSpPr>
          <p:nvPr>
            <p:ph type="ftr" sz="quarter" idx="11"/>
          </p:nvPr>
        </p:nvSpPr>
        <p:spPr>
          <a:ln/>
        </p:spPr>
        <p:txBody>
          <a:bodyPr/>
          <a:lstStyle>
            <a:lvl1pPr>
              <a:defRPr/>
            </a:lvl1pPr>
          </a:lstStyle>
          <a:p>
            <a:pPr>
              <a:defRPr/>
            </a:pPr>
            <a:endParaRPr lang="ru-RU"/>
          </a:p>
        </p:txBody>
      </p:sp>
      <p:sp>
        <p:nvSpPr>
          <p:cNvPr id="7" name="Rectangle 11"/>
          <p:cNvSpPr>
            <a:spLocks noGrp="1" noChangeArrowheads="1"/>
          </p:cNvSpPr>
          <p:nvPr>
            <p:ph type="sldNum" sz="quarter" idx="12"/>
          </p:nvPr>
        </p:nvSpPr>
        <p:spPr>
          <a:ln/>
        </p:spPr>
        <p:txBody>
          <a:bodyPr/>
          <a:lstStyle>
            <a:lvl1pPr>
              <a:defRPr/>
            </a:lvl1pPr>
          </a:lstStyle>
          <a:p>
            <a:pPr>
              <a:defRPr/>
            </a:pPr>
            <a:fld id="{CF50FE0D-2C15-4350-853B-8848B8945A74}"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1071563" y="304800"/>
            <a:ext cx="7615237" cy="1106488"/>
            <a:chOff x="675" y="192"/>
            <a:chExt cx="4797" cy="697"/>
          </a:xfrm>
        </p:grpSpPr>
        <p:sp>
          <p:nvSpPr>
            <p:cNvPr id="4099" name="Oval 3"/>
            <p:cNvSpPr>
              <a:spLocks noChangeArrowheads="1"/>
            </p:cNvSpPr>
            <p:nvPr/>
          </p:nvSpPr>
          <p:spPr bwMode="hidden">
            <a:xfrm flipH="1">
              <a:off x="3067" y="192"/>
              <a:ext cx="696" cy="696"/>
            </a:xfrm>
            <a:prstGeom prst="ellipse">
              <a:avLst/>
            </a:prstGeom>
            <a:solidFill>
              <a:schemeClr val="accent2"/>
            </a:solidFill>
            <a:ln w="28575">
              <a:noFill/>
              <a:round/>
              <a:headEnd/>
              <a:tailEnd/>
            </a:ln>
            <a:effectLst/>
          </p:spPr>
          <p:txBody>
            <a:bodyPr wrap="none" anchor="ctr"/>
            <a:lstStyle/>
            <a:p>
              <a:pPr algn="ctr">
                <a:defRPr/>
              </a:pPr>
              <a:endParaRPr lang="ru-RU" sz="2400">
                <a:latin typeface="Times New Roman" pitchFamily="18" charset="0"/>
              </a:endParaRPr>
            </a:p>
          </p:txBody>
        </p:sp>
        <p:sp>
          <p:nvSpPr>
            <p:cNvPr id="4100" name="Oval 4"/>
            <p:cNvSpPr>
              <a:spLocks noChangeArrowheads="1"/>
            </p:cNvSpPr>
            <p:nvPr/>
          </p:nvSpPr>
          <p:spPr bwMode="hidden">
            <a:xfrm flipH="1">
              <a:off x="4777" y="192"/>
              <a:ext cx="695" cy="696"/>
            </a:xfrm>
            <a:prstGeom prst="ellipse">
              <a:avLst/>
            </a:prstGeom>
            <a:solidFill>
              <a:schemeClr val="accent2"/>
            </a:solidFill>
            <a:ln w="28575">
              <a:noFill/>
              <a:round/>
              <a:headEnd/>
              <a:tailEnd/>
            </a:ln>
            <a:effectLst/>
          </p:spPr>
          <p:txBody>
            <a:bodyPr wrap="none" anchor="ctr"/>
            <a:lstStyle/>
            <a:p>
              <a:pPr algn="ctr">
                <a:defRPr/>
              </a:pPr>
              <a:endParaRPr lang="ru-RU" sz="2400">
                <a:latin typeface="Times New Roman" pitchFamily="18" charset="0"/>
              </a:endParaRPr>
            </a:p>
          </p:txBody>
        </p:sp>
        <p:sp>
          <p:nvSpPr>
            <p:cNvPr id="4101" name="Oval 5"/>
            <p:cNvSpPr>
              <a:spLocks noChangeArrowheads="1"/>
            </p:cNvSpPr>
            <p:nvPr/>
          </p:nvSpPr>
          <p:spPr bwMode="hidden">
            <a:xfrm flipH="1">
              <a:off x="675" y="193"/>
              <a:ext cx="695" cy="696"/>
            </a:xfrm>
            <a:prstGeom prst="ellipse">
              <a:avLst/>
            </a:prstGeom>
            <a:solidFill>
              <a:schemeClr val="accent2"/>
            </a:solidFill>
            <a:ln w="28575">
              <a:noFill/>
              <a:round/>
              <a:headEnd/>
              <a:tailEnd/>
            </a:ln>
            <a:effectLst/>
          </p:spPr>
          <p:txBody>
            <a:bodyPr wrap="none" anchor="ctr"/>
            <a:lstStyle/>
            <a:p>
              <a:pPr algn="ctr">
                <a:defRPr/>
              </a:pPr>
              <a:endParaRPr lang="ru-RU" sz="2400">
                <a:latin typeface="Times New Roman" pitchFamily="18" charset="0"/>
              </a:endParaRPr>
            </a:p>
          </p:txBody>
        </p:sp>
        <p:sp>
          <p:nvSpPr>
            <p:cNvPr id="4102" name="Oval 6"/>
            <p:cNvSpPr>
              <a:spLocks noChangeArrowheads="1"/>
            </p:cNvSpPr>
            <p:nvPr/>
          </p:nvSpPr>
          <p:spPr bwMode="hidden">
            <a:xfrm flipH="1">
              <a:off x="3984" y="192"/>
              <a:ext cx="695" cy="696"/>
            </a:xfrm>
            <a:prstGeom prst="ellipse">
              <a:avLst/>
            </a:prstGeom>
            <a:noFill/>
            <a:ln w="28575">
              <a:solidFill>
                <a:schemeClr val="accent2"/>
              </a:solidFill>
              <a:round/>
              <a:headEnd/>
              <a:tailEnd/>
            </a:ln>
            <a:effectLst/>
          </p:spPr>
          <p:txBody>
            <a:bodyPr wrap="none" anchor="ctr"/>
            <a:lstStyle/>
            <a:p>
              <a:pPr algn="ctr">
                <a:defRPr/>
              </a:pPr>
              <a:endParaRPr lang="ru-RU" sz="2400">
                <a:latin typeface="Times New Roman" pitchFamily="18" charset="0"/>
              </a:endParaRPr>
            </a:p>
          </p:txBody>
        </p:sp>
        <p:sp>
          <p:nvSpPr>
            <p:cNvPr id="4103" name="Oval 7"/>
            <p:cNvSpPr>
              <a:spLocks noChangeArrowheads="1"/>
            </p:cNvSpPr>
            <p:nvPr/>
          </p:nvSpPr>
          <p:spPr bwMode="hidden">
            <a:xfrm flipH="1">
              <a:off x="1486" y="192"/>
              <a:ext cx="695" cy="696"/>
            </a:xfrm>
            <a:prstGeom prst="ellipse">
              <a:avLst/>
            </a:prstGeom>
            <a:noFill/>
            <a:ln w="28575">
              <a:solidFill>
                <a:schemeClr val="accent2"/>
              </a:solidFill>
              <a:round/>
              <a:headEnd/>
              <a:tailEnd/>
            </a:ln>
            <a:effectLst/>
          </p:spPr>
          <p:txBody>
            <a:bodyPr wrap="none" anchor="ctr"/>
            <a:lstStyle/>
            <a:p>
              <a:pPr algn="ctr">
                <a:defRPr/>
              </a:pPr>
              <a:endParaRPr lang="ru-RU" sz="2400">
                <a:latin typeface="Times New Roman" pitchFamily="18" charset="0"/>
              </a:endParaRPr>
            </a:p>
          </p:txBody>
        </p:sp>
      </p:grpSp>
      <p:sp>
        <p:nvSpPr>
          <p:cNvPr id="1027" name="Rectangle 8"/>
          <p:cNvSpPr>
            <a:spLocks noGrp="1" noChangeArrowheads="1"/>
          </p:cNvSpPr>
          <p:nvPr>
            <p:ph type="body" idx="1"/>
          </p:nvPr>
        </p:nvSpPr>
        <p:spPr bwMode="auto">
          <a:xfrm>
            <a:off x="457200" y="1600200"/>
            <a:ext cx="82296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105" name="Rectangle 9"/>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pPr>
              <a:defRPr/>
            </a:pPr>
            <a:endParaRPr lang="ru-RU"/>
          </a:p>
        </p:txBody>
      </p:sp>
      <p:sp>
        <p:nvSpPr>
          <p:cNvPr id="4106" name="Rectangle 10"/>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a:defRPr/>
            </a:pPr>
            <a:endParaRPr lang="ru-RU"/>
          </a:p>
        </p:txBody>
      </p:sp>
      <p:sp>
        <p:nvSpPr>
          <p:cNvPr id="4107" name="Rectangle 11"/>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pPr>
              <a:defRPr/>
            </a:pPr>
            <a:fld id="{1C3E65F9-9624-45B7-800A-0BB86F43458A}" type="slidenum">
              <a:rPr lang="ru-RU"/>
              <a:pPr>
                <a:defRPr/>
              </a:pPr>
              <a:t>‹#›</a:t>
            </a:fld>
            <a:endParaRPr lang="ru-RU"/>
          </a:p>
        </p:txBody>
      </p:sp>
      <p:sp>
        <p:nvSpPr>
          <p:cNvPr id="1031" name="Rectangle 1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Tree>
  </p:cSld>
  <p:clrMap bg1="lt1" tx1="dk1" bg2="lt2" tx2="dk2" accent1="accent1" accent2="accent2" accent3="accent3" accent4="accent4" accent5="accent5" accent6="accent6" hlink="hlink" folHlink="folHlink"/>
  <p:sldLayoutIdLst>
    <p:sldLayoutId id="2147483708"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iming>
    <p:tnLst>
      <p:par>
        <p:cTn id="1" dur="indefinite" restart="never" nodeType="tmRoot"/>
      </p:par>
    </p:tnLst>
  </p:timing>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Arial" charset="0"/>
        </a:defRPr>
      </a:lvl2pPr>
      <a:lvl3pPr algn="l" rtl="0" eaLnBrk="0" fontAlgn="base" hangingPunct="0">
        <a:spcBef>
          <a:spcPct val="0"/>
        </a:spcBef>
        <a:spcAft>
          <a:spcPct val="0"/>
        </a:spcAft>
        <a:defRPr sz="3800">
          <a:solidFill>
            <a:schemeClr val="tx2"/>
          </a:solidFill>
          <a:latin typeface="Arial" charset="0"/>
        </a:defRPr>
      </a:lvl3pPr>
      <a:lvl4pPr algn="l" rtl="0" eaLnBrk="0" fontAlgn="base" hangingPunct="0">
        <a:spcBef>
          <a:spcPct val="0"/>
        </a:spcBef>
        <a:spcAft>
          <a:spcPct val="0"/>
        </a:spcAft>
        <a:defRPr sz="3800">
          <a:solidFill>
            <a:schemeClr val="tx2"/>
          </a:solidFill>
          <a:latin typeface="Arial" charset="0"/>
        </a:defRPr>
      </a:lvl4pPr>
      <a:lvl5pPr algn="l" rtl="0" eaLnBrk="0" fontAlgn="base" hangingPunct="0">
        <a:spcBef>
          <a:spcPct val="0"/>
        </a:spcBef>
        <a:spcAft>
          <a:spcPct val="0"/>
        </a:spcAft>
        <a:defRPr sz="3800">
          <a:solidFill>
            <a:schemeClr val="tx2"/>
          </a:solidFill>
          <a:latin typeface="Arial" charset="0"/>
        </a:defRPr>
      </a:lvl5pPr>
      <a:lvl6pPr marL="457200" algn="l" rtl="0" fontAlgn="base">
        <a:spcBef>
          <a:spcPct val="0"/>
        </a:spcBef>
        <a:spcAft>
          <a:spcPct val="0"/>
        </a:spcAft>
        <a:defRPr sz="3800">
          <a:solidFill>
            <a:schemeClr val="tx2"/>
          </a:solidFill>
          <a:latin typeface="Arial" charset="0"/>
        </a:defRPr>
      </a:lvl6pPr>
      <a:lvl7pPr marL="914400" algn="l" rtl="0" fontAlgn="base">
        <a:spcBef>
          <a:spcPct val="0"/>
        </a:spcBef>
        <a:spcAft>
          <a:spcPct val="0"/>
        </a:spcAft>
        <a:defRPr sz="3800">
          <a:solidFill>
            <a:schemeClr val="tx2"/>
          </a:solidFill>
          <a:latin typeface="Arial" charset="0"/>
        </a:defRPr>
      </a:lvl7pPr>
      <a:lvl8pPr marL="1371600" algn="l" rtl="0" fontAlgn="base">
        <a:spcBef>
          <a:spcPct val="0"/>
        </a:spcBef>
        <a:spcAft>
          <a:spcPct val="0"/>
        </a:spcAft>
        <a:defRPr sz="3800">
          <a:solidFill>
            <a:schemeClr val="tx2"/>
          </a:solidFill>
          <a:latin typeface="Arial" charset="0"/>
        </a:defRPr>
      </a:lvl8pPr>
      <a:lvl9pPr marL="1828800" algn="l" rtl="0" fontAlgn="base">
        <a:spcBef>
          <a:spcPct val="0"/>
        </a:spcBef>
        <a:spcAft>
          <a:spcPct val="0"/>
        </a:spcAft>
        <a:defRPr sz="3800">
          <a:solidFill>
            <a:schemeClr val="tx2"/>
          </a:solidFill>
          <a:latin typeface="Arial" charset="0"/>
        </a:defRPr>
      </a:lvl9pPr>
    </p:titleStyle>
    <p:bodyStyle>
      <a:lvl1pPr marL="342900" indent="-342900" algn="l" rtl="0" eaLnBrk="0" fontAlgn="base" hangingPunct="0">
        <a:spcBef>
          <a:spcPct val="20000"/>
        </a:spcBef>
        <a:spcAft>
          <a:spcPct val="0"/>
        </a:spcAft>
        <a:buClr>
          <a:schemeClr val="accent1"/>
        </a:buClr>
        <a:buFont typeface="Wingdings"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700">
          <a:solidFill>
            <a:schemeClr val="tx1"/>
          </a:solidFill>
          <a:latin typeface="+mn-lt"/>
        </a:defRPr>
      </a:lvl2pPr>
      <a:lvl3pPr marL="1143000" indent="-228600" algn="l" rtl="0" eaLnBrk="0" fontAlgn="base" hangingPunct="0">
        <a:spcBef>
          <a:spcPct val="20000"/>
        </a:spcBef>
        <a:spcAft>
          <a:spcPct val="0"/>
        </a:spcAft>
        <a:buClr>
          <a:schemeClr val="accent1"/>
        </a:buClr>
        <a:buFont typeface="Wingdings" pitchFamily="2" charset="2"/>
        <a:buChar char="l"/>
        <a:defRPr sz="2300">
          <a:solidFill>
            <a:schemeClr val="tx1"/>
          </a:solidFill>
          <a:latin typeface="+mn-lt"/>
        </a:defRPr>
      </a:lvl3pPr>
      <a:lvl4pPr marL="1600200" indent="-228600" algn="l" rtl="0" eaLnBrk="0" fontAlgn="base" hangingPunct="0">
        <a:spcBef>
          <a:spcPct val="20000"/>
        </a:spcBef>
        <a:spcAft>
          <a:spcPct val="0"/>
        </a:spcAft>
        <a:buClr>
          <a:schemeClr val="accent1"/>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755650" y="1412875"/>
            <a:ext cx="7772400" cy="1933575"/>
          </a:xfrm>
        </p:spPr>
        <p:txBody>
          <a:bodyPr/>
          <a:lstStyle/>
          <a:p>
            <a:pPr algn="ctr" eaLnBrk="1" hangingPunct="1"/>
            <a:r>
              <a:rPr lang="en-US" sz="9600" b="1" dirty="0" smtClean="0">
                <a:solidFill>
                  <a:srgbClr val="C00000"/>
                </a:solidFill>
              </a:rPr>
              <a:t>Obesity</a:t>
            </a:r>
            <a:endParaRPr lang="ru-RU" sz="9600" b="1" dirty="0" smtClean="0">
              <a:solidFill>
                <a:srgbClr val="C00000"/>
              </a:solidFill>
            </a:endParaRPr>
          </a:p>
        </p:txBody>
      </p:sp>
      <p:sp>
        <p:nvSpPr>
          <p:cNvPr id="3075" name="Rectangle 3"/>
          <p:cNvSpPr>
            <a:spLocks noGrp="1" noChangeArrowheads="1"/>
          </p:cNvSpPr>
          <p:nvPr>
            <p:ph type="subTitle" idx="1"/>
          </p:nvPr>
        </p:nvSpPr>
        <p:spPr/>
        <p:txBody>
          <a:bodyPr/>
          <a:lstStyle/>
          <a:p>
            <a:pPr eaLnBrk="1" hangingPunct="1"/>
            <a:endParaRPr lang="ru-RU"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Заголовок 1"/>
          <p:cNvSpPr>
            <a:spLocks noGrp="1"/>
          </p:cNvSpPr>
          <p:nvPr>
            <p:ph type="title"/>
          </p:nvPr>
        </p:nvSpPr>
        <p:spPr/>
        <p:txBody>
          <a:bodyPr/>
          <a:lstStyle/>
          <a:p>
            <a:pPr eaLnBrk="1" hangingPunct="1"/>
            <a:r>
              <a:rPr lang="en-US" b="1" smtClean="0"/>
              <a:t>Environmental Contributors to Human Obesity</a:t>
            </a:r>
            <a:endParaRPr lang="ru-RU" smtClean="0"/>
          </a:p>
        </p:txBody>
      </p:sp>
      <p:sp>
        <p:nvSpPr>
          <p:cNvPr id="11267" name="Содержимое 2"/>
          <p:cNvSpPr>
            <a:spLocks noGrp="1"/>
          </p:cNvSpPr>
          <p:nvPr>
            <p:ph idx="1"/>
          </p:nvPr>
        </p:nvSpPr>
        <p:spPr/>
        <p:txBody>
          <a:bodyPr/>
          <a:lstStyle/>
          <a:p>
            <a:pPr eaLnBrk="1" hangingPunct="1"/>
            <a:r>
              <a:rPr lang="en-US" sz="2800" smtClean="0"/>
              <a:t>A number of environmental factors can influence food intake. Consuming energy-dense foods results in greater energy intake because many adults respond to the volume of food taken in rather than to the energy content of food. </a:t>
            </a:r>
          </a:p>
          <a:p>
            <a:pPr eaLnBrk="1" hangingPunct="1"/>
            <a:r>
              <a:rPr lang="en-US" sz="2800" smtClean="0"/>
              <a:t>This factor probably accounts for the association between high-fat diets and excess body weight; many high-fat foods are also energy dense.</a:t>
            </a:r>
            <a:endParaRPr lang="ru-RU" sz="280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1524000" y="2041525"/>
          <a:ext cx="6096000" cy="2773680"/>
        </p:xfrm>
        <a:graphic>
          <a:graphicData uri="http://schemas.openxmlformats.org/drawingml/2006/table">
            <a:tbl>
              <a:tblPr/>
              <a:tblGrid>
                <a:gridCol w="3048000"/>
                <a:gridCol w="3048000"/>
              </a:tblGrid>
              <a:tr h="0">
                <a:tc>
                  <a:txBody>
                    <a:bodyPr/>
                    <a:lstStyle/>
                    <a:p>
                      <a:pPr algn="l"/>
                      <a:r>
                        <a:rPr lang="en-US"/>
                        <a:t>Dietary</a:t>
                      </a:r>
                    </a:p>
                  </a:txBody>
                  <a:tcPr marL="19050" marR="19050" marT="19050" marB="19050" anchor="b">
                    <a:lnL>
                      <a:noFill/>
                    </a:lnL>
                    <a:lnR>
                      <a:noFill/>
                    </a:lnR>
                    <a:lnT>
                      <a:noFill/>
                    </a:lnT>
                    <a:lnB>
                      <a:noFill/>
                    </a:lnB>
                  </a:tcPr>
                </a:tc>
                <a:tc>
                  <a:txBody>
                    <a:bodyPr/>
                    <a:lstStyle/>
                    <a:p>
                      <a:pPr algn="l"/>
                      <a:r>
                        <a:rPr lang="en-US"/>
                        <a:t>Activity</a:t>
                      </a:r>
                    </a:p>
                  </a:txBody>
                  <a:tcPr marL="19050" marR="19050" marT="19050" marB="19050" anchor="b">
                    <a:lnL>
                      <a:noFill/>
                    </a:lnL>
                    <a:lnR>
                      <a:noFill/>
                    </a:lnR>
                    <a:lnT>
                      <a:noFill/>
                    </a:lnT>
                    <a:lnB>
                      <a:noFill/>
                    </a:lnB>
                  </a:tcPr>
                </a:tc>
              </a:tr>
              <a:tr h="0">
                <a:tc>
                  <a:txBody>
                    <a:bodyPr/>
                    <a:lstStyle/>
                    <a:p>
                      <a:pPr algn="l"/>
                      <a:r>
                        <a:rPr lang="en-US"/>
                        <a:t>↑ Energy density of foods</a:t>
                      </a:r>
                    </a:p>
                  </a:txBody>
                  <a:tcPr marL="19050" marR="19050" marT="19050" marB="19050">
                    <a:lnL>
                      <a:noFill/>
                    </a:lnL>
                    <a:lnR>
                      <a:noFill/>
                    </a:lnR>
                    <a:lnT>
                      <a:noFill/>
                    </a:lnT>
                    <a:lnB>
                      <a:noFill/>
                    </a:lnB>
                  </a:tcPr>
                </a:tc>
                <a:tc>
                  <a:txBody>
                    <a:bodyPr/>
                    <a:lstStyle/>
                    <a:p>
                      <a:pPr algn="l"/>
                      <a:r>
                        <a:rPr lang="en-US"/>
                        <a:t>↑ Sedentary behavior</a:t>
                      </a:r>
                    </a:p>
                  </a:txBody>
                  <a:tcPr marL="19050" marR="19050" marT="19050" marB="19050">
                    <a:lnL>
                      <a:noFill/>
                    </a:lnL>
                    <a:lnR>
                      <a:noFill/>
                    </a:lnR>
                    <a:lnT>
                      <a:noFill/>
                    </a:lnT>
                    <a:lnB>
                      <a:noFill/>
                    </a:lnB>
                  </a:tcPr>
                </a:tc>
              </a:tr>
              <a:tr h="0">
                <a:tc>
                  <a:txBody>
                    <a:bodyPr/>
                    <a:lstStyle/>
                    <a:p>
                      <a:pPr algn="l"/>
                      <a:r>
                        <a:rPr lang="en-US"/>
                        <a:t>↑ Portion size</a:t>
                      </a:r>
                    </a:p>
                  </a:txBody>
                  <a:tcPr marL="19050" marR="19050" marT="19050" marB="19050">
                    <a:lnL>
                      <a:noFill/>
                    </a:lnL>
                    <a:lnR>
                      <a:noFill/>
                    </a:lnR>
                    <a:lnT>
                      <a:noFill/>
                    </a:lnT>
                    <a:lnB>
                      <a:noFill/>
                    </a:lnB>
                  </a:tcPr>
                </a:tc>
                <a:tc>
                  <a:txBody>
                    <a:bodyPr/>
                    <a:lstStyle/>
                    <a:p>
                      <a:pPr algn="l"/>
                      <a:r>
                        <a:rPr lang="en-US"/>
                        <a:t>↓ Activities of daily living</a:t>
                      </a:r>
                    </a:p>
                  </a:txBody>
                  <a:tcPr marL="19050" marR="19050" marT="19050" marB="19050">
                    <a:lnL>
                      <a:noFill/>
                    </a:lnL>
                    <a:lnR>
                      <a:noFill/>
                    </a:lnR>
                    <a:lnT>
                      <a:noFill/>
                    </a:lnT>
                    <a:lnB>
                      <a:noFill/>
                    </a:lnB>
                  </a:tcPr>
                </a:tc>
              </a:tr>
              <a:tr h="0">
                <a:tc>
                  <a:txBody>
                    <a:bodyPr/>
                    <a:lstStyle/>
                    <a:p>
                      <a:pPr algn="l"/>
                      <a:r>
                        <a:rPr lang="en-US"/>
                        <a:t>↑ Variety</a:t>
                      </a:r>
                      <a:r>
                        <a:rPr lang="en-US" baseline="30000"/>
                        <a:t>[*]</a:t>
                      </a:r>
                      <a:endParaRPr lang="en-US"/>
                    </a:p>
                  </a:txBody>
                  <a:tcPr marL="19050" marR="19050" marT="19050" marB="19050">
                    <a:lnL>
                      <a:noFill/>
                    </a:lnL>
                    <a:lnR>
                      <a:noFill/>
                    </a:lnR>
                    <a:lnT>
                      <a:noFill/>
                    </a:lnT>
                    <a:lnB>
                      <a:noFill/>
                    </a:lnB>
                  </a:tcPr>
                </a:tc>
                <a:tc rowSpan="5">
                  <a:txBody>
                    <a:bodyPr/>
                    <a:lstStyle/>
                    <a:p>
                      <a:pPr algn="l"/>
                      <a:r>
                        <a:rPr lang="en-US"/>
                        <a:t>↓ Employment physical activity</a:t>
                      </a:r>
                    </a:p>
                  </a:txBody>
                  <a:tcPr marL="19050" marR="19050" marT="19050" marB="19050">
                    <a:lnL>
                      <a:noFill/>
                    </a:lnL>
                    <a:lnR>
                      <a:noFill/>
                    </a:lnR>
                    <a:lnT>
                      <a:noFill/>
                    </a:lnT>
                    <a:lnB>
                      <a:noFill/>
                    </a:lnB>
                  </a:tcPr>
                </a:tc>
              </a:tr>
              <a:tr h="0">
                <a:tc>
                  <a:txBody>
                    <a:bodyPr/>
                    <a:lstStyle/>
                    <a:p>
                      <a:pPr algn="l"/>
                      <a:r>
                        <a:rPr lang="en-US"/>
                        <a:t>↑ Palatability</a:t>
                      </a:r>
                    </a:p>
                  </a:txBody>
                  <a:tcPr marL="19050" marR="19050" marT="19050" marB="19050">
                    <a:lnL>
                      <a:noFill/>
                    </a:lnL>
                    <a:lnR>
                      <a:noFill/>
                    </a:lnR>
                    <a:lnT>
                      <a:noFill/>
                    </a:lnT>
                    <a:lnB>
                      <a:noFill/>
                    </a:lnB>
                  </a:tcPr>
                </a:tc>
                <a:tc vMerge="1">
                  <a:txBody>
                    <a:bodyPr/>
                    <a:lstStyle/>
                    <a:p>
                      <a:endParaRPr lang="ru-RU"/>
                    </a:p>
                  </a:txBody>
                  <a:tcPr/>
                </a:tc>
              </a:tr>
              <a:tr h="0">
                <a:tc>
                  <a:txBody>
                    <a:bodyPr/>
                    <a:lstStyle/>
                    <a:p>
                      <a:pPr algn="l"/>
                      <a:r>
                        <a:rPr lang="en-US"/>
                        <a:t>↑ Availability</a:t>
                      </a:r>
                    </a:p>
                  </a:txBody>
                  <a:tcPr marL="19050" marR="19050" marT="19050" marB="19050">
                    <a:lnL>
                      <a:noFill/>
                    </a:lnL>
                    <a:lnR>
                      <a:noFill/>
                    </a:lnR>
                    <a:lnT>
                      <a:noFill/>
                    </a:lnT>
                    <a:lnB>
                      <a:noFill/>
                    </a:lnB>
                  </a:tcPr>
                </a:tc>
                <a:tc vMerge="1">
                  <a:txBody>
                    <a:bodyPr/>
                    <a:lstStyle/>
                    <a:p>
                      <a:endParaRPr lang="ru-RU"/>
                    </a:p>
                  </a:txBody>
                  <a:tcPr/>
                </a:tc>
              </a:tr>
              <a:tr h="0">
                <a:tc>
                  <a:txBody>
                    <a:bodyPr/>
                    <a:lstStyle/>
                    <a:p>
                      <a:pPr algn="l"/>
                      <a:r>
                        <a:rPr lang="en-US"/>
                        <a:t>↓ Cost</a:t>
                      </a:r>
                    </a:p>
                  </a:txBody>
                  <a:tcPr marL="19050" marR="19050" marT="19050" marB="19050">
                    <a:lnL>
                      <a:noFill/>
                    </a:lnL>
                    <a:lnR>
                      <a:noFill/>
                    </a:lnR>
                    <a:lnT>
                      <a:noFill/>
                    </a:lnT>
                    <a:lnB>
                      <a:noFill/>
                    </a:lnB>
                  </a:tcPr>
                </a:tc>
                <a:tc vMerge="1">
                  <a:txBody>
                    <a:bodyPr/>
                    <a:lstStyle/>
                    <a:p>
                      <a:endParaRPr lang="ru-RU"/>
                    </a:p>
                  </a:txBody>
                  <a:tcPr/>
                </a:tc>
              </a:tr>
              <a:tr h="0">
                <a:tc>
                  <a:txBody>
                    <a:bodyPr/>
                    <a:lstStyle/>
                    <a:p>
                      <a:pPr algn="l"/>
                      <a:r>
                        <a:rPr lang="en-US"/>
                        <a:t>↑ Caloric beverages (soft drinks, juices)</a:t>
                      </a:r>
                    </a:p>
                  </a:txBody>
                  <a:tcPr marL="19050" marR="19050" marT="19050" marB="19050">
                    <a:lnL>
                      <a:noFill/>
                    </a:lnL>
                    <a:lnR>
                      <a:noFill/>
                    </a:lnR>
                    <a:lnT>
                      <a:noFill/>
                    </a:lnT>
                    <a:lnB>
                      <a:noFill/>
                    </a:lnB>
                  </a:tcPr>
                </a:tc>
                <a:tc vMerge="1">
                  <a:txBody>
                    <a:bodyPr/>
                    <a:lstStyle/>
                    <a:p>
                      <a:endParaRPr lang="ru-RU"/>
                    </a:p>
                  </a:txBody>
                  <a:tcPr/>
                </a:tc>
              </a:tr>
            </a:tbl>
          </a:graphicData>
        </a:graphic>
      </p:graphicFrame>
      <p:graphicFrame>
        <p:nvGraphicFramePr>
          <p:cNvPr id="3" name="Таблица 2"/>
          <p:cNvGraphicFramePr>
            <a:graphicFrameLocks noGrp="1"/>
          </p:cNvGraphicFramePr>
          <p:nvPr/>
        </p:nvGraphicFramePr>
        <p:xfrm>
          <a:off x="928688" y="571500"/>
          <a:ext cx="7358114" cy="5429288"/>
        </p:xfrm>
        <a:graphic>
          <a:graphicData uri="http://schemas.openxmlformats.org/drawingml/2006/table">
            <a:tbl>
              <a:tblPr/>
              <a:tblGrid>
                <a:gridCol w="3679057"/>
                <a:gridCol w="3679057"/>
              </a:tblGrid>
              <a:tr h="5429288">
                <a:tc>
                  <a:txBody>
                    <a:bodyPr/>
                    <a:lstStyle/>
                    <a:p>
                      <a:r>
                        <a:rPr lang="ru-RU" b="1" baseline="30000" dirty="0"/>
                        <a:t>*</a:t>
                      </a:r>
                      <a:endParaRPr lang="ru-RU" dirty="0"/>
                    </a:p>
                  </a:txBody>
                  <a:tcPr>
                    <a:lnL>
                      <a:noFill/>
                    </a:lnL>
                    <a:lnR>
                      <a:noFill/>
                    </a:lnR>
                    <a:lnT>
                      <a:noFill/>
                    </a:lnT>
                    <a:lnB>
                      <a:noFill/>
                    </a:lnB>
                  </a:tcPr>
                </a:tc>
                <a:tc>
                  <a:txBody>
                    <a:bodyPr/>
                    <a:lstStyle/>
                    <a:p>
                      <a:endParaRPr lang="en-US" dirty="0"/>
                    </a:p>
                  </a:txBody>
                  <a:tcPr>
                    <a:lnL>
                      <a:noFill/>
                    </a:lnL>
                    <a:lnR>
                      <a:noFill/>
                    </a:lnR>
                    <a:lnT>
                      <a:noFill/>
                    </a:lnT>
                    <a:lnB>
                      <a:noFill/>
                    </a:lnB>
                  </a:tcPr>
                </a:tc>
              </a:tr>
            </a:tbl>
          </a:graphicData>
        </a:graphic>
      </p:graphicFrame>
      <p:sp>
        <p:nvSpPr>
          <p:cNvPr id="12306" name="Rectangle 1"/>
          <p:cNvSpPr>
            <a:spLocks noChangeArrowheads="1"/>
          </p:cNvSpPr>
          <p:nvPr/>
        </p:nvSpPr>
        <p:spPr bwMode="auto">
          <a:xfrm>
            <a:off x="0" y="0"/>
            <a:ext cx="7929563" cy="738188"/>
          </a:xfrm>
          <a:prstGeom prst="rect">
            <a:avLst/>
          </a:prstGeom>
          <a:noFill/>
          <a:ln w="9525">
            <a:noFill/>
            <a:miter lim="800000"/>
            <a:headEnd/>
            <a:tailEnd/>
          </a:ln>
        </p:spPr>
        <p:txBody>
          <a:bodyPr anchor="ctr">
            <a:spAutoFit/>
          </a:bodyPr>
          <a:lstStyle/>
          <a:p>
            <a:r>
              <a:rPr lang="ru-RU" b="1"/>
              <a:t>--</a:t>
            </a:r>
            <a:r>
              <a:rPr lang="ru-RU" sz="2400" b="1">
                <a:solidFill>
                  <a:srgbClr val="C00000"/>
                </a:solidFill>
              </a:rPr>
              <a:t>ENVIRONMENTAL FACTORS PROMOTING OBESITY</a:t>
            </a:r>
            <a:endParaRPr lang="ru-RU" sz="2400">
              <a:solidFill>
                <a:srgbClr val="C00000"/>
              </a:solidFill>
            </a:endParaRPr>
          </a:p>
          <a:p>
            <a:pPr eaLnBrk="0" hangingPunct="0"/>
            <a:endParaRPr lang="ru-RU"/>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1000125" y="1000125"/>
          <a:ext cx="7000924" cy="4643465"/>
        </p:xfrm>
        <a:graphic>
          <a:graphicData uri="http://schemas.openxmlformats.org/drawingml/2006/table">
            <a:tbl>
              <a:tblPr/>
              <a:tblGrid>
                <a:gridCol w="3500462"/>
                <a:gridCol w="3500462"/>
              </a:tblGrid>
              <a:tr h="683647">
                <a:tc>
                  <a:txBody>
                    <a:bodyPr/>
                    <a:lstStyle/>
                    <a:p>
                      <a:pPr algn="l"/>
                      <a:r>
                        <a:rPr lang="en-US" dirty="0"/>
                        <a:t>Peripheral Signal</a:t>
                      </a:r>
                    </a:p>
                  </a:txBody>
                  <a:tcPr marL="19050" marR="19050" marT="19050" marB="19050" anchor="b">
                    <a:lnL>
                      <a:noFill/>
                    </a:lnL>
                    <a:lnR>
                      <a:noFill/>
                    </a:lnR>
                    <a:lnT>
                      <a:noFill/>
                    </a:lnT>
                    <a:lnB>
                      <a:noFill/>
                    </a:lnB>
                  </a:tcPr>
                </a:tc>
                <a:tc>
                  <a:txBody>
                    <a:bodyPr/>
                    <a:lstStyle/>
                    <a:p>
                      <a:pPr algn="l"/>
                      <a:r>
                        <a:rPr lang="en-US"/>
                        <a:t>Proposed Effect on Food Intake</a:t>
                      </a:r>
                    </a:p>
                  </a:txBody>
                  <a:tcPr marL="19050" marR="19050" marT="19050" marB="19050" anchor="b">
                    <a:lnL>
                      <a:noFill/>
                    </a:lnL>
                    <a:lnR>
                      <a:noFill/>
                    </a:lnR>
                    <a:lnT>
                      <a:noFill/>
                    </a:lnT>
                    <a:lnB>
                      <a:noFill/>
                    </a:lnB>
                  </a:tcPr>
                </a:tc>
              </a:tr>
              <a:tr h="364019">
                <a:tc>
                  <a:txBody>
                    <a:bodyPr/>
                    <a:lstStyle/>
                    <a:p>
                      <a:pPr algn="l"/>
                      <a:r>
                        <a:rPr lang="en-US"/>
                        <a:t>Vagal</a:t>
                      </a:r>
                    </a:p>
                  </a:txBody>
                  <a:tcPr marL="19050" marR="19050" marT="19050" marB="19050">
                    <a:lnL>
                      <a:noFill/>
                    </a:lnL>
                    <a:lnR>
                      <a:noFill/>
                    </a:lnR>
                    <a:lnT>
                      <a:noFill/>
                    </a:lnT>
                    <a:lnB>
                      <a:noFill/>
                    </a:lnB>
                  </a:tcPr>
                </a:tc>
                <a:tc>
                  <a:txBody>
                    <a:bodyPr/>
                    <a:lstStyle/>
                    <a:p>
                      <a:pPr algn="l"/>
                      <a:r>
                        <a:rPr lang="ru-RU"/>
                        <a:t>-</a:t>
                      </a:r>
                    </a:p>
                  </a:txBody>
                  <a:tcPr marL="19050" marR="19050" marT="19050" marB="19050">
                    <a:lnL>
                      <a:noFill/>
                    </a:lnL>
                    <a:lnR>
                      <a:noFill/>
                    </a:lnR>
                    <a:lnT>
                      <a:noFill/>
                    </a:lnT>
                    <a:lnB>
                      <a:noFill/>
                    </a:lnB>
                  </a:tcPr>
                </a:tc>
              </a:tr>
              <a:tr h="364019">
                <a:tc>
                  <a:txBody>
                    <a:bodyPr/>
                    <a:lstStyle/>
                    <a:p>
                      <a:pPr algn="l"/>
                      <a:r>
                        <a:rPr lang="en-US"/>
                        <a:t>Cholecystokinin</a:t>
                      </a:r>
                    </a:p>
                  </a:txBody>
                  <a:tcPr marL="19050" marR="19050" marT="19050" marB="19050">
                    <a:lnL>
                      <a:noFill/>
                    </a:lnL>
                    <a:lnR>
                      <a:noFill/>
                    </a:lnR>
                    <a:lnT>
                      <a:noFill/>
                    </a:lnT>
                    <a:lnB>
                      <a:noFill/>
                    </a:lnB>
                  </a:tcPr>
                </a:tc>
                <a:tc>
                  <a:txBody>
                    <a:bodyPr/>
                    <a:lstStyle/>
                    <a:p>
                      <a:pPr algn="l"/>
                      <a:r>
                        <a:rPr lang="ru-RU"/>
                        <a:t>-</a:t>
                      </a:r>
                    </a:p>
                  </a:txBody>
                  <a:tcPr marL="19050" marR="19050" marT="19050" marB="19050">
                    <a:lnL>
                      <a:noFill/>
                    </a:lnL>
                    <a:lnR>
                      <a:noFill/>
                    </a:lnR>
                    <a:lnT>
                      <a:noFill/>
                    </a:lnT>
                    <a:lnB>
                      <a:noFill/>
                    </a:lnB>
                  </a:tcPr>
                </a:tc>
              </a:tr>
              <a:tr h="364019">
                <a:tc>
                  <a:txBody>
                    <a:bodyPr/>
                    <a:lstStyle/>
                    <a:p>
                      <a:pPr algn="l"/>
                      <a:r>
                        <a:rPr lang="en-US"/>
                        <a:t>Apolipoprotein A-IV</a:t>
                      </a:r>
                    </a:p>
                  </a:txBody>
                  <a:tcPr marL="19050" marR="19050" marT="19050" marB="19050">
                    <a:lnL>
                      <a:noFill/>
                    </a:lnL>
                    <a:lnR>
                      <a:noFill/>
                    </a:lnR>
                    <a:lnT>
                      <a:noFill/>
                    </a:lnT>
                    <a:lnB>
                      <a:noFill/>
                    </a:lnB>
                  </a:tcPr>
                </a:tc>
                <a:tc>
                  <a:txBody>
                    <a:bodyPr/>
                    <a:lstStyle/>
                    <a:p>
                      <a:pPr algn="l"/>
                      <a:r>
                        <a:rPr lang="ru-RU"/>
                        <a:t>-</a:t>
                      </a:r>
                    </a:p>
                  </a:txBody>
                  <a:tcPr marL="19050" marR="19050" marT="19050" marB="19050">
                    <a:lnL>
                      <a:noFill/>
                    </a:lnL>
                    <a:lnR>
                      <a:noFill/>
                    </a:lnR>
                    <a:lnT>
                      <a:noFill/>
                    </a:lnT>
                    <a:lnB>
                      <a:noFill/>
                    </a:lnB>
                  </a:tcPr>
                </a:tc>
              </a:tr>
              <a:tr h="364019">
                <a:tc>
                  <a:txBody>
                    <a:bodyPr/>
                    <a:lstStyle/>
                    <a:p>
                      <a:pPr algn="l"/>
                      <a:r>
                        <a:rPr lang="en-US"/>
                        <a:t>Insulin</a:t>
                      </a:r>
                    </a:p>
                  </a:txBody>
                  <a:tcPr marL="19050" marR="19050" marT="19050" marB="19050">
                    <a:lnL>
                      <a:noFill/>
                    </a:lnL>
                    <a:lnR>
                      <a:noFill/>
                    </a:lnR>
                    <a:lnT>
                      <a:noFill/>
                    </a:lnT>
                    <a:lnB>
                      <a:noFill/>
                    </a:lnB>
                  </a:tcPr>
                </a:tc>
                <a:tc>
                  <a:txBody>
                    <a:bodyPr/>
                    <a:lstStyle/>
                    <a:p>
                      <a:pPr algn="l"/>
                      <a:r>
                        <a:rPr lang="ru-RU" dirty="0" smtClean="0"/>
                        <a:t>+</a:t>
                      </a:r>
                      <a:endParaRPr lang="ru-RU" dirty="0"/>
                    </a:p>
                  </a:txBody>
                  <a:tcPr marL="19050" marR="19050" marT="19050" marB="19050">
                    <a:lnL>
                      <a:noFill/>
                    </a:lnL>
                    <a:lnR>
                      <a:noFill/>
                    </a:lnR>
                    <a:lnT>
                      <a:noFill/>
                    </a:lnT>
                    <a:lnB>
                      <a:noFill/>
                    </a:lnB>
                  </a:tcPr>
                </a:tc>
              </a:tr>
              <a:tr h="364019">
                <a:tc>
                  <a:txBody>
                    <a:bodyPr/>
                    <a:lstStyle/>
                    <a:p>
                      <a:pPr algn="l"/>
                      <a:r>
                        <a:rPr lang="en-US"/>
                        <a:t>Glucagon-like peptide 1</a:t>
                      </a:r>
                    </a:p>
                  </a:txBody>
                  <a:tcPr marL="19050" marR="19050" marT="19050" marB="19050">
                    <a:lnL>
                      <a:noFill/>
                    </a:lnL>
                    <a:lnR>
                      <a:noFill/>
                    </a:lnR>
                    <a:lnT>
                      <a:noFill/>
                    </a:lnT>
                    <a:lnB>
                      <a:noFill/>
                    </a:lnB>
                  </a:tcPr>
                </a:tc>
                <a:tc>
                  <a:txBody>
                    <a:bodyPr/>
                    <a:lstStyle/>
                    <a:p>
                      <a:pPr algn="l"/>
                      <a:r>
                        <a:rPr lang="ru-RU"/>
                        <a:t>-</a:t>
                      </a:r>
                    </a:p>
                  </a:txBody>
                  <a:tcPr marL="19050" marR="19050" marT="19050" marB="19050">
                    <a:lnL>
                      <a:noFill/>
                    </a:lnL>
                    <a:lnR>
                      <a:noFill/>
                    </a:lnR>
                    <a:lnT>
                      <a:noFill/>
                    </a:lnT>
                    <a:lnB>
                      <a:noFill/>
                    </a:lnB>
                  </a:tcPr>
                </a:tc>
              </a:tr>
              <a:tr h="683647">
                <a:tc>
                  <a:txBody>
                    <a:bodyPr/>
                    <a:lstStyle/>
                    <a:p>
                      <a:pPr algn="l"/>
                      <a:r>
                        <a:rPr lang="en-US"/>
                        <a:t>Other glucagon-related peptides</a:t>
                      </a:r>
                    </a:p>
                  </a:txBody>
                  <a:tcPr marL="19050" marR="19050" marT="19050" marB="19050">
                    <a:lnL>
                      <a:noFill/>
                    </a:lnL>
                    <a:lnR>
                      <a:noFill/>
                    </a:lnR>
                    <a:lnT>
                      <a:noFill/>
                    </a:lnT>
                    <a:lnB>
                      <a:noFill/>
                    </a:lnB>
                  </a:tcPr>
                </a:tc>
                <a:tc>
                  <a:txBody>
                    <a:bodyPr/>
                    <a:lstStyle/>
                    <a:p>
                      <a:pPr algn="l"/>
                      <a:r>
                        <a:rPr lang="ru-RU" dirty="0"/>
                        <a:t>-</a:t>
                      </a:r>
                    </a:p>
                  </a:txBody>
                  <a:tcPr marL="19050" marR="19050" marT="19050" marB="19050">
                    <a:lnL>
                      <a:noFill/>
                    </a:lnL>
                    <a:lnR>
                      <a:noFill/>
                    </a:lnR>
                    <a:lnT>
                      <a:noFill/>
                    </a:lnT>
                    <a:lnB>
                      <a:noFill/>
                    </a:lnB>
                  </a:tcPr>
                </a:tc>
              </a:tr>
              <a:tr h="364019">
                <a:tc>
                  <a:txBody>
                    <a:bodyPr/>
                    <a:lstStyle/>
                    <a:p>
                      <a:pPr algn="l"/>
                      <a:r>
                        <a:rPr lang="en-US"/>
                        <a:t>Leptin</a:t>
                      </a:r>
                    </a:p>
                  </a:txBody>
                  <a:tcPr marL="19050" marR="19050" marT="19050" marB="19050">
                    <a:lnL>
                      <a:noFill/>
                    </a:lnL>
                    <a:lnR>
                      <a:noFill/>
                    </a:lnR>
                    <a:lnT>
                      <a:noFill/>
                    </a:lnT>
                    <a:lnB>
                      <a:noFill/>
                    </a:lnB>
                  </a:tcPr>
                </a:tc>
                <a:tc>
                  <a:txBody>
                    <a:bodyPr/>
                    <a:lstStyle/>
                    <a:p>
                      <a:pPr algn="l"/>
                      <a:r>
                        <a:rPr lang="en-US"/>
                        <a:t>+ when leptin ↓↓</a:t>
                      </a:r>
                    </a:p>
                  </a:txBody>
                  <a:tcPr marL="19050" marR="19050" marT="19050" marB="19050">
                    <a:lnL>
                      <a:noFill/>
                    </a:lnL>
                    <a:lnR>
                      <a:noFill/>
                    </a:lnR>
                    <a:lnT>
                      <a:noFill/>
                    </a:lnT>
                    <a:lnB>
                      <a:noFill/>
                    </a:lnB>
                  </a:tcPr>
                </a:tc>
              </a:tr>
              <a:tr h="364019">
                <a:tc>
                  <a:txBody>
                    <a:bodyPr/>
                    <a:lstStyle/>
                    <a:p>
                      <a:pPr algn="l"/>
                      <a:r>
                        <a:rPr lang="en-US"/>
                        <a:t>Ghrelin</a:t>
                      </a:r>
                    </a:p>
                  </a:txBody>
                  <a:tcPr marL="19050" marR="19050" marT="19050" marB="19050">
                    <a:lnL>
                      <a:noFill/>
                    </a:lnL>
                    <a:lnR>
                      <a:noFill/>
                    </a:lnR>
                    <a:lnT>
                      <a:noFill/>
                    </a:lnT>
                    <a:lnB>
                      <a:noFill/>
                    </a:lnB>
                  </a:tcPr>
                </a:tc>
                <a:tc>
                  <a:txBody>
                    <a:bodyPr/>
                    <a:lstStyle/>
                    <a:p>
                      <a:pPr algn="l"/>
                      <a:r>
                        <a:rPr lang="ru-RU"/>
                        <a:t>+</a:t>
                      </a:r>
                    </a:p>
                  </a:txBody>
                  <a:tcPr marL="19050" marR="19050" marT="19050" marB="19050">
                    <a:lnL>
                      <a:noFill/>
                    </a:lnL>
                    <a:lnR>
                      <a:noFill/>
                    </a:lnR>
                    <a:lnT>
                      <a:noFill/>
                    </a:lnT>
                    <a:lnB>
                      <a:noFill/>
                    </a:lnB>
                  </a:tcPr>
                </a:tc>
              </a:tr>
              <a:tr h="364019">
                <a:tc>
                  <a:txBody>
                    <a:bodyPr/>
                    <a:lstStyle/>
                    <a:p>
                      <a:pPr algn="l"/>
                      <a:r>
                        <a:rPr lang="en-US"/>
                        <a:t>Tumor necrosis factor-</a:t>
                      </a:r>
                      <a:r>
                        <a:rPr lang="el-GR"/>
                        <a:t>α</a:t>
                      </a:r>
                    </a:p>
                  </a:txBody>
                  <a:tcPr marL="19050" marR="19050" marT="19050" marB="19050">
                    <a:lnL>
                      <a:noFill/>
                    </a:lnL>
                    <a:lnR>
                      <a:noFill/>
                    </a:lnR>
                    <a:lnT>
                      <a:noFill/>
                    </a:lnT>
                    <a:lnB>
                      <a:noFill/>
                    </a:lnB>
                  </a:tcPr>
                </a:tc>
                <a:tc>
                  <a:txBody>
                    <a:bodyPr/>
                    <a:lstStyle/>
                    <a:p>
                      <a:pPr algn="l"/>
                      <a:r>
                        <a:rPr lang="ru-RU"/>
                        <a:t>-</a:t>
                      </a:r>
                    </a:p>
                  </a:txBody>
                  <a:tcPr marL="19050" marR="19050" marT="19050" marB="19050">
                    <a:lnL>
                      <a:noFill/>
                    </a:lnL>
                    <a:lnR>
                      <a:noFill/>
                    </a:lnR>
                    <a:lnT>
                      <a:noFill/>
                    </a:lnT>
                    <a:lnB>
                      <a:noFill/>
                    </a:lnB>
                  </a:tcPr>
                </a:tc>
              </a:tr>
              <a:tr h="364019">
                <a:tc>
                  <a:txBody>
                    <a:bodyPr/>
                    <a:lstStyle/>
                    <a:p>
                      <a:pPr algn="l"/>
                      <a:r>
                        <a:rPr lang="en-US"/>
                        <a:t>Obestatin</a:t>
                      </a:r>
                    </a:p>
                  </a:txBody>
                  <a:tcPr marL="19050" marR="19050" marT="19050" marB="19050">
                    <a:lnL>
                      <a:noFill/>
                    </a:lnL>
                    <a:lnR>
                      <a:noFill/>
                    </a:lnR>
                    <a:lnT>
                      <a:noFill/>
                    </a:lnT>
                    <a:lnB>
                      <a:noFill/>
                    </a:lnB>
                  </a:tcPr>
                </a:tc>
                <a:tc>
                  <a:txBody>
                    <a:bodyPr/>
                    <a:lstStyle/>
                    <a:p>
                      <a:pPr algn="l"/>
                      <a:r>
                        <a:rPr lang="ru-RU" dirty="0"/>
                        <a:t>-</a:t>
                      </a:r>
                    </a:p>
                  </a:txBody>
                  <a:tcPr marL="19050" marR="19050" marT="19050" marB="19050">
                    <a:lnL>
                      <a:noFill/>
                    </a:lnL>
                    <a:lnR>
                      <a:noFill/>
                    </a:lnR>
                    <a:lnT>
                      <a:noFill/>
                    </a:lnT>
                    <a:lnB>
                      <a:noFill/>
                    </a:lnB>
                  </a:tcPr>
                </a:tc>
              </a:tr>
            </a:tbl>
          </a:graphicData>
        </a:graphic>
      </p:graphicFrame>
      <p:sp>
        <p:nvSpPr>
          <p:cNvPr id="13337" name="Rectangle 1"/>
          <p:cNvSpPr>
            <a:spLocks noChangeArrowheads="1"/>
          </p:cNvSpPr>
          <p:nvPr/>
        </p:nvSpPr>
        <p:spPr bwMode="auto">
          <a:xfrm>
            <a:off x="0" y="0"/>
            <a:ext cx="8675688" cy="461963"/>
          </a:xfrm>
          <a:prstGeom prst="rect">
            <a:avLst/>
          </a:prstGeom>
          <a:noFill/>
          <a:ln w="9525">
            <a:noFill/>
            <a:miter lim="800000"/>
            <a:headEnd/>
            <a:tailEnd/>
          </a:ln>
        </p:spPr>
        <p:txBody>
          <a:bodyPr wrap="none" anchor="ctr">
            <a:spAutoFit/>
          </a:bodyPr>
          <a:lstStyle/>
          <a:p>
            <a:r>
              <a:rPr lang="ru-RU" sz="2400" b="1" u="sng">
                <a:solidFill>
                  <a:srgbClr val="C00000"/>
                </a:solidFill>
              </a:rPr>
              <a:t>SUGGESTED BIOLOGIC MODULATORS OF FOOD INTAKE</a:t>
            </a:r>
            <a:endParaRPr lang="ru-RU" sz="2400" u="sng">
              <a:solidFill>
                <a:srgbClr val="C0000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Заголовок 1"/>
          <p:cNvSpPr>
            <a:spLocks noGrp="1"/>
          </p:cNvSpPr>
          <p:nvPr>
            <p:ph type="title"/>
          </p:nvPr>
        </p:nvSpPr>
        <p:spPr/>
        <p:txBody>
          <a:bodyPr/>
          <a:lstStyle/>
          <a:p>
            <a:pPr eaLnBrk="1" hangingPunct="1"/>
            <a:r>
              <a:rPr lang="en-US" b="1" smtClean="0"/>
              <a:t>Physical Activity</a:t>
            </a:r>
            <a:endParaRPr lang="ru-RU" smtClean="0"/>
          </a:p>
        </p:txBody>
      </p:sp>
      <p:sp>
        <p:nvSpPr>
          <p:cNvPr id="14339" name="Содержимое 2"/>
          <p:cNvSpPr>
            <a:spLocks noGrp="1"/>
          </p:cNvSpPr>
          <p:nvPr>
            <p:ph idx="1"/>
          </p:nvPr>
        </p:nvSpPr>
        <p:spPr>
          <a:xfrm>
            <a:off x="428625" y="1071563"/>
            <a:ext cx="8286750" cy="5286375"/>
          </a:xfrm>
        </p:spPr>
        <p:txBody>
          <a:bodyPr/>
          <a:lstStyle/>
          <a:p>
            <a:pPr eaLnBrk="1" hangingPunct="1"/>
            <a:endParaRPr lang="en-US" sz="2400" smtClean="0"/>
          </a:p>
          <a:p>
            <a:pPr eaLnBrk="1" hangingPunct="1"/>
            <a:r>
              <a:rPr lang="en-US" sz="2400" smtClean="0"/>
              <a:t>Physical activity can be broadly divided into exercise </a:t>
            </a:r>
            <a:r>
              <a:rPr lang="en-US" sz="2000" smtClean="0"/>
              <a:t>(fitness and sports-related activities) and nonexercise activities, both employment and nonemployment</a:t>
            </a:r>
            <a:r>
              <a:rPr lang="en-US" sz="2000" b="1" smtClean="0"/>
              <a:t>.</a:t>
            </a:r>
          </a:p>
          <a:p>
            <a:pPr eaLnBrk="1" hangingPunct="1"/>
            <a:r>
              <a:rPr lang="en-US" sz="2000" smtClean="0"/>
              <a:t>The portion of Americans who exercise regularly is approximately 30%. This does not appear to be changing; therefore it seems unlikely that a change in exercise habits during the past several decades is causing the increase in obesity. </a:t>
            </a:r>
          </a:p>
          <a:p>
            <a:pPr eaLnBrk="1" hangingPunct="1"/>
            <a:r>
              <a:rPr lang="en-US" sz="2000" smtClean="0"/>
              <a:t>To the extent that reduced physical activity is contributing to the epidemic of obesity, it is likely the </a:t>
            </a:r>
            <a:r>
              <a:rPr lang="en-US" sz="2000" u="sng" smtClean="0"/>
              <a:t>nonexercise component that is changing</a:t>
            </a:r>
            <a:r>
              <a:rPr lang="en-US" sz="2000" b="1" smtClean="0"/>
              <a:t>.</a:t>
            </a:r>
          </a:p>
          <a:p>
            <a:pPr eaLnBrk="1" hangingPunct="1"/>
            <a:r>
              <a:rPr lang="en-US" sz="2000" smtClean="0"/>
              <a:t>One estimate suggests that between 1982 and 1992, energy expenditure at work decreased by approximately 50 kcal/day. The additional changes in the workplace since that time have likely further reduced employment physical activity.</a:t>
            </a:r>
            <a:endParaRPr lang="ru-RU" sz="200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Заголовок 1"/>
          <p:cNvSpPr>
            <a:spLocks noGrp="1"/>
          </p:cNvSpPr>
          <p:nvPr>
            <p:ph type="title"/>
          </p:nvPr>
        </p:nvSpPr>
        <p:spPr/>
        <p:txBody>
          <a:bodyPr/>
          <a:lstStyle/>
          <a:p>
            <a:pPr eaLnBrk="1" hangingPunct="1"/>
            <a:r>
              <a:rPr lang="en-US" b="1" smtClean="0"/>
              <a:t>Etiology</a:t>
            </a:r>
            <a:endParaRPr lang="ru-RU" smtClean="0"/>
          </a:p>
        </p:txBody>
      </p:sp>
      <p:sp>
        <p:nvSpPr>
          <p:cNvPr id="15363" name="Содержимое 2"/>
          <p:cNvSpPr>
            <a:spLocks noGrp="1"/>
          </p:cNvSpPr>
          <p:nvPr>
            <p:ph idx="1"/>
          </p:nvPr>
        </p:nvSpPr>
        <p:spPr>
          <a:xfrm>
            <a:off x="500063" y="1071563"/>
            <a:ext cx="8186737" cy="5059362"/>
          </a:xfrm>
        </p:spPr>
        <p:txBody>
          <a:bodyPr/>
          <a:lstStyle/>
          <a:p>
            <a:pPr eaLnBrk="1" hangingPunct="1"/>
            <a:endParaRPr lang="en-US" sz="2000" dirty="0" smtClean="0"/>
          </a:p>
          <a:p>
            <a:pPr eaLnBrk="1" hangingPunct="1"/>
            <a:r>
              <a:rPr lang="en-US" sz="2000" dirty="0" smtClean="0"/>
              <a:t>In one sense, the etiology of obesity can be considered simplistically; if energy intake exceeds energy expenditure, and if lean body mass remains stable, body fat must increase. </a:t>
            </a:r>
          </a:p>
          <a:p>
            <a:pPr eaLnBrk="1" hangingPunct="1"/>
            <a:r>
              <a:rPr lang="en-US" sz="2000" dirty="0" smtClean="0"/>
              <a:t>Unfortunately, obesity is a much more complex issue. There are significant genetic and constitutional susceptibility aspects to obesity that are heavily affected by environmental factors. </a:t>
            </a:r>
          </a:p>
          <a:p>
            <a:pPr eaLnBrk="1" hangingPunct="1"/>
            <a:r>
              <a:rPr lang="en-US" sz="2000" dirty="0" smtClean="0"/>
              <a:t>Evidence from family studies and studies of twins strongly supports the concept that within a given environment, a </a:t>
            </a:r>
            <a:r>
              <a:rPr lang="en-US" sz="2000" b="1" dirty="0" smtClean="0"/>
              <a:t>significant portion of the variation in weight is genetic. </a:t>
            </a:r>
          </a:p>
          <a:p>
            <a:pPr eaLnBrk="1" hangingPunct="1"/>
            <a:r>
              <a:rPr lang="en-US" sz="2000" dirty="0" smtClean="0"/>
              <a:t>However, the tremendous increase in the prevalence of obesity in the United States during the last several decades can hardly be ascribed to mass changes in the genetic makeup of Americans.</a:t>
            </a:r>
          </a:p>
          <a:p>
            <a:pPr eaLnBrk="1" hangingPunct="1"/>
            <a:endParaRPr lang="ru-RU"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Заголовок 1"/>
          <p:cNvSpPr>
            <a:spLocks noGrp="1"/>
          </p:cNvSpPr>
          <p:nvPr>
            <p:ph type="title"/>
          </p:nvPr>
        </p:nvSpPr>
        <p:spPr/>
        <p:txBody>
          <a:bodyPr/>
          <a:lstStyle/>
          <a:p>
            <a:pPr eaLnBrk="1" hangingPunct="1"/>
            <a:r>
              <a:rPr lang="en-US" b="1" smtClean="0"/>
              <a:t>Genetics</a:t>
            </a:r>
            <a:endParaRPr lang="ru-RU" smtClean="0"/>
          </a:p>
        </p:txBody>
      </p:sp>
      <p:sp>
        <p:nvSpPr>
          <p:cNvPr id="16387" name="Содержимое 2"/>
          <p:cNvSpPr>
            <a:spLocks noGrp="1"/>
          </p:cNvSpPr>
          <p:nvPr>
            <p:ph idx="1"/>
          </p:nvPr>
        </p:nvSpPr>
        <p:spPr/>
        <p:txBody>
          <a:bodyPr/>
          <a:lstStyle/>
          <a:p>
            <a:pPr eaLnBrk="1" hangingPunct="1"/>
            <a:r>
              <a:rPr lang="en-US" sz="1800" b="1" smtClean="0"/>
              <a:t>There is strong evidence for a hereditary tendency toward the regulation of body weight. </a:t>
            </a:r>
          </a:p>
          <a:p>
            <a:pPr eaLnBrk="1" hangingPunct="1"/>
            <a:r>
              <a:rPr lang="en-US" sz="1800" smtClean="0"/>
              <a:t>The multiple gene defects resulting in obesity include a number of classic genetic syndromes, such as Prader-Willi and Laurence-Moon-Biedl. </a:t>
            </a:r>
          </a:p>
          <a:p>
            <a:pPr eaLnBrk="1" hangingPunct="1"/>
            <a:r>
              <a:rPr lang="en-US" sz="1800" smtClean="0"/>
              <a:t>More recently, rare monogenic forms of human obesity </a:t>
            </a:r>
            <a:r>
              <a:rPr lang="en-US" sz="1800" b="1" u="sng" smtClean="0"/>
              <a:t>due to mutations in the leptin gene and leptin receptor gene have been described.</a:t>
            </a:r>
            <a:r>
              <a:rPr lang="en-US" sz="1800" smtClean="0"/>
              <a:t> The result is an actual or functional leptin deficiency, much like that seen in </a:t>
            </a:r>
            <a:r>
              <a:rPr lang="en-US" sz="1800" i="1" smtClean="0"/>
              <a:t>ob/ob</a:t>
            </a:r>
            <a:r>
              <a:rPr lang="en-US" sz="1800" smtClean="0"/>
              <a:t> or </a:t>
            </a:r>
            <a:r>
              <a:rPr lang="en-US" sz="1800" i="1" smtClean="0"/>
              <a:t>db/db</a:t>
            </a:r>
            <a:r>
              <a:rPr lang="en-US" sz="1800" smtClean="0"/>
              <a:t> mice, the animal models that stimulated the discovery of leptin. </a:t>
            </a:r>
          </a:p>
          <a:p>
            <a:pPr eaLnBrk="1" hangingPunct="1"/>
            <a:r>
              <a:rPr lang="en-US" sz="1800" smtClean="0"/>
              <a:t>There have also been reports of inherited forms of human obesity due to mutations of genes that </a:t>
            </a:r>
            <a:r>
              <a:rPr lang="en-US" sz="1800" b="1" u="sng" smtClean="0"/>
              <a:t>regulate appetite neuropeptide synthesis</a:t>
            </a:r>
            <a:r>
              <a:rPr lang="en-US" sz="1800" smtClean="0"/>
              <a:t>. Doubtless, reports of single-gene mutations associated with human obesity will continue to appear. </a:t>
            </a:r>
          </a:p>
          <a:p>
            <a:pPr eaLnBrk="1" hangingPunct="1"/>
            <a:r>
              <a:rPr lang="en-US" sz="1800" smtClean="0"/>
              <a:t>However, </a:t>
            </a:r>
            <a:r>
              <a:rPr lang="en-US" sz="1800" b="1" u="sng" smtClean="0"/>
              <a:t>the overwhelming majority of human obesity is related to the combination of polygenic susceptibility traits and environmental conditions</a:t>
            </a:r>
            <a:r>
              <a:rPr lang="en-US" sz="1800" smtClean="0"/>
              <a:t>.</a:t>
            </a:r>
          </a:p>
          <a:p>
            <a:pPr eaLnBrk="1" hangingPunct="1"/>
            <a:endParaRPr lang="ru-RU" sz="180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1071563" y="928688"/>
          <a:ext cx="7072362" cy="4854180"/>
        </p:xfrm>
        <a:graphic>
          <a:graphicData uri="http://schemas.openxmlformats.org/drawingml/2006/table">
            <a:tbl>
              <a:tblPr/>
              <a:tblGrid>
                <a:gridCol w="3334517"/>
                <a:gridCol w="3737845"/>
              </a:tblGrid>
              <a:tr h="606773">
                <a:tc>
                  <a:txBody>
                    <a:bodyPr/>
                    <a:lstStyle/>
                    <a:p>
                      <a:pPr algn="l"/>
                      <a:r>
                        <a:rPr lang="en-US" sz="1700" dirty="0"/>
                        <a:t>Central Anabolic (↑ intake)</a:t>
                      </a:r>
                    </a:p>
                  </a:txBody>
                  <a:tcPr marL="17517" marR="17517" marT="17517" marB="17517" anchor="b">
                    <a:lnL>
                      <a:noFill/>
                    </a:lnL>
                    <a:lnR>
                      <a:noFill/>
                    </a:lnR>
                    <a:lnT>
                      <a:noFill/>
                    </a:lnT>
                    <a:lnB>
                      <a:noFill/>
                    </a:lnB>
                  </a:tcPr>
                </a:tc>
                <a:tc>
                  <a:txBody>
                    <a:bodyPr/>
                    <a:lstStyle/>
                    <a:p>
                      <a:pPr algn="l"/>
                      <a:r>
                        <a:rPr lang="en-US" sz="1700" dirty="0"/>
                        <a:t>Central Catabolic (↓ intake)</a:t>
                      </a:r>
                    </a:p>
                  </a:txBody>
                  <a:tcPr marL="17517" marR="17517" marT="17517" marB="17517" anchor="b">
                    <a:lnL>
                      <a:noFill/>
                    </a:lnL>
                    <a:lnR>
                      <a:noFill/>
                    </a:lnR>
                    <a:lnT>
                      <a:noFill/>
                    </a:lnT>
                    <a:lnB>
                      <a:noFill/>
                    </a:lnB>
                  </a:tcPr>
                </a:tc>
              </a:tr>
              <a:tr h="606773">
                <a:tc>
                  <a:txBody>
                    <a:bodyPr/>
                    <a:lstStyle/>
                    <a:p>
                      <a:pPr algn="l"/>
                      <a:r>
                        <a:rPr lang="en-US" sz="1700"/>
                        <a:t>Neuropeptide Y</a:t>
                      </a:r>
                    </a:p>
                  </a:txBody>
                  <a:tcPr marL="17517" marR="17517" marT="17517" marB="17517">
                    <a:lnL>
                      <a:noFill/>
                    </a:lnL>
                    <a:lnR>
                      <a:noFill/>
                    </a:lnR>
                    <a:lnT>
                      <a:noFill/>
                    </a:lnT>
                    <a:lnB>
                      <a:noFill/>
                    </a:lnB>
                  </a:tcPr>
                </a:tc>
                <a:tc>
                  <a:txBody>
                    <a:bodyPr/>
                    <a:lstStyle/>
                    <a:p>
                      <a:pPr algn="l"/>
                      <a:r>
                        <a:rPr lang="el-GR" sz="1700"/>
                        <a:t>α-</a:t>
                      </a:r>
                      <a:r>
                        <a:rPr lang="en-US" sz="1700"/>
                        <a:t>Melanocyte–stimulating hormone</a:t>
                      </a:r>
                    </a:p>
                  </a:txBody>
                  <a:tcPr marL="17517" marR="17517" marT="17517" marB="17517">
                    <a:lnL>
                      <a:noFill/>
                    </a:lnL>
                    <a:lnR>
                      <a:noFill/>
                    </a:lnR>
                    <a:lnT>
                      <a:noFill/>
                    </a:lnT>
                    <a:lnB>
                      <a:noFill/>
                    </a:lnB>
                  </a:tcPr>
                </a:tc>
              </a:tr>
              <a:tr h="606773">
                <a:tc>
                  <a:txBody>
                    <a:bodyPr/>
                    <a:lstStyle/>
                    <a:p>
                      <a:pPr algn="l"/>
                      <a:r>
                        <a:rPr lang="en-US" sz="1700"/>
                        <a:t>Agouti-related protein</a:t>
                      </a:r>
                    </a:p>
                  </a:txBody>
                  <a:tcPr marL="17517" marR="17517" marT="17517" marB="17517">
                    <a:lnL>
                      <a:noFill/>
                    </a:lnL>
                    <a:lnR>
                      <a:noFill/>
                    </a:lnR>
                    <a:lnT>
                      <a:noFill/>
                    </a:lnT>
                    <a:lnB>
                      <a:noFill/>
                    </a:lnB>
                  </a:tcPr>
                </a:tc>
                <a:tc>
                  <a:txBody>
                    <a:bodyPr/>
                    <a:lstStyle/>
                    <a:p>
                      <a:pPr algn="l"/>
                      <a:r>
                        <a:rPr lang="en-US" sz="1700"/>
                        <a:t>Corticotropin-releasing hormone</a:t>
                      </a:r>
                    </a:p>
                  </a:txBody>
                  <a:tcPr marL="17517" marR="17517" marT="17517" marB="17517">
                    <a:lnL>
                      <a:noFill/>
                    </a:lnL>
                    <a:lnR>
                      <a:noFill/>
                    </a:lnR>
                    <a:lnT>
                      <a:noFill/>
                    </a:lnT>
                    <a:lnB>
                      <a:noFill/>
                    </a:lnB>
                  </a:tcPr>
                </a:tc>
              </a:tr>
              <a:tr h="606773">
                <a:tc>
                  <a:txBody>
                    <a:bodyPr/>
                    <a:lstStyle/>
                    <a:p>
                      <a:pPr algn="l"/>
                      <a:r>
                        <a:rPr lang="en-US" sz="1700"/>
                        <a:t>Melanin-concentrating hormone</a:t>
                      </a:r>
                    </a:p>
                  </a:txBody>
                  <a:tcPr marL="17517" marR="17517" marT="17517" marB="17517">
                    <a:lnL>
                      <a:noFill/>
                    </a:lnL>
                    <a:lnR>
                      <a:noFill/>
                    </a:lnR>
                    <a:lnT>
                      <a:noFill/>
                    </a:lnT>
                    <a:lnB>
                      <a:noFill/>
                    </a:lnB>
                  </a:tcPr>
                </a:tc>
                <a:tc>
                  <a:txBody>
                    <a:bodyPr/>
                    <a:lstStyle/>
                    <a:p>
                      <a:pPr algn="l"/>
                      <a:r>
                        <a:rPr lang="en-US" sz="1700"/>
                        <a:t>Thyrotropin-releasing hormone</a:t>
                      </a:r>
                    </a:p>
                  </a:txBody>
                  <a:tcPr marL="17517" marR="17517" marT="17517" marB="17517">
                    <a:lnL>
                      <a:noFill/>
                    </a:lnL>
                    <a:lnR>
                      <a:noFill/>
                    </a:lnR>
                    <a:lnT>
                      <a:noFill/>
                    </a:lnT>
                    <a:lnB>
                      <a:noFill/>
                    </a:lnB>
                  </a:tcPr>
                </a:tc>
              </a:tr>
              <a:tr h="606773">
                <a:tc>
                  <a:txBody>
                    <a:bodyPr/>
                    <a:lstStyle/>
                    <a:p>
                      <a:pPr algn="l"/>
                      <a:r>
                        <a:rPr lang="en-US" sz="1700"/>
                        <a:t>Hypocretins/orexins</a:t>
                      </a:r>
                    </a:p>
                  </a:txBody>
                  <a:tcPr marL="17517" marR="17517" marT="17517" marB="17517">
                    <a:lnL>
                      <a:noFill/>
                    </a:lnL>
                    <a:lnR>
                      <a:noFill/>
                    </a:lnR>
                    <a:lnT>
                      <a:noFill/>
                    </a:lnT>
                    <a:lnB>
                      <a:noFill/>
                    </a:lnB>
                  </a:tcPr>
                </a:tc>
                <a:tc>
                  <a:txBody>
                    <a:bodyPr/>
                    <a:lstStyle/>
                    <a:p>
                      <a:pPr algn="l"/>
                      <a:r>
                        <a:rPr lang="en-US" sz="1700"/>
                        <a:t>Cocaine- and amphetamine-regulated transcript</a:t>
                      </a:r>
                    </a:p>
                  </a:txBody>
                  <a:tcPr marL="17517" marR="17517" marT="17517" marB="17517">
                    <a:lnL>
                      <a:noFill/>
                    </a:lnL>
                    <a:lnR>
                      <a:noFill/>
                    </a:lnR>
                    <a:lnT>
                      <a:noFill/>
                    </a:lnT>
                    <a:lnB>
                      <a:noFill/>
                    </a:lnB>
                  </a:tcPr>
                </a:tc>
              </a:tr>
              <a:tr h="322599">
                <a:tc>
                  <a:txBody>
                    <a:bodyPr/>
                    <a:lstStyle/>
                    <a:p>
                      <a:pPr algn="l"/>
                      <a:r>
                        <a:rPr lang="en-US" sz="1700"/>
                        <a:t>Galanin</a:t>
                      </a:r>
                    </a:p>
                  </a:txBody>
                  <a:tcPr marL="17517" marR="17517" marT="17517" marB="17517">
                    <a:lnL>
                      <a:noFill/>
                    </a:lnL>
                    <a:lnR>
                      <a:noFill/>
                    </a:lnR>
                    <a:lnT>
                      <a:noFill/>
                    </a:lnT>
                    <a:lnB>
                      <a:noFill/>
                    </a:lnB>
                  </a:tcPr>
                </a:tc>
                <a:tc>
                  <a:txBody>
                    <a:bodyPr/>
                    <a:lstStyle/>
                    <a:p>
                      <a:pPr algn="l"/>
                      <a:r>
                        <a:rPr lang="en-US" sz="1700"/>
                        <a:t>Interleukin-1</a:t>
                      </a:r>
                      <a:r>
                        <a:rPr lang="el-GR" sz="1700"/>
                        <a:t>β</a:t>
                      </a:r>
                    </a:p>
                  </a:txBody>
                  <a:tcPr marL="17517" marR="17517" marT="17517" marB="17517">
                    <a:lnL>
                      <a:noFill/>
                    </a:lnL>
                    <a:lnR>
                      <a:noFill/>
                    </a:lnR>
                    <a:lnT>
                      <a:noFill/>
                    </a:lnT>
                    <a:lnB>
                      <a:noFill/>
                    </a:lnB>
                  </a:tcPr>
                </a:tc>
              </a:tr>
              <a:tr h="322599">
                <a:tc>
                  <a:txBody>
                    <a:bodyPr/>
                    <a:lstStyle/>
                    <a:p>
                      <a:pPr algn="l"/>
                      <a:r>
                        <a:rPr lang="en-US" sz="1700"/>
                        <a:t>Norepinephrine</a:t>
                      </a:r>
                    </a:p>
                  </a:txBody>
                  <a:tcPr marL="17517" marR="17517" marT="17517" marB="17517">
                    <a:lnL>
                      <a:noFill/>
                    </a:lnL>
                    <a:lnR>
                      <a:noFill/>
                    </a:lnR>
                    <a:lnT>
                      <a:noFill/>
                    </a:lnT>
                    <a:lnB>
                      <a:noFill/>
                    </a:lnB>
                  </a:tcPr>
                </a:tc>
                <a:tc>
                  <a:txBody>
                    <a:bodyPr/>
                    <a:lstStyle/>
                    <a:p>
                      <a:pPr algn="l"/>
                      <a:r>
                        <a:rPr lang="en-US" sz="1700"/>
                        <a:t>Urocortin</a:t>
                      </a:r>
                    </a:p>
                  </a:txBody>
                  <a:tcPr marL="17517" marR="17517" marT="17517" marB="17517">
                    <a:lnL>
                      <a:noFill/>
                    </a:lnL>
                    <a:lnR>
                      <a:noFill/>
                    </a:lnR>
                    <a:lnT>
                      <a:noFill/>
                    </a:lnT>
                    <a:lnB>
                      <a:noFill/>
                    </a:lnB>
                  </a:tcPr>
                </a:tc>
              </a:tr>
              <a:tr h="1175117">
                <a:tc>
                  <a:txBody>
                    <a:bodyPr/>
                    <a:lstStyle/>
                    <a:p>
                      <a:pPr algn="l"/>
                      <a:r>
                        <a:rPr lang="en-US" sz="1700"/>
                        <a:t>Endogenous endocannabinoids (anandamide and 2-arachidonoylglycerol)</a:t>
                      </a:r>
                    </a:p>
                  </a:txBody>
                  <a:tcPr marL="17517" marR="17517" marT="17517" marB="17517">
                    <a:lnL>
                      <a:noFill/>
                    </a:lnL>
                    <a:lnR>
                      <a:noFill/>
                    </a:lnR>
                    <a:lnT>
                      <a:noFill/>
                    </a:lnT>
                    <a:lnB>
                      <a:noFill/>
                    </a:lnB>
                  </a:tcPr>
                </a:tc>
                <a:tc>
                  <a:txBody>
                    <a:bodyPr/>
                    <a:lstStyle/>
                    <a:p>
                      <a:pPr algn="l"/>
                      <a:r>
                        <a:rPr lang="en-US" sz="1700" dirty="0" err="1"/>
                        <a:t>Oxytocin</a:t>
                      </a:r>
                      <a:r>
                        <a:rPr lang="en-US" sz="1700" dirty="0"/>
                        <a:t> </a:t>
                      </a:r>
                      <a:endParaRPr lang="ru-RU" sz="1700" dirty="0" smtClean="0"/>
                    </a:p>
                    <a:p>
                      <a:pPr algn="l"/>
                      <a:r>
                        <a:rPr lang="en-US" sz="1700" dirty="0" err="1" smtClean="0"/>
                        <a:t>Neurotensin</a:t>
                      </a:r>
                      <a:r>
                        <a:rPr lang="en-US" sz="1700" dirty="0" smtClean="0"/>
                        <a:t> Serotonin</a:t>
                      </a:r>
                      <a:endParaRPr lang="en-US" sz="1700" dirty="0"/>
                    </a:p>
                  </a:txBody>
                  <a:tcPr marL="17517" marR="17517" marT="17517" marB="17517">
                    <a:lnL>
                      <a:noFill/>
                    </a:lnL>
                    <a:lnR>
                      <a:noFill/>
                    </a:lnR>
                    <a:lnT>
                      <a:noFill/>
                    </a:lnT>
                    <a:lnB>
                      <a:noFill/>
                    </a:lnB>
                  </a:tcPr>
                </a:tc>
              </a:tr>
            </a:tbl>
          </a:graphicData>
        </a:graphic>
      </p:graphicFrame>
      <p:sp>
        <p:nvSpPr>
          <p:cNvPr id="17427" name="Rectangle 1"/>
          <p:cNvSpPr>
            <a:spLocks noChangeArrowheads="1"/>
          </p:cNvSpPr>
          <p:nvPr/>
        </p:nvSpPr>
        <p:spPr bwMode="auto">
          <a:xfrm>
            <a:off x="0" y="0"/>
            <a:ext cx="8281988" cy="369888"/>
          </a:xfrm>
          <a:prstGeom prst="rect">
            <a:avLst/>
          </a:prstGeom>
          <a:noFill/>
          <a:ln w="9525">
            <a:noFill/>
            <a:miter lim="800000"/>
            <a:headEnd/>
            <a:tailEnd/>
          </a:ln>
        </p:spPr>
        <p:txBody>
          <a:bodyPr wrap="none" anchor="ctr">
            <a:spAutoFit/>
          </a:bodyPr>
          <a:lstStyle/>
          <a:p>
            <a:r>
              <a:rPr lang="ru-RU"/>
              <a:t> </a:t>
            </a:r>
            <a:r>
              <a:rPr lang="ru-RU" b="1"/>
              <a:t> -- </a:t>
            </a:r>
            <a:r>
              <a:rPr lang="ru-RU" b="1" u="sng">
                <a:solidFill>
                  <a:srgbClr val="C00000"/>
                </a:solidFill>
              </a:rPr>
              <a:t>CENTRAL NERVOUS SYSTEM  MODULATORS OF ENERGY BALANCE</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395288" y="0"/>
            <a:ext cx="8229600" cy="1143000"/>
          </a:xfrm>
        </p:spPr>
        <p:txBody>
          <a:bodyPr/>
          <a:lstStyle/>
          <a:p>
            <a:pPr algn="ctr" eaLnBrk="1" hangingPunct="1"/>
            <a:r>
              <a:rPr lang="en-US" sz="3400" b="1" smtClean="0">
                <a:solidFill>
                  <a:srgbClr val="C00000"/>
                </a:solidFill>
              </a:rPr>
              <a:t>Suggested mechanisms of obesity</a:t>
            </a:r>
            <a:r>
              <a:rPr lang="en-US" sz="3400" b="1" i="1" smtClean="0">
                <a:solidFill>
                  <a:srgbClr val="C00000"/>
                </a:solidFill>
              </a:rPr>
              <a:t/>
            </a:r>
            <a:br>
              <a:rPr lang="en-US" sz="3400" b="1" i="1" smtClean="0">
                <a:solidFill>
                  <a:srgbClr val="C00000"/>
                </a:solidFill>
              </a:rPr>
            </a:br>
            <a:endParaRPr lang="ru-RU" sz="3400" b="1" i="1" smtClean="0">
              <a:solidFill>
                <a:srgbClr val="C00000"/>
              </a:solidFill>
            </a:endParaRPr>
          </a:p>
        </p:txBody>
      </p:sp>
      <p:sp>
        <p:nvSpPr>
          <p:cNvPr id="18435" name="Rectangle 3"/>
          <p:cNvSpPr>
            <a:spLocks noGrp="1" noChangeArrowheads="1"/>
          </p:cNvSpPr>
          <p:nvPr>
            <p:ph type="body" idx="1"/>
          </p:nvPr>
        </p:nvSpPr>
        <p:spPr>
          <a:xfrm>
            <a:off x="457200" y="620713"/>
            <a:ext cx="8507413" cy="7056437"/>
          </a:xfrm>
        </p:spPr>
        <p:txBody>
          <a:bodyPr/>
          <a:lstStyle/>
          <a:p>
            <a:pPr eaLnBrk="1" hangingPunct="1">
              <a:lnSpc>
                <a:spcPct val="80000"/>
              </a:lnSpc>
              <a:buFont typeface="Wingdings" pitchFamily="2" charset="2"/>
              <a:buNone/>
            </a:pPr>
            <a:r>
              <a:rPr lang="en-US" sz="2400" b="1" smtClean="0"/>
              <a:t>1.</a:t>
            </a:r>
            <a:r>
              <a:rPr lang="en-US" sz="1600" b="1" smtClean="0"/>
              <a:t> </a:t>
            </a:r>
            <a:r>
              <a:rPr lang="en-US" sz="2400" b="1" smtClean="0"/>
              <a:t>Genetic and environmental factors </a:t>
            </a:r>
            <a:endParaRPr lang="en-US" sz="2400" smtClean="0"/>
          </a:p>
          <a:p>
            <a:pPr eaLnBrk="1" hangingPunct="1">
              <a:lnSpc>
                <a:spcPct val="80000"/>
              </a:lnSpc>
              <a:buFont typeface="Wingdings" pitchFamily="2" charset="2"/>
              <a:buNone/>
            </a:pPr>
            <a:r>
              <a:rPr lang="en-US" sz="2400" smtClean="0"/>
              <a:t>    Genetic influences account for 70% of the difference in body mass index (BMI) later in life, and  the childhood environment has little or no influence. </a:t>
            </a:r>
          </a:p>
          <a:p>
            <a:pPr eaLnBrk="1" hangingPunct="1">
              <a:lnSpc>
                <a:spcPct val="80000"/>
              </a:lnSpc>
            </a:pPr>
            <a:r>
              <a:rPr lang="en-US" sz="2400" smtClean="0"/>
              <a:t>The </a:t>
            </a:r>
            <a:r>
              <a:rPr lang="en-US" sz="2400" b="1" i="1" smtClean="0"/>
              <a:t>ob</a:t>
            </a:r>
            <a:r>
              <a:rPr lang="en-US" sz="2400" b="1" smtClean="0"/>
              <a:t> gene</a:t>
            </a:r>
            <a:r>
              <a:rPr lang="en-US" sz="2400" smtClean="0"/>
              <a:t> is found on chromosome 7 and produces a 16 kDa protein called </a:t>
            </a:r>
            <a:r>
              <a:rPr lang="en-US" sz="2400" b="1" smtClean="0"/>
              <a:t>leptin.</a:t>
            </a:r>
            <a:r>
              <a:rPr lang="en-US" sz="2400" smtClean="0"/>
              <a:t> </a:t>
            </a:r>
          </a:p>
          <a:p>
            <a:pPr eaLnBrk="1" hangingPunct="1">
              <a:lnSpc>
                <a:spcPct val="80000"/>
              </a:lnSpc>
            </a:pPr>
            <a:r>
              <a:rPr lang="en-US" sz="2400" smtClean="0"/>
              <a:t>The </a:t>
            </a:r>
            <a:r>
              <a:rPr lang="en-US" sz="2400" i="1" smtClean="0"/>
              <a:t>ob</a:t>
            </a:r>
            <a:r>
              <a:rPr lang="en-US" sz="2400" smtClean="0"/>
              <a:t> gene was shown to be expressed solely in both white and brown adipose tissue. </a:t>
            </a:r>
          </a:p>
          <a:p>
            <a:pPr eaLnBrk="1" hangingPunct="1">
              <a:lnSpc>
                <a:spcPct val="80000"/>
              </a:lnSpc>
            </a:pPr>
            <a:r>
              <a:rPr lang="en-US" sz="2400" smtClean="0"/>
              <a:t>In massively obese subjects, leptin mRNA in subcutaneous adipose tissue is 80% higher than in controls. </a:t>
            </a:r>
          </a:p>
          <a:p>
            <a:pPr eaLnBrk="1" hangingPunct="1">
              <a:lnSpc>
                <a:spcPct val="80000"/>
              </a:lnSpc>
            </a:pPr>
            <a:r>
              <a:rPr lang="en-US" sz="2400" smtClean="0"/>
              <a:t>Plasma levels of leptin are also very high, correlating with the BMI. </a:t>
            </a:r>
          </a:p>
          <a:p>
            <a:pPr eaLnBrk="1" hangingPunct="1">
              <a:lnSpc>
                <a:spcPct val="80000"/>
              </a:lnSpc>
            </a:pPr>
            <a:r>
              <a:rPr lang="en-US" sz="2400" smtClean="0"/>
              <a:t>Weight loss due to food restriction decreases plasma levels of leptin. </a:t>
            </a:r>
          </a:p>
          <a:p>
            <a:pPr eaLnBrk="1" hangingPunct="1">
              <a:lnSpc>
                <a:spcPct val="80000"/>
              </a:lnSpc>
            </a:pPr>
            <a:r>
              <a:rPr lang="en-US" sz="2400" smtClean="0"/>
              <a:t>Leptin secreted from fat cells could act as a feedback mechanism between the adipose tissue and the brain, acting as a 'lipostat' (adipostat), controlling fat stores by regulating hunger and satiety</a:t>
            </a:r>
            <a:endParaRPr lang="ru-RU" sz="240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type="body" idx="4294967295"/>
          </p:nvPr>
        </p:nvSpPr>
        <p:spPr>
          <a:xfrm>
            <a:off x="457200" y="188913"/>
            <a:ext cx="8686800" cy="6669087"/>
          </a:xfrm>
        </p:spPr>
        <p:txBody>
          <a:bodyPr/>
          <a:lstStyle/>
          <a:p>
            <a:pPr eaLnBrk="1" hangingPunct="1">
              <a:buFont typeface="Wingdings" pitchFamily="2" charset="2"/>
              <a:buNone/>
            </a:pPr>
            <a:r>
              <a:rPr lang="en-US" sz="2800" b="1" smtClean="0"/>
              <a:t>2. Food intake </a:t>
            </a:r>
            <a:endParaRPr lang="en-US" sz="2800" smtClean="0"/>
          </a:p>
          <a:p>
            <a:pPr eaLnBrk="1" hangingPunct="1"/>
            <a:r>
              <a:rPr lang="en-US" sz="2800" smtClean="0"/>
              <a:t>Obese patients eat more than they admit to eating, and over the years a very small daily excess can lead to a large accumulation of fat. </a:t>
            </a:r>
          </a:p>
          <a:p>
            <a:pPr eaLnBrk="1" hangingPunct="1"/>
            <a:r>
              <a:rPr lang="en-US" sz="2800" smtClean="0"/>
              <a:t>For example, a 44 kJ (10.5 kcal) excess would lead to a 10 kg weight gain over 20 years. </a:t>
            </a:r>
            <a:endParaRPr lang="en-US" sz="2800" b="1" smtClean="0"/>
          </a:p>
          <a:p>
            <a:pPr eaLnBrk="1" hangingPunct="1">
              <a:buFont typeface="Wingdings" pitchFamily="2" charset="2"/>
              <a:buNone/>
            </a:pPr>
            <a:r>
              <a:rPr lang="en-US" sz="2800" b="1" smtClean="0"/>
              <a:t>3. Control of appetite </a:t>
            </a:r>
            <a:endParaRPr lang="en-US" sz="2800" smtClean="0"/>
          </a:p>
          <a:p>
            <a:pPr eaLnBrk="1" hangingPunct="1">
              <a:buFont typeface="Wingdings" pitchFamily="2" charset="2"/>
              <a:buNone/>
            </a:pPr>
            <a:r>
              <a:rPr lang="en-US" sz="2800" smtClean="0"/>
              <a:t>   This is complex and depends partly on external stimuli:</a:t>
            </a:r>
          </a:p>
          <a:p>
            <a:pPr eaLnBrk="1" hangingPunct="1"/>
            <a:r>
              <a:rPr lang="en-US" sz="2800" smtClean="0"/>
              <a:t>company</a:t>
            </a:r>
          </a:p>
          <a:p>
            <a:pPr eaLnBrk="1" hangingPunct="1"/>
            <a:r>
              <a:rPr lang="en-US" sz="2800" smtClean="0"/>
              <a:t>type of food</a:t>
            </a:r>
          </a:p>
          <a:p>
            <a:pPr eaLnBrk="1" hangingPunct="1"/>
            <a:r>
              <a:rPr lang="en-US" sz="2800" smtClean="0"/>
              <a:t>surroundings </a:t>
            </a:r>
          </a:p>
          <a:p>
            <a:pPr eaLnBrk="1" hangingPunct="1"/>
            <a:r>
              <a:rPr lang="en-US" sz="2800" smtClean="0"/>
              <a:t>person's habitual behaviour. </a:t>
            </a:r>
            <a:endParaRPr lang="ru-RU" sz="280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4" descr="S25798-05-f08"/>
          <p:cNvPicPr>
            <a:picLocks noChangeAspect="1" noChangeArrowheads="1"/>
          </p:cNvPicPr>
          <p:nvPr/>
        </p:nvPicPr>
        <p:blipFill>
          <a:blip r:embed="rId2" cstate="print"/>
          <a:srcRect/>
          <a:stretch>
            <a:fillRect/>
          </a:stretch>
        </p:blipFill>
        <p:spPr bwMode="auto">
          <a:xfrm>
            <a:off x="107950" y="1341438"/>
            <a:ext cx="9036050" cy="5784850"/>
          </a:xfrm>
          <a:prstGeom prst="rect">
            <a:avLst/>
          </a:prstGeom>
          <a:noFill/>
          <a:ln w="9525">
            <a:noFill/>
            <a:miter lim="800000"/>
            <a:headEnd/>
            <a:tailEnd/>
          </a:ln>
        </p:spPr>
      </p:pic>
      <p:sp>
        <p:nvSpPr>
          <p:cNvPr id="20483" name="Rectangle 5"/>
          <p:cNvSpPr>
            <a:spLocks noChangeArrowheads="1"/>
          </p:cNvSpPr>
          <p:nvPr/>
        </p:nvSpPr>
        <p:spPr bwMode="auto">
          <a:xfrm>
            <a:off x="539750" y="0"/>
            <a:ext cx="10710863" cy="1371600"/>
          </a:xfrm>
          <a:prstGeom prst="rect">
            <a:avLst/>
          </a:prstGeom>
          <a:noFill/>
          <a:ln w="9525">
            <a:noFill/>
            <a:miter lim="800000"/>
            <a:headEnd/>
            <a:tailEnd/>
          </a:ln>
        </p:spPr>
        <p:txBody>
          <a:bodyPr anchor="ctr">
            <a:spAutoFit/>
          </a:bodyPr>
          <a:lstStyle/>
          <a:p>
            <a:r>
              <a:rPr lang="en-US" sz="2400" b="1" i="1"/>
              <a:t>The proposed feedback loop between peripheral </a:t>
            </a:r>
          </a:p>
          <a:p>
            <a:r>
              <a:rPr lang="en-US" sz="2400" b="1" i="1"/>
              <a:t>adipose tissue and central feeding pathways.</a:t>
            </a:r>
            <a:r>
              <a:rPr lang="en-US" sz="2400" i="1"/>
              <a:t> </a:t>
            </a:r>
          </a:p>
          <a:p>
            <a:r>
              <a:rPr lang="en-US" i="1"/>
              <a:t>Peripheral and central factors (listed under 'other stimuli') influence food intake; </a:t>
            </a:r>
          </a:p>
          <a:p>
            <a:r>
              <a:rPr lang="en-US" i="1"/>
              <a:t>some may interact with leptin.</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68313" y="260350"/>
            <a:ext cx="8229600" cy="1143000"/>
          </a:xfrm>
        </p:spPr>
        <p:txBody>
          <a:bodyPr/>
          <a:lstStyle/>
          <a:p>
            <a:pPr eaLnBrk="1" hangingPunct="1">
              <a:defRPr/>
            </a:pPr>
            <a:r>
              <a:rPr lang="ru-RU" b="1" i="1" dirty="0" smtClean="0">
                <a:solidFill>
                  <a:srgbClr val="C00000"/>
                </a:solidFill>
                <a:effectLst>
                  <a:outerShdw blurRad="38100" dist="38100" dir="2700000" algn="tl">
                    <a:srgbClr val="000000">
                      <a:alpha val="43137"/>
                    </a:srgbClr>
                  </a:outerShdw>
                </a:effectLst>
              </a:rPr>
              <a:t> </a:t>
            </a:r>
            <a:r>
              <a:rPr lang="en-US" b="1" i="1" dirty="0" smtClean="0">
                <a:solidFill>
                  <a:srgbClr val="C00000"/>
                </a:solidFill>
                <a:effectLst>
                  <a:outerShdw blurRad="38100" dist="38100" dir="2700000" algn="tl">
                    <a:srgbClr val="000000">
                      <a:alpha val="43137"/>
                    </a:srgbClr>
                  </a:outerShdw>
                </a:effectLst>
              </a:rPr>
              <a:t>DEFINITION</a:t>
            </a:r>
            <a:endParaRPr lang="ru-RU" b="1" i="1" dirty="0" smtClean="0">
              <a:solidFill>
                <a:srgbClr val="C00000"/>
              </a:solidFill>
              <a:effectLst>
                <a:outerShdw blurRad="38100" dist="38100" dir="2700000" algn="tl">
                  <a:srgbClr val="000000">
                    <a:alpha val="43137"/>
                  </a:srgbClr>
                </a:outerShdw>
              </a:effectLst>
            </a:endParaRPr>
          </a:p>
        </p:txBody>
      </p:sp>
      <p:sp>
        <p:nvSpPr>
          <p:cNvPr id="3075" name="Rectangle 3"/>
          <p:cNvSpPr>
            <a:spLocks noGrp="1" noChangeArrowheads="1"/>
          </p:cNvSpPr>
          <p:nvPr>
            <p:ph type="body" idx="1"/>
          </p:nvPr>
        </p:nvSpPr>
        <p:spPr/>
        <p:txBody>
          <a:bodyPr/>
          <a:lstStyle/>
          <a:p>
            <a:pPr eaLnBrk="1" hangingPunct="1">
              <a:lnSpc>
                <a:spcPct val="80000"/>
              </a:lnSpc>
              <a:buFontTx/>
              <a:buNone/>
            </a:pPr>
            <a:r>
              <a:rPr lang="en-US" sz="4000" dirty="0" smtClean="0"/>
              <a:t>Obesity refers to chronic progressive metabolic disorder with relapsing course characterized of    excessive fat accumulation.  </a:t>
            </a:r>
            <a:endParaRPr lang="ru-RU" sz="4000" i="1" dirty="0" smtClean="0"/>
          </a:p>
          <a:p>
            <a:pPr eaLnBrk="1" hangingPunct="1">
              <a:lnSpc>
                <a:spcPct val="80000"/>
              </a:lnSpc>
            </a:pPr>
            <a:r>
              <a:rPr lang="en-US" sz="3600" i="1" dirty="0" smtClean="0"/>
              <a:t>(Acad. </a:t>
            </a:r>
            <a:r>
              <a:rPr lang="en-US" sz="3600" i="1" dirty="0" err="1" smtClean="0"/>
              <a:t>I.I.Dedov</a:t>
            </a:r>
            <a:r>
              <a:rPr lang="en-US" sz="3600" i="1" dirty="0" smtClean="0"/>
              <a:t>)</a:t>
            </a:r>
            <a:endParaRPr lang="ru-RU" sz="3600" i="1"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body" idx="4294967295"/>
          </p:nvPr>
        </p:nvSpPr>
        <p:spPr>
          <a:xfrm>
            <a:off x="0" y="188913"/>
            <a:ext cx="8785225" cy="6669087"/>
          </a:xfrm>
        </p:spPr>
        <p:txBody>
          <a:bodyPr/>
          <a:lstStyle/>
          <a:p>
            <a:pPr eaLnBrk="1" hangingPunct="1">
              <a:lnSpc>
                <a:spcPct val="80000"/>
              </a:lnSpc>
            </a:pPr>
            <a:r>
              <a:rPr lang="en-US" sz="2800" smtClean="0"/>
              <a:t>Following a meal, cholecystokinin (CCK), bombesin, glucagon-like peptide 1 (GLP1), enterostatin, and somatostatin are released from the small intestine, and glucagon and insulin from the pancreas. </a:t>
            </a:r>
          </a:p>
          <a:p>
            <a:pPr eaLnBrk="1" hangingPunct="1">
              <a:lnSpc>
                <a:spcPct val="80000"/>
              </a:lnSpc>
            </a:pPr>
            <a:r>
              <a:rPr lang="en-US" sz="2800" smtClean="0"/>
              <a:t>Centrally, the hypothalamus - particularly ventromedial, dorsomedial, paraventricular and arcuate nuclei - plays an important role in integrating signals involved in appetite and bodyweight regulation.</a:t>
            </a:r>
          </a:p>
          <a:p>
            <a:pPr eaLnBrk="1" hangingPunct="1">
              <a:lnSpc>
                <a:spcPct val="80000"/>
              </a:lnSpc>
            </a:pPr>
            <a:r>
              <a:rPr lang="en-US" sz="2800" b="1" smtClean="0"/>
              <a:t>Leptin receptors </a:t>
            </a:r>
            <a:r>
              <a:rPr lang="en-US" sz="2800" smtClean="0"/>
              <a:t>have been found in the above hypothalamic nuclei and their activation produces complex responses, which can be viewed functionally as: </a:t>
            </a:r>
          </a:p>
          <a:p>
            <a:pPr eaLnBrk="1" hangingPunct="1">
              <a:lnSpc>
                <a:spcPct val="80000"/>
              </a:lnSpc>
              <a:buFont typeface="Wingdings" pitchFamily="2" charset="2"/>
              <a:buNone/>
            </a:pPr>
            <a:r>
              <a:rPr lang="en-US" sz="2800" smtClean="0"/>
              <a:t>     (a) inhibition of signals that have a positive effect on appetite (orexigenic signals), such as melanin-concentrating hormone in the lateral hypothalamus and neuropeptide Y (NPY) in the arcuate nucleus; </a:t>
            </a:r>
            <a:endParaRPr lang="ru-RU" sz="280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noChangeArrowheads="1"/>
          </p:cNvSpPr>
          <p:nvPr>
            <p:ph type="body" idx="4294967295"/>
          </p:nvPr>
        </p:nvSpPr>
        <p:spPr>
          <a:xfrm>
            <a:off x="0" y="0"/>
            <a:ext cx="8785225" cy="7085013"/>
          </a:xfrm>
        </p:spPr>
        <p:txBody>
          <a:bodyPr/>
          <a:lstStyle/>
          <a:p>
            <a:pPr marL="609600" indent="-609600" eaLnBrk="1" hangingPunct="1">
              <a:lnSpc>
                <a:spcPct val="80000"/>
              </a:lnSpc>
              <a:buFont typeface="Wingdings" pitchFamily="2" charset="2"/>
              <a:buNone/>
            </a:pPr>
            <a:endParaRPr lang="en-US" sz="1800" dirty="0" smtClean="0"/>
          </a:p>
          <a:p>
            <a:pPr marL="609600" indent="-609600" eaLnBrk="1" hangingPunct="1">
              <a:lnSpc>
                <a:spcPct val="80000"/>
              </a:lnSpc>
              <a:buFont typeface="Wingdings" pitchFamily="2" charset="2"/>
              <a:buNone/>
            </a:pPr>
            <a:endParaRPr lang="en-US" sz="1800" dirty="0" smtClean="0"/>
          </a:p>
          <a:p>
            <a:pPr marL="609600" indent="-609600" eaLnBrk="1" hangingPunct="1">
              <a:lnSpc>
                <a:spcPct val="80000"/>
              </a:lnSpc>
              <a:buFont typeface="Wingdings" pitchFamily="2" charset="2"/>
              <a:buNone/>
            </a:pPr>
            <a:endParaRPr lang="en-US" sz="1800" dirty="0" smtClean="0"/>
          </a:p>
          <a:p>
            <a:pPr marL="609600" indent="-609600" eaLnBrk="1" hangingPunct="1">
              <a:lnSpc>
                <a:spcPct val="80000"/>
              </a:lnSpc>
              <a:buFont typeface="Wingdings" pitchFamily="2" charset="2"/>
              <a:buNone/>
            </a:pPr>
            <a:r>
              <a:rPr lang="en-US" sz="1800" dirty="0" smtClean="0"/>
              <a:t>(b</a:t>
            </a:r>
            <a:r>
              <a:rPr lang="en-US" dirty="0" smtClean="0"/>
              <a:t>)     stimulation of signals that have a negative effect on appetite (</a:t>
            </a:r>
            <a:r>
              <a:rPr lang="en-US" dirty="0" err="1" smtClean="0"/>
              <a:t>anorexigenic</a:t>
            </a:r>
            <a:r>
              <a:rPr lang="en-US" dirty="0" smtClean="0"/>
              <a:t> signals), such as alpha melanin-stimulating hormone (alpha MSH), which has effects on the melanocortin-4 (MC4) receptors in the </a:t>
            </a:r>
            <a:r>
              <a:rPr lang="en-US" dirty="0" err="1" smtClean="0"/>
              <a:t>paraventricular</a:t>
            </a:r>
            <a:r>
              <a:rPr lang="en-US" dirty="0" smtClean="0"/>
              <a:t> nucleus, </a:t>
            </a:r>
            <a:r>
              <a:rPr lang="en-US" dirty="0" err="1" smtClean="0"/>
              <a:t>preopiomelanocortin</a:t>
            </a:r>
            <a:r>
              <a:rPr lang="en-US" dirty="0" smtClean="0"/>
              <a:t> (POMC) precursor polypeptide and cocaine- and amphetamine-regulated transcript (CART) in the </a:t>
            </a:r>
            <a:r>
              <a:rPr lang="en-US" dirty="0" err="1" smtClean="0"/>
              <a:t>arcuate</a:t>
            </a:r>
            <a:r>
              <a:rPr lang="en-US" dirty="0" smtClean="0"/>
              <a:t> nucleus, and corticotrophin-releasing factor (CRF) in the </a:t>
            </a:r>
            <a:r>
              <a:rPr lang="en-US" dirty="0" err="1" smtClean="0"/>
              <a:t>paraventricular</a:t>
            </a:r>
            <a:r>
              <a:rPr lang="en-US" dirty="0" smtClean="0"/>
              <a:t> nucleus</a:t>
            </a:r>
            <a:endParaRPr lang="ru-RU"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Прямоугольник 3"/>
          <p:cNvSpPr>
            <a:spLocks noChangeArrowheads="1"/>
          </p:cNvSpPr>
          <p:nvPr/>
        </p:nvSpPr>
        <p:spPr bwMode="auto">
          <a:xfrm>
            <a:off x="428625" y="285750"/>
            <a:ext cx="8286750" cy="6124575"/>
          </a:xfrm>
          <a:prstGeom prst="rect">
            <a:avLst/>
          </a:prstGeom>
          <a:noFill/>
          <a:ln w="9525">
            <a:noFill/>
            <a:miter lim="800000"/>
            <a:headEnd/>
            <a:tailEnd/>
          </a:ln>
        </p:spPr>
        <p:txBody>
          <a:bodyPr>
            <a:spAutoFit/>
          </a:bodyPr>
          <a:lstStyle/>
          <a:p>
            <a:r>
              <a:rPr lang="en-US" sz="2400" u="sng">
                <a:solidFill>
                  <a:srgbClr val="C00000"/>
                </a:solidFill>
              </a:rPr>
              <a:t>The system is more complex than might first appear for at least three reasons.</a:t>
            </a:r>
          </a:p>
          <a:p>
            <a:endParaRPr lang="en-US" sz="2400" u="sng">
              <a:solidFill>
                <a:srgbClr val="C00000"/>
              </a:solidFill>
            </a:endParaRPr>
          </a:p>
          <a:p>
            <a:r>
              <a:rPr lang="en-US" sz="2000"/>
              <a:t> </a:t>
            </a:r>
            <a:r>
              <a:rPr lang="en-US" sz="2000" b="1"/>
              <a:t>First</a:t>
            </a:r>
            <a:r>
              <a:rPr lang="en-US" sz="2000"/>
              <a:t>, although obese individuals have excess adipose tissue and increased circulating leptin concentrations, appetite is not reduced. This has led to the notion of leptin resistance, which may be due to changes in leptin receptors or other downstream effects.</a:t>
            </a:r>
          </a:p>
          <a:p>
            <a:r>
              <a:rPr lang="en-US" sz="2000"/>
              <a:t> </a:t>
            </a:r>
          </a:p>
          <a:p>
            <a:r>
              <a:rPr lang="en-US" sz="2000" b="1"/>
              <a:t>Secondly,</a:t>
            </a:r>
            <a:r>
              <a:rPr lang="en-US" sz="2000"/>
              <a:t> in some circumstances, leptin release from adipose tissue may occur independently of adipose tissue mass, e.g. during starvation, when the circulating concentration rapidly decreases far below that expected from loss of adipose tissue mass. </a:t>
            </a:r>
          </a:p>
          <a:p>
            <a:endParaRPr lang="en-US" sz="2000"/>
          </a:p>
          <a:p>
            <a:r>
              <a:rPr lang="en-US" sz="2000" b="1"/>
              <a:t>Thirdly</a:t>
            </a:r>
            <a:r>
              <a:rPr lang="en-US" sz="2000"/>
              <a:t>, new signals are being discovered in mammals and their role in appetite regulation still remains to be defined. Amongst these are central hypothalamic signals such as orexins, and peripheral signals, such as Ghrelin, an endogenous growth hormone secretagogue which is surprisingly produced by the stomach (and kidney) and not the hypothalamus.</a:t>
            </a:r>
            <a:endParaRPr lang="ru-RU" sz="200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Прямоугольник 1"/>
          <p:cNvSpPr>
            <a:spLocks noChangeArrowheads="1"/>
          </p:cNvSpPr>
          <p:nvPr/>
        </p:nvSpPr>
        <p:spPr bwMode="auto">
          <a:xfrm>
            <a:off x="214313" y="571500"/>
            <a:ext cx="9072562" cy="3884613"/>
          </a:xfrm>
          <a:prstGeom prst="rect">
            <a:avLst/>
          </a:prstGeom>
          <a:noFill/>
          <a:ln w="9525">
            <a:noFill/>
            <a:miter lim="800000"/>
            <a:headEnd/>
            <a:tailEnd/>
          </a:ln>
        </p:spPr>
        <p:txBody>
          <a:bodyPr>
            <a:spAutoFit/>
          </a:bodyPr>
          <a:lstStyle/>
          <a:p>
            <a:pPr marL="609600" indent="-609600">
              <a:lnSpc>
                <a:spcPct val="80000"/>
              </a:lnSpc>
              <a:buFont typeface="Wingdings" pitchFamily="2" charset="2"/>
              <a:buNone/>
            </a:pPr>
            <a:r>
              <a:rPr lang="en-US"/>
              <a:t>. </a:t>
            </a:r>
            <a:r>
              <a:rPr lang="en-US" sz="2800"/>
              <a:t>Animal studies suggest that acute illness may increase circulating leptin concentrations, at least partly through cytokine action, but the effects disease has on leptin in humans are not so clear cut. </a:t>
            </a:r>
          </a:p>
          <a:p>
            <a:pPr marL="609600" indent="-609600">
              <a:lnSpc>
                <a:spcPct val="80000"/>
              </a:lnSpc>
              <a:buFont typeface="Wingdings" pitchFamily="2" charset="2"/>
              <a:buNone/>
            </a:pPr>
            <a:r>
              <a:rPr lang="en-US" sz="2800"/>
              <a:t>Lastly, the effects of some appetite signals are not mediated by leptin. </a:t>
            </a:r>
          </a:p>
          <a:p>
            <a:pPr marL="609600" indent="-609600">
              <a:lnSpc>
                <a:spcPct val="80000"/>
              </a:lnSpc>
              <a:buFont typeface="Wingdings" pitchFamily="2" charset="2"/>
              <a:buNone/>
            </a:pPr>
            <a:r>
              <a:rPr lang="en-US" sz="2800"/>
              <a:t>It is known that cytokines, such as TNF and IL-2, which are elevated in a wide range of inflammatory and traumatic conditions, also suppress appetite, although the exact pathways involved are not entirely clear.</a:t>
            </a:r>
            <a:endParaRPr lang="ru-RU" sz="280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type="body" idx="4294967295"/>
          </p:nvPr>
        </p:nvSpPr>
        <p:spPr>
          <a:xfrm>
            <a:off x="0" y="188913"/>
            <a:ext cx="8229600" cy="6669087"/>
          </a:xfrm>
        </p:spPr>
        <p:txBody>
          <a:bodyPr/>
          <a:lstStyle/>
          <a:p>
            <a:pPr eaLnBrk="1" hangingPunct="1">
              <a:lnSpc>
                <a:spcPct val="80000"/>
              </a:lnSpc>
              <a:buFont typeface="Wingdings" pitchFamily="2" charset="2"/>
              <a:buNone/>
            </a:pPr>
            <a:r>
              <a:rPr lang="en-US" sz="2800" b="1" smtClean="0"/>
              <a:t>5.  Thermogenesis </a:t>
            </a:r>
            <a:endParaRPr lang="en-US" sz="2800" smtClean="0"/>
          </a:p>
          <a:p>
            <a:pPr eaLnBrk="1" hangingPunct="1">
              <a:lnSpc>
                <a:spcPct val="80000"/>
              </a:lnSpc>
            </a:pPr>
            <a:r>
              <a:rPr lang="en-US" sz="2800" smtClean="0"/>
              <a:t>Dietary induced thermogenesis has been reported to be lower in obese and post-obese subjects than lean subjects. This would tend to favour energy deposition in obesity and those predisposed to obesity.</a:t>
            </a:r>
            <a:endParaRPr lang="ru-RU" sz="2800" smtClean="0"/>
          </a:p>
          <a:p>
            <a:pPr eaLnBrk="1" hangingPunct="1">
              <a:lnSpc>
                <a:spcPct val="80000"/>
              </a:lnSpc>
            </a:pPr>
            <a:r>
              <a:rPr lang="ru-RU" sz="2800" smtClean="0"/>
              <a:t>β</a:t>
            </a:r>
            <a:r>
              <a:rPr lang="en-US" sz="2800" smtClean="0"/>
              <a:t>3-Adrenergic receptors are the principal receptors mediating catecholamine-stimulated lipolysis in brown adipose tissue and to a lesser extent at other sites. </a:t>
            </a:r>
          </a:p>
          <a:p>
            <a:pPr eaLnBrk="1" hangingPunct="1">
              <a:lnSpc>
                <a:spcPct val="80000"/>
              </a:lnSpc>
            </a:pPr>
            <a:r>
              <a:rPr lang="en-US" sz="2800" smtClean="0"/>
              <a:t>Drugs with </a:t>
            </a:r>
            <a:r>
              <a:rPr lang="ru-RU" sz="2800" smtClean="0"/>
              <a:t>β</a:t>
            </a:r>
            <a:r>
              <a:rPr lang="en-US" sz="2800" smtClean="0"/>
              <a:t>3-adrenergic activities have been developed, but side-effects have limited their use. </a:t>
            </a:r>
            <a:endParaRPr lang="en-US" sz="2800" b="1"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Заголовок 1"/>
          <p:cNvSpPr>
            <a:spLocks noGrp="1"/>
          </p:cNvSpPr>
          <p:nvPr>
            <p:ph type="title"/>
          </p:nvPr>
        </p:nvSpPr>
        <p:spPr/>
        <p:txBody>
          <a:bodyPr/>
          <a:lstStyle/>
          <a:p>
            <a:pPr eaLnBrk="1" hangingPunct="1"/>
            <a:r>
              <a:rPr lang="en-US" b="1" smtClean="0"/>
              <a:t>Morbidity and mortality</a:t>
            </a:r>
            <a:endParaRPr lang="ru-RU" smtClean="0"/>
          </a:p>
        </p:txBody>
      </p:sp>
      <p:sp>
        <p:nvSpPr>
          <p:cNvPr id="26627" name="Содержимое 2"/>
          <p:cNvSpPr>
            <a:spLocks noGrp="1"/>
          </p:cNvSpPr>
          <p:nvPr>
            <p:ph idx="1"/>
          </p:nvPr>
        </p:nvSpPr>
        <p:spPr/>
        <p:txBody>
          <a:bodyPr/>
          <a:lstStyle/>
          <a:p>
            <a:pPr algn="ctr" eaLnBrk="1" hangingPunct="1">
              <a:lnSpc>
                <a:spcPct val="80000"/>
              </a:lnSpc>
              <a:buFont typeface="Wingdings" pitchFamily="2" charset="2"/>
              <a:buNone/>
            </a:pPr>
            <a:r>
              <a:rPr lang="en-US" b="1" smtClean="0"/>
              <a:t>.</a:t>
            </a:r>
            <a:endParaRPr lang="en-US" smtClean="0"/>
          </a:p>
          <a:p>
            <a:pPr eaLnBrk="1" hangingPunct="1">
              <a:lnSpc>
                <a:spcPct val="80000"/>
              </a:lnSpc>
              <a:buFont typeface="Wingdings" pitchFamily="2" charset="2"/>
              <a:buNone/>
            </a:pPr>
            <a:r>
              <a:rPr lang="en-US" b="1" smtClean="0"/>
              <a:t>Obese patients are at risk of early death, mainly from</a:t>
            </a:r>
          </a:p>
          <a:p>
            <a:pPr eaLnBrk="1" hangingPunct="1">
              <a:lnSpc>
                <a:spcPct val="80000"/>
              </a:lnSpc>
            </a:pPr>
            <a:r>
              <a:rPr lang="en-US" smtClean="0"/>
              <a:t> diabetes </a:t>
            </a:r>
          </a:p>
          <a:p>
            <a:pPr eaLnBrk="1" hangingPunct="1">
              <a:lnSpc>
                <a:spcPct val="80000"/>
              </a:lnSpc>
            </a:pPr>
            <a:r>
              <a:rPr lang="en-US" smtClean="0"/>
              <a:t>coronary heart disease </a:t>
            </a:r>
          </a:p>
          <a:p>
            <a:pPr eaLnBrk="1" hangingPunct="1">
              <a:lnSpc>
                <a:spcPct val="80000"/>
              </a:lnSpc>
            </a:pPr>
            <a:r>
              <a:rPr lang="en-US" smtClean="0"/>
              <a:t> cerebrovascular disease</a:t>
            </a:r>
          </a:p>
          <a:p>
            <a:pPr eaLnBrk="1" hangingPunct="1">
              <a:lnSpc>
                <a:spcPct val="80000"/>
              </a:lnSpc>
            </a:pPr>
            <a:r>
              <a:rPr lang="en-US" smtClean="0"/>
              <a:t>severe infections</a:t>
            </a:r>
          </a:p>
          <a:p>
            <a:pPr eaLnBrk="1" hangingPunct="1">
              <a:lnSpc>
                <a:spcPct val="80000"/>
              </a:lnSpc>
            </a:pPr>
            <a:r>
              <a:rPr lang="en-US" smtClean="0"/>
              <a:t>tumors</a:t>
            </a:r>
            <a:endParaRPr lang="ru-RU" smtClean="0"/>
          </a:p>
          <a:p>
            <a:pPr eaLnBrk="1" hangingPunct="1"/>
            <a:endParaRPr lang="ru-RU"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4" descr="S25798-05-t13"/>
          <p:cNvPicPr>
            <a:picLocks noChangeAspect="1" noChangeArrowheads="1"/>
          </p:cNvPicPr>
          <p:nvPr/>
        </p:nvPicPr>
        <p:blipFill>
          <a:blip r:embed="rId2" cstate="print"/>
          <a:srcRect/>
          <a:stretch>
            <a:fillRect/>
          </a:stretch>
        </p:blipFill>
        <p:spPr bwMode="auto">
          <a:xfrm>
            <a:off x="0" y="-531813"/>
            <a:ext cx="9396413" cy="770572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algn="ctr" eaLnBrk="1" hangingPunct="1"/>
            <a:r>
              <a:rPr lang="en-US" sz="3400" b="1" smtClean="0"/>
              <a:t>Clinical features.</a:t>
            </a:r>
            <a:br>
              <a:rPr lang="en-US" sz="3400" b="1" smtClean="0"/>
            </a:br>
            <a:endParaRPr lang="ru-RU" sz="3400" b="1" smtClean="0"/>
          </a:p>
        </p:txBody>
      </p:sp>
      <p:sp>
        <p:nvSpPr>
          <p:cNvPr id="28675" name="Rectangle 3"/>
          <p:cNvSpPr>
            <a:spLocks noGrp="1" noChangeArrowheads="1"/>
          </p:cNvSpPr>
          <p:nvPr>
            <p:ph type="body" idx="1"/>
          </p:nvPr>
        </p:nvSpPr>
        <p:spPr>
          <a:xfrm>
            <a:off x="457200" y="908050"/>
            <a:ext cx="8229600" cy="5949950"/>
          </a:xfrm>
        </p:spPr>
        <p:txBody>
          <a:bodyPr/>
          <a:lstStyle/>
          <a:p>
            <a:pPr eaLnBrk="1" hangingPunct="1"/>
            <a:r>
              <a:rPr lang="en-US" sz="2800" smtClean="0"/>
              <a:t>Measuring skinfold thickness (over the middle of the triceps muscle) -  normal values are 20 mm in a man and 30 mm in a woman.</a:t>
            </a:r>
          </a:p>
          <a:p>
            <a:pPr eaLnBrk="1" hangingPunct="1"/>
            <a:r>
              <a:rPr lang="en-US" sz="2800" smtClean="0"/>
              <a:t> A central distribution of body fat (a waist/hip circumference ratio of &gt; 1.0 in men and &gt; 0.9 in women) is associated with a higher risk of morbidity and mortality than is a more peripheral distribution of body fat (waist/hip ratio &lt; 0.85 in men and &lt; 0.75 in women). </a:t>
            </a:r>
          </a:p>
          <a:p>
            <a:pPr eaLnBrk="1" hangingPunct="1"/>
            <a:r>
              <a:rPr lang="en-US" sz="2800" smtClean="0"/>
              <a:t>The fat located centrally (inside the abdomen) is more sensitive to lipolytic stimuli </a:t>
            </a:r>
            <a:r>
              <a:rPr lang="en-US" sz="2800" smtClean="0">
                <a:sym typeface="Symbol" pitchFamily="18" charset="2"/>
              </a:rPr>
              <a:t></a:t>
            </a:r>
            <a:r>
              <a:rPr lang="en-US" sz="2800" smtClean="0"/>
              <a:t> the abnormalities in circulating lipids are more severe.</a:t>
            </a:r>
            <a:endParaRPr lang="ru-RU" sz="280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4" descr="S25798-05-ti03"/>
          <p:cNvPicPr>
            <a:picLocks noChangeAspect="1" noChangeArrowheads="1"/>
          </p:cNvPicPr>
          <p:nvPr/>
        </p:nvPicPr>
        <p:blipFill>
          <a:blip r:embed="rId2" cstate="print"/>
          <a:srcRect/>
          <a:stretch>
            <a:fillRect/>
          </a:stretch>
        </p:blipFill>
        <p:spPr bwMode="auto">
          <a:xfrm>
            <a:off x="107950" y="1960563"/>
            <a:ext cx="9036050" cy="2971800"/>
          </a:xfrm>
          <a:prstGeom prst="rect">
            <a:avLst/>
          </a:prstGeom>
          <a:noFill/>
          <a:ln w="9525">
            <a:noFill/>
            <a:miter lim="800000"/>
            <a:headEnd/>
            <a:tailEnd/>
          </a:ln>
        </p:spPr>
      </p:pic>
      <p:sp>
        <p:nvSpPr>
          <p:cNvPr id="29699" name="Rectangle 5"/>
          <p:cNvSpPr>
            <a:spLocks noChangeArrowheads="1"/>
          </p:cNvSpPr>
          <p:nvPr/>
        </p:nvSpPr>
        <p:spPr bwMode="auto">
          <a:xfrm>
            <a:off x="323850" y="168275"/>
            <a:ext cx="8245475" cy="1373188"/>
          </a:xfrm>
          <a:prstGeom prst="rect">
            <a:avLst/>
          </a:prstGeom>
          <a:noFill/>
          <a:ln w="9525">
            <a:noFill/>
            <a:miter lim="800000"/>
            <a:headEnd/>
            <a:tailEnd/>
          </a:ln>
        </p:spPr>
        <p:txBody>
          <a:bodyPr anchor="ctr">
            <a:spAutoFit/>
          </a:bodyPr>
          <a:lstStyle/>
          <a:p>
            <a:pPr algn="ctr"/>
            <a:r>
              <a:rPr lang="en-US" sz="2800" b="1"/>
              <a:t>Ranges of body mass index (BMI) used </a:t>
            </a:r>
          </a:p>
          <a:p>
            <a:pPr algn="ctr"/>
            <a:r>
              <a:rPr lang="en-US" sz="2800" b="1"/>
              <a:t>to classify degrees of overweight  and associated risk of co-morbidities</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5"/>
          <p:cNvSpPr>
            <a:spLocks noGrp="1" noChangeArrowheads="1"/>
          </p:cNvSpPr>
          <p:nvPr>
            <p:ph type="title"/>
          </p:nvPr>
        </p:nvSpPr>
        <p:spPr/>
        <p:txBody>
          <a:bodyPr/>
          <a:lstStyle/>
          <a:p>
            <a:pPr eaLnBrk="1" hangingPunct="1">
              <a:defRPr/>
            </a:pPr>
            <a:r>
              <a:rPr lang="en-US" sz="4000" b="1" dirty="0" smtClean="0">
                <a:solidFill>
                  <a:srgbClr val="C00000"/>
                </a:solidFill>
                <a:effectLst>
                  <a:outerShdw blurRad="38100" dist="38100" dir="2700000" algn="tl">
                    <a:srgbClr val="000000">
                      <a:alpha val="43137"/>
                    </a:srgbClr>
                  </a:outerShdw>
                </a:effectLst>
              </a:rPr>
              <a:t>HEALTH RISK DEPENDS ON BMI</a:t>
            </a:r>
            <a:endParaRPr lang="ru-RU" sz="4000" b="1" dirty="0" smtClean="0">
              <a:solidFill>
                <a:srgbClr val="C00000"/>
              </a:solidFill>
              <a:effectLst>
                <a:outerShdw blurRad="38100" dist="38100" dir="2700000" algn="tl">
                  <a:srgbClr val="000000">
                    <a:alpha val="43137"/>
                  </a:srgbClr>
                </a:outerShdw>
              </a:effectLst>
            </a:endParaRPr>
          </a:p>
        </p:txBody>
      </p:sp>
      <p:pic>
        <p:nvPicPr>
          <p:cNvPr id="30723" name="Picture 4"/>
          <p:cNvPicPr>
            <a:picLocks noGrp="1" noChangeAspect="1" noChangeArrowheads="1"/>
          </p:cNvPicPr>
          <p:nvPr>
            <p:ph idx="1"/>
          </p:nvPr>
        </p:nvPicPr>
        <p:blipFill>
          <a:blip r:embed="rId2" cstate="print"/>
          <a:srcRect/>
          <a:stretch>
            <a:fillRect/>
          </a:stretch>
        </p:blipFill>
        <p:spPr>
          <a:xfrm>
            <a:off x="1554163" y="1600200"/>
            <a:ext cx="6034087" cy="4525963"/>
          </a:xfr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23850" y="260350"/>
            <a:ext cx="8229600" cy="1143000"/>
          </a:xfrm>
        </p:spPr>
        <p:txBody>
          <a:bodyPr/>
          <a:lstStyle/>
          <a:p>
            <a:pPr eaLnBrk="1" hangingPunct="1">
              <a:defRPr/>
            </a:pPr>
            <a:r>
              <a:rPr lang="en-US" b="1" dirty="0" smtClean="0">
                <a:solidFill>
                  <a:srgbClr val="C00000"/>
                </a:solidFill>
                <a:effectLst>
                  <a:outerShdw blurRad="38100" dist="38100" dir="2700000" algn="tl">
                    <a:srgbClr val="000000">
                      <a:alpha val="43137"/>
                    </a:srgbClr>
                  </a:outerShdw>
                </a:effectLst>
              </a:rPr>
              <a:t>Definition and assessment</a:t>
            </a:r>
            <a:endParaRPr lang="ru-RU" b="1" dirty="0" smtClean="0">
              <a:solidFill>
                <a:srgbClr val="C00000"/>
              </a:solidFill>
              <a:effectLst>
                <a:outerShdw blurRad="38100" dist="38100" dir="2700000" algn="tl">
                  <a:srgbClr val="000000">
                    <a:alpha val="43137"/>
                  </a:srgbClr>
                </a:outerShdw>
              </a:effectLst>
            </a:endParaRPr>
          </a:p>
        </p:txBody>
      </p:sp>
      <p:sp>
        <p:nvSpPr>
          <p:cNvPr id="4099" name="Rectangle 3"/>
          <p:cNvSpPr>
            <a:spLocks noGrp="1" noChangeArrowheads="1"/>
          </p:cNvSpPr>
          <p:nvPr>
            <p:ph type="body" idx="1"/>
          </p:nvPr>
        </p:nvSpPr>
        <p:spPr/>
        <p:txBody>
          <a:bodyPr/>
          <a:lstStyle/>
          <a:p>
            <a:pPr eaLnBrk="1" hangingPunct="1">
              <a:lnSpc>
                <a:spcPct val="90000"/>
              </a:lnSpc>
            </a:pPr>
            <a:r>
              <a:rPr lang="en-US" smtClean="0"/>
              <a:t>Body mass index (BMI) is defined as the ratio of body weight in kilograms to the height in meters squared (kg/m2)</a:t>
            </a:r>
          </a:p>
          <a:p>
            <a:pPr eaLnBrk="1" hangingPunct="1">
              <a:lnSpc>
                <a:spcPct val="90000"/>
              </a:lnSpc>
            </a:pPr>
            <a:r>
              <a:rPr lang="en-US" smtClean="0"/>
              <a:t>Desirable weight individual has a BMI between 20 and 24.5 kg/m2</a:t>
            </a:r>
          </a:p>
          <a:p>
            <a:pPr eaLnBrk="1" hangingPunct="1">
              <a:lnSpc>
                <a:spcPct val="90000"/>
              </a:lnSpc>
            </a:pPr>
            <a:r>
              <a:rPr lang="en-US" smtClean="0"/>
              <a:t>Overweight has a BMI between 25 and 29.9 kg/m2</a:t>
            </a:r>
          </a:p>
          <a:p>
            <a:pPr eaLnBrk="1" hangingPunct="1">
              <a:lnSpc>
                <a:spcPct val="90000"/>
              </a:lnSpc>
            </a:pPr>
            <a:r>
              <a:rPr lang="en-US" smtClean="0"/>
              <a:t>Obesity is defined as BMI more than 30 kg/m2</a:t>
            </a:r>
            <a:endParaRPr lang="ru-RU"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Заголовок 1"/>
          <p:cNvSpPr>
            <a:spLocks noGrp="1"/>
          </p:cNvSpPr>
          <p:nvPr>
            <p:ph type="title"/>
          </p:nvPr>
        </p:nvSpPr>
        <p:spPr/>
        <p:txBody>
          <a:bodyPr/>
          <a:lstStyle/>
          <a:p>
            <a:pPr eaLnBrk="1" hangingPunct="1"/>
            <a:endParaRPr lang="ru-RU" smtClean="0"/>
          </a:p>
        </p:txBody>
      </p:sp>
      <p:pic>
        <p:nvPicPr>
          <p:cNvPr id="31747" name="Picture 2"/>
          <p:cNvPicPr>
            <a:picLocks noGrp="1" noChangeAspect="1" noChangeArrowheads="1"/>
          </p:cNvPicPr>
          <p:nvPr>
            <p:ph idx="1"/>
          </p:nvPr>
        </p:nvPicPr>
        <p:blipFill>
          <a:blip r:embed="rId2" cstate="print"/>
          <a:srcRect/>
          <a:stretch>
            <a:fillRect/>
          </a:stretch>
        </p:blipFill>
        <p:spPr>
          <a:xfrm>
            <a:off x="0" y="1052513"/>
            <a:ext cx="9467850" cy="4949825"/>
          </a:xfr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4" descr="S25798-05-t14"/>
          <p:cNvPicPr>
            <a:picLocks noChangeAspect="1" noChangeArrowheads="1"/>
          </p:cNvPicPr>
          <p:nvPr/>
        </p:nvPicPr>
        <p:blipFill>
          <a:blip r:embed="rId2" cstate="print"/>
          <a:srcRect/>
          <a:stretch>
            <a:fillRect/>
          </a:stretch>
        </p:blipFill>
        <p:spPr bwMode="auto">
          <a:xfrm>
            <a:off x="0" y="0"/>
            <a:ext cx="9144000" cy="54403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Заголовок 1"/>
          <p:cNvSpPr>
            <a:spLocks noGrp="1"/>
          </p:cNvSpPr>
          <p:nvPr>
            <p:ph type="title"/>
          </p:nvPr>
        </p:nvSpPr>
        <p:spPr/>
        <p:txBody>
          <a:bodyPr/>
          <a:lstStyle/>
          <a:p>
            <a:pPr eaLnBrk="1" hangingPunct="1"/>
            <a:endParaRPr lang="ru-RU" smtClean="0"/>
          </a:p>
        </p:txBody>
      </p:sp>
      <p:pic>
        <p:nvPicPr>
          <p:cNvPr id="33795" name="Picture 2"/>
          <p:cNvPicPr>
            <a:picLocks noGrp="1" noChangeAspect="1" noChangeArrowheads="1"/>
          </p:cNvPicPr>
          <p:nvPr>
            <p:ph idx="1"/>
          </p:nvPr>
        </p:nvPicPr>
        <p:blipFill>
          <a:blip r:embed="rId2" cstate="print"/>
          <a:srcRect/>
          <a:stretch>
            <a:fillRect/>
          </a:stretch>
        </p:blipFill>
        <p:spPr>
          <a:xfrm>
            <a:off x="-138113" y="184150"/>
            <a:ext cx="9282113" cy="6673850"/>
          </a:xfr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68313" y="115888"/>
            <a:ext cx="8229600" cy="1143000"/>
          </a:xfrm>
        </p:spPr>
        <p:txBody>
          <a:bodyPr/>
          <a:lstStyle/>
          <a:p>
            <a:pPr algn="ctr" eaLnBrk="1" hangingPunct="1"/>
            <a:r>
              <a:rPr lang="en-US" sz="4800" b="1" smtClean="0"/>
              <a:t>Treatment</a:t>
            </a:r>
            <a:r>
              <a:rPr lang="en-US" sz="3400" b="1" smtClean="0"/>
              <a:t/>
            </a:r>
            <a:br>
              <a:rPr lang="en-US" sz="3400" b="1" smtClean="0"/>
            </a:br>
            <a:endParaRPr lang="ru-RU" sz="3400" b="1" smtClean="0"/>
          </a:p>
        </p:txBody>
      </p:sp>
      <p:sp>
        <p:nvSpPr>
          <p:cNvPr id="34819" name="Rectangle 3"/>
          <p:cNvSpPr>
            <a:spLocks noGrp="1" noChangeArrowheads="1"/>
          </p:cNvSpPr>
          <p:nvPr>
            <p:ph type="body" idx="1"/>
          </p:nvPr>
        </p:nvSpPr>
        <p:spPr>
          <a:xfrm>
            <a:off x="179388" y="765175"/>
            <a:ext cx="8856662" cy="6092825"/>
          </a:xfrm>
        </p:spPr>
        <p:txBody>
          <a:bodyPr/>
          <a:lstStyle/>
          <a:p>
            <a:pPr marL="609600" indent="-609600" eaLnBrk="1" hangingPunct="1">
              <a:buFont typeface="Wingdings" pitchFamily="2" charset="2"/>
              <a:buNone/>
            </a:pPr>
            <a:r>
              <a:rPr lang="en-US" sz="2800" b="1" smtClean="0"/>
              <a:t>1. Dietary control</a:t>
            </a:r>
            <a:r>
              <a:rPr lang="en-US" sz="2800" smtClean="0"/>
              <a:t> </a:t>
            </a:r>
          </a:p>
          <a:p>
            <a:pPr marL="609600" indent="-609600" eaLnBrk="1" hangingPunct="1">
              <a:buFont typeface="Wingdings" pitchFamily="2" charset="2"/>
              <a:buNone/>
            </a:pPr>
            <a:r>
              <a:rPr lang="en-US" sz="2800" smtClean="0"/>
              <a:t>       The diet should contain adequate amounts of protein, vitamins and trace elements. </a:t>
            </a:r>
          </a:p>
          <a:p>
            <a:pPr marL="609600" indent="-609600" eaLnBrk="1" hangingPunct="1"/>
            <a:r>
              <a:rPr lang="en-US" sz="2800" smtClean="0"/>
              <a:t>A diet of 4200 kJ (1000kcal) per day should be made up of more than 50 g protein, approximately 100 g of carbohydrate, and 40 g of fat. </a:t>
            </a:r>
          </a:p>
          <a:p>
            <a:pPr marL="609600" indent="-609600" eaLnBrk="1" hangingPunct="1"/>
            <a:r>
              <a:rPr lang="en-US" sz="2800" smtClean="0"/>
              <a:t>The carbohydrate should be in the form of complex carbohydrates such as vegetables and fruit rather than simple sugars.</a:t>
            </a:r>
          </a:p>
          <a:p>
            <a:pPr marL="609600" indent="-609600" eaLnBrk="1" hangingPunct="1"/>
            <a:r>
              <a:rPr lang="en-US" sz="2800" smtClean="0"/>
              <a:t>Alcohol contains 29 kJ/g (7 kcal/g) and should be discouraged. </a:t>
            </a:r>
          </a:p>
          <a:p>
            <a:pPr marL="609600" indent="-609600" eaLnBrk="1" hangingPunct="1"/>
            <a:r>
              <a:rPr lang="en-US" sz="2800" smtClean="0"/>
              <a:t>With a varied diet, vitamins and minerals will be adequate and supplements are not necessary. </a:t>
            </a:r>
            <a:endParaRPr lang="ru-RU" sz="2800"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algn="ctr" eaLnBrk="1" hangingPunct="1"/>
            <a:r>
              <a:rPr lang="en-US" sz="4400" b="1" smtClean="0"/>
              <a:t>2. Behavioural modification</a:t>
            </a:r>
            <a:endParaRPr lang="ru-RU" sz="4400" b="1" smtClean="0"/>
          </a:p>
        </p:txBody>
      </p:sp>
      <p:sp>
        <p:nvSpPr>
          <p:cNvPr id="35843" name="Rectangle 3"/>
          <p:cNvSpPr>
            <a:spLocks noGrp="1" noChangeArrowheads="1"/>
          </p:cNvSpPr>
          <p:nvPr>
            <p:ph type="body" idx="1"/>
          </p:nvPr>
        </p:nvSpPr>
        <p:spPr>
          <a:xfrm>
            <a:off x="395288" y="1341438"/>
            <a:ext cx="8435975" cy="4862512"/>
          </a:xfrm>
        </p:spPr>
        <p:txBody>
          <a:bodyPr/>
          <a:lstStyle/>
          <a:p>
            <a:pPr eaLnBrk="1" hangingPunct="1"/>
            <a:r>
              <a:rPr lang="en-US" sz="3600" smtClean="0"/>
              <a:t>The aim of behavioural modification is to encourage the patient to take personal responsibility for changing lifestyle, which will determine dietary habits and physical activity. </a:t>
            </a:r>
          </a:p>
          <a:p>
            <a:pPr eaLnBrk="1" hangingPunct="1"/>
            <a:r>
              <a:rPr lang="en-US" sz="3600" smtClean="0"/>
              <a:t>Family therapy may also be useful, especially when it involves obese children. </a:t>
            </a:r>
            <a:endParaRPr lang="ru-RU" sz="3600"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68313" y="0"/>
            <a:ext cx="8229600" cy="1143000"/>
          </a:xfrm>
        </p:spPr>
        <p:txBody>
          <a:bodyPr/>
          <a:lstStyle/>
          <a:p>
            <a:pPr algn="ctr" eaLnBrk="1" hangingPunct="1"/>
            <a:r>
              <a:rPr lang="en-US" sz="4400" b="1" smtClean="0"/>
              <a:t>3. Drug therapy</a:t>
            </a:r>
            <a:endParaRPr lang="ru-RU" sz="4400" b="1" smtClean="0"/>
          </a:p>
        </p:txBody>
      </p:sp>
      <p:sp>
        <p:nvSpPr>
          <p:cNvPr id="36867" name="Rectangle 3"/>
          <p:cNvSpPr>
            <a:spLocks noGrp="1" noChangeArrowheads="1"/>
          </p:cNvSpPr>
          <p:nvPr>
            <p:ph type="body" idx="1"/>
          </p:nvPr>
        </p:nvSpPr>
        <p:spPr>
          <a:xfrm>
            <a:off x="179388" y="981075"/>
            <a:ext cx="8507412" cy="5761038"/>
          </a:xfrm>
        </p:spPr>
        <p:txBody>
          <a:bodyPr/>
          <a:lstStyle/>
          <a:p>
            <a:pPr eaLnBrk="1" hangingPunct="1">
              <a:lnSpc>
                <a:spcPct val="80000"/>
              </a:lnSpc>
              <a:buFont typeface="Wingdings" pitchFamily="2" charset="2"/>
              <a:buNone/>
            </a:pPr>
            <a:r>
              <a:rPr lang="en-US" sz="2800" smtClean="0"/>
              <a:t>   </a:t>
            </a:r>
            <a:r>
              <a:rPr lang="en-US" sz="3600" smtClean="0"/>
              <a:t>Drugs can be used in the short term (up to 3 months) as an adjunct to the dietary regimen, but they do not substitute for strict dieting. </a:t>
            </a:r>
            <a:endParaRPr lang="en-US" sz="3600" b="1" smtClean="0"/>
          </a:p>
          <a:p>
            <a:pPr algn="ctr" eaLnBrk="1" hangingPunct="1">
              <a:lnSpc>
                <a:spcPct val="80000"/>
              </a:lnSpc>
              <a:buFont typeface="Wingdings" pitchFamily="2" charset="2"/>
              <a:buNone/>
            </a:pPr>
            <a:r>
              <a:rPr lang="en-US" sz="3600" b="1" smtClean="0"/>
              <a:t>Centrally acting drugs. </a:t>
            </a:r>
            <a:endParaRPr lang="ru-RU" sz="3600" smtClean="0"/>
          </a:p>
          <a:p>
            <a:pPr eaLnBrk="1" hangingPunct="1">
              <a:lnSpc>
                <a:spcPct val="80000"/>
              </a:lnSpc>
            </a:pPr>
            <a:r>
              <a:rPr lang="en-US" sz="2800" smtClean="0"/>
              <a:t>Drugs acting on the noradrenergic pathways do suppress appetite but all have been withdrawn due to cardiovascular side-effects. </a:t>
            </a:r>
            <a:endParaRPr lang="ru-RU" sz="2800" smtClean="0"/>
          </a:p>
          <a:p>
            <a:pPr eaLnBrk="1" hangingPunct="1">
              <a:lnSpc>
                <a:spcPct val="80000"/>
              </a:lnSpc>
            </a:pPr>
            <a:r>
              <a:rPr lang="en-US" sz="2800" smtClean="0"/>
              <a:t>Drugs acting on both serotoninergic and noradrenergic pathways, e.g. sibutramine still is available in RF but was withdrawn in US and Western Europe  </a:t>
            </a:r>
            <a:endParaRPr lang="ru-RU" sz="2800" smtClean="0"/>
          </a:p>
          <a:p>
            <a:pPr eaLnBrk="1" hangingPunct="1">
              <a:lnSpc>
                <a:spcPct val="80000"/>
              </a:lnSpc>
            </a:pPr>
            <a:endParaRPr lang="ru-RU" sz="2800"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395288" y="0"/>
            <a:ext cx="8229600" cy="1143000"/>
          </a:xfrm>
        </p:spPr>
        <p:txBody>
          <a:bodyPr/>
          <a:lstStyle/>
          <a:p>
            <a:pPr algn="ctr" eaLnBrk="1" hangingPunct="1"/>
            <a:r>
              <a:rPr lang="en-US" b="1" smtClean="0"/>
              <a:t>Peripherally acting drugs</a:t>
            </a:r>
            <a:r>
              <a:rPr lang="en-US" smtClean="0"/>
              <a:t>.</a:t>
            </a:r>
            <a:endParaRPr lang="ru-RU" smtClean="0"/>
          </a:p>
        </p:txBody>
      </p:sp>
      <p:sp>
        <p:nvSpPr>
          <p:cNvPr id="37891" name="Rectangle 3"/>
          <p:cNvSpPr>
            <a:spLocks noGrp="1" noChangeArrowheads="1"/>
          </p:cNvSpPr>
          <p:nvPr>
            <p:ph type="body" idx="1"/>
          </p:nvPr>
        </p:nvSpPr>
        <p:spPr>
          <a:xfrm>
            <a:off x="395288" y="981075"/>
            <a:ext cx="8229600" cy="5327650"/>
          </a:xfrm>
        </p:spPr>
        <p:txBody>
          <a:bodyPr/>
          <a:lstStyle/>
          <a:p>
            <a:pPr eaLnBrk="1" hangingPunct="1"/>
            <a:r>
              <a:rPr lang="en-US" b="1" smtClean="0"/>
              <a:t>Orlistat </a:t>
            </a:r>
            <a:r>
              <a:rPr lang="en-US" smtClean="0"/>
              <a:t>is an inhibitor of pancreatic and gastric lipases. It reduces dietary fat absorption and aids weight loss. Weight regain occurs after the drug is stopped. It has been used continuously in a large-scale trial for up to 2 years. The patients may complain of diarrhoea during treatment and to avoid this take a low fat diet resulting in weight loss. </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Заголовок 1"/>
          <p:cNvSpPr>
            <a:spLocks noGrp="1"/>
          </p:cNvSpPr>
          <p:nvPr>
            <p:ph type="title"/>
          </p:nvPr>
        </p:nvSpPr>
        <p:spPr/>
        <p:txBody>
          <a:bodyPr/>
          <a:lstStyle/>
          <a:p>
            <a:pPr eaLnBrk="1" hangingPunct="1"/>
            <a:endParaRPr lang="ru-RU" smtClean="0"/>
          </a:p>
        </p:txBody>
      </p:sp>
      <p:pic>
        <p:nvPicPr>
          <p:cNvPr id="38915" name="Picture 2"/>
          <p:cNvPicPr>
            <a:picLocks noGrp="1" noChangeAspect="1" noChangeArrowheads="1"/>
          </p:cNvPicPr>
          <p:nvPr>
            <p:ph idx="1"/>
          </p:nvPr>
        </p:nvPicPr>
        <p:blipFill>
          <a:blip r:embed="rId2" cstate="print"/>
          <a:srcRect/>
          <a:stretch>
            <a:fillRect/>
          </a:stretch>
        </p:blipFill>
        <p:spPr>
          <a:xfrm>
            <a:off x="1187450" y="-171450"/>
            <a:ext cx="6272213" cy="7134225"/>
          </a:xfr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Заголовок 1"/>
          <p:cNvSpPr>
            <a:spLocks noGrp="1"/>
          </p:cNvSpPr>
          <p:nvPr>
            <p:ph type="title"/>
          </p:nvPr>
        </p:nvSpPr>
        <p:spPr/>
        <p:txBody>
          <a:bodyPr/>
          <a:lstStyle/>
          <a:p>
            <a:pPr eaLnBrk="1" hangingPunct="1"/>
            <a:endParaRPr lang="ru-RU" smtClean="0"/>
          </a:p>
        </p:txBody>
      </p:sp>
      <p:pic>
        <p:nvPicPr>
          <p:cNvPr id="39939" name="Picture 2"/>
          <p:cNvPicPr>
            <a:picLocks noGrp="1" noChangeAspect="1" noChangeArrowheads="1"/>
          </p:cNvPicPr>
          <p:nvPr>
            <p:ph idx="1"/>
          </p:nvPr>
        </p:nvPicPr>
        <p:blipFill>
          <a:blip r:embed="rId2" cstate="print"/>
          <a:srcRect/>
          <a:stretch>
            <a:fillRect/>
          </a:stretch>
        </p:blipFill>
        <p:spPr>
          <a:xfrm>
            <a:off x="1854200" y="115888"/>
            <a:ext cx="5005388" cy="6742112"/>
          </a:xfr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Заголовок 1"/>
          <p:cNvSpPr>
            <a:spLocks noGrp="1"/>
          </p:cNvSpPr>
          <p:nvPr>
            <p:ph type="title"/>
          </p:nvPr>
        </p:nvSpPr>
        <p:spPr/>
        <p:txBody>
          <a:bodyPr/>
          <a:lstStyle/>
          <a:p>
            <a:r>
              <a:rPr lang="en-US" sz="3600" b="1" smtClean="0"/>
              <a:t> </a:t>
            </a:r>
            <a:br>
              <a:rPr lang="en-US" sz="3600" b="1" smtClean="0"/>
            </a:br>
            <a:r>
              <a:rPr lang="en-US" sz="3600" b="1" smtClean="0"/>
              <a:t> </a:t>
            </a:r>
            <a:br>
              <a:rPr lang="en-US" sz="3600" b="1" smtClean="0"/>
            </a:br>
            <a:r>
              <a:rPr lang="en-US" sz="3600" b="1" smtClean="0"/>
              <a:t>Surgical treatment -</a:t>
            </a:r>
            <a:br>
              <a:rPr lang="en-US" sz="3600" b="1" smtClean="0"/>
            </a:br>
            <a:r>
              <a:rPr lang="en-US" sz="3600" b="1" smtClean="0"/>
              <a:t>Bariatric Surgery</a:t>
            </a:r>
            <a:br>
              <a:rPr lang="en-US" sz="3600" b="1" smtClean="0"/>
            </a:br>
            <a:r>
              <a:rPr lang="ru-RU" sz="3600" b="1" smtClean="0"/>
              <a:t/>
            </a:r>
            <a:br>
              <a:rPr lang="ru-RU" sz="3600" b="1" smtClean="0"/>
            </a:br>
            <a:endParaRPr lang="ru-RU" smtClean="0"/>
          </a:p>
        </p:txBody>
      </p:sp>
      <p:sp>
        <p:nvSpPr>
          <p:cNvPr id="40963" name="Содержимое 2"/>
          <p:cNvSpPr>
            <a:spLocks noGrp="1"/>
          </p:cNvSpPr>
          <p:nvPr>
            <p:ph idx="1"/>
          </p:nvPr>
        </p:nvSpPr>
        <p:spPr/>
        <p:txBody>
          <a:bodyPr/>
          <a:lstStyle/>
          <a:p>
            <a:pPr eaLnBrk="1" hangingPunct="1">
              <a:lnSpc>
                <a:spcPct val="80000"/>
              </a:lnSpc>
              <a:buFont typeface="Wingdings" pitchFamily="2" charset="2"/>
              <a:buNone/>
            </a:pPr>
            <a:r>
              <a:rPr lang="en-US" sz="2000" smtClean="0"/>
              <a:t> 	</a:t>
            </a:r>
            <a:r>
              <a:rPr lang="en-US" u="sng" smtClean="0"/>
              <a:t>Surgical procedures commonly are  performed in cases of severe morbid obesity (BMI &gt;40 kg/m2) or BMI &gt;35 with obesity-related medical co-morbidities: </a:t>
            </a:r>
          </a:p>
          <a:p>
            <a:pPr eaLnBrk="1" hangingPunct="1">
              <a:lnSpc>
                <a:spcPct val="80000"/>
              </a:lnSpc>
              <a:buFont typeface="Wingdings" pitchFamily="2" charset="2"/>
              <a:buNone/>
            </a:pPr>
            <a:r>
              <a:rPr lang="en-US" smtClean="0"/>
              <a:t>	</a:t>
            </a:r>
            <a:r>
              <a:rPr lang="en-US" i="1" smtClean="0"/>
              <a:t>Diabetes mellitus</a:t>
            </a:r>
          </a:p>
          <a:p>
            <a:pPr eaLnBrk="1" hangingPunct="1">
              <a:lnSpc>
                <a:spcPct val="80000"/>
              </a:lnSpc>
              <a:buFont typeface="Wingdings" pitchFamily="2" charset="2"/>
              <a:buNone/>
            </a:pPr>
            <a:r>
              <a:rPr lang="en-US" i="1" smtClean="0"/>
              <a:t>	Ischemic heart disease</a:t>
            </a:r>
          </a:p>
          <a:p>
            <a:pPr eaLnBrk="1" hangingPunct="1">
              <a:lnSpc>
                <a:spcPct val="80000"/>
              </a:lnSpc>
              <a:buFont typeface="Wingdings" pitchFamily="2" charset="2"/>
              <a:buNone/>
            </a:pPr>
            <a:r>
              <a:rPr lang="en-US" i="1" smtClean="0"/>
              <a:t>	Resistant arterial hypertension</a:t>
            </a:r>
          </a:p>
          <a:p>
            <a:pPr eaLnBrk="1" hangingPunct="1">
              <a:lnSpc>
                <a:spcPct val="80000"/>
              </a:lnSpc>
              <a:buFont typeface="Wingdings" pitchFamily="2" charset="2"/>
              <a:buNone/>
            </a:pPr>
            <a:r>
              <a:rPr lang="en-US" i="1" smtClean="0"/>
              <a:t>	Osteoarthritis</a:t>
            </a:r>
          </a:p>
          <a:p>
            <a:pPr eaLnBrk="1" hangingPunct="1">
              <a:lnSpc>
                <a:spcPct val="80000"/>
              </a:lnSpc>
              <a:buFont typeface="Wingdings" pitchFamily="2" charset="2"/>
              <a:buNone/>
            </a:pPr>
            <a:r>
              <a:rPr lang="en-US" i="1" smtClean="0"/>
              <a:t>	Urinary incontinence</a:t>
            </a:r>
          </a:p>
          <a:p>
            <a:pPr eaLnBrk="1" hangingPunct="1">
              <a:lnSpc>
                <a:spcPct val="80000"/>
              </a:lnSpc>
              <a:buFont typeface="Wingdings" pitchFamily="2" charset="2"/>
              <a:buNone/>
            </a:pPr>
            <a:r>
              <a:rPr lang="en-US" smtClean="0"/>
              <a:t>	</a:t>
            </a:r>
            <a:endParaRPr lang="ru-RU"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defRPr/>
            </a:pPr>
            <a:r>
              <a:rPr lang="en-US" sz="4000" b="1" dirty="0" smtClean="0">
                <a:solidFill>
                  <a:srgbClr val="C00000"/>
                </a:solidFill>
                <a:effectLst>
                  <a:outerShdw blurRad="38100" dist="38100" dir="2700000" algn="tl">
                    <a:srgbClr val="000000">
                      <a:alpha val="43137"/>
                    </a:srgbClr>
                  </a:outerShdw>
                </a:effectLst>
              </a:rPr>
              <a:t> CLASSIFICATION OF OBESITY</a:t>
            </a:r>
            <a:endParaRPr lang="ru-RU" sz="4000" b="1" dirty="0" smtClean="0">
              <a:solidFill>
                <a:srgbClr val="C00000"/>
              </a:solidFill>
              <a:effectLst>
                <a:outerShdw blurRad="38100" dist="38100" dir="2700000" algn="tl">
                  <a:srgbClr val="000000">
                    <a:alpha val="43137"/>
                  </a:srgbClr>
                </a:outerShdw>
              </a:effectLst>
            </a:endParaRPr>
          </a:p>
        </p:txBody>
      </p:sp>
      <p:sp>
        <p:nvSpPr>
          <p:cNvPr id="5123" name="Rectangle 3"/>
          <p:cNvSpPr>
            <a:spLocks noGrp="1" noChangeArrowheads="1"/>
          </p:cNvSpPr>
          <p:nvPr>
            <p:ph type="body" idx="1"/>
          </p:nvPr>
        </p:nvSpPr>
        <p:spPr/>
        <p:txBody>
          <a:bodyPr/>
          <a:lstStyle/>
          <a:p>
            <a:pPr eaLnBrk="1" hangingPunct="1">
              <a:lnSpc>
                <a:spcPct val="90000"/>
              </a:lnSpc>
              <a:buFontTx/>
              <a:buNone/>
            </a:pPr>
            <a:r>
              <a:rPr lang="en-US" sz="2800" b="1" smtClean="0"/>
              <a:t> </a:t>
            </a:r>
            <a:r>
              <a:rPr lang="en-US" sz="2800" b="1" u="sng" smtClean="0"/>
              <a:t>According to etiology/mechanism</a:t>
            </a:r>
            <a:endParaRPr lang="ru-RU" sz="2800" b="1" u="sng" smtClean="0"/>
          </a:p>
          <a:p>
            <a:pPr eaLnBrk="1" hangingPunct="1">
              <a:lnSpc>
                <a:spcPct val="90000"/>
              </a:lnSpc>
            </a:pPr>
            <a:r>
              <a:rPr lang="en-US" sz="2800" smtClean="0"/>
              <a:t>PRIMARY (SIMPLE) OBESITY – 90% </a:t>
            </a:r>
            <a:endParaRPr lang="ru-RU" sz="2800" smtClean="0"/>
          </a:p>
          <a:p>
            <a:pPr eaLnBrk="1" hangingPunct="1">
              <a:lnSpc>
                <a:spcPct val="90000"/>
              </a:lnSpc>
            </a:pPr>
            <a:r>
              <a:rPr lang="en-US" sz="2800" smtClean="0"/>
              <a:t> SECONDARY (SYMPTOMATIC)</a:t>
            </a:r>
            <a:r>
              <a:rPr lang="ru-RU" sz="2800" smtClean="0"/>
              <a:t> – </a:t>
            </a:r>
            <a:r>
              <a:rPr lang="en-US" sz="2800" smtClean="0"/>
              <a:t>obesity is associated feature </a:t>
            </a:r>
          </a:p>
          <a:p>
            <a:pPr eaLnBrk="1" hangingPunct="1">
              <a:lnSpc>
                <a:spcPct val="90000"/>
              </a:lnSpc>
              <a:buFont typeface="Wingdings" pitchFamily="2" charset="2"/>
              <a:buNone/>
            </a:pPr>
            <a:r>
              <a:rPr lang="en-US" sz="2800" b="1" u="sng" smtClean="0"/>
              <a:t>According to  fat distribution </a:t>
            </a:r>
          </a:p>
          <a:p>
            <a:pPr eaLnBrk="1" hangingPunct="1">
              <a:lnSpc>
                <a:spcPct val="90000"/>
              </a:lnSpc>
              <a:buFont typeface="Wingdings" pitchFamily="2" charset="2"/>
              <a:buNone/>
            </a:pPr>
            <a:r>
              <a:rPr lang="en-US" sz="2800" b="1" smtClean="0"/>
              <a:t> - </a:t>
            </a:r>
            <a:r>
              <a:rPr lang="en-US" sz="2800" smtClean="0"/>
              <a:t>Ordinary (constitutional)</a:t>
            </a:r>
          </a:p>
          <a:p>
            <a:pPr eaLnBrk="1" hangingPunct="1">
              <a:lnSpc>
                <a:spcPct val="90000"/>
              </a:lnSpc>
              <a:buFont typeface="Wingdings" pitchFamily="2" charset="2"/>
              <a:buNone/>
            </a:pPr>
            <a:r>
              <a:rPr lang="en-US" sz="2800" smtClean="0"/>
              <a:t>  - Central (visceral) obesity</a:t>
            </a:r>
          </a:p>
          <a:p>
            <a:pPr eaLnBrk="1" hangingPunct="1">
              <a:lnSpc>
                <a:spcPct val="90000"/>
              </a:lnSpc>
              <a:buFont typeface="Wingdings" pitchFamily="2" charset="2"/>
              <a:buNone/>
            </a:pPr>
            <a:r>
              <a:rPr lang="en-US" sz="2800" smtClean="0"/>
              <a:t>	-  Combined </a:t>
            </a:r>
          </a:p>
          <a:p>
            <a:pPr eaLnBrk="1" hangingPunct="1">
              <a:lnSpc>
                <a:spcPct val="90000"/>
              </a:lnSpc>
              <a:buFont typeface="Wingdings" pitchFamily="2" charset="2"/>
              <a:buNone/>
            </a:pPr>
            <a:r>
              <a:rPr lang="en-US" sz="2800" b="1" u="sng" smtClean="0"/>
              <a:t>According to severity</a:t>
            </a:r>
          </a:p>
          <a:p>
            <a:pPr eaLnBrk="1" hangingPunct="1">
              <a:lnSpc>
                <a:spcPct val="90000"/>
              </a:lnSpc>
              <a:buFont typeface="Wingdings" pitchFamily="2" charset="2"/>
              <a:buNone/>
            </a:pPr>
            <a:r>
              <a:rPr lang="en-US" sz="2800" smtClean="0"/>
              <a:t>Class 1-3</a:t>
            </a:r>
          </a:p>
          <a:p>
            <a:pPr eaLnBrk="1" hangingPunct="1">
              <a:lnSpc>
                <a:spcPct val="90000"/>
              </a:lnSpc>
              <a:buFont typeface="Wingdings" pitchFamily="2" charset="2"/>
              <a:buNone/>
            </a:pPr>
            <a:endParaRPr lang="en-US" sz="2800" b="1" smtClean="0"/>
          </a:p>
          <a:p>
            <a:pPr eaLnBrk="1" hangingPunct="1">
              <a:lnSpc>
                <a:spcPct val="90000"/>
              </a:lnSpc>
              <a:buFont typeface="Wingdings" pitchFamily="2" charset="2"/>
              <a:buNone/>
            </a:pPr>
            <a:endParaRPr lang="en-US" sz="2800" b="1" smtClean="0"/>
          </a:p>
          <a:p>
            <a:pPr eaLnBrk="1" hangingPunct="1">
              <a:lnSpc>
                <a:spcPct val="90000"/>
              </a:lnSpc>
              <a:buFont typeface="Wingdings" pitchFamily="2" charset="2"/>
              <a:buNone/>
            </a:pPr>
            <a:endParaRPr lang="en-US" sz="2800" b="1" smtClean="0"/>
          </a:p>
          <a:p>
            <a:pPr eaLnBrk="1" hangingPunct="1">
              <a:lnSpc>
                <a:spcPct val="90000"/>
              </a:lnSpc>
              <a:buFont typeface="Wingdings" pitchFamily="2" charset="2"/>
              <a:buNone/>
            </a:pPr>
            <a:endParaRPr lang="en-US" sz="2800" b="1" smtClean="0"/>
          </a:p>
          <a:p>
            <a:pPr eaLnBrk="1" hangingPunct="1">
              <a:lnSpc>
                <a:spcPct val="90000"/>
              </a:lnSpc>
              <a:buFont typeface="Wingdings" pitchFamily="2" charset="2"/>
              <a:buNone/>
            </a:pPr>
            <a:r>
              <a:rPr lang="en-US" sz="2800" b="1" smtClean="0"/>
              <a:t>	</a:t>
            </a:r>
            <a:endParaRPr lang="ru-RU" sz="2800" b="1" smtClean="0"/>
          </a:p>
          <a:p>
            <a:pPr eaLnBrk="1" hangingPunct="1">
              <a:lnSpc>
                <a:spcPct val="90000"/>
              </a:lnSpc>
              <a:buFontTx/>
              <a:buChar char="-"/>
            </a:pPr>
            <a:endParaRPr lang="ru-RU" sz="240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288" y="404813"/>
            <a:ext cx="8229600" cy="1143000"/>
          </a:xfrm>
        </p:spPr>
        <p:txBody>
          <a:bodyPr>
            <a:normAutofit fontScale="90000"/>
          </a:bodyPr>
          <a:lstStyle/>
          <a:p>
            <a:pPr eaLnBrk="1" hangingPunct="1">
              <a:defRPr/>
            </a:pPr>
            <a:r>
              <a:rPr lang="en-US" sz="3100" b="1" i="1" dirty="0" smtClean="0"/>
              <a:t>Q9.2</a:t>
            </a:r>
            <a:r>
              <a:rPr lang="en-US" sz="3100" b="1" i="1" dirty="0" smtClean="0">
                <a:solidFill>
                  <a:srgbClr val="FF0000"/>
                </a:solidFill>
              </a:rPr>
              <a:t>. When should bariatric surgery be used to treat obesity and weight-related</a:t>
            </a:r>
            <a:br>
              <a:rPr lang="en-US" sz="3100" b="1" i="1" dirty="0" smtClean="0">
                <a:solidFill>
                  <a:srgbClr val="FF0000"/>
                </a:solidFill>
              </a:rPr>
            </a:br>
            <a:r>
              <a:rPr lang="en-US" sz="3100" b="1" i="1" dirty="0" smtClean="0">
                <a:solidFill>
                  <a:srgbClr val="FF0000"/>
                </a:solidFill>
              </a:rPr>
              <a:t>complications?</a:t>
            </a:r>
            <a:r>
              <a:rPr lang="en-US" b="1" i="1" dirty="0" smtClean="0">
                <a:solidFill>
                  <a:srgbClr val="FF0000"/>
                </a:solidFill>
              </a:rPr>
              <a:t/>
            </a:r>
            <a:br>
              <a:rPr lang="en-US" b="1" i="1" dirty="0" smtClean="0">
                <a:solidFill>
                  <a:srgbClr val="FF0000"/>
                </a:solidFill>
              </a:rPr>
            </a:br>
            <a:endParaRPr lang="ru-RU" dirty="0">
              <a:solidFill>
                <a:srgbClr val="FF0000"/>
              </a:solidFill>
            </a:endParaRPr>
          </a:p>
        </p:txBody>
      </p:sp>
      <p:sp>
        <p:nvSpPr>
          <p:cNvPr id="41987" name="Содержимое 2"/>
          <p:cNvSpPr>
            <a:spLocks noGrp="1"/>
          </p:cNvSpPr>
          <p:nvPr>
            <p:ph idx="1"/>
          </p:nvPr>
        </p:nvSpPr>
        <p:spPr/>
        <p:txBody>
          <a:bodyPr/>
          <a:lstStyle/>
          <a:p>
            <a:pPr eaLnBrk="1" hangingPunct="1"/>
            <a:r>
              <a:rPr lang="en-US" sz="2000" smtClean="0"/>
              <a:t>•• </a:t>
            </a:r>
            <a:r>
              <a:rPr lang="en-US" sz="2000" b="1" smtClean="0"/>
              <a:t>R120. Patients with a BMI of ≥40 kg/m2 without coexisting medical problems and</a:t>
            </a:r>
          </a:p>
          <a:p>
            <a:pPr eaLnBrk="1" hangingPunct="1"/>
            <a:r>
              <a:rPr lang="en-US" sz="2000" smtClean="0"/>
              <a:t>for whom the procedure would not be associated with excessive risk should be</a:t>
            </a:r>
          </a:p>
          <a:p>
            <a:pPr eaLnBrk="1" hangingPunct="1"/>
            <a:r>
              <a:rPr lang="en-US" sz="2000" smtClean="0"/>
              <a:t>eligible for bariatric surgery </a:t>
            </a:r>
            <a:r>
              <a:rPr lang="en-US" sz="2000" b="1" smtClean="0"/>
              <a:t>(Grade A; BEL 1).</a:t>
            </a:r>
            <a:endParaRPr lang="ru-RU" sz="2000" smtClean="0"/>
          </a:p>
          <a:p>
            <a:pPr eaLnBrk="1" hangingPunct="1"/>
            <a:r>
              <a:rPr lang="en-US" sz="2000" smtClean="0"/>
              <a:t> </a:t>
            </a:r>
            <a:endParaRPr lang="ru-RU" sz="2000" smtClean="0"/>
          </a:p>
          <a:p>
            <a:pPr eaLnBrk="1" hangingPunct="1"/>
            <a:r>
              <a:rPr lang="en-US" sz="2000" b="1" smtClean="0"/>
              <a:t>R121. Patients with a BMI of ≥35 kg/m2 and 1 or more severe obesity-related</a:t>
            </a:r>
            <a:r>
              <a:rPr lang="ru-RU" sz="2000" b="1" smtClean="0"/>
              <a:t> </a:t>
            </a:r>
            <a:r>
              <a:rPr lang="en-US" sz="2000" smtClean="0"/>
              <a:t>complications, including type 2 diabetes, hypertension, obstructive sleep apnea,</a:t>
            </a:r>
            <a:r>
              <a:rPr lang="ru-RU" sz="2000" smtClean="0"/>
              <a:t> </a:t>
            </a:r>
            <a:r>
              <a:rPr lang="en-US" sz="2000" smtClean="0"/>
              <a:t>obesity-hypoventilation syndrome, Pickwickian syndrome, nonalcoholic fatty liver</a:t>
            </a:r>
            <a:r>
              <a:rPr lang="ru-RU" sz="2000" smtClean="0"/>
              <a:t> </a:t>
            </a:r>
            <a:r>
              <a:rPr lang="en-US" sz="2000" smtClean="0"/>
              <a:t>disease or nonalcoholic steatohepatitis, pseudotumor cerebri, gastroesophageal</a:t>
            </a:r>
            <a:r>
              <a:rPr lang="ru-RU" sz="2000" smtClean="0"/>
              <a:t> </a:t>
            </a:r>
            <a:r>
              <a:rPr lang="en-US" sz="2000" smtClean="0"/>
              <a:t>reflux disease, asthma, venous stasis disease, severe urinary incontinence,</a:t>
            </a:r>
            <a:r>
              <a:rPr lang="ru-RU" sz="2000" smtClean="0"/>
              <a:t> </a:t>
            </a:r>
            <a:r>
              <a:rPr lang="en-US" sz="2000" smtClean="0"/>
              <a:t>debilitating arthritis, or considerably impaired quality of life may also be</a:t>
            </a:r>
            <a:r>
              <a:rPr lang="ru-RU" sz="2000" smtClean="0"/>
              <a:t> </a:t>
            </a:r>
            <a:r>
              <a:rPr lang="en-US" sz="2000" smtClean="0"/>
              <a:t>considered for a bariatric surgery procedure. </a:t>
            </a:r>
            <a:endParaRPr lang="ru-RU" sz="2000" b="1"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eaLnBrk="1" hangingPunct="1">
              <a:defRPr/>
            </a:pPr>
            <a:r>
              <a:rPr lang="en-US" b="1" i="1" dirty="0" smtClean="0"/>
              <a:t>. </a:t>
            </a:r>
            <a:r>
              <a:rPr lang="en-US" sz="2700" b="1" i="1" dirty="0" smtClean="0">
                <a:solidFill>
                  <a:srgbClr val="FF0000"/>
                </a:solidFill>
              </a:rPr>
              <a:t>When should bariatric surgery be used to treat obesity and weight-related</a:t>
            </a:r>
            <a:r>
              <a:rPr lang="ru-RU" sz="2700" b="1" i="1" dirty="0" smtClean="0">
                <a:solidFill>
                  <a:srgbClr val="FF0000"/>
                </a:solidFill>
              </a:rPr>
              <a:t> </a:t>
            </a:r>
            <a:r>
              <a:rPr lang="en-US" sz="2700" b="1" i="1" dirty="0" smtClean="0">
                <a:solidFill>
                  <a:srgbClr val="FF0000"/>
                </a:solidFill>
              </a:rPr>
              <a:t>complications?</a:t>
            </a:r>
            <a:r>
              <a:rPr lang="en-US" b="1" i="1" dirty="0" smtClean="0"/>
              <a:t/>
            </a:r>
            <a:br>
              <a:rPr lang="en-US" b="1" i="1" dirty="0" smtClean="0"/>
            </a:br>
            <a:endParaRPr lang="ru-RU" dirty="0"/>
          </a:p>
        </p:txBody>
      </p:sp>
      <p:sp>
        <p:nvSpPr>
          <p:cNvPr id="3" name="Содержимое 2"/>
          <p:cNvSpPr>
            <a:spLocks noGrp="1"/>
          </p:cNvSpPr>
          <p:nvPr>
            <p:ph idx="1"/>
          </p:nvPr>
        </p:nvSpPr>
        <p:spPr/>
        <p:txBody>
          <a:bodyPr>
            <a:normAutofit fontScale="55000" lnSpcReduction="20000"/>
          </a:bodyPr>
          <a:lstStyle/>
          <a:p>
            <a:pPr eaLnBrk="1" hangingPunct="1">
              <a:defRPr/>
            </a:pPr>
            <a:r>
              <a:rPr lang="en-US" dirty="0" smtClean="0"/>
              <a:t>•</a:t>
            </a:r>
            <a:r>
              <a:rPr lang="en-US" b="1" dirty="0" smtClean="0">
                <a:solidFill>
                  <a:srgbClr val="FF0000"/>
                </a:solidFill>
              </a:rPr>
              <a:t>Patients with BMI of 30 to 34.9</a:t>
            </a:r>
            <a:r>
              <a:rPr lang="ru-RU" b="1" dirty="0" smtClean="0">
                <a:solidFill>
                  <a:srgbClr val="FF0000"/>
                </a:solidFill>
              </a:rPr>
              <a:t> </a:t>
            </a:r>
            <a:r>
              <a:rPr lang="en-US" b="1" dirty="0" smtClean="0">
                <a:solidFill>
                  <a:srgbClr val="FF0000"/>
                </a:solidFill>
              </a:rPr>
              <a:t>kg/m2 </a:t>
            </a:r>
            <a:r>
              <a:rPr lang="en-US" dirty="0" smtClean="0"/>
              <a:t>with diabetes or metabolic syndrome may also be considered for a bariatric</a:t>
            </a:r>
            <a:r>
              <a:rPr lang="ru-RU" dirty="0" smtClean="0"/>
              <a:t> </a:t>
            </a:r>
            <a:r>
              <a:rPr lang="en-US" dirty="0" smtClean="0"/>
              <a:t>procedure, although current evidence is limited by the number of patients studied</a:t>
            </a:r>
            <a:r>
              <a:rPr lang="ru-RU" dirty="0" smtClean="0"/>
              <a:t> </a:t>
            </a:r>
            <a:r>
              <a:rPr lang="en-US" dirty="0" smtClean="0"/>
              <a:t>and lack of long-term data demonstrating net benefit.</a:t>
            </a:r>
            <a:r>
              <a:rPr lang="ru-RU" dirty="0" smtClean="0"/>
              <a:t> </a:t>
            </a:r>
            <a:r>
              <a:rPr lang="en-US" dirty="0" smtClean="0"/>
              <a:t>• BMI ≥35 kg/m2 and therapeutic target of weight control and improved</a:t>
            </a:r>
            <a:r>
              <a:rPr lang="ru-RU" dirty="0" smtClean="0"/>
              <a:t> </a:t>
            </a:r>
            <a:r>
              <a:rPr lang="en-US" dirty="0" smtClean="0"/>
              <a:t>biochemical markers of CVD risk </a:t>
            </a:r>
            <a:r>
              <a:rPr lang="en-US" b="1" dirty="0" smtClean="0"/>
              <a:t>(Grade A; BEL 1).</a:t>
            </a:r>
            <a:r>
              <a:rPr lang="ru-RU" b="1" dirty="0" smtClean="0"/>
              <a:t> </a:t>
            </a:r>
          </a:p>
          <a:p>
            <a:pPr eaLnBrk="1" hangingPunct="1">
              <a:defRPr/>
            </a:pPr>
            <a:endParaRPr lang="ru-RU" dirty="0" smtClean="0"/>
          </a:p>
          <a:p>
            <a:pPr eaLnBrk="1" hangingPunct="1">
              <a:defRPr/>
            </a:pPr>
            <a:r>
              <a:rPr lang="en-US" b="1" dirty="0" smtClean="0">
                <a:solidFill>
                  <a:srgbClr val="FF0000"/>
                </a:solidFill>
              </a:rPr>
              <a:t>BMI ≥30 kg/m2 </a:t>
            </a:r>
            <a:r>
              <a:rPr lang="en-US" dirty="0" smtClean="0"/>
              <a:t>and therapeutic target of weight control and improved</a:t>
            </a:r>
            <a:r>
              <a:rPr lang="ru-RU" dirty="0" smtClean="0"/>
              <a:t> </a:t>
            </a:r>
            <a:r>
              <a:rPr lang="en-US" dirty="0" smtClean="0"/>
              <a:t>biochemical markers of CVD risk </a:t>
            </a:r>
            <a:r>
              <a:rPr lang="en-US" b="1" dirty="0" smtClean="0"/>
              <a:t>(Grade B; BEL 2).</a:t>
            </a:r>
            <a:r>
              <a:rPr lang="ru-RU" b="1" dirty="0" smtClean="0"/>
              <a:t> </a:t>
            </a:r>
            <a:r>
              <a:rPr lang="en-US" dirty="0" smtClean="0"/>
              <a:t>• BMI ≥30 kg/m2 and therapeutic target of </a:t>
            </a:r>
            <a:r>
              <a:rPr lang="en-US" dirty="0" err="1" smtClean="0"/>
              <a:t>glycemic</a:t>
            </a:r>
            <a:r>
              <a:rPr lang="en-US" dirty="0" smtClean="0"/>
              <a:t> control in type 2</a:t>
            </a:r>
          </a:p>
          <a:p>
            <a:pPr eaLnBrk="1" hangingPunct="1">
              <a:defRPr/>
            </a:pPr>
            <a:r>
              <a:rPr lang="en-US" dirty="0" smtClean="0"/>
              <a:t>diabetes and improved biochemical markers of CVD risk </a:t>
            </a:r>
            <a:r>
              <a:rPr lang="en-US" b="1" dirty="0" smtClean="0"/>
              <a:t>(Grade C; BEL</a:t>
            </a:r>
            <a:r>
              <a:rPr lang="ru-RU" b="1" dirty="0" smtClean="0"/>
              <a:t> 3).</a:t>
            </a:r>
          </a:p>
          <a:p>
            <a:pPr eaLnBrk="1" hangingPunct="1">
              <a:defRPr/>
            </a:pPr>
            <a:r>
              <a:rPr lang="en-US" dirty="0" smtClean="0"/>
              <a:t>• </a:t>
            </a:r>
            <a:r>
              <a:rPr lang="en-US" b="1" dirty="0" smtClean="0"/>
              <a:t>R122</a:t>
            </a:r>
            <a:r>
              <a:rPr lang="en-US" b="1" dirty="0" smtClean="0">
                <a:solidFill>
                  <a:srgbClr val="FF0000"/>
                </a:solidFill>
              </a:rPr>
              <a:t>. Independent of BMI criteria</a:t>
            </a:r>
            <a:r>
              <a:rPr lang="en-US" b="1" dirty="0" smtClean="0"/>
              <a:t>, there is insufficient evidence for</a:t>
            </a:r>
            <a:r>
              <a:rPr lang="ru-RU" b="1" dirty="0" smtClean="0"/>
              <a:t> </a:t>
            </a:r>
            <a:r>
              <a:rPr lang="en-US" dirty="0" smtClean="0"/>
              <a:t>recommending a bariatric surgical procedure specifically for </a:t>
            </a:r>
            <a:r>
              <a:rPr lang="en-US" dirty="0" err="1" smtClean="0"/>
              <a:t>glycemic</a:t>
            </a:r>
            <a:r>
              <a:rPr lang="en-US" dirty="0" smtClean="0"/>
              <a:t> control</a:t>
            </a:r>
            <a:r>
              <a:rPr lang="ru-RU" dirty="0" smtClean="0"/>
              <a:t> </a:t>
            </a:r>
            <a:r>
              <a:rPr lang="en-US" dirty="0" smtClean="0"/>
              <a:t>alone, lipid lowering alone, or CVD risk reduction alone </a:t>
            </a:r>
            <a:r>
              <a:rPr lang="en-US" b="1" dirty="0" smtClean="0"/>
              <a:t>(Grade D).</a:t>
            </a:r>
          </a:p>
          <a:p>
            <a:pPr eaLnBrk="1" hangingPunct="1">
              <a:defRPr/>
            </a:pPr>
            <a:r>
              <a:rPr lang="en-US" dirty="0" smtClean="0"/>
              <a:t>• </a:t>
            </a:r>
            <a:r>
              <a:rPr lang="en-US" b="1" dirty="0" smtClean="0"/>
              <a:t>R123. All patients should undergo preoperative evaluation for weight-related</a:t>
            </a:r>
            <a:r>
              <a:rPr lang="ru-RU" b="1" dirty="0" smtClean="0"/>
              <a:t> </a:t>
            </a:r>
            <a:r>
              <a:rPr lang="en-US" dirty="0" smtClean="0"/>
              <a:t>complications and causes of obesity, with special attention directed to </a:t>
            </a:r>
            <a:r>
              <a:rPr lang="en-US" dirty="0" err="1" smtClean="0"/>
              <a:t>factorsthat</a:t>
            </a:r>
            <a:r>
              <a:rPr lang="en-US" dirty="0" smtClean="0"/>
              <a:t> could affect a recommendation for bariatric surgery or be ameliorated by</a:t>
            </a:r>
            <a:r>
              <a:rPr lang="ru-RU" dirty="0" smtClean="0"/>
              <a:t> </a:t>
            </a:r>
            <a:r>
              <a:rPr lang="en-US" dirty="0" smtClean="0"/>
              <a:t>weight loss resulting from the procedure </a:t>
            </a:r>
            <a:r>
              <a:rPr lang="en-US" b="1" dirty="0" smtClean="0"/>
              <a:t>(Grade A; BEL 1).</a:t>
            </a:r>
            <a:endParaRPr lang="ru-RU" dirty="0" smtClean="0"/>
          </a:p>
          <a:p>
            <a:pPr eaLnBrk="1" hangingPunct="1">
              <a:defRPr/>
            </a:pPr>
            <a:endParaRPr lang="ru-RU"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a:spLocks noGrp="1" noChangeArrowheads="1"/>
          </p:cNvSpPr>
          <p:nvPr>
            <p:ph type="body" idx="4294967295"/>
          </p:nvPr>
        </p:nvSpPr>
        <p:spPr>
          <a:xfrm>
            <a:off x="0" y="0"/>
            <a:ext cx="9251950" cy="6913563"/>
          </a:xfrm>
        </p:spPr>
        <p:txBody>
          <a:bodyPr/>
          <a:lstStyle/>
          <a:p>
            <a:pPr eaLnBrk="1" hangingPunct="1">
              <a:lnSpc>
                <a:spcPct val="80000"/>
              </a:lnSpc>
            </a:pPr>
            <a:r>
              <a:rPr lang="en-US" b="1" u="sng" smtClean="0"/>
              <a:t>Surgical procedures</a:t>
            </a:r>
            <a:endParaRPr lang="en-US" b="1" i="1" u="sng" smtClean="0"/>
          </a:p>
          <a:p>
            <a:pPr eaLnBrk="1" hangingPunct="1">
              <a:lnSpc>
                <a:spcPct val="80000"/>
              </a:lnSpc>
            </a:pPr>
            <a:endParaRPr lang="en-US" sz="2400" i="1" u="sng" smtClean="0"/>
          </a:p>
          <a:p>
            <a:pPr eaLnBrk="1" hangingPunct="1">
              <a:lnSpc>
                <a:spcPct val="80000"/>
              </a:lnSpc>
            </a:pPr>
            <a:r>
              <a:rPr lang="en-US" sz="2400" i="1" u="sng" smtClean="0"/>
              <a:t>Wiring the jaws</a:t>
            </a:r>
            <a:r>
              <a:rPr lang="en-US" sz="2400" smtClean="0"/>
              <a:t> to prevent eating. This permits liquid feeds only. It can be used as a temporary measure but good dental hygiene is essential. </a:t>
            </a:r>
            <a:endParaRPr lang="en-US" sz="2400" i="1" u="sng" smtClean="0"/>
          </a:p>
          <a:p>
            <a:pPr eaLnBrk="1" hangingPunct="1">
              <a:lnSpc>
                <a:spcPct val="80000"/>
              </a:lnSpc>
            </a:pPr>
            <a:r>
              <a:rPr lang="en-US" sz="2400" i="1" u="sng" smtClean="0"/>
              <a:t>Gastroplasty</a:t>
            </a:r>
            <a:r>
              <a:rPr lang="en-US" sz="2400" u="sng" smtClean="0"/>
              <a:t>.</a:t>
            </a:r>
            <a:r>
              <a:rPr lang="en-US" sz="2400" smtClean="0"/>
              <a:t> A small gastric pouch is created by vertically stapling across the wall of the stomach. Good results have been claimed but slow weight regain occurs owing to change in eating patterns, e.g. ingestion of small frequent meals that do not cause discomfort. </a:t>
            </a:r>
            <a:endParaRPr lang="ru-RU" sz="2400" smtClean="0"/>
          </a:p>
          <a:p>
            <a:pPr eaLnBrk="1" hangingPunct="1">
              <a:lnSpc>
                <a:spcPct val="80000"/>
              </a:lnSpc>
            </a:pPr>
            <a:r>
              <a:rPr lang="en-US" sz="2400" i="1" u="sng" smtClean="0"/>
              <a:t>Gastric banding</a:t>
            </a:r>
            <a:r>
              <a:rPr lang="en-US" sz="2400" u="sng" smtClean="0"/>
              <a:t>.</a:t>
            </a:r>
            <a:r>
              <a:rPr lang="en-US" sz="2400" smtClean="0"/>
              <a:t> An adjustable band is encircled around the proximal stomach to compartmentalize it into a small pouch and a large remnant. This can be performed laparoscopically. The results are variable. </a:t>
            </a:r>
            <a:endParaRPr lang="ru-RU" sz="2400" smtClean="0"/>
          </a:p>
          <a:p>
            <a:pPr eaLnBrk="1" hangingPunct="1">
              <a:lnSpc>
                <a:spcPct val="80000"/>
              </a:lnSpc>
            </a:pPr>
            <a:r>
              <a:rPr lang="en-US" sz="2400" i="1" u="sng" smtClean="0"/>
              <a:t>Gastric bypass</a:t>
            </a:r>
            <a:r>
              <a:rPr lang="en-US" sz="2400" u="sng" smtClean="0"/>
              <a:t>.</a:t>
            </a:r>
            <a:r>
              <a:rPr lang="en-US" sz="2400" smtClean="0"/>
              <a:t> A Roux-en-Y gastrojejunostomy is performed. Loss of excess weight of 50-60% has been reported at 10 years but there are many long-term complications which need careful surveillance. </a:t>
            </a:r>
            <a:endParaRPr lang="ru-RU" sz="2400" smtClean="0"/>
          </a:p>
          <a:p>
            <a:pPr eaLnBrk="1" hangingPunct="1">
              <a:lnSpc>
                <a:spcPct val="80000"/>
              </a:lnSpc>
            </a:pPr>
            <a:r>
              <a:rPr lang="en-US" sz="2400" i="1" u="sng" smtClean="0"/>
              <a:t>Liposuction</a:t>
            </a:r>
            <a:r>
              <a:rPr lang="en-US" sz="2400" u="sng" smtClean="0"/>
              <a:t>.</a:t>
            </a:r>
            <a:r>
              <a:rPr lang="en-US" sz="2400" smtClean="0"/>
              <a:t> The removal of large amounts of fat by suction does not deal with the underlying problem and weight regain frequently occurs.</a:t>
            </a:r>
            <a:endParaRPr lang="ru-RU" sz="2400" smtClean="0"/>
          </a:p>
          <a:p>
            <a:pPr eaLnBrk="1" hangingPunct="1">
              <a:lnSpc>
                <a:spcPct val="80000"/>
              </a:lnSpc>
            </a:pPr>
            <a:endParaRPr lang="ru-RU" sz="2400"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Заголовок 1"/>
          <p:cNvSpPr>
            <a:spLocks noGrp="1"/>
          </p:cNvSpPr>
          <p:nvPr>
            <p:ph type="title"/>
          </p:nvPr>
        </p:nvSpPr>
        <p:spPr/>
        <p:txBody>
          <a:bodyPr/>
          <a:lstStyle/>
          <a:p>
            <a:pPr eaLnBrk="1" hangingPunct="1"/>
            <a:endParaRPr lang="ru-RU" smtClean="0"/>
          </a:p>
        </p:txBody>
      </p:sp>
      <p:pic>
        <p:nvPicPr>
          <p:cNvPr id="45059" name="Picture 2"/>
          <p:cNvPicPr>
            <a:picLocks noGrp="1" noChangeAspect="1" noChangeArrowheads="1"/>
          </p:cNvPicPr>
          <p:nvPr>
            <p:ph idx="1"/>
          </p:nvPr>
        </p:nvPicPr>
        <p:blipFill>
          <a:blip r:embed="rId2" cstate="print"/>
          <a:srcRect/>
          <a:stretch>
            <a:fillRect/>
          </a:stretch>
        </p:blipFill>
        <p:spPr>
          <a:xfrm>
            <a:off x="1668463" y="0"/>
            <a:ext cx="5207000" cy="6929438"/>
          </a:xfrm>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Заголовок 1"/>
          <p:cNvSpPr>
            <a:spLocks noGrp="1"/>
          </p:cNvSpPr>
          <p:nvPr>
            <p:ph type="ctrTitle"/>
          </p:nvPr>
        </p:nvSpPr>
        <p:spPr/>
        <p:txBody>
          <a:bodyPr/>
          <a:lstStyle/>
          <a:p>
            <a:pPr eaLnBrk="1" hangingPunct="1"/>
            <a:r>
              <a:rPr lang="en-US" b="1" smtClean="0">
                <a:solidFill>
                  <a:srgbClr val="C00000"/>
                </a:solidFill>
              </a:rPr>
              <a:t>CENTRAL OBESITY AND METABOLIC SYNDROME</a:t>
            </a:r>
            <a:endParaRPr lang="ru-RU" b="1" smtClean="0">
              <a:solidFill>
                <a:srgbClr val="C00000"/>
              </a:solidFill>
            </a:endParaRPr>
          </a:p>
        </p:txBody>
      </p:sp>
      <p:sp>
        <p:nvSpPr>
          <p:cNvPr id="46083" name="Подзаголовок 2"/>
          <p:cNvSpPr>
            <a:spLocks noGrp="1"/>
          </p:cNvSpPr>
          <p:nvPr>
            <p:ph type="subTitle" idx="1"/>
          </p:nvPr>
        </p:nvSpPr>
        <p:spPr/>
        <p:txBody>
          <a:bodyPr/>
          <a:lstStyle/>
          <a:p>
            <a:pPr eaLnBrk="1" hangingPunct="1"/>
            <a:r>
              <a:rPr lang="en-US" smtClean="0"/>
              <a:t>Diagnosis and management</a:t>
            </a:r>
            <a:endParaRPr lang="ru-RU" smtClean="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eaLnBrk="1" hangingPunct="1">
              <a:defRPr/>
            </a:pPr>
            <a:r>
              <a:rPr lang="en-US" sz="2700" b="1" dirty="0" smtClean="0">
                <a:solidFill>
                  <a:srgbClr val="C00000"/>
                </a:solidFill>
              </a:rPr>
              <a:t>According to the new IDF definition, for a person to be defined as having the metabolic syndrome they must have:</a:t>
            </a:r>
            <a:r>
              <a:rPr lang="en-US" dirty="0" smtClean="0"/>
              <a:t/>
            </a:r>
            <a:br>
              <a:rPr lang="en-US" dirty="0" smtClean="0"/>
            </a:br>
            <a:endParaRPr lang="ru-RU" dirty="0"/>
          </a:p>
        </p:txBody>
      </p:sp>
      <p:sp>
        <p:nvSpPr>
          <p:cNvPr id="3" name="Содержимое 2"/>
          <p:cNvSpPr>
            <a:spLocks noGrp="1"/>
          </p:cNvSpPr>
          <p:nvPr>
            <p:ph idx="1"/>
          </p:nvPr>
        </p:nvSpPr>
        <p:spPr>
          <a:xfrm>
            <a:off x="468313" y="1125538"/>
            <a:ext cx="8218487" cy="5183187"/>
          </a:xfrm>
        </p:spPr>
        <p:txBody>
          <a:bodyPr>
            <a:normAutofit fontScale="70000" lnSpcReduction="20000"/>
          </a:bodyPr>
          <a:lstStyle/>
          <a:p>
            <a:pPr eaLnBrk="1" hangingPunct="1">
              <a:buFont typeface="Wingdings" pitchFamily="2" charset="2"/>
              <a:buNone/>
              <a:defRPr/>
            </a:pPr>
            <a:r>
              <a:rPr lang="en-US" sz="3800" b="1" dirty="0" smtClean="0">
                <a:solidFill>
                  <a:srgbClr val="0070C0"/>
                </a:solidFill>
              </a:rPr>
              <a:t>Central obesity (defined as waist circumference* with ethnicity specific values)</a:t>
            </a:r>
          </a:p>
          <a:p>
            <a:pPr eaLnBrk="1" hangingPunct="1">
              <a:buFont typeface="Wingdings" pitchFamily="2" charset="2"/>
              <a:buNone/>
              <a:defRPr/>
            </a:pPr>
            <a:r>
              <a:rPr lang="en-US" sz="3800" dirty="0" smtClean="0"/>
              <a:t>	</a:t>
            </a:r>
            <a:r>
              <a:rPr lang="en-US" sz="3800" dirty="0" smtClean="0">
                <a:solidFill>
                  <a:srgbClr val="0070C0"/>
                </a:solidFill>
              </a:rPr>
              <a:t>plus any two of the following four factors</a:t>
            </a:r>
            <a:r>
              <a:rPr lang="en-US" sz="3800" dirty="0" smtClean="0"/>
              <a:t>:</a:t>
            </a:r>
          </a:p>
          <a:p>
            <a:pPr eaLnBrk="1" hangingPunct="1">
              <a:defRPr/>
            </a:pPr>
            <a:r>
              <a:rPr lang="en-US" dirty="0" smtClean="0"/>
              <a:t>Raised triglycerides   ≥ 150 mg/</a:t>
            </a:r>
            <a:r>
              <a:rPr lang="en-US" dirty="0" err="1" smtClean="0"/>
              <a:t>dL</a:t>
            </a:r>
            <a:r>
              <a:rPr lang="en-US" dirty="0" smtClean="0"/>
              <a:t> (1.7 </a:t>
            </a:r>
            <a:r>
              <a:rPr lang="en-US" dirty="0" err="1" smtClean="0"/>
              <a:t>mmol</a:t>
            </a:r>
            <a:r>
              <a:rPr lang="en-US" dirty="0" smtClean="0"/>
              <a:t>/L)   or specific treatment for this lipid abnormality</a:t>
            </a:r>
          </a:p>
          <a:p>
            <a:pPr eaLnBrk="1" hangingPunct="1">
              <a:defRPr/>
            </a:pPr>
            <a:r>
              <a:rPr lang="en-US" dirty="0" smtClean="0"/>
              <a:t>Reduced HDL cholesterol &lt; 40 mg/</a:t>
            </a:r>
            <a:r>
              <a:rPr lang="en-US" dirty="0" err="1" smtClean="0"/>
              <a:t>dL</a:t>
            </a:r>
            <a:r>
              <a:rPr lang="en-US" dirty="0" smtClean="0"/>
              <a:t> (1.03 </a:t>
            </a:r>
            <a:r>
              <a:rPr lang="en-US" dirty="0" err="1" smtClean="0"/>
              <a:t>mmol</a:t>
            </a:r>
            <a:r>
              <a:rPr lang="en-US" dirty="0" smtClean="0"/>
              <a:t>/L) in males   &lt; 50 mg/</a:t>
            </a:r>
            <a:r>
              <a:rPr lang="en-US" dirty="0" err="1" smtClean="0"/>
              <a:t>dL</a:t>
            </a:r>
            <a:r>
              <a:rPr lang="en-US" dirty="0" smtClean="0"/>
              <a:t> (1.29 </a:t>
            </a:r>
            <a:r>
              <a:rPr lang="en-US" dirty="0" err="1" smtClean="0"/>
              <a:t>mmol</a:t>
            </a:r>
            <a:r>
              <a:rPr lang="en-US" dirty="0" smtClean="0"/>
              <a:t>/L) in females</a:t>
            </a:r>
          </a:p>
          <a:p>
            <a:pPr eaLnBrk="1" hangingPunct="1">
              <a:buFont typeface="Wingdings" pitchFamily="2" charset="2"/>
              <a:buNone/>
              <a:defRPr/>
            </a:pPr>
            <a:r>
              <a:rPr lang="en-US" dirty="0" smtClean="0"/>
              <a:t>           or specific treatment for this lipid abnormality</a:t>
            </a:r>
          </a:p>
          <a:p>
            <a:pPr eaLnBrk="1" hangingPunct="1">
              <a:defRPr/>
            </a:pPr>
            <a:r>
              <a:rPr lang="en-US" dirty="0" smtClean="0"/>
              <a:t>Raised blood    pressure   systolic BP ≥ 130 or diastolic BP ≥ 85 mm Hg   or treatment of previously diagnosed hypertension</a:t>
            </a:r>
          </a:p>
          <a:p>
            <a:pPr eaLnBrk="1" hangingPunct="1">
              <a:defRPr/>
            </a:pPr>
            <a:r>
              <a:rPr lang="en-US" dirty="0" smtClean="0"/>
              <a:t>Raised fasting    plasma glucose   (FPG) ≥ 100 mg/</a:t>
            </a:r>
            <a:r>
              <a:rPr lang="en-US" dirty="0" err="1" smtClean="0"/>
              <a:t>dL</a:t>
            </a:r>
            <a:r>
              <a:rPr lang="en-US" dirty="0" smtClean="0"/>
              <a:t> (5.6 </a:t>
            </a:r>
            <a:r>
              <a:rPr lang="en-US" dirty="0" err="1" smtClean="0"/>
              <a:t>mmol</a:t>
            </a:r>
            <a:r>
              <a:rPr lang="en-US" dirty="0" smtClean="0"/>
              <a:t>/L),   or previously diagnosed type 2 diabetes</a:t>
            </a:r>
          </a:p>
          <a:p>
            <a:pPr eaLnBrk="1" hangingPunct="1">
              <a:defRPr/>
            </a:pPr>
            <a:r>
              <a:rPr lang="en-US" dirty="0" smtClean="0"/>
              <a:t>If above 5.6 </a:t>
            </a:r>
            <a:r>
              <a:rPr lang="en-US" dirty="0" err="1" smtClean="0"/>
              <a:t>mmol</a:t>
            </a:r>
            <a:r>
              <a:rPr lang="en-US" dirty="0" smtClean="0"/>
              <a:t>/L or 100 mg/</a:t>
            </a:r>
            <a:r>
              <a:rPr lang="en-US" dirty="0" err="1" smtClean="0"/>
              <a:t>dL</a:t>
            </a:r>
            <a:r>
              <a:rPr lang="en-US" dirty="0" smtClean="0"/>
              <a:t>, OGTT is strongly   recommended but is not necessary to define presence of the metabolic syndrome in the new definition.</a:t>
            </a:r>
          </a:p>
          <a:p>
            <a:pPr eaLnBrk="1" hangingPunct="1">
              <a:defRPr/>
            </a:pPr>
            <a:endParaRPr lang="ru-RU" dirty="0" smtClean="0"/>
          </a:p>
          <a:p>
            <a:pPr eaLnBrk="1" hangingPunct="1">
              <a:defRPr/>
            </a:pPr>
            <a:endParaRPr lang="ru-RU"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eaLnBrk="1" hangingPunct="1">
              <a:defRPr/>
            </a:pPr>
            <a:r>
              <a:rPr lang="en-US" dirty="0" smtClean="0"/>
              <a:t/>
            </a:r>
            <a:br>
              <a:rPr lang="en-US" dirty="0" smtClean="0"/>
            </a:br>
            <a:r>
              <a:rPr lang="en-US" dirty="0" smtClean="0"/>
              <a:t> The new International Diabetes Federation (IDF) definition</a:t>
            </a:r>
            <a:br>
              <a:rPr lang="en-US" dirty="0" smtClean="0"/>
            </a:br>
            <a:r>
              <a:rPr lang="en-US" i="1" dirty="0" smtClean="0"/>
              <a:t>* </a:t>
            </a:r>
            <a:br>
              <a:rPr lang="en-US" i="1" dirty="0" smtClean="0"/>
            </a:br>
            <a:endParaRPr lang="ru-RU" dirty="0"/>
          </a:p>
        </p:txBody>
      </p:sp>
      <p:sp>
        <p:nvSpPr>
          <p:cNvPr id="3" name="Содержимое 2"/>
          <p:cNvSpPr>
            <a:spLocks noGrp="1"/>
          </p:cNvSpPr>
          <p:nvPr>
            <p:ph idx="1"/>
          </p:nvPr>
        </p:nvSpPr>
        <p:spPr/>
        <p:txBody>
          <a:bodyPr>
            <a:normAutofit fontScale="70000" lnSpcReduction="20000"/>
          </a:bodyPr>
          <a:lstStyle/>
          <a:p>
            <a:pPr eaLnBrk="1" hangingPunct="1">
              <a:defRPr/>
            </a:pPr>
            <a:r>
              <a:rPr lang="en-US" b="1" dirty="0" smtClean="0"/>
              <a:t>Worldwide definition  </a:t>
            </a:r>
            <a:r>
              <a:rPr lang="en-US" dirty="0" smtClean="0"/>
              <a:t>for use in clinical practice.</a:t>
            </a:r>
          </a:p>
          <a:p>
            <a:pPr eaLnBrk="1" hangingPunct="1">
              <a:defRPr/>
            </a:pPr>
            <a:r>
              <a:rPr lang="en-US" dirty="0" smtClean="0"/>
              <a:t> While the pathogenesis of the metabolic syndrome and each of its components is complex and not well understood, </a:t>
            </a:r>
            <a:r>
              <a:rPr lang="en-US" b="1" dirty="0" smtClean="0">
                <a:solidFill>
                  <a:srgbClr val="C00000"/>
                </a:solidFill>
              </a:rPr>
              <a:t>central obesity and insulin resistance are acknowledged as important causative factors. </a:t>
            </a:r>
          </a:p>
          <a:p>
            <a:pPr eaLnBrk="1" hangingPunct="1">
              <a:defRPr/>
            </a:pPr>
            <a:r>
              <a:rPr lang="en-US" dirty="0" smtClean="0"/>
              <a:t>Central (abdominal) obesity, easily assessed using waist circumference and independently associated with each of the other metabolic syndrome components including insulin resistance, is a prerequisite risk factor</a:t>
            </a:r>
          </a:p>
          <a:p>
            <a:pPr eaLnBrk="1" hangingPunct="1">
              <a:defRPr/>
            </a:pPr>
            <a:endParaRPr lang="en-US" dirty="0" smtClean="0"/>
          </a:p>
          <a:p>
            <a:pPr eaLnBrk="1" hangingPunct="1">
              <a:defRPr/>
            </a:pPr>
            <a:r>
              <a:rPr lang="en-US" b="1" i="1" dirty="0" smtClean="0">
                <a:solidFill>
                  <a:srgbClr val="C00000"/>
                </a:solidFill>
              </a:rPr>
              <a:t>If BMI is &gt;30kg/m², central obesity can be assumed and waist circumference does not need to be</a:t>
            </a:r>
            <a:br>
              <a:rPr lang="en-US" b="1" i="1" dirty="0" smtClean="0">
                <a:solidFill>
                  <a:srgbClr val="C00000"/>
                </a:solidFill>
              </a:rPr>
            </a:br>
            <a:r>
              <a:rPr lang="en-US" b="1" i="1" dirty="0" smtClean="0">
                <a:solidFill>
                  <a:srgbClr val="C00000"/>
                </a:solidFill>
              </a:rPr>
              <a:t>measured.</a:t>
            </a:r>
            <a:endParaRPr lang="en-US" b="1" dirty="0" smtClean="0">
              <a:solidFill>
                <a:srgbClr val="C00000"/>
              </a:solidFill>
            </a:endParaRPr>
          </a:p>
          <a:p>
            <a:pPr eaLnBrk="1" hangingPunct="1">
              <a:defRPr/>
            </a:pPr>
            <a:endParaRPr lang="ru-RU" b="1" dirty="0" smtClean="0">
              <a:solidFill>
                <a:srgbClr val="C00000"/>
              </a:solidFil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Заголовок 1"/>
          <p:cNvSpPr>
            <a:spLocks noGrp="1"/>
          </p:cNvSpPr>
          <p:nvPr>
            <p:ph type="title"/>
          </p:nvPr>
        </p:nvSpPr>
        <p:spPr/>
        <p:txBody>
          <a:bodyPr/>
          <a:lstStyle/>
          <a:p>
            <a:pPr eaLnBrk="1" hangingPunct="1"/>
            <a:endParaRPr lang="ru-RU" smtClean="0"/>
          </a:p>
        </p:txBody>
      </p:sp>
      <p:pic>
        <p:nvPicPr>
          <p:cNvPr id="49155" name="Содержимое 3" descr="http://hudeemunas.ru/wp-content/uploads/2016/09/%D0%B2%D0%B8%D1%81%D1%86%D0%B5%D1%80%D0%B0%D0%BB%D1%8C%D0%BD%D1%8B%D0%B9-%D0%B6%D0%B8%D1%80.jpg"/>
          <p:cNvPicPr>
            <a:picLocks noGrp="1"/>
          </p:cNvPicPr>
          <p:nvPr>
            <p:ph idx="1"/>
          </p:nvPr>
        </p:nvPicPr>
        <p:blipFill>
          <a:blip r:embed="rId2" cstate="print"/>
          <a:srcRect/>
          <a:stretch>
            <a:fillRect/>
          </a:stretch>
        </p:blipFill>
        <p:spPr>
          <a:xfrm>
            <a:off x="395288" y="188913"/>
            <a:ext cx="8208962" cy="6408737"/>
          </a:xfrm>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eaLnBrk="1" hangingPunct="1">
              <a:defRPr/>
            </a:pPr>
            <a:r>
              <a:rPr lang="ru-RU" sz="2700" b="1" dirty="0" smtClean="0"/>
              <a:t>Компьютерная </a:t>
            </a:r>
            <a:r>
              <a:rPr lang="ru-RU" sz="2700" b="1" dirty="0" err="1" smtClean="0"/>
              <a:t>томограмма</a:t>
            </a:r>
            <a:r>
              <a:rPr lang="ru-RU" sz="2700" b="1" dirty="0" smtClean="0"/>
              <a:t>, уровень LIV–V, пациента с метаболическим синдромом и висцеральным ожирением: ВЖТ=138 см2, ПКЖ=258 см2, ВЖТ/ПКЖ=0,53.</a:t>
            </a:r>
            <a:r>
              <a:rPr lang="ru-RU" dirty="0" smtClean="0"/>
              <a:t/>
            </a:r>
            <a:br>
              <a:rPr lang="ru-RU" dirty="0" smtClean="0"/>
            </a:br>
            <a:endParaRPr lang="ru-RU" dirty="0"/>
          </a:p>
        </p:txBody>
      </p:sp>
      <p:pic>
        <p:nvPicPr>
          <p:cNvPr id="50179" name="Содержимое 3"/>
          <p:cNvPicPr>
            <a:picLocks noGrp="1"/>
          </p:cNvPicPr>
          <p:nvPr>
            <p:ph idx="1"/>
          </p:nvPr>
        </p:nvPicPr>
        <p:blipFill>
          <a:blip r:embed="rId2" cstate="print"/>
          <a:srcRect/>
          <a:stretch>
            <a:fillRect/>
          </a:stretch>
        </p:blipFill>
        <p:spPr>
          <a:xfrm>
            <a:off x="539750" y="1268413"/>
            <a:ext cx="8280400" cy="5589587"/>
          </a:xfrm>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eaLnBrk="1" hangingPunct="1">
              <a:defRPr/>
            </a:pPr>
            <a:r>
              <a:rPr lang="en-US" b="1" i="1" dirty="0" smtClean="0">
                <a:solidFill>
                  <a:srgbClr val="C00000"/>
                </a:solidFill>
              </a:rPr>
              <a:t>Primary intervention</a:t>
            </a:r>
            <a:br>
              <a:rPr lang="en-US" b="1" i="1" dirty="0" smtClean="0">
                <a:solidFill>
                  <a:srgbClr val="C00000"/>
                </a:solidFill>
              </a:rPr>
            </a:br>
            <a:endParaRPr lang="ru-RU" b="1" dirty="0">
              <a:solidFill>
                <a:srgbClr val="C00000"/>
              </a:solidFill>
            </a:endParaRPr>
          </a:p>
        </p:txBody>
      </p:sp>
      <p:sp>
        <p:nvSpPr>
          <p:cNvPr id="3" name="Содержимое 2"/>
          <p:cNvSpPr>
            <a:spLocks noGrp="1"/>
          </p:cNvSpPr>
          <p:nvPr>
            <p:ph idx="1"/>
          </p:nvPr>
        </p:nvSpPr>
        <p:spPr/>
        <p:txBody>
          <a:bodyPr>
            <a:normAutofit fontScale="55000" lnSpcReduction="20000"/>
          </a:bodyPr>
          <a:lstStyle/>
          <a:p>
            <a:pPr algn="ctr" eaLnBrk="1" hangingPunct="1">
              <a:buFont typeface="Wingdings" pitchFamily="2" charset="2"/>
              <a:buNone/>
              <a:defRPr/>
            </a:pPr>
            <a:r>
              <a:rPr lang="en-US" sz="4200" dirty="0" smtClean="0"/>
              <a:t>IDF recommends that primary management for the metabolic syndrome is </a:t>
            </a:r>
            <a:r>
              <a:rPr lang="en-US" sz="4200" b="1" dirty="0" smtClean="0">
                <a:solidFill>
                  <a:srgbClr val="0070C0"/>
                </a:solidFill>
              </a:rPr>
              <a:t>a healthy lifestyle. </a:t>
            </a:r>
          </a:p>
          <a:p>
            <a:pPr algn="ctr" eaLnBrk="1" hangingPunct="1">
              <a:buFont typeface="Wingdings" pitchFamily="2" charset="2"/>
              <a:buNone/>
              <a:defRPr/>
            </a:pPr>
            <a:r>
              <a:rPr lang="en-US" sz="4200" dirty="0" smtClean="0"/>
              <a:t>This</a:t>
            </a:r>
            <a:r>
              <a:rPr lang="ru-RU" sz="4200" dirty="0" smtClean="0"/>
              <a:t> </a:t>
            </a:r>
            <a:r>
              <a:rPr lang="en-US" sz="4200" dirty="0" smtClean="0"/>
              <a:t>includes: </a:t>
            </a:r>
          </a:p>
          <a:p>
            <a:pPr algn="ctr" eaLnBrk="1" hangingPunct="1">
              <a:buFontTx/>
              <a:buChar char="-"/>
              <a:defRPr/>
            </a:pPr>
            <a:r>
              <a:rPr lang="en-US" sz="4200" b="1" dirty="0" smtClean="0">
                <a:solidFill>
                  <a:srgbClr val="0070C0"/>
                </a:solidFill>
              </a:rPr>
              <a:t>moderate calorie restriction (to achieve a 5–10 per cent loss of body weight in the first year)</a:t>
            </a:r>
          </a:p>
          <a:p>
            <a:pPr algn="ctr" eaLnBrk="1" hangingPunct="1">
              <a:buFontTx/>
              <a:buChar char="-"/>
              <a:defRPr/>
            </a:pPr>
            <a:r>
              <a:rPr lang="en-US" sz="4200" b="1" dirty="0" smtClean="0">
                <a:solidFill>
                  <a:srgbClr val="0070C0"/>
                </a:solidFill>
              </a:rPr>
              <a:t> moderate increase in physical activity, </a:t>
            </a:r>
          </a:p>
          <a:p>
            <a:pPr algn="ctr" eaLnBrk="1" hangingPunct="1">
              <a:buFontTx/>
              <a:buChar char="-"/>
              <a:defRPr/>
            </a:pPr>
            <a:r>
              <a:rPr lang="en-US" sz="4200" b="1" dirty="0" smtClean="0">
                <a:solidFill>
                  <a:srgbClr val="0070C0"/>
                </a:solidFill>
              </a:rPr>
              <a:t>change in dietary composition.</a:t>
            </a:r>
          </a:p>
          <a:p>
            <a:pPr algn="ctr" eaLnBrk="1" hangingPunct="1">
              <a:buFont typeface="Wingdings" pitchFamily="2" charset="2"/>
              <a:buNone/>
              <a:defRPr/>
            </a:pPr>
            <a:r>
              <a:rPr lang="en-US" sz="4200" dirty="0" smtClean="0"/>
              <a:t> The results of Finnish and American prevention of diabetes studies have shown the marked clinical benefits associated with a small weight loss (as well as increased physical activity) in terms of preventing (or at least delaying by several years) the conversion to type 2 diabetes among high-risk individuals with glucose intolerance who were, generally, obese.</a:t>
            </a:r>
          </a:p>
          <a:p>
            <a:pPr eaLnBrk="1" hangingPunct="1">
              <a:defRPr/>
            </a:pPr>
            <a:endParaRPr lang="ru-RU"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258888" y="549275"/>
            <a:ext cx="8229600" cy="1143000"/>
          </a:xfrm>
        </p:spPr>
        <p:txBody>
          <a:bodyPr/>
          <a:lstStyle/>
          <a:p>
            <a:pPr eaLnBrk="1" hangingPunct="1"/>
            <a:r>
              <a:rPr lang="en-US" sz="6600" b="1" smtClean="0"/>
              <a:t>'Simple'  obesity</a:t>
            </a:r>
            <a:r>
              <a:rPr lang="ru-RU" sz="5400" smtClean="0"/>
              <a:t/>
            </a:r>
            <a:br>
              <a:rPr lang="ru-RU" sz="5400" smtClean="0"/>
            </a:br>
            <a:endParaRPr lang="ru-RU" sz="5400" smtClean="0"/>
          </a:p>
        </p:txBody>
      </p:sp>
      <p:sp>
        <p:nvSpPr>
          <p:cNvPr id="6147" name="Rectangle 3"/>
          <p:cNvSpPr>
            <a:spLocks noGrp="1" noChangeArrowheads="1"/>
          </p:cNvSpPr>
          <p:nvPr>
            <p:ph type="body" idx="1"/>
          </p:nvPr>
        </p:nvSpPr>
        <p:spPr>
          <a:xfrm>
            <a:off x="179388" y="1600200"/>
            <a:ext cx="8785225" cy="4530725"/>
          </a:xfrm>
        </p:spPr>
        <p:txBody>
          <a:bodyPr/>
          <a:lstStyle/>
          <a:p>
            <a:pPr eaLnBrk="1" hangingPunct="1">
              <a:buFont typeface="Wingdings" pitchFamily="2" charset="2"/>
              <a:buNone/>
            </a:pPr>
            <a:r>
              <a:rPr lang="en-US" b="1" smtClean="0"/>
              <a:t>   </a:t>
            </a:r>
            <a:r>
              <a:rPr lang="en-US" sz="5400" b="1" smtClean="0"/>
              <a:t>Not all obese people eat more than the average person,  but all obviously eat more than they need.</a:t>
            </a:r>
            <a:r>
              <a:rPr lang="en-US" sz="5400" smtClean="0"/>
              <a:t> </a:t>
            </a:r>
          </a:p>
          <a:p>
            <a:pPr eaLnBrk="1" hangingPunct="1"/>
            <a:endParaRPr lang="ru-RU" sz="5400"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Заголовок 1"/>
          <p:cNvSpPr>
            <a:spLocks noGrp="1"/>
          </p:cNvSpPr>
          <p:nvPr>
            <p:ph type="title"/>
          </p:nvPr>
        </p:nvSpPr>
        <p:spPr/>
        <p:txBody>
          <a:bodyPr/>
          <a:lstStyle/>
          <a:p>
            <a:pPr eaLnBrk="1" hangingPunct="1"/>
            <a:r>
              <a:rPr lang="en-US" b="1" i="1" smtClean="0">
                <a:solidFill>
                  <a:srgbClr val="C00000"/>
                </a:solidFill>
              </a:rPr>
              <a:t>Secondary intervention</a:t>
            </a:r>
          </a:p>
        </p:txBody>
      </p:sp>
      <p:sp>
        <p:nvSpPr>
          <p:cNvPr id="3" name="Содержимое 2"/>
          <p:cNvSpPr>
            <a:spLocks noGrp="1"/>
          </p:cNvSpPr>
          <p:nvPr>
            <p:ph idx="1"/>
          </p:nvPr>
        </p:nvSpPr>
        <p:spPr/>
        <p:txBody>
          <a:bodyPr>
            <a:normAutofit fontScale="70000" lnSpcReduction="20000"/>
          </a:bodyPr>
          <a:lstStyle/>
          <a:p>
            <a:pPr algn="ctr" eaLnBrk="1" hangingPunct="1">
              <a:buFont typeface="Wingdings" pitchFamily="2" charset="2"/>
              <a:buNone/>
              <a:defRPr/>
            </a:pPr>
            <a:r>
              <a:rPr lang="en-US" dirty="0" smtClean="0"/>
              <a:t>In people for whom lifestyle change is not enough and who are  considered </a:t>
            </a:r>
            <a:r>
              <a:rPr lang="en-US" dirty="0" smtClean="0">
                <a:solidFill>
                  <a:srgbClr val="C00000"/>
                </a:solidFill>
              </a:rPr>
              <a:t>to be at high risk for CVD</a:t>
            </a:r>
            <a:r>
              <a:rPr lang="en-US" dirty="0" smtClean="0"/>
              <a:t>, </a:t>
            </a:r>
            <a:r>
              <a:rPr lang="en-US" b="1" dirty="0" smtClean="0">
                <a:solidFill>
                  <a:srgbClr val="0070C0"/>
                </a:solidFill>
              </a:rPr>
              <a:t>drug therapy may be required to treat the metabolic syndrome</a:t>
            </a:r>
            <a:r>
              <a:rPr lang="en-US" dirty="0" smtClean="0"/>
              <a:t>. </a:t>
            </a:r>
          </a:p>
          <a:p>
            <a:pPr algn="ctr" eaLnBrk="1" hangingPunct="1">
              <a:buFont typeface="Wingdings" pitchFamily="2" charset="2"/>
              <a:buNone/>
              <a:defRPr/>
            </a:pPr>
            <a:r>
              <a:rPr lang="en-US" dirty="0" smtClean="0"/>
              <a:t>There is a definite need for a treatment that could modulate the underlying mechanisms of the metabolic syndrome as a whole and thereby reduce the impact of all the risk factors and the long term metabolic and cardiovascular consequences. However, these mechanisms are currently unknown and specific pharmacological agents are therefore not yet available. </a:t>
            </a:r>
          </a:p>
          <a:p>
            <a:pPr algn="ctr" eaLnBrk="1" hangingPunct="1">
              <a:buFont typeface="Wingdings" pitchFamily="2" charset="2"/>
              <a:buNone/>
              <a:defRPr/>
            </a:pPr>
            <a:r>
              <a:rPr lang="en-US" dirty="0" smtClean="0"/>
              <a:t> It is currently necessary instead to treat the individual components of the syndrome in order that a lower individual risk associated with each component will reduce the overall impact on CVD and diabetes risk</a:t>
            </a:r>
            <a:endParaRPr lang="ru-RU"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Заголовок 1"/>
          <p:cNvSpPr>
            <a:spLocks noGrp="1"/>
          </p:cNvSpPr>
          <p:nvPr>
            <p:ph type="title"/>
          </p:nvPr>
        </p:nvSpPr>
        <p:spPr/>
        <p:txBody>
          <a:bodyPr/>
          <a:lstStyle/>
          <a:p>
            <a:pPr>
              <a:defRPr/>
            </a:pPr>
            <a:r>
              <a:rPr lang="en-US" b="1" dirty="0" smtClean="0">
                <a:solidFill>
                  <a:srgbClr val="C00000"/>
                </a:solidFill>
                <a:effectLst>
                  <a:outerShdw blurRad="38100" dist="38100" dir="2700000" algn="tl">
                    <a:srgbClr val="000000">
                      <a:alpha val="43137"/>
                    </a:srgbClr>
                  </a:outerShdw>
                </a:effectLst>
              </a:rPr>
              <a:t>Drug treatment of abdominal obesity and metabolic syndrome</a:t>
            </a:r>
            <a:endParaRPr lang="ru-RU" b="1" dirty="0" smtClean="0">
              <a:solidFill>
                <a:srgbClr val="C00000"/>
              </a:solidFill>
              <a:effectLst>
                <a:outerShdw blurRad="38100" dist="38100" dir="2700000" algn="tl">
                  <a:srgbClr val="000000">
                    <a:alpha val="43137"/>
                  </a:srgbClr>
                </a:outerShdw>
              </a:effectLst>
            </a:endParaRPr>
          </a:p>
        </p:txBody>
      </p:sp>
      <p:sp>
        <p:nvSpPr>
          <p:cNvPr id="53251" name="Содержимое 2"/>
          <p:cNvSpPr>
            <a:spLocks noGrp="1"/>
          </p:cNvSpPr>
          <p:nvPr>
            <p:ph idx="1"/>
          </p:nvPr>
        </p:nvSpPr>
        <p:spPr/>
        <p:txBody>
          <a:bodyPr/>
          <a:lstStyle/>
          <a:p>
            <a:r>
              <a:rPr lang="en-US" smtClean="0"/>
              <a:t> </a:t>
            </a:r>
            <a:r>
              <a:rPr lang="en-US" sz="2400" smtClean="0"/>
              <a:t>Metformin is considered as the most appropriate drug for treatment of prediabetes in pts with abdominal obesity.</a:t>
            </a:r>
          </a:p>
          <a:p>
            <a:r>
              <a:rPr lang="en-US" sz="2400" smtClean="0"/>
              <a:t>Since the association of abdominal obesity and metabolic abnormalities is very common, majority of pts  might be treated with metformin. This drug increases sensitivity to insulin and promotes weight loss. </a:t>
            </a:r>
          </a:p>
          <a:p>
            <a:r>
              <a:rPr lang="en-US" sz="2400" smtClean="0"/>
              <a:t>Acarbose also is indicated in prediabetes. This drug  inhibits alpha-glucosidase enzymes situated on the brush border of the intestine</a:t>
            </a:r>
            <a:r>
              <a:rPr lang="en-US" smtClean="0"/>
              <a:t>. </a:t>
            </a:r>
          </a:p>
          <a:p>
            <a:r>
              <a:rPr lang="en-US" sz="2400" smtClean="0"/>
              <a:t>If indicated the combination of metformin and acarbose can be used</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descr="S25798-05-t12"/>
          <p:cNvPicPr>
            <a:picLocks noChangeAspect="1" noChangeArrowheads="1"/>
          </p:cNvPicPr>
          <p:nvPr/>
        </p:nvPicPr>
        <p:blipFill>
          <a:blip r:embed="rId2" cstate="print"/>
          <a:srcRect/>
          <a:stretch>
            <a:fillRect/>
          </a:stretch>
        </p:blipFill>
        <p:spPr bwMode="auto">
          <a:xfrm>
            <a:off x="0" y="-747713"/>
            <a:ext cx="9396413" cy="5832476"/>
          </a:xfrm>
          <a:prstGeom prst="rect">
            <a:avLst/>
          </a:prstGeom>
          <a:noFill/>
          <a:ln w="9525">
            <a:noFill/>
            <a:miter lim="800000"/>
            <a:headEnd/>
            <a:tailEnd/>
          </a:ln>
        </p:spPr>
      </p:pic>
      <p:sp>
        <p:nvSpPr>
          <p:cNvPr id="7171" name="Rectangle 5"/>
          <p:cNvSpPr>
            <a:spLocks noChangeArrowheads="1"/>
          </p:cNvSpPr>
          <p:nvPr/>
        </p:nvSpPr>
        <p:spPr bwMode="auto">
          <a:xfrm>
            <a:off x="4662488" y="5538788"/>
            <a:ext cx="184150" cy="457200"/>
          </a:xfrm>
          <a:prstGeom prst="rect">
            <a:avLst/>
          </a:prstGeom>
          <a:noFill/>
          <a:ln w="9525">
            <a:noFill/>
            <a:miter lim="800000"/>
            <a:headEnd/>
            <a:tailEnd/>
          </a:ln>
        </p:spPr>
        <p:txBody>
          <a:bodyPr wrap="none" anchor="ctr">
            <a:spAutoFit/>
          </a:bodyPr>
          <a:lstStyle/>
          <a:p>
            <a:pPr algn="ctr"/>
            <a:endParaRPr lang="en-US" sz="240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defRPr/>
            </a:pPr>
            <a:r>
              <a:rPr lang="en-US" b="1" dirty="0" smtClean="0">
                <a:solidFill>
                  <a:srgbClr val="C00000"/>
                </a:solidFill>
                <a:effectLst>
                  <a:outerShdw blurRad="38100" dist="38100" dir="2700000" algn="tl">
                    <a:srgbClr val="000000">
                      <a:alpha val="43137"/>
                    </a:srgbClr>
                  </a:outerShdw>
                </a:effectLst>
              </a:rPr>
              <a:t>Central (abdominal) obesity</a:t>
            </a:r>
            <a:endParaRPr lang="ru-RU" b="1" dirty="0" smtClean="0">
              <a:solidFill>
                <a:srgbClr val="C00000"/>
              </a:solidFill>
              <a:effectLst>
                <a:outerShdw blurRad="38100" dist="38100" dir="2700000" algn="tl">
                  <a:srgbClr val="000000">
                    <a:alpha val="43137"/>
                  </a:srgbClr>
                </a:outerShdw>
              </a:effectLst>
            </a:endParaRPr>
          </a:p>
        </p:txBody>
      </p:sp>
      <p:sp>
        <p:nvSpPr>
          <p:cNvPr id="8195" name="Rectangle 3"/>
          <p:cNvSpPr>
            <a:spLocks noGrp="1" noChangeArrowheads="1"/>
          </p:cNvSpPr>
          <p:nvPr>
            <p:ph type="body" idx="1"/>
          </p:nvPr>
        </p:nvSpPr>
        <p:spPr/>
        <p:txBody>
          <a:bodyPr/>
          <a:lstStyle/>
          <a:p>
            <a:pPr eaLnBrk="1" hangingPunct="1">
              <a:lnSpc>
                <a:spcPct val="90000"/>
              </a:lnSpc>
            </a:pPr>
            <a:r>
              <a:rPr lang="en-US" sz="2800" smtClean="0"/>
              <a:t>In addition to BMI current guidelines recommend the waist circumferences as another office assessment tool that can help with the treatment decision-making process.</a:t>
            </a:r>
          </a:p>
          <a:p>
            <a:pPr eaLnBrk="1" hangingPunct="1">
              <a:lnSpc>
                <a:spcPct val="90000"/>
              </a:lnSpc>
            </a:pPr>
            <a:r>
              <a:rPr lang="en-US" sz="2800" smtClean="0"/>
              <a:t>A waist circumference of more than </a:t>
            </a:r>
            <a:r>
              <a:rPr lang="ru-RU" sz="2800" smtClean="0"/>
              <a:t> 94 см</a:t>
            </a:r>
            <a:r>
              <a:rPr lang="en-US" sz="2800" smtClean="0"/>
              <a:t> for men and of more than </a:t>
            </a:r>
            <a:r>
              <a:rPr lang="ru-RU" sz="2800" smtClean="0"/>
              <a:t> 80</a:t>
            </a:r>
            <a:r>
              <a:rPr lang="en-US" sz="2800" smtClean="0"/>
              <a:t>cm for women indicate the central obesity.</a:t>
            </a:r>
          </a:p>
          <a:p>
            <a:pPr eaLnBrk="1" hangingPunct="1">
              <a:lnSpc>
                <a:spcPct val="90000"/>
              </a:lnSpc>
            </a:pPr>
            <a:r>
              <a:rPr lang="en-US" sz="2800" smtClean="0"/>
              <a:t>The ratio: waist circumference/hip circumference of more than 1,0 in men and of more than 0,85 in women indicate the central obesity</a:t>
            </a:r>
            <a:endParaRPr lang="ru-RU" sz="280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Заголовок 1"/>
          <p:cNvSpPr>
            <a:spLocks noGrp="1"/>
          </p:cNvSpPr>
          <p:nvPr>
            <p:ph type="title"/>
          </p:nvPr>
        </p:nvSpPr>
        <p:spPr/>
        <p:txBody>
          <a:bodyPr/>
          <a:lstStyle/>
          <a:p>
            <a:pPr eaLnBrk="1" hangingPunct="1"/>
            <a:r>
              <a:rPr lang="en-US" sz="3600" b="1" smtClean="0">
                <a:solidFill>
                  <a:srgbClr val="C00000"/>
                </a:solidFill>
              </a:rPr>
              <a:t>Epidemiology </a:t>
            </a:r>
            <a:br>
              <a:rPr lang="en-US" sz="3600" b="1" smtClean="0">
                <a:solidFill>
                  <a:srgbClr val="C00000"/>
                </a:solidFill>
              </a:rPr>
            </a:br>
            <a:r>
              <a:rPr lang="en-US" sz="3600" b="1" smtClean="0">
                <a:solidFill>
                  <a:schemeClr val="tx1"/>
                </a:solidFill>
              </a:rPr>
              <a:t>Prevalence </a:t>
            </a:r>
            <a:r>
              <a:rPr lang="en-US" sz="4800" b="1" smtClean="0">
                <a:solidFill>
                  <a:schemeClr val="tx1"/>
                </a:solidFill>
              </a:rPr>
              <a:t/>
            </a:r>
            <a:br>
              <a:rPr lang="en-US" sz="4800" b="1" smtClean="0">
                <a:solidFill>
                  <a:schemeClr val="tx1"/>
                </a:solidFill>
              </a:rPr>
            </a:br>
            <a:endParaRPr lang="ru-RU" smtClean="0"/>
          </a:p>
        </p:txBody>
      </p:sp>
      <p:sp>
        <p:nvSpPr>
          <p:cNvPr id="9219" name="Содержимое 2"/>
          <p:cNvSpPr>
            <a:spLocks noGrp="1"/>
          </p:cNvSpPr>
          <p:nvPr>
            <p:ph idx="1"/>
          </p:nvPr>
        </p:nvSpPr>
        <p:spPr>
          <a:xfrm>
            <a:off x="500063" y="1143000"/>
            <a:ext cx="8186737" cy="4987925"/>
          </a:xfrm>
        </p:spPr>
        <p:txBody>
          <a:bodyPr/>
          <a:lstStyle/>
          <a:p>
            <a:pPr eaLnBrk="1" hangingPunct="1"/>
            <a:r>
              <a:rPr lang="en-US" smtClean="0"/>
              <a:t>The number of overweight and obese adults in whole world has increased dramatically during the past </a:t>
            </a:r>
            <a:r>
              <a:rPr lang="ru-RU" smtClean="0"/>
              <a:t>3</a:t>
            </a:r>
            <a:r>
              <a:rPr lang="en-US" smtClean="0"/>
              <a:t>0 years. It is estimated that approximately 60% of adult Americans are either overweight or obese. Approximately 60% of U.S. men and 51% of U.S. women are overweight or obese, although a greater percentage of women than of men are obese, whereas a larger percentage of men than of women are overweight. </a:t>
            </a:r>
            <a:r>
              <a:rPr lang="ru-RU" smtClean="0"/>
              <a:t>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Заголовок 1"/>
          <p:cNvSpPr>
            <a:spLocks noGrp="1"/>
          </p:cNvSpPr>
          <p:nvPr>
            <p:ph type="title"/>
          </p:nvPr>
        </p:nvSpPr>
        <p:spPr/>
        <p:txBody>
          <a:bodyPr/>
          <a:lstStyle/>
          <a:p>
            <a:pPr eaLnBrk="1" hangingPunct="1"/>
            <a:r>
              <a:rPr lang="en-US" b="1" smtClean="0">
                <a:solidFill>
                  <a:srgbClr val="C00000"/>
                </a:solidFill>
              </a:rPr>
              <a:t>Constitutional Influences on Obesity</a:t>
            </a:r>
            <a:endParaRPr lang="ru-RU" smtClean="0">
              <a:solidFill>
                <a:srgbClr val="C00000"/>
              </a:solidFill>
            </a:endParaRPr>
          </a:p>
        </p:txBody>
      </p:sp>
      <p:sp>
        <p:nvSpPr>
          <p:cNvPr id="10243" name="Содержимое 2"/>
          <p:cNvSpPr>
            <a:spLocks noGrp="1"/>
          </p:cNvSpPr>
          <p:nvPr>
            <p:ph idx="1"/>
          </p:nvPr>
        </p:nvSpPr>
        <p:spPr/>
        <p:txBody>
          <a:bodyPr/>
          <a:lstStyle/>
          <a:p>
            <a:pPr eaLnBrk="1" hangingPunct="1"/>
            <a:r>
              <a:rPr lang="en-US" sz="2400" smtClean="0"/>
              <a:t>A number of environmental influences can result in long-term, gene-like effects on body weight regulation and the tendency to be susceptible to obesity-related health problems. The effect of the intrauterine environment and the perinatal period on subsequent weight and health is best studied</a:t>
            </a:r>
          </a:p>
          <a:p>
            <a:pPr eaLnBrk="1" hangingPunct="1"/>
            <a:r>
              <a:rPr lang="en-US" sz="2000" smtClean="0"/>
              <a:t>The low birthweight that is associated with undernutrition (or smoking) in late pregnancy also increases the risk of hypertension, abnormal glucose tolerance, and cardiovascular disease in adulthood. </a:t>
            </a:r>
          </a:p>
          <a:p>
            <a:pPr eaLnBrk="1" hangingPunct="1"/>
            <a:r>
              <a:rPr lang="en-US" sz="2000" smtClean="0"/>
              <a:t>In contrast, undernutrition limited to the first two trimesters of pregnancy is associated with an increased probability of adult obesity. </a:t>
            </a:r>
          </a:p>
          <a:p>
            <a:pPr eaLnBrk="1" hangingPunct="1"/>
            <a:r>
              <a:rPr lang="en-US" sz="2000" b="1" smtClean="0"/>
              <a:t>Children of diabetic mothers have a greater prevalence of obesity </a:t>
            </a:r>
            <a:endParaRPr lang="ru-RU" sz="200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Водяные знаки">
  <a:themeElements>
    <a:clrScheme name="Водяные знаки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fontScheme name="Водяные знаки">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Водяные знаки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clrMap bg1="lt1" tx1="dk1" bg2="lt2" tx2="dk2" accent1="accent1" accent2="accent2" accent3="accent3" accent4="accent4" accent5="accent5" accent6="accent6" hlink="hlink" folHlink="folHlink"/>
    </a:extraClrScheme>
    <a:extraClrScheme>
      <a:clrScheme name="Водяные знаки 2">
        <a:dk1>
          <a:srgbClr val="000000"/>
        </a:dk1>
        <a:lt1>
          <a:srgbClr val="FFFFFF"/>
        </a:lt1>
        <a:dk2>
          <a:srgbClr val="666633"/>
        </a:dk2>
        <a:lt2>
          <a:srgbClr val="5F5F5F"/>
        </a:lt2>
        <a:accent1>
          <a:srgbClr val="FFCC00"/>
        </a:accent1>
        <a:accent2>
          <a:srgbClr val="EFF0B2"/>
        </a:accent2>
        <a:accent3>
          <a:srgbClr val="FFFFFF"/>
        </a:accent3>
        <a:accent4>
          <a:srgbClr val="000000"/>
        </a:accent4>
        <a:accent5>
          <a:srgbClr val="FFE2AA"/>
        </a:accent5>
        <a:accent6>
          <a:srgbClr val="D9D9A1"/>
        </a:accent6>
        <a:hlink>
          <a:srgbClr val="808000"/>
        </a:hlink>
        <a:folHlink>
          <a:srgbClr val="CCCC00"/>
        </a:folHlink>
      </a:clrScheme>
      <a:clrMap bg1="lt1" tx1="dk1" bg2="lt2" tx2="dk2" accent1="accent1" accent2="accent2" accent3="accent3" accent4="accent4" accent5="accent5" accent6="accent6" hlink="hlink" folHlink="folHlink"/>
    </a:extraClrScheme>
    <a:extraClrScheme>
      <a:clrScheme name="Водяные знаки 3">
        <a:dk1>
          <a:srgbClr val="000000"/>
        </a:dk1>
        <a:lt1>
          <a:srgbClr val="FFFFFF"/>
        </a:lt1>
        <a:dk2>
          <a:srgbClr val="000000"/>
        </a:dk2>
        <a:lt2>
          <a:srgbClr val="666699"/>
        </a:lt2>
        <a:accent1>
          <a:srgbClr val="9BB0CB"/>
        </a:accent1>
        <a:accent2>
          <a:srgbClr val="D1E0CE"/>
        </a:accent2>
        <a:accent3>
          <a:srgbClr val="FFFFFF"/>
        </a:accent3>
        <a:accent4>
          <a:srgbClr val="000000"/>
        </a:accent4>
        <a:accent5>
          <a:srgbClr val="CBD4E2"/>
        </a:accent5>
        <a:accent6>
          <a:srgbClr val="BDCBBA"/>
        </a:accent6>
        <a:hlink>
          <a:srgbClr val="8EA642"/>
        </a:hlink>
        <a:folHlink>
          <a:srgbClr val="CCCC00"/>
        </a:folHlink>
      </a:clrScheme>
      <a:clrMap bg1="lt1" tx1="dk1" bg2="lt2" tx2="dk2" accent1="accent1" accent2="accent2" accent3="accent3" accent4="accent4" accent5="accent5" accent6="accent6" hlink="hlink" folHlink="folHlink"/>
    </a:extraClrScheme>
    <a:extraClrScheme>
      <a:clrScheme name="Водяные знаки 4">
        <a:dk1>
          <a:srgbClr val="333300"/>
        </a:dk1>
        <a:lt1>
          <a:srgbClr val="FFFFCC"/>
        </a:lt1>
        <a:dk2>
          <a:srgbClr val="336600"/>
        </a:dk2>
        <a:lt2>
          <a:srgbClr val="FFFFCC"/>
        </a:lt2>
        <a:accent1>
          <a:srgbClr val="99CC00"/>
        </a:accent1>
        <a:accent2>
          <a:srgbClr val="669900"/>
        </a:accent2>
        <a:accent3>
          <a:srgbClr val="ADB8AA"/>
        </a:accent3>
        <a:accent4>
          <a:srgbClr val="DADAAE"/>
        </a:accent4>
        <a:accent5>
          <a:srgbClr val="CAE2AA"/>
        </a:accent5>
        <a:accent6>
          <a:srgbClr val="5C8A00"/>
        </a:accent6>
        <a:hlink>
          <a:srgbClr val="CC9900"/>
        </a:hlink>
        <a:folHlink>
          <a:srgbClr val="FFCC00"/>
        </a:folHlink>
      </a:clrScheme>
      <a:clrMap bg1="dk2" tx1="lt1" bg2="dk1" tx2="lt2" accent1="accent1" accent2="accent2" accent3="accent3" accent4="accent4" accent5="accent5" accent6="accent6" hlink="hlink" folHlink="folHlink"/>
    </a:extraClrScheme>
    <a:extraClrScheme>
      <a:clrScheme name="Водяные знаки 5">
        <a:dk1>
          <a:srgbClr val="424458"/>
        </a:dk1>
        <a:lt1>
          <a:srgbClr val="FFFFFF"/>
        </a:lt1>
        <a:dk2>
          <a:srgbClr val="004A48"/>
        </a:dk2>
        <a:lt2>
          <a:srgbClr val="FFFFFF"/>
        </a:lt2>
        <a:accent1>
          <a:srgbClr val="83B200"/>
        </a:accent1>
        <a:accent2>
          <a:srgbClr val="006260"/>
        </a:accent2>
        <a:accent3>
          <a:srgbClr val="AAB1B1"/>
        </a:accent3>
        <a:accent4>
          <a:srgbClr val="DADADA"/>
        </a:accent4>
        <a:accent5>
          <a:srgbClr val="C1D5AA"/>
        </a:accent5>
        <a:accent6>
          <a:srgbClr val="005856"/>
        </a:accent6>
        <a:hlink>
          <a:srgbClr val="6666FF"/>
        </a:hlink>
        <a:folHlink>
          <a:srgbClr val="B2B2B2"/>
        </a:folHlink>
      </a:clrScheme>
      <a:clrMap bg1="dk2" tx1="lt1" bg2="dk1" tx2="lt2" accent1="accent1" accent2="accent2" accent3="accent3" accent4="accent4" accent5="accent5" accent6="accent6" hlink="hlink" folHlink="folHlink"/>
    </a:extraClrScheme>
    <a:extraClrScheme>
      <a:clrScheme name="Водяные знаки 6">
        <a:dk1>
          <a:srgbClr val="000000"/>
        </a:dk1>
        <a:lt1>
          <a:srgbClr val="FFFFFF"/>
        </a:lt1>
        <a:dk2>
          <a:srgbClr val="1C2046"/>
        </a:dk2>
        <a:lt2>
          <a:srgbClr val="FFFFFF"/>
        </a:lt2>
        <a:accent1>
          <a:srgbClr val="00CCFF"/>
        </a:accent1>
        <a:accent2>
          <a:srgbClr val="2D226E"/>
        </a:accent2>
        <a:accent3>
          <a:srgbClr val="ABABB0"/>
        </a:accent3>
        <a:accent4>
          <a:srgbClr val="DADADA"/>
        </a:accent4>
        <a:accent5>
          <a:srgbClr val="AAE2FF"/>
        </a:accent5>
        <a:accent6>
          <a:srgbClr val="281E63"/>
        </a:accent6>
        <a:hlink>
          <a:srgbClr val="666699"/>
        </a:hlink>
        <a:folHlink>
          <a:srgbClr val="9999FF"/>
        </a:folHlink>
      </a:clrScheme>
      <a:clrMap bg1="dk2" tx1="lt1" bg2="dk1" tx2="lt2" accent1="accent1" accent2="accent2" accent3="accent3" accent4="accent4" accent5="accent5" accent6="accent6" hlink="hlink" folHlink="folHlink"/>
    </a:extraClrScheme>
    <a:extraClrScheme>
      <a:clrScheme name="Водяные знаки 7">
        <a:dk1>
          <a:srgbClr val="424458"/>
        </a:dk1>
        <a:lt1>
          <a:srgbClr val="FFFFFF"/>
        </a:lt1>
        <a:dk2>
          <a:srgbClr val="000066"/>
        </a:dk2>
        <a:lt2>
          <a:srgbClr val="FFFFFF"/>
        </a:lt2>
        <a:accent1>
          <a:srgbClr val="6666FF"/>
        </a:accent1>
        <a:accent2>
          <a:srgbClr val="333399"/>
        </a:accent2>
        <a:accent3>
          <a:srgbClr val="AAAAB8"/>
        </a:accent3>
        <a:accent4>
          <a:srgbClr val="DADADA"/>
        </a:accent4>
        <a:accent5>
          <a:srgbClr val="B8B8FF"/>
        </a:accent5>
        <a:accent6>
          <a:srgbClr val="2D2D8A"/>
        </a:accent6>
        <a:hlink>
          <a:srgbClr val="FF9900"/>
        </a:hlink>
        <a:folHlink>
          <a:srgbClr val="CCCC00"/>
        </a:folHlink>
      </a:clrScheme>
      <a:clrMap bg1="dk2" tx1="lt1" bg2="dk1" tx2="lt2" accent1="accent1" accent2="accent2" accent3="accent3" accent4="accent4" accent5="accent5" accent6="accent6" hlink="hlink" folHlink="folHlink"/>
    </a:extraClrScheme>
    <a:extraClrScheme>
      <a:clrScheme name="Водяные знаки 8">
        <a:dk1>
          <a:srgbClr val="1C1C1C"/>
        </a:dk1>
        <a:lt1>
          <a:srgbClr val="FFFFCC"/>
        </a:lt1>
        <a:dk2>
          <a:srgbClr val="390B20"/>
        </a:dk2>
        <a:lt2>
          <a:srgbClr val="FFFFCC"/>
        </a:lt2>
        <a:accent1>
          <a:srgbClr val="FF916F"/>
        </a:accent1>
        <a:accent2>
          <a:srgbClr val="561450"/>
        </a:accent2>
        <a:accent3>
          <a:srgbClr val="AEAAAB"/>
        </a:accent3>
        <a:accent4>
          <a:srgbClr val="DADAAE"/>
        </a:accent4>
        <a:accent5>
          <a:srgbClr val="FFC7BB"/>
        </a:accent5>
        <a:accent6>
          <a:srgbClr val="4D1148"/>
        </a:accent6>
        <a:hlink>
          <a:srgbClr val="637D95"/>
        </a:hlink>
        <a:folHlink>
          <a:srgbClr val="FFCC00"/>
        </a:folHlink>
      </a:clrScheme>
      <a:clrMap bg1="dk2" tx1="lt1" bg2="dk1" tx2="lt2" accent1="accent1" accent2="accent2" accent3="accent3" accent4="accent4" accent5="accent5" accent6="accent6" hlink="hlink" folHlink="folHlink"/>
    </a:extraClrScheme>
    <a:extraClrScheme>
      <a:clrScheme name="Водяные знаки 9">
        <a:dk1>
          <a:srgbClr val="4C0000"/>
        </a:dk1>
        <a:lt1>
          <a:srgbClr val="FFFFFF"/>
        </a:lt1>
        <a:dk2>
          <a:srgbClr val="722104"/>
        </a:dk2>
        <a:lt2>
          <a:srgbClr val="FFFFFF"/>
        </a:lt2>
        <a:accent1>
          <a:srgbClr val="CC6600"/>
        </a:accent1>
        <a:accent2>
          <a:srgbClr val="8A2E00"/>
        </a:accent2>
        <a:accent3>
          <a:srgbClr val="BCABAA"/>
        </a:accent3>
        <a:accent4>
          <a:srgbClr val="DADADA"/>
        </a:accent4>
        <a:accent5>
          <a:srgbClr val="E2B8AA"/>
        </a:accent5>
        <a:accent6>
          <a:srgbClr val="7D2900"/>
        </a:accent6>
        <a:hlink>
          <a:srgbClr val="FFCC00"/>
        </a:hlink>
        <a:folHlink>
          <a:srgbClr val="FF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Watermark</Template>
  <TotalTime>452</TotalTime>
  <Words>3281</Words>
  <Application>Microsoft Office PowerPoint</Application>
  <PresentationFormat>Экран (4:3)</PresentationFormat>
  <Paragraphs>253</Paragraphs>
  <Slides>51</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51</vt:i4>
      </vt:variant>
    </vt:vector>
  </HeadingPairs>
  <TitlesOfParts>
    <vt:vector size="52" baseType="lpstr">
      <vt:lpstr>Водяные знаки</vt:lpstr>
      <vt:lpstr>Obesity</vt:lpstr>
      <vt:lpstr> DEFINITION</vt:lpstr>
      <vt:lpstr>Definition and assessment</vt:lpstr>
      <vt:lpstr> CLASSIFICATION OF OBESITY</vt:lpstr>
      <vt:lpstr>'Simple'  obesity </vt:lpstr>
      <vt:lpstr>Слайд 6</vt:lpstr>
      <vt:lpstr>Central (abdominal) obesity</vt:lpstr>
      <vt:lpstr>Epidemiology  Prevalence  </vt:lpstr>
      <vt:lpstr>Constitutional Influences on Obesity</vt:lpstr>
      <vt:lpstr>Environmental Contributors to Human Obesity</vt:lpstr>
      <vt:lpstr>Слайд 11</vt:lpstr>
      <vt:lpstr>Слайд 12</vt:lpstr>
      <vt:lpstr>Physical Activity</vt:lpstr>
      <vt:lpstr>Etiology</vt:lpstr>
      <vt:lpstr>Genetics</vt:lpstr>
      <vt:lpstr>Слайд 16</vt:lpstr>
      <vt:lpstr>Suggested mechanisms of obesity </vt:lpstr>
      <vt:lpstr>Слайд 18</vt:lpstr>
      <vt:lpstr>Слайд 19</vt:lpstr>
      <vt:lpstr>Слайд 20</vt:lpstr>
      <vt:lpstr>Слайд 21</vt:lpstr>
      <vt:lpstr>Слайд 22</vt:lpstr>
      <vt:lpstr>Слайд 23</vt:lpstr>
      <vt:lpstr>Слайд 24</vt:lpstr>
      <vt:lpstr>Morbidity and mortality</vt:lpstr>
      <vt:lpstr>Слайд 26</vt:lpstr>
      <vt:lpstr>Clinical features. </vt:lpstr>
      <vt:lpstr>Слайд 28</vt:lpstr>
      <vt:lpstr>HEALTH RISK DEPENDS ON BMI</vt:lpstr>
      <vt:lpstr>Слайд 30</vt:lpstr>
      <vt:lpstr>Слайд 31</vt:lpstr>
      <vt:lpstr>Слайд 32</vt:lpstr>
      <vt:lpstr>Treatment </vt:lpstr>
      <vt:lpstr>2. Behavioural modification</vt:lpstr>
      <vt:lpstr>3. Drug therapy</vt:lpstr>
      <vt:lpstr>Peripherally acting drugs.</vt:lpstr>
      <vt:lpstr>Слайд 37</vt:lpstr>
      <vt:lpstr>Слайд 38</vt:lpstr>
      <vt:lpstr>    Surgical treatment - Bariatric Surgery  </vt:lpstr>
      <vt:lpstr>Q9.2. When should bariatric surgery be used to treat obesity and weight-related complications? </vt:lpstr>
      <vt:lpstr>. When should bariatric surgery be used to treat obesity and weight-related complications? </vt:lpstr>
      <vt:lpstr>Слайд 42</vt:lpstr>
      <vt:lpstr>Слайд 43</vt:lpstr>
      <vt:lpstr>CENTRAL OBESITY AND METABOLIC SYNDROME</vt:lpstr>
      <vt:lpstr>According to the new IDF definition, for a person to be defined as having the metabolic syndrome they must have: </vt:lpstr>
      <vt:lpstr>  The new International Diabetes Federation (IDF) definition *  </vt:lpstr>
      <vt:lpstr>Слайд 47</vt:lpstr>
      <vt:lpstr>Компьютерная томограмма, уровень LIV–V, пациента с метаболическим синдромом и висцеральным ожирением: ВЖТ=138 см2, ПКЖ=258 см2, ВЖТ/ПКЖ=0,53. </vt:lpstr>
      <vt:lpstr>Primary intervention </vt:lpstr>
      <vt:lpstr>Secondary intervention</vt:lpstr>
      <vt:lpstr>Drug treatment of abdominal obesity and metabolic syndrome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Obesity</dc:title>
  <dc:creator>Dell</dc:creator>
  <cp:lastModifiedBy>user</cp:lastModifiedBy>
  <cp:revision>36</cp:revision>
  <dcterms:created xsi:type="dcterms:W3CDTF">2006-03-09T17:53:21Z</dcterms:created>
  <dcterms:modified xsi:type="dcterms:W3CDTF">2022-05-28T07:05:51Z</dcterms:modified>
</cp:coreProperties>
</file>