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74" r:id="rId2"/>
    <p:sldId id="305" r:id="rId3"/>
    <p:sldId id="260" r:id="rId4"/>
    <p:sldId id="262" r:id="rId5"/>
    <p:sldId id="263" r:id="rId6"/>
    <p:sldId id="264" r:id="rId7"/>
    <p:sldId id="302" r:id="rId8"/>
    <p:sldId id="303" r:id="rId9"/>
    <p:sldId id="304" r:id="rId10"/>
    <p:sldId id="306" r:id="rId11"/>
    <p:sldId id="307" r:id="rId12"/>
    <p:sldId id="265" r:id="rId13"/>
    <p:sldId id="266" r:id="rId14"/>
    <p:sldId id="268" r:id="rId15"/>
    <p:sldId id="308" r:id="rId16"/>
    <p:sldId id="269" r:id="rId17"/>
    <p:sldId id="299" r:id="rId18"/>
    <p:sldId id="270" r:id="rId19"/>
    <p:sldId id="271" r:id="rId20"/>
    <p:sldId id="272" r:id="rId21"/>
    <p:sldId id="273" r:id="rId22"/>
    <p:sldId id="300" r:id="rId23"/>
    <p:sldId id="301" r:id="rId24"/>
    <p:sldId id="286" r:id="rId25"/>
    <p:sldId id="287" r:id="rId26"/>
    <p:sldId id="288" r:id="rId27"/>
    <p:sldId id="275" r:id="rId28"/>
    <p:sldId id="276" r:id="rId29"/>
    <p:sldId id="277" r:id="rId30"/>
    <p:sldId id="278" r:id="rId31"/>
    <p:sldId id="279" r:id="rId32"/>
    <p:sldId id="280" r:id="rId33"/>
    <p:sldId id="289" r:id="rId34"/>
    <p:sldId id="281" r:id="rId35"/>
    <p:sldId id="292" r:id="rId36"/>
    <p:sldId id="283" r:id="rId37"/>
    <p:sldId id="293" r:id="rId38"/>
    <p:sldId id="290" r:id="rId39"/>
    <p:sldId id="294" r:id="rId40"/>
    <p:sldId id="295" r:id="rId41"/>
    <p:sldId id="285" r:id="rId42"/>
    <p:sldId id="296" r:id="rId4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96" y="-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8805863" cy="6858000"/>
            <a:chOff x="0" y="0"/>
            <a:chExt cx="5547" cy="4320"/>
          </a:xfrm>
        </p:grpSpPr>
        <p:grpSp>
          <p:nvGrpSpPr>
            <p:cNvPr id="5123" name="Group 3"/>
            <p:cNvGrpSpPr>
              <a:grpSpLocks/>
            </p:cNvGrpSpPr>
            <p:nvPr userDrawn="1"/>
          </p:nvGrpSpPr>
          <p:grpSpPr bwMode="auto">
            <a:xfrm rot="-215207">
              <a:off x="3690" y="234"/>
              <a:ext cx="1857" cy="3625"/>
              <a:chOff x="3010" y="778"/>
              <a:chExt cx="1857" cy="3625"/>
            </a:xfrm>
          </p:grpSpPr>
          <p:sp>
            <p:nvSpPr>
              <p:cNvPr id="5124" name="Freeform 4"/>
              <p:cNvSpPr>
                <a:spLocks/>
              </p:cNvSpPr>
              <p:nvPr userDrawn="1"/>
            </p:nvSpPr>
            <p:spPr bwMode="ltGray">
              <a:xfrm rot="12185230" flipV="1">
                <a:off x="3534" y="778"/>
                <a:ext cx="1333" cy="1485"/>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w="9525">
                <a:noFill/>
                <a:round/>
                <a:headEnd/>
                <a:tailEnd/>
              </a:ln>
            </p:spPr>
            <p:txBody>
              <a:bodyPr/>
              <a:lstStyle/>
              <a:p>
                <a:endParaRPr lang="ru-RU"/>
              </a:p>
            </p:txBody>
          </p:sp>
          <p:sp>
            <p:nvSpPr>
              <p:cNvPr id="5125" name="Freeform 5"/>
              <p:cNvSpPr>
                <a:spLocks/>
              </p:cNvSpPr>
              <p:nvPr userDrawn="1"/>
            </p:nvSpPr>
            <p:spPr bwMode="ltGray">
              <a:xfrm rot="12185230" flipV="1">
                <a:off x="4029" y="1802"/>
                <a:ext cx="571" cy="531"/>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w="9525">
                <a:noFill/>
                <a:round/>
                <a:headEnd/>
                <a:tailEnd/>
              </a:ln>
            </p:spPr>
            <p:txBody>
              <a:bodyPr/>
              <a:lstStyle/>
              <a:p>
                <a:endParaRPr lang="ru-RU"/>
              </a:p>
            </p:txBody>
          </p:sp>
          <p:sp>
            <p:nvSpPr>
              <p:cNvPr id="5126" name="Freeform 6"/>
              <p:cNvSpPr>
                <a:spLocks/>
              </p:cNvSpPr>
              <p:nvPr userDrawn="1"/>
            </p:nvSpPr>
            <p:spPr bwMode="ltGray">
              <a:xfrm rot="12185230" flipV="1">
                <a:off x="3639" y="2167"/>
                <a:ext cx="277" cy="249"/>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w="9525">
                <a:noFill/>
                <a:round/>
                <a:headEnd/>
                <a:tailEnd/>
              </a:ln>
            </p:spPr>
            <p:txBody>
              <a:bodyPr/>
              <a:lstStyle/>
              <a:p>
                <a:endParaRPr lang="ru-RU"/>
              </a:p>
            </p:txBody>
          </p:sp>
          <p:sp>
            <p:nvSpPr>
              <p:cNvPr id="5127" name="Freeform 7"/>
              <p:cNvSpPr>
                <a:spLocks/>
              </p:cNvSpPr>
              <p:nvPr userDrawn="1"/>
            </p:nvSpPr>
            <p:spPr bwMode="ltGray">
              <a:xfrm rot="12185230" flipV="1">
                <a:off x="3979" y="977"/>
                <a:ext cx="245" cy="34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w="9525">
                <a:noFill/>
                <a:round/>
                <a:headEnd/>
                <a:tailEnd/>
              </a:ln>
            </p:spPr>
            <p:txBody>
              <a:bodyPr/>
              <a:lstStyle/>
              <a:p>
                <a:endParaRPr lang="ru-RU"/>
              </a:p>
            </p:txBody>
          </p:sp>
          <p:sp>
            <p:nvSpPr>
              <p:cNvPr id="5128" name="Freeform 8"/>
              <p:cNvSpPr>
                <a:spLocks/>
              </p:cNvSpPr>
              <p:nvPr userDrawn="1"/>
            </p:nvSpPr>
            <p:spPr bwMode="ltGray">
              <a:xfrm rot="12185230" flipV="1">
                <a:off x="3845" y="2207"/>
                <a:ext cx="103" cy="209"/>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w="9525">
                <a:noFill/>
                <a:round/>
                <a:headEnd/>
                <a:tailEnd/>
              </a:ln>
            </p:spPr>
            <p:txBody>
              <a:bodyPr/>
              <a:lstStyle/>
              <a:p>
                <a:endParaRPr lang="ru-RU"/>
              </a:p>
            </p:txBody>
          </p:sp>
          <p:sp>
            <p:nvSpPr>
              <p:cNvPr id="5129" name="Freeform 9"/>
              <p:cNvSpPr>
                <a:spLocks/>
              </p:cNvSpPr>
              <p:nvPr userDrawn="1"/>
            </p:nvSpPr>
            <p:spPr bwMode="ltGray">
              <a:xfrm rot="12185230" flipV="1">
                <a:off x="3895" y="1325"/>
                <a:ext cx="120" cy="90"/>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w="9525">
                <a:noFill/>
                <a:round/>
                <a:headEnd/>
                <a:tailEnd/>
              </a:ln>
            </p:spPr>
            <p:txBody>
              <a:bodyPr/>
              <a:lstStyle/>
              <a:p>
                <a:endParaRPr lang="ru-RU"/>
              </a:p>
            </p:txBody>
          </p:sp>
          <p:sp>
            <p:nvSpPr>
              <p:cNvPr id="5130" name="Freeform 10"/>
              <p:cNvSpPr>
                <a:spLocks/>
              </p:cNvSpPr>
              <p:nvPr userDrawn="1"/>
            </p:nvSpPr>
            <p:spPr bwMode="ltGray">
              <a:xfrm rot="12185230" flipV="1">
                <a:off x="3010" y="2344"/>
                <a:ext cx="330" cy="2059"/>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w="9525">
                <a:noFill/>
                <a:round/>
                <a:headEnd/>
                <a:tailEnd/>
              </a:ln>
            </p:spPr>
            <p:txBody>
              <a:bodyPr/>
              <a:lstStyle/>
              <a:p>
                <a:endParaRPr lang="ru-RU"/>
              </a:p>
            </p:txBody>
          </p:sp>
        </p:grpSp>
        <p:sp>
          <p:nvSpPr>
            <p:cNvPr id="5131" name="Freeform 11"/>
            <p:cNvSpPr>
              <a:spLocks/>
            </p:cNvSpPr>
            <p:nvPr userDrawn="1"/>
          </p:nvSpPr>
          <p:spPr bwMode="ltGray">
            <a:xfrm rot="373331" flipH="1">
              <a:off x="22" y="1957"/>
              <a:ext cx="323" cy="649"/>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w="9525">
              <a:noFill/>
              <a:round/>
              <a:headEnd/>
              <a:tailEnd/>
            </a:ln>
          </p:spPr>
          <p:txBody>
            <a:bodyPr/>
            <a:lstStyle/>
            <a:p>
              <a:endParaRPr lang="ru-RU"/>
            </a:p>
          </p:txBody>
        </p:sp>
        <p:sp>
          <p:nvSpPr>
            <p:cNvPr id="5132" name="Freeform 12"/>
            <p:cNvSpPr>
              <a:spLocks/>
            </p:cNvSpPr>
            <p:nvPr userDrawn="1"/>
          </p:nvSpPr>
          <p:spPr bwMode="ltGray">
            <a:xfrm>
              <a:off x="168" y="1260"/>
              <a:ext cx="1259" cy="1532"/>
            </a:xfrm>
            <a:custGeom>
              <a:avLst/>
              <a:gdLst/>
              <a:ahLst/>
              <a:cxnLst>
                <a:cxn ang="0">
                  <a:pos x="891" y="1532"/>
                </a:cxn>
                <a:cxn ang="0">
                  <a:pos x="954" y="1452"/>
                </a:cxn>
                <a:cxn ang="0">
                  <a:pos x="1032" y="1338"/>
                </a:cxn>
                <a:cxn ang="0">
                  <a:pos x="1115" y="1188"/>
                </a:cxn>
                <a:cxn ang="0">
                  <a:pos x="1194" y="1023"/>
                </a:cxn>
                <a:cxn ang="0">
                  <a:pos x="1244" y="841"/>
                </a:cxn>
                <a:cxn ang="0">
                  <a:pos x="1259" y="647"/>
                </a:cxn>
                <a:cxn ang="0">
                  <a:pos x="1230" y="463"/>
                </a:cxn>
                <a:cxn ang="0">
                  <a:pos x="1140" y="294"/>
                </a:cxn>
                <a:cxn ang="0">
                  <a:pos x="1043" y="190"/>
                </a:cxn>
                <a:cxn ang="0">
                  <a:pos x="961" y="109"/>
                </a:cxn>
                <a:cxn ang="0">
                  <a:pos x="894" y="65"/>
                </a:cxn>
                <a:cxn ang="0">
                  <a:pos x="786" y="18"/>
                </a:cxn>
                <a:cxn ang="0">
                  <a:pos x="642" y="0"/>
                </a:cxn>
                <a:cxn ang="0">
                  <a:pos x="440" y="23"/>
                </a:cxn>
                <a:cxn ang="0">
                  <a:pos x="366" y="44"/>
                </a:cxn>
                <a:cxn ang="0">
                  <a:pos x="292" y="58"/>
                </a:cxn>
                <a:cxn ang="0">
                  <a:pos x="229" y="79"/>
                </a:cxn>
                <a:cxn ang="0">
                  <a:pos x="178" y="103"/>
                </a:cxn>
                <a:cxn ang="0">
                  <a:pos x="127" y="127"/>
                </a:cxn>
                <a:cxn ang="0">
                  <a:pos x="82" y="158"/>
                </a:cxn>
                <a:cxn ang="0">
                  <a:pos x="41" y="197"/>
                </a:cxn>
                <a:cxn ang="0">
                  <a:pos x="0" y="243"/>
                </a:cxn>
                <a:cxn ang="0">
                  <a:pos x="76" y="215"/>
                </a:cxn>
                <a:cxn ang="0">
                  <a:pos x="144" y="194"/>
                </a:cxn>
                <a:cxn ang="0">
                  <a:pos x="212" y="179"/>
                </a:cxn>
                <a:cxn ang="0">
                  <a:pos x="280" y="164"/>
                </a:cxn>
                <a:cxn ang="0">
                  <a:pos x="336" y="149"/>
                </a:cxn>
                <a:cxn ang="0">
                  <a:pos x="397" y="149"/>
                </a:cxn>
                <a:cxn ang="0">
                  <a:pos x="458" y="141"/>
                </a:cxn>
                <a:cxn ang="0">
                  <a:pos x="511" y="146"/>
                </a:cxn>
                <a:cxn ang="0">
                  <a:pos x="565" y="152"/>
                </a:cxn>
                <a:cxn ang="0">
                  <a:pos x="618" y="166"/>
                </a:cxn>
                <a:cxn ang="0">
                  <a:pos x="669" y="186"/>
                </a:cxn>
                <a:cxn ang="0">
                  <a:pos x="715" y="205"/>
                </a:cxn>
                <a:cxn ang="0">
                  <a:pos x="760" y="239"/>
                </a:cxn>
                <a:cxn ang="0">
                  <a:pos x="811" y="267"/>
                </a:cxn>
                <a:cxn ang="0">
                  <a:pos x="855" y="307"/>
                </a:cxn>
                <a:cxn ang="0">
                  <a:pos x="899" y="348"/>
                </a:cxn>
                <a:cxn ang="0">
                  <a:pos x="971" y="464"/>
                </a:cxn>
                <a:cxn ang="0">
                  <a:pos x="1016" y="606"/>
                </a:cxn>
                <a:cxn ang="0">
                  <a:pos x="1027" y="774"/>
                </a:cxn>
                <a:cxn ang="0">
                  <a:pos x="1022" y="939"/>
                </a:cxn>
                <a:cxn ang="0">
                  <a:pos x="1002" y="1117"/>
                </a:cxn>
                <a:cxn ang="0">
                  <a:pos x="966" y="1279"/>
                </a:cxn>
                <a:cxn ang="0">
                  <a:pos x="933" y="1421"/>
                </a:cxn>
                <a:cxn ang="0">
                  <a:pos x="891" y="1532"/>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w="9525">
              <a:noFill/>
              <a:round/>
              <a:headEnd/>
              <a:tailEnd/>
            </a:ln>
          </p:spPr>
          <p:txBody>
            <a:bodyPr/>
            <a:lstStyle/>
            <a:p>
              <a:endParaRPr lang="ru-RU"/>
            </a:p>
          </p:txBody>
        </p:sp>
        <p:sp>
          <p:nvSpPr>
            <p:cNvPr id="5133" name="Freeform 13"/>
            <p:cNvSpPr>
              <a:spLocks/>
            </p:cNvSpPr>
            <p:nvPr userDrawn="1"/>
          </p:nvSpPr>
          <p:spPr bwMode="ltGray">
            <a:xfrm>
              <a:off x="0" y="2610"/>
              <a:ext cx="801" cy="459"/>
            </a:xfrm>
            <a:custGeom>
              <a:avLst/>
              <a:gdLst/>
              <a:ahLst/>
              <a:cxnLst>
                <a:cxn ang="0">
                  <a:pos x="0" y="0"/>
                </a:cxn>
                <a:cxn ang="0">
                  <a:pos x="37" y="69"/>
                </a:cxn>
                <a:cxn ang="0">
                  <a:pos x="68" y="132"/>
                </a:cxn>
                <a:cxn ang="0">
                  <a:pos x="110" y="188"/>
                </a:cxn>
                <a:cxn ang="0">
                  <a:pos x="149" y="229"/>
                </a:cxn>
                <a:cxn ang="0">
                  <a:pos x="192" y="278"/>
                </a:cxn>
                <a:cxn ang="0">
                  <a:pos x="250" y="314"/>
                </a:cxn>
                <a:cxn ang="0">
                  <a:pos x="308" y="336"/>
                </a:cxn>
                <a:cxn ang="0">
                  <a:pos x="365" y="365"/>
                </a:cxn>
                <a:cxn ang="0">
                  <a:pos x="430" y="381"/>
                </a:cxn>
                <a:cxn ang="0">
                  <a:pos x="501" y="390"/>
                </a:cxn>
                <a:cxn ang="0">
                  <a:pos x="573" y="392"/>
                </a:cxn>
                <a:cxn ang="0">
                  <a:pos x="646" y="381"/>
                </a:cxn>
                <a:cxn ang="0">
                  <a:pos x="726" y="362"/>
                </a:cxn>
                <a:cxn ang="0">
                  <a:pos x="801" y="335"/>
                </a:cxn>
                <a:cxn ang="0">
                  <a:pos x="731" y="377"/>
                </a:cxn>
                <a:cxn ang="0">
                  <a:pos x="662" y="404"/>
                </a:cxn>
                <a:cxn ang="0">
                  <a:pos x="594" y="432"/>
                </a:cxn>
                <a:cxn ang="0">
                  <a:pos x="532" y="445"/>
                </a:cxn>
                <a:cxn ang="0">
                  <a:pos x="471" y="459"/>
                </a:cxn>
                <a:cxn ang="0">
                  <a:pos x="411" y="458"/>
                </a:cxn>
                <a:cxn ang="0">
                  <a:pos x="350" y="458"/>
                </a:cxn>
                <a:cxn ang="0">
                  <a:pos x="291" y="450"/>
                </a:cxn>
                <a:cxn ang="0">
                  <a:pos x="244" y="436"/>
                </a:cxn>
                <a:cxn ang="0">
                  <a:pos x="192" y="415"/>
                </a:cxn>
                <a:cxn ang="0">
                  <a:pos x="145" y="394"/>
                </a:cxn>
                <a:cxn ang="0">
                  <a:pos x="100" y="373"/>
                </a:cxn>
                <a:cxn ang="0">
                  <a:pos x="60" y="347"/>
                </a:cxn>
                <a:cxn ang="0">
                  <a:pos x="0" y="294"/>
                </a:cxn>
                <a:cxn ang="0">
                  <a:pos x="0" y="0"/>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w="9525">
              <a:noFill/>
              <a:round/>
              <a:headEnd/>
              <a:tailEnd/>
            </a:ln>
          </p:spPr>
          <p:txBody>
            <a:bodyPr/>
            <a:lstStyle/>
            <a:p>
              <a:endParaRPr lang="ru-RU"/>
            </a:p>
          </p:txBody>
        </p:sp>
        <p:sp>
          <p:nvSpPr>
            <p:cNvPr id="5134" name="Freeform 14"/>
            <p:cNvSpPr>
              <a:spLocks/>
            </p:cNvSpPr>
            <p:nvPr userDrawn="1"/>
          </p:nvSpPr>
          <p:spPr bwMode="ltGray">
            <a:xfrm rot="373331" flipH="1">
              <a:off x="898" y="2855"/>
              <a:ext cx="354" cy="464"/>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w="9525">
              <a:noFill/>
              <a:round/>
              <a:headEnd/>
              <a:tailEnd/>
            </a:ln>
          </p:spPr>
          <p:txBody>
            <a:bodyPr/>
            <a:lstStyle/>
            <a:p>
              <a:endParaRPr lang="ru-RU"/>
            </a:p>
          </p:txBody>
        </p:sp>
        <p:sp>
          <p:nvSpPr>
            <p:cNvPr id="5135" name="Freeform 15"/>
            <p:cNvSpPr>
              <a:spLocks/>
            </p:cNvSpPr>
            <p:nvPr userDrawn="1"/>
          </p:nvSpPr>
          <p:spPr bwMode="ltGray">
            <a:xfrm rot="373331" flipH="1">
              <a:off x="799" y="2979"/>
              <a:ext cx="87" cy="274"/>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w="9525">
              <a:noFill/>
              <a:round/>
              <a:headEnd/>
              <a:tailEnd/>
            </a:ln>
          </p:spPr>
          <p:txBody>
            <a:bodyPr/>
            <a:lstStyle/>
            <a:p>
              <a:endParaRPr lang="ru-RU"/>
            </a:p>
          </p:txBody>
        </p:sp>
        <p:sp>
          <p:nvSpPr>
            <p:cNvPr id="5136" name="Freeform 16"/>
            <p:cNvSpPr>
              <a:spLocks/>
            </p:cNvSpPr>
            <p:nvPr userDrawn="1"/>
          </p:nvSpPr>
          <p:spPr bwMode="ltGray">
            <a:xfrm>
              <a:off x="1190" y="3273"/>
              <a:ext cx="1108" cy="1047"/>
            </a:xfrm>
            <a:custGeom>
              <a:avLst/>
              <a:gdLst/>
              <a:ahLst/>
              <a:cxnLst>
                <a:cxn ang="0">
                  <a:pos x="784" y="1047"/>
                </a:cxn>
                <a:cxn ang="0">
                  <a:pos x="692" y="1011"/>
                </a:cxn>
                <a:cxn ang="0">
                  <a:pos x="607" y="945"/>
                </a:cxn>
                <a:cxn ang="0">
                  <a:pos x="517" y="861"/>
                </a:cxn>
                <a:cxn ang="0">
                  <a:pos x="432" y="776"/>
                </a:cxn>
                <a:cxn ang="0">
                  <a:pos x="350" y="677"/>
                </a:cxn>
                <a:cxn ang="0">
                  <a:pos x="266" y="563"/>
                </a:cxn>
                <a:cxn ang="0">
                  <a:pos x="188" y="447"/>
                </a:cxn>
                <a:cxn ang="0">
                  <a:pos x="122" y="325"/>
                </a:cxn>
                <a:cxn ang="0">
                  <a:pos x="65" y="211"/>
                </a:cxn>
                <a:cxn ang="0">
                  <a:pos x="21" y="101"/>
                </a:cxn>
                <a:cxn ang="0">
                  <a:pos x="0" y="0"/>
                </a:cxn>
                <a:cxn ang="0">
                  <a:pos x="109" y="217"/>
                </a:cxn>
                <a:cxn ang="0">
                  <a:pos x="209" y="378"/>
                </a:cxn>
                <a:cxn ang="0">
                  <a:pos x="294" y="500"/>
                </a:cxn>
                <a:cxn ang="0">
                  <a:pos x="373" y="590"/>
                </a:cxn>
                <a:cxn ang="0">
                  <a:pos x="441" y="661"/>
                </a:cxn>
                <a:cxn ang="0">
                  <a:pos x="506" y="713"/>
                </a:cxn>
                <a:cxn ang="0">
                  <a:pos x="564" y="754"/>
                </a:cxn>
                <a:cxn ang="0">
                  <a:pos x="620" y="801"/>
                </a:cxn>
                <a:cxn ang="0">
                  <a:pos x="754" y="899"/>
                </a:cxn>
                <a:cxn ang="0">
                  <a:pos x="925" y="977"/>
                </a:cxn>
                <a:cxn ang="0">
                  <a:pos x="1108" y="1047"/>
                </a:cxn>
                <a:cxn ang="0">
                  <a:pos x="784" y="10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w="9525">
              <a:noFill/>
              <a:round/>
              <a:headEnd/>
              <a:tailEnd/>
            </a:ln>
          </p:spPr>
          <p:txBody>
            <a:bodyPr/>
            <a:lstStyle/>
            <a:p>
              <a:endParaRPr lang="ru-RU"/>
            </a:p>
          </p:txBody>
        </p:sp>
        <p:grpSp>
          <p:nvGrpSpPr>
            <p:cNvPr id="5137" name="Group 17"/>
            <p:cNvGrpSpPr>
              <a:grpSpLocks/>
            </p:cNvGrpSpPr>
            <p:nvPr userDrawn="1"/>
          </p:nvGrpSpPr>
          <p:grpSpPr bwMode="auto">
            <a:xfrm rot="3220060">
              <a:off x="2631" y="754"/>
              <a:ext cx="569" cy="637"/>
              <a:chOff x="1727" y="866"/>
              <a:chExt cx="129" cy="157"/>
            </a:xfrm>
          </p:grpSpPr>
          <p:sp>
            <p:nvSpPr>
              <p:cNvPr id="5138" name="Freeform 1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5139" name="Freeform 1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5140" name="Freeform 2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grpSp>
          <p:nvGrpSpPr>
            <p:cNvPr id="5141" name="Group 21"/>
            <p:cNvGrpSpPr>
              <a:grpSpLocks/>
            </p:cNvGrpSpPr>
            <p:nvPr userDrawn="1"/>
          </p:nvGrpSpPr>
          <p:grpSpPr bwMode="auto">
            <a:xfrm rot="-6691250">
              <a:off x="3637" y="132"/>
              <a:ext cx="356" cy="607"/>
              <a:chOff x="1727" y="866"/>
              <a:chExt cx="129" cy="157"/>
            </a:xfrm>
          </p:grpSpPr>
          <p:sp>
            <p:nvSpPr>
              <p:cNvPr id="5142" name="Freeform 22"/>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5143" name="Freeform 23"/>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5144" name="Freeform 24"/>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grpSp>
          <p:nvGrpSpPr>
            <p:cNvPr id="5145" name="Group 25"/>
            <p:cNvGrpSpPr>
              <a:grpSpLocks/>
            </p:cNvGrpSpPr>
            <p:nvPr userDrawn="1"/>
          </p:nvGrpSpPr>
          <p:grpSpPr bwMode="auto">
            <a:xfrm rot="-13075160">
              <a:off x="668" y="3321"/>
              <a:ext cx="501" cy="502"/>
              <a:chOff x="1727" y="866"/>
              <a:chExt cx="129" cy="157"/>
            </a:xfrm>
          </p:grpSpPr>
          <p:sp>
            <p:nvSpPr>
              <p:cNvPr id="5146" name="Freeform 26"/>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5147" name="Freeform 27"/>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5148" name="Freeform 28"/>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grpSp>
          <p:nvGrpSpPr>
            <p:cNvPr id="5149" name="Group 29"/>
            <p:cNvGrpSpPr>
              <a:grpSpLocks/>
            </p:cNvGrpSpPr>
            <p:nvPr userDrawn="1"/>
          </p:nvGrpSpPr>
          <p:grpSpPr bwMode="auto">
            <a:xfrm rot="4106450" flipH="1">
              <a:off x="393" y="262"/>
              <a:ext cx="709" cy="892"/>
              <a:chOff x="1727" y="866"/>
              <a:chExt cx="129" cy="157"/>
            </a:xfrm>
          </p:grpSpPr>
          <p:sp>
            <p:nvSpPr>
              <p:cNvPr id="5150" name="Freeform 30"/>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5151" name="Freeform 31"/>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5152" name="Freeform 3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grpSp>
          <p:nvGrpSpPr>
            <p:cNvPr id="5153" name="Group 33"/>
            <p:cNvGrpSpPr>
              <a:grpSpLocks/>
            </p:cNvGrpSpPr>
            <p:nvPr userDrawn="1"/>
          </p:nvGrpSpPr>
          <p:grpSpPr bwMode="auto">
            <a:xfrm rot="10015322" flipH="1">
              <a:off x="4625" y="2382"/>
              <a:ext cx="709" cy="892"/>
              <a:chOff x="1727" y="866"/>
              <a:chExt cx="129" cy="157"/>
            </a:xfrm>
          </p:grpSpPr>
          <p:sp>
            <p:nvSpPr>
              <p:cNvPr id="5154" name="Freeform 3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5155" name="Freeform 3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5156" name="Freeform 3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sp>
          <p:nvSpPr>
            <p:cNvPr id="5157" name="Freeform 37"/>
            <p:cNvSpPr>
              <a:spLocks/>
            </p:cNvSpPr>
            <p:nvPr userDrawn="1"/>
          </p:nvSpPr>
          <p:spPr bwMode="ltGray">
            <a:xfrm>
              <a:off x="1217" y="2"/>
              <a:ext cx="862" cy="886"/>
            </a:xfrm>
            <a:custGeom>
              <a:avLst/>
              <a:gdLst/>
              <a:ahLst/>
              <a:cxnLst>
                <a:cxn ang="0">
                  <a:pos x="0" y="0"/>
                </a:cxn>
                <a:cxn ang="0">
                  <a:pos x="6" y="107"/>
                </a:cxn>
                <a:cxn ang="0">
                  <a:pos x="37" y="262"/>
                </a:cxn>
                <a:cxn ang="0">
                  <a:pos x="83" y="410"/>
                </a:cxn>
                <a:cxn ang="0">
                  <a:pos x="149" y="546"/>
                </a:cxn>
                <a:cxn ang="0">
                  <a:pos x="237" y="666"/>
                </a:cxn>
                <a:cxn ang="0">
                  <a:pos x="338" y="764"/>
                </a:cxn>
                <a:cxn ang="0">
                  <a:pos x="450" y="838"/>
                </a:cxn>
                <a:cxn ang="0">
                  <a:pos x="579" y="879"/>
                </a:cxn>
                <a:cxn ang="0">
                  <a:pos x="714" y="886"/>
                </a:cxn>
                <a:cxn ang="0">
                  <a:pos x="862" y="851"/>
                </a:cxn>
                <a:cxn ang="0">
                  <a:pos x="784" y="856"/>
                </a:cxn>
                <a:cxn ang="0">
                  <a:pos x="700" y="835"/>
                </a:cxn>
                <a:cxn ang="0">
                  <a:pos x="621" y="794"/>
                </a:cxn>
                <a:cxn ang="0">
                  <a:pos x="542" y="728"/>
                </a:cxn>
                <a:cxn ang="0">
                  <a:pos x="466" y="649"/>
                </a:cxn>
                <a:cxn ang="0">
                  <a:pos x="397" y="557"/>
                </a:cxn>
                <a:cxn ang="0">
                  <a:pos x="334" y="454"/>
                </a:cxn>
                <a:cxn ang="0">
                  <a:pos x="279" y="339"/>
                </a:cxn>
                <a:cxn ang="0">
                  <a:pos x="238" y="225"/>
                </a:cxn>
                <a:cxn ang="0">
                  <a:pos x="205" y="105"/>
                </a:cxn>
                <a:cxn ang="0">
                  <a:pos x="184" y="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w="9525">
              <a:noFill/>
              <a:round/>
              <a:headEnd/>
              <a:tailEnd/>
            </a:ln>
          </p:spPr>
          <p:txBody>
            <a:bodyPr/>
            <a:lstStyle/>
            <a:p>
              <a:endParaRPr lang="ru-RU"/>
            </a:p>
          </p:txBody>
        </p:sp>
        <p:sp>
          <p:nvSpPr>
            <p:cNvPr id="5158" name="Freeform 38"/>
            <p:cNvSpPr>
              <a:spLocks/>
            </p:cNvSpPr>
            <p:nvPr userDrawn="1"/>
          </p:nvSpPr>
          <p:spPr bwMode="ltGray">
            <a:xfrm rot="9832527" flipV="1">
              <a:off x="2158" y="102"/>
              <a:ext cx="681" cy="593"/>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endParaRPr lang="ru-RU"/>
            </a:p>
          </p:txBody>
        </p:sp>
        <p:sp>
          <p:nvSpPr>
            <p:cNvPr id="5159" name="Freeform 39"/>
            <p:cNvSpPr>
              <a:spLocks/>
            </p:cNvSpPr>
            <p:nvPr userDrawn="1"/>
          </p:nvSpPr>
          <p:spPr bwMode="ltGray">
            <a:xfrm rot="9832527" flipV="1">
              <a:off x="1997" y="858"/>
              <a:ext cx="330" cy="278"/>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endParaRPr lang="ru-RU"/>
            </a:p>
          </p:txBody>
        </p:sp>
        <p:sp>
          <p:nvSpPr>
            <p:cNvPr id="5160" name="Freeform 40"/>
            <p:cNvSpPr>
              <a:spLocks/>
            </p:cNvSpPr>
            <p:nvPr userDrawn="1"/>
          </p:nvSpPr>
          <p:spPr bwMode="ltGray">
            <a:xfrm rot="9832527" flipV="1">
              <a:off x="2224" y="808"/>
              <a:ext cx="123" cy="233"/>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endParaRPr lang="ru-RU"/>
            </a:p>
          </p:txBody>
        </p:sp>
        <p:sp>
          <p:nvSpPr>
            <p:cNvPr id="5161" name="Freeform 41"/>
            <p:cNvSpPr>
              <a:spLocks/>
            </p:cNvSpPr>
            <p:nvPr userDrawn="1"/>
          </p:nvSpPr>
          <p:spPr bwMode="ltGray">
            <a:xfrm>
              <a:off x="1603" y="0"/>
              <a:ext cx="124" cy="121"/>
            </a:xfrm>
            <a:custGeom>
              <a:avLst/>
              <a:gdLst/>
              <a:ahLst/>
              <a:cxnLst>
                <a:cxn ang="0">
                  <a:pos x="124" y="0"/>
                </a:cxn>
                <a:cxn ang="0">
                  <a:pos x="113" y="9"/>
                </a:cxn>
                <a:cxn ang="0">
                  <a:pos x="99" y="25"/>
                </a:cxn>
                <a:cxn ang="0">
                  <a:pos x="81" y="41"/>
                </a:cxn>
                <a:cxn ang="0">
                  <a:pos x="63" y="54"/>
                </a:cxn>
                <a:cxn ang="0">
                  <a:pos x="41" y="66"/>
                </a:cxn>
                <a:cxn ang="0">
                  <a:pos x="22" y="74"/>
                </a:cxn>
                <a:cxn ang="0">
                  <a:pos x="0" y="75"/>
                </a:cxn>
                <a:cxn ang="0">
                  <a:pos x="10" y="96"/>
                </a:cxn>
                <a:cxn ang="0">
                  <a:pos x="23" y="113"/>
                </a:cxn>
                <a:cxn ang="0">
                  <a:pos x="41" y="121"/>
                </a:cxn>
                <a:cxn ang="0">
                  <a:pos x="60" y="121"/>
                </a:cxn>
                <a:cxn ang="0">
                  <a:pos x="83" y="111"/>
                </a:cxn>
                <a:cxn ang="0">
                  <a:pos x="101" y="88"/>
                </a:cxn>
                <a:cxn ang="0">
                  <a:pos x="116" y="53"/>
                </a:cxn>
                <a:cxn ang="0">
                  <a:pos x="124" y="0"/>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w="9525">
              <a:noFill/>
              <a:round/>
              <a:headEnd/>
              <a:tailEnd/>
            </a:ln>
          </p:spPr>
          <p:txBody>
            <a:bodyPr/>
            <a:lstStyle/>
            <a:p>
              <a:endParaRPr lang="ru-RU"/>
            </a:p>
          </p:txBody>
        </p:sp>
        <p:sp>
          <p:nvSpPr>
            <p:cNvPr id="5162" name="Freeform 42"/>
            <p:cNvSpPr>
              <a:spLocks/>
            </p:cNvSpPr>
            <p:nvPr userDrawn="1"/>
          </p:nvSpPr>
          <p:spPr bwMode="ltGray">
            <a:xfrm rot="9832527" flipV="1">
              <a:off x="2173" y="1238"/>
              <a:ext cx="393" cy="2300"/>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w="9525">
              <a:noFill/>
              <a:round/>
              <a:headEnd/>
              <a:tailEnd/>
            </a:ln>
          </p:spPr>
          <p:txBody>
            <a:bodyPr/>
            <a:lstStyle/>
            <a:p>
              <a:endParaRPr lang="ru-RU"/>
            </a:p>
          </p:txBody>
        </p:sp>
        <p:sp>
          <p:nvSpPr>
            <p:cNvPr id="5163" name="Freeform 43"/>
            <p:cNvSpPr>
              <a:spLocks/>
            </p:cNvSpPr>
            <p:nvPr userDrawn="1"/>
          </p:nvSpPr>
          <p:spPr bwMode="ltGray">
            <a:xfrm>
              <a:off x="0" y="1848"/>
              <a:ext cx="36" cy="132"/>
            </a:xfrm>
            <a:custGeom>
              <a:avLst/>
              <a:gdLst/>
              <a:ahLst/>
              <a:cxnLst>
                <a:cxn ang="0">
                  <a:pos x="0" y="0"/>
                </a:cxn>
                <a:cxn ang="0">
                  <a:pos x="36" y="12"/>
                </a:cxn>
                <a:cxn ang="0">
                  <a:pos x="0" y="132"/>
                </a:cxn>
                <a:cxn ang="0">
                  <a:pos x="0" y="0"/>
                </a:cxn>
              </a:cxnLst>
              <a:rect l="0" t="0" r="r" b="b"/>
              <a:pathLst>
                <a:path w="36" h="132">
                  <a:moveTo>
                    <a:pt x="0" y="0"/>
                  </a:moveTo>
                  <a:lnTo>
                    <a:pt x="36" y="12"/>
                  </a:lnTo>
                  <a:lnTo>
                    <a:pt x="0" y="132"/>
                  </a:lnTo>
                  <a:lnTo>
                    <a:pt x="0" y="0"/>
                  </a:lnTo>
                  <a:close/>
                </a:path>
              </a:pathLst>
            </a:custGeom>
            <a:solidFill>
              <a:schemeClr val="folHlink"/>
            </a:solidFill>
            <a:ln w="9525">
              <a:noFill/>
              <a:round/>
              <a:headEnd/>
              <a:tailEnd/>
            </a:ln>
            <a:effectLst/>
          </p:spPr>
          <p:txBody>
            <a:bodyPr/>
            <a:lstStyle/>
            <a:p>
              <a:endParaRPr lang="ru-RU"/>
            </a:p>
          </p:txBody>
        </p:sp>
      </p:grpSp>
      <p:sp>
        <p:nvSpPr>
          <p:cNvPr id="5164" name="Rectangle 44"/>
          <p:cNvSpPr>
            <a:spLocks noGrp="1" noChangeArrowheads="1"/>
          </p:cNvSpPr>
          <p:nvPr>
            <p:ph type="dt" sz="half" idx="2"/>
          </p:nvPr>
        </p:nvSpPr>
        <p:spPr>
          <a:xfrm>
            <a:off x="457200" y="6248400"/>
            <a:ext cx="2133600" cy="457200"/>
          </a:xfrm>
        </p:spPr>
        <p:txBody>
          <a:bodyPr/>
          <a:lstStyle>
            <a:lvl1pPr>
              <a:defRPr/>
            </a:lvl1pPr>
          </a:lstStyle>
          <a:p>
            <a:endParaRPr lang="ru-RU"/>
          </a:p>
        </p:txBody>
      </p:sp>
      <p:sp>
        <p:nvSpPr>
          <p:cNvPr id="5165" name="Rectangle 45"/>
          <p:cNvSpPr>
            <a:spLocks noGrp="1" noChangeArrowheads="1"/>
          </p:cNvSpPr>
          <p:nvPr>
            <p:ph type="ftr" sz="quarter" idx="3"/>
          </p:nvPr>
        </p:nvSpPr>
        <p:spPr/>
        <p:txBody>
          <a:bodyPr/>
          <a:lstStyle>
            <a:lvl1pPr>
              <a:defRPr/>
            </a:lvl1pPr>
          </a:lstStyle>
          <a:p>
            <a:endParaRPr lang="ru-RU"/>
          </a:p>
        </p:txBody>
      </p:sp>
      <p:sp>
        <p:nvSpPr>
          <p:cNvPr id="5166" name="Rectangle 46"/>
          <p:cNvSpPr>
            <a:spLocks noGrp="1" noChangeArrowheads="1"/>
          </p:cNvSpPr>
          <p:nvPr>
            <p:ph type="sldNum" sz="quarter" idx="4"/>
          </p:nvPr>
        </p:nvSpPr>
        <p:spPr/>
        <p:txBody>
          <a:bodyPr/>
          <a:lstStyle>
            <a:lvl1pPr>
              <a:defRPr/>
            </a:lvl1pPr>
          </a:lstStyle>
          <a:p>
            <a:fld id="{CB67492B-52CC-4D9A-B448-170CE439157E}" type="slidenum">
              <a:rPr lang="ru-RU"/>
              <a:pPr/>
              <a:t>‹#›</a:t>
            </a:fld>
            <a:endParaRPr lang="ru-RU"/>
          </a:p>
        </p:txBody>
      </p:sp>
      <p:sp>
        <p:nvSpPr>
          <p:cNvPr id="5167" name="Rectangle 47"/>
          <p:cNvSpPr>
            <a:spLocks noGrp="1" noChangeArrowheads="1"/>
          </p:cNvSpPr>
          <p:nvPr>
            <p:ph type="ctrTitle"/>
          </p:nvPr>
        </p:nvSpPr>
        <p:spPr>
          <a:xfrm>
            <a:off x="2455863" y="596900"/>
            <a:ext cx="6192837" cy="3581400"/>
          </a:xfrm>
        </p:spPr>
        <p:txBody>
          <a:bodyPr/>
          <a:lstStyle>
            <a:lvl1pPr>
              <a:defRPr sz="5200" b="1"/>
            </a:lvl1pPr>
          </a:lstStyle>
          <a:p>
            <a:r>
              <a:rPr lang="ru-RU"/>
              <a:t>Образец заголовка</a:t>
            </a:r>
          </a:p>
        </p:txBody>
      </p:sp>
      <p:sp>
        <p:nvSpPr>
          <p:cNvPr id="5168"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r>
              <a:rPr lang="ru-RU"/>
              <a:t>Образец подзаголовка</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52BAED0-EA9A-4FEC-9473-08E09401C0C6}"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6225" y="103188"/>
            <a:ext cx="2060575" cy="59531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42913" y="103188"/>
            <a:ext cx="6030912" cy="59531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48EF537-49DC-40F9-BA8D-4B2D8AAF82AD}"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3B4AC26-11DD-451D-AD7D-723261A9F231}"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3EC3076-9E65-4319-8E2E-0314DB95219B}"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A26ADCC6-696E-4E99-BCC3-9D87DFD1B247}"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FA1E0054-FC01-4FA9-8100-44F2AD4FECA3}"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FA3D2D81-3E2B-41AB-A1BC-5C42F1405FC5}"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A1C23CF0-2CD7-4124-B17B-3DB341F4A779}"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F6F3C86-0A6B-4C43-8F4B-429088BCF8D1}"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D006623-0B68-4EBA-BB68-19123F80C54A}"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7938" y="0"/>
            <a:ext cx="2833688" cy="6856413"/>
            <a:chOff x="-5" y="0"/>
            <a:chExt cx="1785" cy="4319"/>
          </a:xfrm>
        </p:grpSpPr>
        <p:sp>
          <p:nvSpPr>
            <p:cNvPr id="4099" name="Freeform 3"/>
            <p:cNvSpPr>
              <a:spLocks/>
            </p:cNvSpPr>
            <p:nvPr/>
          </p:nvSpPr>
          <p:spPr bwMode="ltGray">
            <a:xfrm>
              <a:off x="-5" y="3262"/>
              <a:ext cx="472" cy="802"/>
            </a:xfrm>
            <a:custGeom>
              <a:avLst/>
              <a:gdLst/>
              <a:ahLst/>
              <a:cxnLst>
                <a:cxn ang="0">
                  <a:pos x="5" y="32"/>
                </a:cxn>
                <a:cxn ang="0">
                  <a:pos x="189" y="26"/>
                </a:cxn>
                <a:cxn ang="0">
                  <a:pos x="309" y="66"/>
                </a:cxn>
                <a:cxn ang="0">
                  <a:pos x="357" y="98"/>
                </a:cxn>
                <a:cxn ang="0">
                  <a:pos x="413" y="162"/>
                </a:cxn>
                <a:cxn ang="0">
                  <a:pos x="437" y="250"/>
                </a:cxn>
                <a:cxn ang="0">
                  <a:pos x="397" y="530"/>
                </a:cxn>
                <a:cxn ang="0">
                  <a:pos x="341" y="634"/>
                </a:cxn>
                <a:cxn ang="0">
                  <a:pos x="173" y="714"/>
                </a:cxn>
                <a:cxn ang="0">
                  <a:pos x="77" y="730"/>
                </a:cxn>
                <a:cxn ang="0">
                  <a:pos x="69" y="802"/>
                </a:cxn>
                <a:cxn ang="0">
                  <a:pos x="7" y="788"/>
                </a:cxn>
                <a:cxn ang="0">
                  <a:pos x="5" y="751"/>
                </a:cxn>
                <a:cxn ang="0">
                  <a:pos x="37" y="722"/>
                </a:cxn>
                <a:cxn ang="0">
                  <a:pos x="5" y="670"/>
                </a:cxn>
                <a:cxn ang="0">
                  <a:pos x="5" y="32"/>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000"/>
              </a:schemeClr>
            </a:solidFill>
            <a:ln w="9525">
              <a:noFill/>
              <a:round/>
              <a:headEnd/>
              <a:tailEnd/>
            </a:ln>
            <a:effectLst/>
          </p:spPr>
          <p:txBody>
            <a:bodyPr/>
            <a:lstStyle/>
            <a:p>
              <a:endParaRPr lang="ru-RU"/>
            </a:p>
          </p:txBody>
        </p:sp>
        <p:grpSp>
          <p:nvGrpSpPr>
            <p:cNvPr id="4100" name="Group 4"/>
            <p:cNvGrpSpPr>
              <a:grpSpLocks/>
            </p:cNvGrpSpPr>
            <p:nvPr/>
          </p:nvGrpSpPr>
          <p:grpSpPr bwMode="auto">
            <a:xfrm rot="14964908" flipH="1">
              <a:off x="104" y="2441"/>
              <a:ext cx="452" cy="444"/>
              <a:chOff x="1727" y="866"/>
              <a:chExt cx="129" cy="157"/>
            </a:xfrm>
          </p:grpSpPr>
          <p:sp>
            <p:nvSpPr>
              <p:cNvPr id="4101" name="Freeform 5"/>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4102" name="Freeform 6"/>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4103" name="Freeform 7"/>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sp>
          <p:nvSpPr>
            <p:cNvPr id="4104" name="Freeform 8"/>
            <p:cNvSpPr>
              <a:spLocks/>
            </p:cNvSpPr>
            <p:nvPr/>
          </p:nvSpPr>
          <p:spPr bwMode="ltGray">
            <a:xfrm>
              <a:off x="90" y="1736"/>
              <a:ext cx="710" cy="768"/>
            </a:xfrm>
            <a:custGeom>
              <a:avLst/>
              <a:gdLst/>
              <a:ahLst/>
              <a:cxnLst>
                <a:cxn ang="0">
                  <a:pos x="14" y="416"/>
                </a:cxn>
                <a:cxn ang="0">
                  <a:pos x="14" y="272"/>
                </a:cxn>
                <a:cxn ang="0">
                  <a:pos x="102" y="144"/>
                </a:cxn>
                <a:cxn ang="0">
                  <a:pos x="150" y="96"/>
                </a:cxn>
                <a:cxn ang="0">
                  <a:pos x="198" y="64"/>
                </a:cxn>
                <a:cxn ang="0">
                  <a:pos x="350" y="0"/>
                </a:cxn>
                <a:cxn ang="0">
                  <a:pos x="534" y="8"/>
                </a:cxn>
                <a:cxn ang="0">
                  <a:pos x="662" y="96"/>
                </a:cxn>
                <a:cxn ang="0">
                  <a:pos x="710" y="200"/>
                </a:cxn>
                <a:cxn ang="0">
                  <a:pos x="702" y="400"/>
                </a:cxn>
                <a:cxn ang="0">
                  <a:pos x="678" y="448"/>
                </a:cxn>
                <a:cxn ang="0">
                  <a:pos x="550" y="632"/>
                </a:cxn>
                <a:cxn ang="0">
                  <a:pos x="518" y="656"/>
                </a:cxn>
                <a:cxn ang="0">
                  <a:pos x="470" y="664"/>
                </a:cxn>
                <a:cxn ang="0">
                  <a:pos x="518" y="680"/>
                </a:cxn>
                <a:cxn ang="0">
                  <a:pos x="566" y="696"/>
                </a:cxn>
                <a:cxn ang="0">
                  <a:pos x="574" y="720"/>
                </a:cxn>
                <a:cxn ang="0">
                  <a:pos x="526" y="736"/>
                </a:cxn>
                <a:cxn ang="0">
                  <a:pos x="502" y="752"/>
                </a:cxn>
                <a:cxn ang="0">
                  <a:pos x="454" y="768"/>
                </a:cxn>
                <a:cxn ang="0">
                  <a:pos x="438" y="712"/>
                </a:cxn>
                <a:cxn ang="0">
                  <a:pos x="246" y="688"/>
                </a:cxn>
                <a:cxn ang="0">
                  <a:pos x="134" y="648"/>
                </a:cxn>
                <a:cxn ang="0">
                  <a:pos x="110" y="624"/>
                </a:cxn>
                <a:cxn ang="0">
                  <a:pos x="78" y="576"/>
                </a:cxn>
                <a:cxn ang="0">
                  <a:pos x="54" y="464"/>
                </a:cxn>
                <a:cxn ang="0">
                  <a:pos x="30" y="408"/>
                </a:cxn>
                <a:cxn ang="0">
                  <a:pos x="22" y="384"/>
                </a:cxn>
                <a:cxn ang="0">
                  <a:pos x="14" y="416"/>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000"/>
              </a:schemeClr>
            </a:solidFill>
            <a:ln w="9525">
              <a:noFill/>
              <a:round/>
              <a:headEnd/>
              <a:tailEnd/>
            </a:ln>
            <a:effectLst/>
          </p:spPr>
          <p:txBody>
            <a:bodyPr/>
            <a:lstStyle/>
            <a:p>
              <a:endParaRPr lang="ru-RU"/>
            </a:p>
          </p:txBody>
        </p:sp>
        <p:grpSp>
          <p:nvGrpSpPr>
            <p:cNvPr id="4105" name="Group 9"/>
            <p:cNvGrpSpPr>
              <a:grpSpLocks/>
            </p:cNvGrpSpPr>
            <p:nvPr/>
          </p:nvGrpSpPr>
          <p:grpSpPr bwMode="auto">
            <a:xfrm rot="416244">
              <a:off x="9" y="1746"/>
              <a:ext cx="1771" cy="1741"/>
              <a:chOff x="41" y="2787"/>
              <a:chExt cx="902" cy="833"/>
            </a:xfrm>
          </p:grpSpPr>
          <p:sp>
            <p:nvSpPr>
              <p:cNvPr id="4106" name="Freeform 10"/>
              <p:cNvSpPr>
                <a:spLocks/>
              </p:cNvSpPr>
              <p:nvPr userDrawn="1"/>
            </p:nvSpPr>
            <p:spPr bwMode="ltGray">
              <a:xfrm rot="373331" flipH="1">
                <a:off x="125" y="2787"/>
                <a:ext cx="313" cy="303"/>
              </a:xfrm>
              <a:custGeom>
                <a:avLst/>
                <a:gdLst/>
                <a:ahLst/>
                <a:cxnLst>
                  <a:cxn ang="0">
                    <a:pos x="46" y="210"/>
                  </a:cxn>
                  <a:cxn ang="0">
                    <a:pos x="37" y="198"/>
                  </a:cxn>
                  <a:cxn ang="0">
                    <a:pos x="26" y="181"/>
                  </a:cxn>
                  <a:cxn ang="0">
                    <a:pos x="15" y="159"/>
                  </a:cxn>
                  <a:cxn ang="0">
                    <a:pos x="5" y="135"/>
                  </a:cxn>
                  <a:cxn ang="0">
                    <a:pos x="0" y="109"/>
                  </a:cxn>
                  <a:cxn ang="0">
                    <a:pos x="1" y="82"/>
                  </a:cxn>
                  <a:cxn ang="0">
                    <a:pos x="9" y="57"/>
                  </a:cxn>
                  <a:cxn ang="0">
                    <a:pos x="27" y="35"/>
                  </a:cxn>
                  <a:cxn ang="0">
                    <a:pos x="45" y="22"/>
                  </a:cxn>
                  <a:cxn ang="0">
                    <a:pos x="60" y="12"/>
                  </a:cxn>
                  <a:cxn ang="0">
                    <a:pos x="72" y="7"/>
                  </a:cxn>
                  <a:cxn ang="0">
                    <a:pos x="81" y="5"/>
                  </a:cxn>
                  <a:cxn ang="0">
                    <a:pos x="88" y="5"/>
                  </a:cxn>
                  <a:cxn ang="0">
                    <a:pos x="104" y="0"/>
                  </a:cxn>
                  <a:cxn ang="0">
                    <a:pos x="148" y="8"/>
                  </a:cxn>
                  <a:cxn ang="0">
                    <a:pos x="160" y="12"/>
                  </a:cxn>
                  <a:cxn ang="0">
                    <a:pos x="172" y="15"/>
                  </a:cxn>
                  <a:cxn ang="0">
                    <a:pos x="182" y="19"/>
                  </a:cxn>
                  <a:cxn ang="0">
                    <a:pos x="190" y="23"/>
                  </a:cxn>
                  <a:cxn ang="0">
                    <a:pos x="198" y="27"/>
                  </a:cxn>
                  <a:cxn ang="0">
                    <a:pos x="205" y="32"/>
                  </a:cxn>
                  <a:cxn ang="0">
                    <a:pos x="211" y="38"/>
                  </a:cxn>
                  <a:cxn ang="0">
                    <a:pos x="217" y="45"/>
                  </a:cxn>
                  <a:cxn ang="0">
                    <a:pos x="205" y="40"/>
                  </a:cxn>
                  <a:cxn ang="0">
                    <a:pos x="194" y="36"/>
                  </a:cxn>
                  <a:cxn ang="0">
                    <a:pos x="183" y="33"/>
                  </a:cxn>
                  <a:cxn ang="0">
                    <a:pos x="172" y="30"/>
                  </a:cxn>
                  <a:cxn ang="0">
                    <a:pos x="163" y="27"/>
                  </a:cxn>
                  <a:cxn ang="0">
                    <a:pos x="153" y="26"/>
                  </a:cxn>
                  <a:cxn ang="0">
                    <a:pos x="143" y="24"/>
                  </a:cxn>
                  <a:cxn ang="0">
                    <a:pos x="134" y="24"/>
                  </a:cxn>
                  <a:cxn ang="0">
                    <a:pos x="125" y="24"/>
                  </a:cxn>
                  <a:cxn ang="0">
                    <a:pos x="116" y="25"/>
                  </a:cxn>
                  <a:cxn ang="0">
                    <a:pos x="107" y="27"/>
                  </a:cxn>
                  <a:cxn ang="0">
                    <a:pos x="99" y="29"/>
                  </a:cxn>
                  <a:cxn ang="0">
                    <a:pos x="91" y="33"/>
                  </a:cxn>
                  <a:cxn ang="0">
                    <a:pos x="82" y="36"/>
                  </a:cxn>
                  <a:cxn ang="0">
                    <a:pos x="74" y="41"/>
                  </a:cxn>
                  <a:cxn ang="0">
                    <a:pos x="66" y="46"/>
                  </a:cxn>
                  <a:cxn ang="0">
                    <a:pos x="52" y="61"/>
                  </a:cxn>
                  <a:cxn ang="0">
                    <a:pos x="42" y="80"/>
                  </a:cxn>
                  <a:cxn ang="0">
                    <a:pos x="37" y="103"/>
                  </a:cxn>
                  <a:cxn ang="0">
                    <a:pos x="35" y="126"/>
                  </a:cxn>
                  <a:cxn ang="0">
                    <a:pos x="35" y="151"/>
                  </a:cxn>
                  <a:cxn ang="0">
                    <a:pos x="38" y="174"/>
                  </a:cxn>
                  <a:cxn ang="0">
                    <a:pos x="41" y="194"/>
                  </a:cxn>
                  <a:cxn ang="0">
                    <a:pos x="46" y="210"/>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w="9525">
                <a:noFill/>
                <a:round/>
                <a:headEnd/>
                <a:tailEnd/>
              </a:ln>
            </p:spPr>
            <p:txBody>
              <a:bodyPr/>
              <a:lstStyle/>
              <a:p>
                <a:endParaRPr lang="ru-RU"/>
              </a:p>
            </p:txBody>
          </p:sp>
          <p:sp>
            <p:nvSpPr>
              <p:cNvPr id="4107" name="Freeform 11"/>
              <p:cNvSpPr>
                <a:spLocks/>
              </p:cNvSpPr>
              <p:nvPr userDrawn="1"/>
            </p:nvSpPr>
            <p:spPr bwMode="ltGray">
              <a:xfrm rot="373331" flipH="1">
                <a:off x="41" y="2843"/>
                <a:ext cx="262" cy="308"/>
              </a:xfrm>
              <a:custGeom>
                <a:avLst/>
                <a:gdLst/>
                <a:ahLst/>
                <a:cxnLst>
                  <a:cxn ang="0">
                    <a:pos x="109" y="0"/>
                  </a:cxn>
                  <a:cxn ang="0">
                    <a:pos x="112" y="2"/>
                  </a:cxn>
                  <a:cxn ang="0">
                    <a:pos x="118" y="8"/>
                  </a:cxn>
                  <a:cxn ang="0">
                    <a:pos x="127" y="18"/>
                  </a:cxn>
                  <a:cxn ang="0">
                    <a:pos x="137" y="33"/>
                  </a:cxn>
                  <a:cxn ang="0">
                    <a:pos x="145" y="52"/>
                  </a:cxn>
                  <a:cxn ang="0">
                    <a:pos x="150" y="76"/>
                  </a:cxn>
                  <a:cxn ang="0">
                    <a:pos x="150" y="105"/>
                  </a:cxn>
                  <a:cxn ang="0">
                    <a:pos x="144" y="139"/>
                  </a:cxn>
                  <a:cxn ang="0">
                    <a:pos x="140" y="149"/>
                  </a:cxn>
                  <a:cxn ang="0">
                    <a:pos x="136" y="157"/>
                  </a:cxn>
                  <a:cxn ang="0">
                    <a:pos x="131" y="165"/>
                  </a:cxn>
                  <a:cxn ang="0">
                    <a:pos x="125" y="173"/>
                  </a:cxn>
                  <a:cxn ang="0">
                    <a:pos x="117" y="180"/>
                  </a:cxn>
                  <a:cxn ang="0">
                    <a:pos x="110" y="185"/>
                  </a:cxn>
                  <a:cxn ang="0">
                    <a:pos x="102" y="191"/>
                  </a:cxn>
                  <a:cxn ang="0">
                    <a:pos x="92" y="195"/>
                  </a:cxn>
                  <a:cxn ang="0">
                    <a:pos x="82" y="197"/>
                  </a:cxn>
                  <a:cxn ang="0">
                    <a:pos x="72" y="200"/>
                  </a:cxn>
                  <a:cxn ang="0">
                    <a:pos x="61" y="201"/>
                  </a:cxn>
                  <a:cxn ang="0">
                    <a:pos x="49" y="201"/>
                  </a:cxn>
                  <a:cxn ang="0">
                    <a:pos x="37" y="200"/>
                  </a:cxn>
                  <a:cxn ang="0">
                    <a:pos x="25" y="197"/>
                  </a:cxn>
                  <a:cxn ang="0">
                    <a:pos x="12" y="193"/>
                  </a:cxn>
                  <a:cxn ang="0">
                    <a:pos x="0" y="188"/>
                  </a:cxn>
                  <a:cxn ang="0">
                    <a:pos x="11" y="195"/>
                  </a:cxn>
                  <a:cxn ang="0">
                    <a:pos x="22" y="200"/>
                  </a:cxn>
                  <a:cxn ang="0">
                    <a:pos x="33" y="205"/>
                  </a:cxn>
                  <a:cxn ang="0">
                    <a:pos x="43" y="208"/>
                  </a:cxn>
                  <a:cxn ang="0">
                    <a:pos x="53" y="211"/>
                  </a:cxn>
                  <a:cxn ang="0">
                    <a:pos x="63" y="212"/>
                  </a:cxn>
                  <a:cxn ang="0">
                    <a:pos x="73" y="213"/>
                  </a:cxn>
                  <a:cxn ang="0">
                    <a:pos x="83" y="213"/>
                  </a:cxn>
                  <a:cxn ang="0">
                    <a:pos x="91" y="212"/>
                  </a:cxn>
                  <a:cxn ang="0">
                    <a:pos x="100" y="210"/>
                  </a:cxn>
                  <a:cxn ang="0">
                    <a:pos x="108" y="208"/>
                  </a:cxn>
                  <a:cxn ang="0">
                    <a:pos x="116" y="206"/>
                  </a:cxn>
                  <a:cxn ang="0">
                    <a:pos x="123" y="203"/>
                  </a:cxn>
                  <a:cxn ang="0">
                    <a:pos x="130" y="199"/>
                  </a:cxn>
                  <a:cxn ang="0">
                    <a:pos x="136" y="195"/>
                  </a:cxn>
                  <a:cxn ang="0">
                    <a:pos x="142" y="191"/>
                  </a:cxn>
                  <a:cxn ang="0">
                    <a:pos x="158" y="176"/>
                  </a:cxn>
                  <a:cxn ang="0">
                    <a:pos x="169" y="161"/>
                  </a:cxn>
                  <a:cxn ang="0">
                    <a:pos x="176" y="144"/>
                  </a:cxn>
                  <a:cxn ang="0">
                    <a:pos x="179" y="128"/>
                  </a:cxn>
                  <a:cxn ang="0">
                    <a:pos x="181" y="111"/>
                  </a:cxn>
                  <a:cxn ang="0">
                    <a:pos x="181" y="95"/>
                  </a:cxn>
                  <a:cxn ang="0">
                    <a:pos x="182" y="79"/>
                  </a:cxn>
                  <a:cxn ang="0">
                    <a:pos x="173" y="46"/>
                  </a:cxn>
                  <a:cxn ang="0">
                    <a:pos x="156" y="21"/>
                  </a:cxn>
                  <a:cxn ang="0">
                    <a:pos x="151" y="18"/>
                  </a:cxn>
                  <a:cxn ang="0">
                    <a:pos x="147" y="15"/>
                  </a:cxn>
                  <a:cxn ang="0">
                    <a:pos x="142" y="13"/>
                  </a:cxn>
                  <a:cxn ang="0">
                    <a:pos x="138" y="11"/>
                  </a:cxn>
                  <a:cxn ang="0">
                    <a:pos x="132" y="9"/>
                  </a:cxn>
                  <a:cxn ang="0">
                    <a:pos x="126" y="6"/>
                  </a:cxn>
                  <a:cxn ang="0">
                    <a:pos x="119" y="3"/>
                  </a:cxn>
                  <a:cxn ang="0">
                    <a:pos x="109" y="0"/>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w="9525">
                <a:noFill/>
                <a:round/>
                <a:headEnd/>
                <a:tailEnd/>
              </a:ln>
            </p:spPr>
            <p:txBody>
              <a:bodyPr/>
              <a:lstStyle/>
              <a:p>
                <a:endParaRPr lang="ru-RU"/>
              </a:p>
            </p:txBody>
          </p:sp>
          <p:sp>
            <p:nvSpPr>
              <p:cNvPr id="4108" name="Freeform 12"/>
              <p:cNvSpPr>
                <a:spLocks/>
              </p:cNvSpPr>
              <p:nvPr userDrawn="1"/>
            </p:nvSpPr>
            <p:spPr bwMode="ltGray">
              <a:xfrm rot="373331" flipH="1">
                <a:off x="121" y="2907"/>
                <a:ext cx="93" cy="156"/>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w="9525">
                <a:noFill/>
                <a:round/>
                <a:headEnd/>
                <a:tailEnd/>
              </a:ln>
            </p:spPr>
            <p:txBody>
              <a:bodyPr/>
              <a:lstStyle/>
              <a:p>
                <a:endParaRPr lang="ru-RU"/>
              </a:p>
            </p:txBody>
          </p:sp>
          <p:sp>
            <p:nvSpPr>
              <p:cNvPr id="4109" name="Freeform 13"/>
              <p:cNvSpPr>
                <a:spLocks/>
              </p:cNvSpPr>
              <p:nvPr userDrawn="1"/>
            </p:nvSpPr>
            <p:spPr bwMode="ltGray">
              <a:xfrm rot="373331" flipH="1">
                <a:off x="313" y="3110"/>
                <a:ext cx="85" cy="93"/>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w="9525">
                <a:noFill/>
                <a:round/>
                <a:headEnd/>
                <a:tailEnd/>
              </a:ln>
            </p:spPr>
            <p:txBody>
              <a:bodyPr/>
              <a:lstStyle/>
              <a:p>
                <a:endParaRPr lang="ru-RU"/>
              </a:p>
            </p:txBody>
          </p:sp>
          <p:sp>
            <p:nvSpPr>
              <p:cNvPr id="4110" name="Freeform 14"/>
              <p:cNvSpPr>
                <a:spLocks/>
              </p:cNvSpPr>
              <p:nvPr userDrawn="1"/>
            </p:nvSpPr>
            <p:spPr bwMode="ltGray">
              <a:xfrm rot="373331" flipH="1">
                <a:off x="289" y="3135"/>
                <a:ext cx="21" cy="55"/>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w="9525">
                <a:noFill/>
                <a:round/>
                <a:headEnd/>
                <a:tailEnd/>
              </a:ln>
            </p:spPr>
            <p:txBody>
              <a:bodyPr/>
              <a:lstStyle/>
              <a:p>
                <a:endParaRPr lang="ru-RU"/>
              </a:p>
            </p:txBody>
          </p:sp>
          <p:grpSp>
            <p:nvGrpSpPr>
              <p:cNvPr id="4111" name="Group 15"/>
              <p:cNvGrpSpPr>
                <a:grpSpLocks/>
              </p:cNvGrpSpPr>
              <p:nvPr userDrawn="1"/>
            </p:nvGrpSpPr>
            <p:grpSpPr bwMode="auto">
              <a:xfrm rot="10886446" flipH="1">
                <a:off x="335" y="3251"/>
                <a:ext cx="608" cy="369"/>
                <a:chOff x="-366" y="1704"/>
                <a:chExt cx="608" cy="369"/>
              </a:xfrm>
            </p:grpSpPr>
            <p:sp>
              <p:nvSpPr>
                <p:cNvPr id="4112" name="Freeform 16"/>
                <p:cNvSpPr>
                  <a:spLocks/>
                </p:cNvSpPr>
                <p:nvPr userDrawn="1"/>
              </p:nvSpPr>
              <p:spPr bwMode="ltGray">
                <a:xfrm rot="4200091">
                  <a:off x="-243" y="1807"/>
                  <a:ext cx="143" cy="390"/>
                </a:xfrm>
                <a:custGeom>
                  <a:avLst/>
                  <a:gdLst/>
                  <a:ahLst/>
                  <a:cxnLst>
                    <a:cxn ang="0">
                      <a:pos x="12" y="44"/>
                    </a:cxn>
                    <a:cxn ang="0">
                      <a:pos x="6" y="72"/>
                    </a:cxn>
                    <a:cxn ang="0">
                      <a:pos x="3" y="99"/>
                    </a:cxn>
                    <a:cxn ang="0">
                      <a:pos x="0" y="125"/>
                    </a:cxn>
                    <a:cxn ang="0">
                      <a:pos x="0" y="151"/>
                    </a:cxn>
                    <a:cxn ang="0">
                      <a:pos x="3" y="180"/>
                    </a:cxn>
                    <a:cxn ang="0">
                      <a:pos x="7" y="211"/>
                    </a:cxn>
                    <a:cxn ang="0">
                      <a:pos x="16" y="247"/>
                    </a:cxn>
                    <a:cxn ang="0">
                      <a:pos x="29" y="287"/>
                    </a:cxn>
                    <a:cxn ang="0">
                      <a:pos x="43" y="325"/>
                    </a:cxn>
                    <a:cxn ang="0">
                      <a:pos x="61" y="364"/>
                    </a:cxn>
                    <a:cxn ang="0">
                      <a:pos x="83" y="406"/>
                    </a:cxn>
                    <a:cxn ang="0">
                      <a:pos x="106" y="446"/>
                    </a:cxn>
                    <a:cxn ang="0">
                      <a:pos x="132" y="483"/>
                    </a:cxn>
                    <a:cxn ang="0">
                      <a:pos x="157" y="516"/>
                    </a:cxn>
                    <a:cxn ang="0">
                      <a:pos x="182" y="544"/>
                    </a:cxn>
                    <a:cxn ang="0">
                      <a:pos x="207" y="564"/>
                    </a:cxn>
                    <a:cxn ang="0">
                      <a:pos x="160" y="501"/>
                    </a:cxn>
                    <a:cxn ang="0">
                      <a:pos x="127" y="448"/>
                    </a:cxn>
                    <a:cxn ang="0">
                      <a:pos x="103" y="405"/>
                    </a:cxn>
                    <a:cxn ang="0">
                      <a:pos x="87" y="368"/>
                    </a:cxn>
                    <a:cxn ang="0">
                      <a:pos x="75" y="337"/>
                    </a:cxn>
                    <a:cxn ang="0">
                      <a:pos x="68" y="309"/>
                    </a:cxn>
                    <a:cxn ang="0">
                      <a:pos x="63" y="285"/>
                    </a:cxn>
                    <a:cxn ang="0">
                      <a:pos x="56" y="261"/>
                    </a:cxn>
                    <a:cxn ang="0">
                      <a:pos x="44" y="205"/>
                    </a:cxn>
                    <a:cxn ang="0">
                      <a:pos x="41" y="140"/>
                    </a:cxn>
                    <a:cxn ang="0">
                      <a:pos x="43" y="68"/>
                    </a:cxn>
                    <a:cxn ang="0">
                      <a:pos x="50" y="0"/>
                    </a:cxn>
                    <a:cxn ang="0">
                      <a:pos x="12" y="44"/>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w="9525">
                  <a:noFill/>
                  <a:round/>
                  <a:headEnd/>
                  <a:tailEnd/>
                </a:ln>
              </p:spPr>
              <p:txBody>
                <a:bodyPr/>
                <a:lstStyle/>
                <a:p>
                  <a:endParaRPr lang="ru-RU"/>
                </a:p>
              </p:txBody>
            </p:sp>
            <p:sp>
              <p:nvSpPr>
                <p:cNvPr id="4113" name="Freeform 17"/>
                <p:cNvSpPr>
                  <a:spLocks/>
                </p:cNvSpPr>
                <p:nvPr userDrawn="1"/>
              </p:nvSpPr>
              <p:spPr bwMode="ltGray">
                <a:xfrm rot="4200091">
                  <a:off x="124" y="1761"/>
                  <a:ext cx="33" cy="160"/>
                </a:xfrm>
                <a:custGeom>
                  <a:avLst/>
                  <a:gdLst/>
                  <a:ahLst/>
                  <a:cxnLst>
                    <a:cxn ang="0">
                      <a:pos x="0" y="19"/>
                    </a:cxn>
                    <a:cxn ang="0">
                      <a:pos x="14" y="55"/>
                    </a:cxn>
                    <a:cxn ang="0">
                      <a:pos x="22" y="101"/>
                    </a:cxn>
                    <a:cxn ang="0">
                      <a:pos x="24" y="159"/>
                    </a:cxn>
                    <a:cxn ang="0">
                      <a:pos x="19" y="232"/>
                    </a:cxn>
                    <a:cxn ang="0">
                      <a:pos x="45" y="217"/>
                    </a:cxn>
                    <a:cxn ang="0">
                      <a:pos x="47" y="178"/>
                    </a:cxn>
                    <a:cxn ang="0">
                      <a:pos x="47" y="140"/>
                    </a:cxn>
                    <a:cxn ang="0">
                      <a:pos x="45" y="103"/>
                    </a:cxn>
                    <a:cxn ang="0">
                      <a:pos x="41" y="71"/>
                    </a:cxn>
                    <a:cxn ang="0">
                      <a:pos x="36" y="52"/>
                    </a:cxn>
                    <a:cxn ang="0">
                      <a:pos x="29" y="34"/>
                    </a:cxn>
                    <a:cxn ang="0">
                      <a:pos x="22" y="17"/>
                    </a:cxn>
                    <a:cxn ang="0">
                      <a:pos x="13" y="0"/>
                    </a:cxn>
                    <a:cxn ang="0">
                      <a:pos x="0" y="1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w="9525">
                  <a:noFill/>
                  <a:round/>
                  <a:headEnd/>
                  <a:tailEnd/>
                </a:ln>
              </p:spPr>
              <p:txBody>
                <a:bodyPr/>
                <a:lstStyle/>
                <a:p>
                  <a:endParaRPr lang="ru-RU"/>
                </a:p>
              </p:txBody>
            </p:sp>
            <p:sp>
              <p:nvSpPr>
                <p:cNvPr id="4114" name="Freeform 18"/>
                <p:cNvSpPr>
                  <a:spLocks/>
                </p:cNvSpPr>
                <p:nvPr userDrawn="1"/>
              </p:nvSpPr>
              <p:spPr bwMode="ltGray">
                <a:xfrm rot="4200091">
                  <a:off x="199" y="1720"/>
                  <a:ext cx="60" cy="27"/>
                </a:xfrm>
                <a:custGeom>
                  <a:avLst/>
                  <a:gdLst/>
                  <a:ahLst/>
                  <a:cxnLst>
                    <a:cxn ang="0">
                      <a:pos x="87" y="22"/>
                    </a:cxn>
                    <a:cxn ang="0">
                      <a:pos x="77" y="17"/>
                    </a:cxn>
                    <a:cxn ang="0">
                      <a:pos x="68" y="12"/>
                    </a:cxn>
                    <a:cxn ang="0">
                      <a:pos x="58" y="7"/>
                    </a:cxn>
                    <a:cxn ang="0">
                      <a:pos x="47" y="5"/>
                    </a:cxn>
                    <a:cxn ang="0">
                      <a:pos x="37" y="3"/>
                    </a:cxn>
                    <a:cxn ang="0">
                      <a:pos x="26" y="2"/>
                    </a:cxn>
                    <a:cxn ang="0">
                      <a:pos x="13" y="0"/>
                    </a:cxn>
                    <a:cxn ang="0">
                      <a:pos x="0" y="2"/>
                    </a:cxn>
                    <a:cxn ang="0">
                      <a:pos x="6" y="6"/>
                    </a:cxn>
                    <a:cxn ang="0">
                      <a:pos x="14" y="10"/>
                    </a:cxn>
                    <a:cxn ang="0">
                      <a:pos x="22" y="14"/>
                    </a:cxn>
                    <a:cxn ang="0">
                      <a:pos x="33" y="18"/>
                    </a:cxn>
                    <a:cxn ang="0">
                      <a:pos x="42" y="22"/>
                    </a:cxn>
                    <a:cxn ang="0">
                      <a:pos x="52" y="27"/>
                    </a:cxn>
                    <a:cxn ang="0">
                      <a:pos x="64" y="33"/>
                    </a:cxn>
                    <a:cxn ang="0">
                      <a:pos x="74" y="40"/>
                    </a:cxn>
                    <a:cxn ang="0">
                      <a:pos x="87" y="22"/>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w="9525">
                  <a:noFill/>
                  <a:round/>
                  <a:headEnd/>
                  <a:tailEnd/>
                </a:ln>
              </p:spPr>
              <p:txBody>
                <a:bodyPr/>
                <a:lstStyle/>
                <a:p>
                  <a:endParaRPr lang="ru-RU"/>
                </a:p>
              </p:txBody>
            </p:sp>
          </p:grpSp>
        </p:grpSp>
        <p:grpSp>
          <p:nvGrpSpPr>
            <p:cNvPr id="4115" name="Group 19"/>
            <p:cNvGrpSpPr>
              <a:grpSpLocks/>
            </p:cNvGrpSpPr>
            <p:nvPr/>
          </p:nvGrpSpPr>
          <p:grpSpPr bwMode="auto">
            <a:xfrm rot="-15351438">
              <a:off x="343" y="3854"/>
              <a:ext cx="392" cy="424"/>
              <a:chOff x="1727" y="866"/>
              <a:chExt cx="129" cy="157"/>
            </a:xfrm>
          </p:grpSpPr>
          <p:sp>
            <p:nvSpPr>
              <p:cNvPr id="4116" name="Freeform 20"/>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4117" name="Freeform 21"/>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4118" name="Freeform 2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grpSp>
          <p:nvGrpSpPr>
            <p:cNvPr id="4119" name="Group 23"/>
            <p:cNvGrpSpPr>
              <a:grpSpLocks/>
            </p:cNvGrpSpPr>
            <p:nvPr/>
          </p:nvGrpSpPr>
          <p:grpSpPr bwMode="auto">
            <a:xfrm rot="5003157">
              <a:off x="249" y="1102"/>
              <a:ext cx="412" cy="500"/>
              <a:chOff x="1727" y="866"/>
              <a:chExt cx="129" cy="157"/>
            </a:xfrm>
          </p:grpSpPr>
          <p:sp>
            <p:nvSpPr>
              <p:cNvPr id="4120" name="Freeform 2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4121" name="Freeform 2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4122" name="Freeform 2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grpSp>
          <p:nvGrpSpPr>
            <p:cNvPr id="4123" name="Group 27"/>
            <p:cNvGrpSpPr>
              <a:grpSpLocks/>
            </p:cNvGrpSpPr>
            <p:nvPr/>
          </p:nvGrpSpPr>
          <p:grpSpPr bwMode="auto">
            <a:xfrm>
              <a:off x="815" y="0"/>
              <a:ext cx="345" cy="367"/>
              <a:chOff x="1727" y="866"/>
              <a:chExt cx="129" cy="157"/>
            </a:xfrm>
          </p:grpSpPr>
          <p:sp>
            <p:nvSpPr>
              <p:cNvPr id="4124" name="Freeform 2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4125" name="Freeform 2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4126" name="Freeform 3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sp>
          <p:nvSpPr>
            <p:cNvPr id="4127" name="Freeform 31"/>
            <p:cNvSpPr>
              <a:spLocks/>
            </p:cNvSpPr>
            <p:nvPr/>
          </p:nvSpPr>
          <p:spPr bwMode="ltGray">
            <a:xfrm>
              <a:off x="87" y="94"/>
              <a:ext cx="699" cy="756"/>
            </a:xfrm>
            <a:custGeom>
              <a:avLst/>
              <a:gdLst/>
              <a:ahLst/>
              <a:cxnLst>
                <a:cxn ang="0">
                  <a:pos x="1" y="392"/>
                </a:cxn>
                <a:cxn ang="0">
                  <a:pos x="3" y="252"/>
                </a:cxn>
                <a:cxn ang="0">
                  <a:pos x="21" y="210"/>
                </a:cxn>
                <a:cxn ang="0">
                  <a:pos x="29" y="182"/>
                </a:cxn>
                <a:cxn ang="0">
                  <a:pos x="39" y="154"/>
                </a:cxn>
                <a:cxn ang="0">
                  <a:pos x="51" y="138"/>
                </a:cxn>
                <a:cxn ang="0">
                  <a:pos x="111" y="74"/>
                </a:cxn>
                <a:cxn ang="0">
                  <a:pos x="169" y="30"/>
                </a:cxn>
                <a:cxn ang="0">
                  <a:pos x="225" y="10"/>
                </a:cxn>
                <a:cxn ang="0">
                  <a:pos x="249" y="4"/>
                </a:cxn>
                <a:cxn ang="0">
                  <a:pos x="265" y="0"/>
                </a:cxn>
                <a:cxn ang="0">
                  <a:pos x="357" y="2"/>
                </a:cxn>
                <a:cxn ang="0">
                  <a:pos x="385" y="6"/>
                </a:cxn>
                <a:cxn ang="0">
                  <a:pos x="489" y="40"/>
                </a:cxn>
                <a:cxn ang="0">
                  <a:pos x="619" y="128"/>
                </a:cxn>
                <a:cxn ang="0">
                  <a:pos x="653" y="178"/>
                </a:cxn>
                <a:cxn ang="0">
                  <a:pos x="693" y="322"/>
                </a:cxn>
                <a:cxn ang="0">
                  <a:pos x="687" y="434"/>
                </a:cxn>
                <a:cxn ang="0">
                  <a:pos x="665" y="538"/>
                </a:cxn>
                <a:cxn ang="0">
                  <a:pos x="639" y="564"/>
                </a:cxn>
                <a:cxn ang="0">
                  <a:pos x="631" y="580"/>
                </a:cxn>
                <a:cxn ang="0">
                  <a:pos x="607" y="588"/>
                </a:cxn>
                <a:cxn ang="0">
                  <a:pos x="473" y="664"/>
                </a:cxn>
                <a:cxn ang="0">
                  <a:pos x="449" y="678"/>
                </a:cxn>
                <a:cxn ang="0">
                  <a:pos x="405" y="684"/>
                </a:cxn>
                <a:cxn ang="0">
                  <a:pos x="375" y="690"/>
                </a:cxn>
                <a:cxn ang="0">
                  <a:pos x="267" y="684"/>
                </a:cxn>
                <a:cxn ang="0">
                  <a:pos x="259" y="722"/>
                </a:cxn>
                <a:cxn ang="0">
                  <a:pos x="241" y="756"/>
                </a:cxn>
                <a:cxn ang="0">
                  <a:pos x="185" y="728"/>
                </a:cxn>
                <a:cxn ang="0">
                  <a:pos x="163" y="720"/>
                </a:cxn>
                <a:cxn ang="0">
                  <a:pos x="151" y="716"/>
                </a:cxn>
                <a:cxn ang="0">
                  <a:pos x="195" y="674"/>
                </a:cxn>
                <a:cxn ang="0">
                  <a:pos x="211" y="644"/>
                </a:cxn>
                <a:cxn ang="0">
                  <a:pos x="209" y="626"/>
                </a:cxn>
                <a:cxn ang="0">
                  <a:pos x="195" y="620"/>
                </a:cxn>
                <a:cxn ang="0">
                  <a:pos x="165" y="596"/>
                </a:cxn>
                <a:cxn ang="0">
                  <a:pos x="99" y="534"/>
                </a:cxn>
                <a:cxn ang="0">
                  <a:pos x="61" y="506"/>
                </a:cxn>
                <a:cxn ang="0">
                  <a:pos x="23" y="470"/>
                </a:cxn>
                <a:cxn ang="0">
                  <a:pos x="7" y="434"/>
                </a:cxn>
                <a:cxn ang="0">
                  <a:pos x="5" y="396"/>
                </a:cxn>
                <a:cxn ang="0">
                  <a:pos x="1" y="392"/>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000"/>
              </a:schemeClr>
            </a:solidFill>
            <a:ln w="9525">
              <a:noFill/>
              <a:round/>
              <a:headEnd/>
              <a:tailEnd/>
            </a:ln>
            <a:effectLst/>
          </p:spPr>
          <p:txBody>
            <a:bodyPr/>
            <a:lstStyle/>
            <a:p>
              <a:endParaRPr lang="ru-RU"/>
            </a:p>
          </p:txBody>
        </p:sp>
        <p:sp>
          <p:nvSpPr>
            <p:cNvPr id="4128" name="Freeform 32"/>
            <p:cNvSpPr>
              <a:spLocks/>
            </p:cNvSpPr>
            <p:nvPr/>
          </p:nvSpPr>
          <p:spPr bwMode="ltGray">
            <a:xfrm rot="828663">
              <a:off x="242" y="3404"/>
              <a:ext cx="132" cy="16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w="9525">
              <a:noFill/>
              <a:round/>
              <a:headEnd/>
              <a:tailEnd/>
            </a:ln>
          </p:spPr>
          <p:txBody>
            <a:bodyPr/>
            <a:lstStyle/>
            <a:p>
              <a:endParaRPr lang="ru-RU"/>
            </a:p>
          </p:txBody>
        </p:sp>
        <p:sp>
          <p:nvSpPr>
            <p:cNvPr id="4129" name="Freeform 33"/>
            <p:cNvSpPr>
              <a:spLocks/>
            </p:cNvSpPr>
            <p:nvPr/>
          </p:nvSpPr>
          <p:spPr bwMode="ltGray">
            <a:xfrm rot="828663">
              <a:off x="266" y="3592"/>
              <a:ext cx="66" cy="43"/>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w="9525">
              <a:noFill/>
              <a:round/>
              <a:headEnd/>
              <a:tailEnd/>
            </a:ln>
          </p:spPr>
          <p:txBody>
            <a:bodyPr/>
            <a:lstStyle/>
            <a:p>
              <a:endParaRPr lang="ru-RU"/>
            </a:p>
          </p:txBody>
        </p:sp>
        <p:sp>
          <p:nvSpPr>
            <p:cNvPr id="4130" name="Freeform 34"/>
            <p:cNvSpPr>
              <a:spLocks/>
            </p:cNvSpPr>
            <p:nvPr/>
          </p:nvSpPr>
          <p:spPr bwMode="ltGray">
            <a:xfrm>
              <a:off x="11" y="4110"/>
              <a:ext cx="118" cy="209"/>
            </a:xfrm>
            <a:custGeom>
              <a:avLst/>
              <a:gdLst/>
              <a:ahLst/>
              <a:cxnLst>
                <a:cxn ang="0">
                  <a:pos x="0" y="0"/>
                </a:cxn>
                <a:cxn ang="0">
                  <a:pos x="6" y="8"/>
                </a:cxn>
                <a:cxn ang="0">
                  <a:pos x="15" y="19"/>
                </a:cxn>
                <a:cxn ang="0">
                  <a:pos x="26" y="33"/>
                </a:cxn>
                <a:cxn ang="0">
                  <a:pos x="38" y="51"/>
                </a:cxn>
                <a:cxn ang="0">
                  <a:pos x="54" y="72"/>
                </a:cxn>
                <a:cxn ang="0">
                  <a:pos x="67" y="94"/>
                </a:cxn>
                <a:cxn ang="0">
                  <a:pos x="79" y="119"/>
                </a:cxn>
                <a:cxn ang="0">
                  <a:pos x="87" y="146"/>
                </a:cxn>
                <a:cxn ang="0">
                  <a:pos x="94" y="175"/>
                </a:cxn>
                <a:cxn ang="0">
                  <a:pos x="91" y="209"/>
                </a:cxn>
                <a:cxn ang="0">
                  <a:pos x="118" y="209"/>
                </a:cxn>
                <a:cxn ang="0">
                  <a:pos x="117" y="177"/>
                </a:cxn>
                <a:cxn ang="0">
                  <a:pos x="104" y="119"/>
                </a:cxn>
                <a:cxn ang="0">
                  <a:pos x="82" y="69"/>
                </a:cxn>
                <a:cxn ang="0">
                  <a:pos x="47" y="27"/>
                </a:cxn>
                <a:cxn ang="0">
                  <a:pos x="0" y="0"/>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w="9525">
              <a:noFill/>
              <a:round/>
              <a:headEnd/>
              <a:tailEnd/>
            </a:ln>
          </p:spPr>
          <p:txBody>
            <a:bodyPr/>
            <a:lstStyle/>
            <a:p>
              <a:endParaRPr lang="ru-RU"/>
            </a:p>
          </p:txBody>
        </p:sp>
        <p:sp>
          <p:nvSpPr>
            <p:cNvPr id="4131" name="Freeform 35"/>
            <p:cNvSpPr>
              <a:spLocks/>
            </p:cNvSpPr>
            <p:nvPr/>
          </p:nvSpPr>
          <p:spPr bwMode="ltGray">
            <a:xfrm>
              <a:off x="0" y="3968"/>
              <a:ext cx="130" cy="128"/>
            </a:xfrm>
            <a:custGeom>
              <a:avLst/>
              <a:gdLst/>
              <a:ahLst/>
              <a:cxnLst>
                <a:cxn ang="0">
                  <a:pos x="103" y="0"/>
                </a:cxn>
                <a:cxn ang="0">
                  <a:pos x="130" y="128"/>
                </a:cxn>
                <a:cxn ang="0">
                  <a:pos x="125" y="126"/>
                </a:cxn>
                <a:cxn ang="0">
                  <a:pos x="111" y="121"/>
                </a:cxn>
                <a:cxn ang="0">
                  <a:pos x="92" y="111"/>
                </a:cxn>
                <a:cxn ang="0">
                  <a:pos x="68" y="103"/>
                </a:cxn>
                <a:cxn ang="0">
                  <a:pos x="41" y="94"/>
                </a:cxn>
                <a:cxn ang="0">
                  <a:pos x="19" y="90"/>
                </a:cxn>
                <a:cxn ang="0">
                  <a:pos x="0" y="93"/>
                </a:cxn>
                <a:cxn ang="0">
                  <a:pos x="0" y="72"/>
                </a:cxn>
                <a:cxn ang="0">
                  <a:pos x="12" y="70"/>
                </a:cxn>
                <a:cxn ang="0">
                  <a:pos x="24" y="66"/>
                </a:cxn>
                <a:cxn ang="0">
                  <a:pos x="38" y="66"/>
                </a:cxn>
                <a:cxn ang="0">
                  <a:pos x="51" y="67"/>
                </a:cxn>
                <a:cxn ang="0">
                  <a:pos x="65" y="70"/>
                </a:cxn>
                <a:cxn ang="0">
                  <a:pos x="78" y="78"/>
                </a:cxn>
                <a:cxn ang="0">
                  <a:pos x="81" y="74"/>
                </a:cxn>
                <a:cxn ang="0">
                  <a:pos x="81" y="58"/>
                </a:cxn>
                <a:cxn ang="0">
                  <a:pos x="82" y="37"/>
                </a:cxn>
                <a:cxn ang="0">
                  <a:pos x="82" y="29"/>
                </a:cxn>
                <a:cxn ang="0">
                  <a:pos x="80" y="29"/>
                </a:cxn>
                <a:cxn ang="0">
                  <a:pos x="77" y="27"/>
                </a:cxn>
                <a:cxn ang="0">
                  <a:pos x="76" y="22"/>
                </a:cxn>
                <a:cxn ang="0">
                  <a:pos x="75" y="19"/>
                </a:cxn>
                <a:cxn ang="0">
                  <a:pos x="76" y="15"/>
                </a:cxn>
                <a:cxn ang="0">
                  <a:pos x="79" y="10"/>
                </a:cxn>
                <a:cxn ang="0">
                  <a:pos x="89" y="6"/>
                </a:cxn>
                <a:cxn ang="0">
                  <a:pos x="103" y="0"/>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w="9525">
              <a:noFill/>
              <a:round/>
              <a:headEnd/>
              <a:tailEnd/>
            </a:ln>
          </p:spPr>
          <p:txBody>
            <a:bodyPr/>
            <a:lstStyle/>
            <a:p>
              <a:endParaRPr lang="ru-RU"/>
            </a:p>
          </p:txBody>
        </p:sp>
        <p:sp>
          <p:nvSpPr>
            <p:cNvPr id="4132" name="Freeform 36"/>
            <p:cNvSpPr>
              <a:spLocks/>
            </p:cNvSpPr>
            <p:nvPr/>
          </p:nvSpPr>
          <p:spPr bwMode="ltGray">
            <a:xfrm>
              <a:off x="0" y="3949"/>
              <a:ext cx="47" cy="86"/>
            </a:xfrm>
            <a:custGeom>
              <a:avLst/>
              <a:gdLst/>
              <a:ahLst/>
              <a:cxnLst>
                <a:cxn ang="0">
                  <a:pos x="37" y="0"/>
                </a:cxn>
                <a:cxn ang="0">
                  <a:pos x="15" y="37"/>
                </a:cxn>
                <a:cxn ang="0">
                  <a:pos x="0" y="59"/>
                </a:cxn>
                <a:cxn ang="0">
                  <a:pos x="0" y="86"/>
                </a:cxn>
                <a:cxn ang="0">
                  <a:pos x="8" y="82"/>
                </a:cxn>
                <a:cxn ang="0">
                  <a:pos x="20" y="73"/>
                </a:cxn>
                <a:cxn ang="0">
                  <a:pos x="33" y="63"/>
                </a:cxn>
                <a:cxn ang="0">
                  <a:pos x="42" y="51"/>
                </a:cxn>
                <a:cxn ang="0">
                  <a:pos x="47" y="36"/>
                </a:cxn>
                <a:cxn ang="0">
                  <a:pos x="46" y="19"/>
                </a:cxn>
                <a:cxn ang="0">
                  <a:pos x="37" y="0"/>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w="9525">
              <a:noFill/>
              <a:round/>
              <a:headEnd/>
              <a:tailEnd/>
            </a:ln>
          </p:spPr>
          <p:txBody>
            <a:bodyPr/>
            <a:lstStyle/>
            <a:p>
              <a:endParaRPr lang="ru-RU"/>
            </a:p>
          </p:txBody>
        </p:sp>
        <p:sp>
          <p:nvSpPr>
            <p:cNvPr id="4133" name="Freeform 37"/>
            <p:cNvSpPr>
              <a:spLocks/>
            </p:cNvSpPr>
            <p:nvPr/>
          </p:nvSpPr>
          <p:spPr bwMode="ltGray">
            <a:xfrm>
              <a:off x="0" y="3239"/>
              <a:ext cx="497" cy="740"/>
            </a:xfrm>
            <a:custGeom>
              <a:avLst/>
              <a:gdLst/>
              <a:ahLst/>
              <a:cxnLst>
                <a:cxn ang="0">
                  <a:pos x="0" y="13"/>
                </a:cxn>
                <a:cxn ang="0">
                  <a:pos x="41" y="4"/>
                </a:cxn>
                <a:cxn ang="0">
                  <a:pos x="101" y="0"/>
                </a:cxn>
                <a:cxn ang="0">
                  <a:pos x="170" y="4"/>
                </a:cxn>
                <a:cxn ang="0">
                  <a:pos x="248" y="21"/>
                </a:cxn>
                <a:cxn ang="0">
                  <a:pos x="323" y="50"/>
                </a:cxn>
                <a:cxn ang="0">
                  <a:pos x="382" y="90"/>
                </a:cxn>
                <a:cxn ang="0">
                  <a:pos x="428" y="141"/>
                </a:cxn>
                <a:cxn ang="0">
                  <a:pos x="463" y="199"/>
                </a:cxn>
                <a:cxn ang="0">
                  <a:pos x="485" y="262"/>
                </a:cxn>
                <a:cxn ang="0">
                  <a:pos x="496" y="327"/>
                </a:cxn>
                <a:cxn ang="0">
                  <a:pos x="497" y="396"/>
                </a:cxn>
                <a:cxn ang="0">
                  <a:pos x="487" y="462"/>
                </a:cxn>
                <a:cxn ang="0">
                  <a:pos x="470" y="527"/>
                </a:cxn>
                <a:cxn ang="0">
                  <a:pos x="443" y="586"/>
                </a:cxn>
                <a:cxn ang="0">
                  <a:pos x="406" y="639"/>
                </a:cxn>
                <a:cxn ang="0">
                  <a:pos x="364" y="683"/>
                </a:cxn>
                <a:cxn ang="0">
                  <a:pos x="315" y="715"/>
                </a:cxn>
                <a:cxn ang="0">
                  <a:pos x="259" y="736"/>
                </a:cxn>
                <a:cxn ang="0">
                  <a:pos x="198" y="740"/>
                </a:cxn>
                <a:cxn ang="0">
                  <a:pos x="131" y="727"/>
                </a:cxn>
                <a:cxn ang="0">
                  <a:pos x="167" y="728"/>
                </a:cxn>
                <a:cxn ang="0">
                  <a:pos x="204" y="718"/>
                </a:cxn>
                <a:cxn ang="0">
                  <a:pos x="238" y="700"/>
                </a:cxn>
                <a:cxn ang="0">
                  <a:pos x="272" y="670"/>
                </a:cxn>
                <a:cxn ang="0">
                  <a:pos x="304" y="635"/>
                </a:cxn>
                <a:cxn ang="0">
                  <a:pos x="333" y="594"/>
                </a:cxn>
                <a:cxn ang="0">
                  <a:pos x="358" y="549"/>
                </a:cxn>
                <a:cxn ang="0">
                  <a:pos x="381" y="500"/>
                </a:cxn>
                <a:cxn ang="0">
                  <a:pos x="396" y="449"/>
                </a:cxn>
                <a:cxn ang="0">
                  <a:pos x="408" y="397"/>
                </a:cxn>
                <a:cxn ang="0">
                  <a:pos x="414" y="346"/>
                </a:cxn>
                <a:cxn ang="0">
                  <a:pos x="412" y="296"/>
                </a:cxn>
                <a:cxn ang="0">
                  <a:pos x="402" y="251"/>
                </a:cxn>
                <a:cxn ang="0">
                  <a:pos x="384" y="208"/>
                </a:cxn>
                <a:cxn ang="0">
                  <a:pos x="357" y="172"/>
                </a:cxn>
                <a:cxn ang="0">
                  <a:pos x="320" y="142"/>
                </a:cxn>
                <a:cxn ang="0">
                  <a:pos x="260" y="107"/>
                </a:cxn>
                <a:cxn ang="0">
                  <a:pos x="203" y="82"/>
                </a:cxn>
                <a:cxn ang="0">
                  <a:pos x="154" y="65"/>
                </a:cxn>
                <a:cxn ang="0">
                  <a:pos x="108" y="56"/>
                </a:cxn>
                <a:cxn ang="0">
                  <a:pos x="68" y="55"/>
                </a:cxn>
                <a:cxn ang="0">
                  <a:pos x="32" y="61"/>
                </a:cxn>
                <a:cxn ang="0">
                  <a:pos x="0" y="70"/>
                </a:cxn>
                <a:cxn ang="0">
                  <a:pos x="0" y="13"/>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w="9525">
              <a:noFill/>
              <a:round/>
              <a:headEnd/>
              <a:tailEnd/>
            </a:ln>
          </p:spPr>
          <p:txBody>
            <a:bodyPr/>
            <a:lstStyle/>
            <a:p>
              <a:endParaRPr lang="ru-RU"/>
            </a:p>
          </p:txBody>
        </p:sp>
        <p:sp>
          <p:nvSpPr>
            <p:cNvPr id="4134" name="Freeform 38"/>
            <p:cNvSpPr>
              <a:spLocks/>
            </p:cNvSpPr>
            <p:nvPr/>
          </p:nvSpPr>
          <p:spPr bwMode="ltGray">
            <a:xfrm rot="1584153">
              <a:off x="20" y="410"/>
              <a:ext cx="344" cy="245"/>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endParaRPr lang="ru-RU"/>
            </a:p>
          </p:txBody>
        </p:sp>
        <p:sp>
          <p:nvSpPr>
            <p:cNvPr id="4135" name="Freeform 39"/>
            <p:cNvSpPr>
              <a:spLocks/>
            </p:cNvSpPr>
            <p:nvPr/>
          </p:nvSpPr>
          <p:spPr bwMode="ltGray">
            <a:xfrm rot="1584153">
              <a:off x="242" y="756"/>
              <a:ext cx="167" cy="115"/>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endParaRPr lang="ru-RU"/>
            </a:p>
          </p:txBody>
        </p:sp>
        <p:sp>
          <p:nvSpPr>
            <p:cNvPr id="4136" name="Freeform 40"/>
            <p:cNvSpPr>
              <a:spLocks/>
            </p:cNvSpPr>
            <p:nvPr/>
          </p:nvSpPr>
          <p:spPr bwMode="ltGray">
            <a:xfrm rot="1584153">
              <a:off x="574" y="286"/>
              <a:ext cx="147" cy="160"/>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w="9525">
              <a:noFill/>
              <a:round/>
              <a:headEnd/>
              <a:tailEnd/>
            </a:ln>
          </p:spPr>
          <p:txBody>
            <a:bodyPr/>
            <a:lstStyle/>
            <a:p>
              <a:endParaRPr lang="ru-RU"/>
            </a:p>
          </p:txBody>
        </p:sp>
        <p:sp>
          <p:nvSpPr>
            <p:cNvPr id="4137" name="Freeform 41"/>
            <p:cNvSpPr>
              <a:spLocks/>
            </p:cNvSpPr>
            <p:nvPr/>
          </p:nvSpPr>
          <p:spPr bwMode="ltGray">
            <a:xfrm rot="1584153">
              <a:off x="236" y="721"/>
              <a:ext cx="62" cy="97"/>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endParaRPr lang="ru-RU"/>
            </a:p>
          </p:txBody>
        </p:sp>
        <p:sp>
          <p:nvSpPr>
            <p:cNvPr id="4138" name="Freeform 42"/>
            <p:cNvSpPr>
              <a:spLocks/>
            </p:cNvSpPr>
            <p:nvPr/>
          </p:nvSpPr>
          <p:spPr bwMode="ltGray">
            <a:xfrm rot="1584153">
              <a:off x="585" y="466"/>
              <a:ext cx="72" cy="41"/>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w="9525">
              <a:noFill/>
              <a:round/>
              <a:headEnd/>
              <a:tailEnd/>
            </a:ln>
          </p:spPr>
          <p:txBody>
            <a:bodyPr/>
            <a:lstStyle/>
            <a:p>
              <a:endParaRPr lang="ru-RU"/>
            </a:p>
          </p:txBody>
        </p:sp>
        <p:sp>
          <p:nvSpPr>
            <p:cNvPr id="4139" name="Freeform 43"/>
            <p:cNvSpPr>
              <a:spLocks/>
            </p:cNvSpPr>
            <p:nvPr/>
          </p:nvSpPr>
          <p:spPr bwMode="ltGray">
            <a:xfrm>
              <a:off x="0" y="886"/>
              <a:ext cx="360" cy="650"/>
            </a:xfrm>
            <a:custGeom>
              <a:avLst/>
              <a:gdLst/>
              <a:ahLst/>
              <a:cxnLst>
                <a:cxn ang="0">
                  <a:pos x="264" y="0"/>
                </a:cxn>
                <a:cxn ang="0">
                  <a:pos x="269" y="9"/>
                </a:cxn>
                <a:cxn ang="0">
                  <a:pos x="277" y="22"/>
                </a:cxn>
                <a:cxn ang="0">
                  <a:pos x="286" y="39"/>
                </a:cxn>
                <a:cxn ang="0">
                  <a:pos x="297" y="58"/>
                </a:cxn>
                <a:cxn ang="0">
                  <a:pos x="309" y="83"/>
                </a:cxn>
                <a:cxn ang="0">
                  <a:pos x="319" y="108"/>
                </a:cxn>
                <a:cxn ang="0">
                  <a:pos x="329" y="136"/>
                </a:cxn>
                <a:cxn ang="0">
                  <a:pos x="333" y="163"/>
                </a:cxn>
                <a:cxn ang="0">
                  <a:pos x="336" y="193"/>
                </a:cxn>
                <a:cxn ang="0">
                  <a:pos x="332" y="223"/>
                </a:cxn>
                <a:cxn ang="0">
                  <a:pos x="323" y="255"/>
                </a:cxn>
                <a:cxn ang="0">
                  <a:pos x="310" y="285"/>
                </a:cxn>
                <a:cxn ang="0">
                  <a:pos x="287" y="315"/>
                </a:cxn>
                <a:cxn ang="0">
                  <a:pos x="257" y="343"/>
                </a:cxn>
                <a:cxn ang="0">
                  <a:pos x="218" y="370"/>
                </a:cxn>
                <a:cxn ang="0">
                  <a:pos x="167" y="396"/>
                </a:cxn>
                <a:cxn ang="0">
                  <a:pos x="111" y="425"/>
                </a:cxn>
                <a:cxn ang="0">
                  <a:pos x="69" y="457"/>
                </a:cxn>
                <a:cxn ang="0">
                  <a:pos x="35" y="490"/>
                </a:cxn>
                <a:cxn ang="0">
                  <a:pos x="12" y="526"/>
                </a:cxn>
                <a:cxn ang="0">
                  <a:pos x="0" y="553"/>
                </a:cxn>
                <a:cxn ang="0">
                  <a:pos x="0" y="650"/>
                </a:cxn>
                <a:cxn ang="0">
                  <a:pos x="6" y="628"/>
                </a:cxn>
                <a:cxn ang="0">
                  <a:pos x="19" y="594"/>
                </a:cxn>
                <a:cxn ang="0">
                  <a:pos x="43" y="551"/>
                </a:cxn>
                <a:cxn ang="0">
                  <a:pos x="76" y="503"/>
                </a:cxn>
                <a:cxn ang="0">
                  <a:pos x="125" y="454"/>
                </a:cxn>
                <a:cxn ang="0">
                  <a:pos x="190" y="408"/>
                </a:cxn>
                <a:cxn ang="0">
                  <a:pos x="275" y="365"/>
                </a:cxn>
                <a:cxn ang="0">
                  <a:pos x="308" y="342"/>
                </a:cxn>
                <a:cxn ang="0">
                  <a:pos x="335" y="305"/>
                </a:cxn>
                <a:cxn ang="0">
                  <a:pos x="352" y="255"/>
                </a:cxn>
                <a:cxn ang="0">
                  <a:pos x="360" y="201"/>
                </a:cxn>
                <a:cxn ang="0">
                  <a:pos x="356" y="144"/>
                </a:cxn>
                <a:cxn ang="0">
                  <a:pos x="341" y="88"/>
                </a:cxn>
                <a:cxn ang="0">
                  <a:pos x="311" y="39"/>
                </a:cxn>
                <a:cxn ang="0">
                  <a:pos x="264" y="0"/>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w="9525">
              <a:noFill/>
              <a:round/>
              <a:headEnd/>
              <a:tailEnd/>
            </a:ln>
          </p:spPr>
          <p:txBody>
            <a:bodyPr/>
            <a:lstStyle/>
            <a:p>
              <a:endParaRPr lang="ru-RU"/>
            </a:p>
          </p:txBody>
        </p:sp>
        <p:sp>
          <p:nvSpPr>
            <p:cNvPr id="4140" name="Freeform 44"/>
            <p:cNvSpPr>
              <a:spLocks/>
            </p:cNvSpPr>
            <p:nvPr/>
          </p:nvSpPr>
          <p:spPr bwMode="ltGray">
            <a:xfrm rot="1584153">
              <a:off x="56" y="84"/>
              <a:ext cx="804" cy="686"/>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w="9525">
              <a:noFill/>
              <a:round/>
              <a:headEnd/>
              <a:tailEnd/>
            </a:ln>
          </p:spPr>
          <p:txBody>
            <a:bodyPr/>
            <a:lstStyle/>
            <a:p>
              <a:endParaRPr lang="ru-RU"/>
            </a:p>
          </p:txBody>
        </p:sp>
      </p:grpSp>
      <p:sp>
        <p:nvSpPr>
          <p:cNvPr id="4141" name="Rectangle 45"/>
          <p:cNvSpPr>
            <a:spLocks noGrp="1" noChangeArrowheads="1"/>
          </p:cNvSpPr>
          <p:nvPr>
            <p:ph type="title"/>
          </p:nvPr>
        </p:nvSpPr>
        <p:spPr bwMode="auto">
          <a:xfrm>
            <a:off x="442913" y="103188"/>
            <a:ext cx="8243887" cy="13144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4142" name="Rectangle 46"/>
          <p:cNvSpPr>
            <a:spLocks noGrp="1" noChangeArrowheads="1"/>
          </p:cNvSpPr>
          <p:nvPr>
            <p:ph type="body" idx="1"/>
          </p:nvPr>
        </p:nvSpPr>
        <p:spPr bwMode="auto">
          <a:xfrm>
            <a:off x="457200" y="1600200"/>
            <a:ext cx="8229600" cy="4456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143" name="Rectangle 47"/>
          <p:cNvSpPr>
            <a:spLocks noGrp="1" noChangeArrowheads="1"/>
          </p:cNvSpPr>
          <p:nvPr>
            <p:ph type="dt" sz="half" idx="2"/>
          </p:nvPr>
        </p:nvSpPr>
        <p:spPr bwMode="auto">
          <a:xfrm>
            <a:off x="457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4144" name="Rectangle 4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4145" name="Rectangle 49"/>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C9C7AC16-3155-4B46-9410-EE6FFD780BB6}"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2pPr>
      <a:lvl3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3pPr>
      <a:lvl4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4pPr>
      <a:lvl5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Pituitary gland disease</a:t>
            </a:r>
            <a:endParaRPr lang="ru-RU" dirty="0"/>
          </a:p>
        </p:txBody>
      </p:sp>
      <p:sp>
        <p:nvSpPr>
          <p:cNvPr id="3" name="Подзаголовок 2"/>
          <p:cNvSpPr>
            <a:spLocks noGrp="1"/>
          </p:cNvSpPr>
          <p:nvPr>
            <p:ph type="subTitle" idx="1"/>
          </p:nvPr>
        </p:nvSpPr>
        <p:spPr/>
        <p:txBody>
          <a:bodyPr/>
          <a:lstStyle/>
          <a:p>
            <a:r>
              <a:rPr lang="en-US" dirty="0" err="1" smtClean="0"/>
              <a:t>Acromegaly</a:t>
            </a:r>
            <a:endParaRPr lang="en-US" dirty="0" smtClean="0"/>
          </a:p>
          <a:p>
            <a:r>
              <a:rPr lang="en-US" dirty="0" err="1" smtClean="0"/>
              <a:t>Hypopituitarism</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solidFill>
                  <a:srgbClr val="C00000"/>
                </a:solidFill>
              </a:rPr>
              <a:t> Pituitary </a:t>
            </a:r>
            <a:r>
              <a:rPr lang="en-US" b="1" dirty="0" err="1" smtClean="0">
                <a:solidFill>
                  <a:srgbClr val="C00000"/>
                </a:solidFill>
              </a:rPr>
              <a:t>visualisation</a:t>
            </a:r>
            <a:endParaRPr lang="ru-RU" b="1" dirty="0">
              <a:solidFill>
                <a:srgbClr val="C00000"/>
              </a:solidFill>
            </a:endParaRPr>
          </a:p>
        </p:txBody>
      </p:sp>
      <p:pic>
        <p:nvPicPr>
          <p:cNvPr id="4" name="Содержимое 3" descr="http://zhiznizdorovye.ru/wp-content/uploads/2017/01/%D1%82%D0%BE%D0%BC%D0%BE%D0%B3%D1%80%D0%B0%D0%BC%D0%BC%D1%8B-%D0%B0%D0%B4%D0%B5%D0%BD%D0%BE%D0%BC%D1%8B-%D0%B3%D0%B8%D0%BF%D0%BE%D1%84%D0%B8%D0%B7%D0%B0-300x234.jpg"/>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1115616" y="1412776"/>
            <a:ext cx="7488832" cy="5256584"/>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http://www.medsest.ru/img/articles/na-magnitorezonansnoy-tomogramme-vizualiziruetsya-opuhol-gipofiza.jpg"/>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179512" y="188640"/>
            <a:ext cx="8712968" cy="6408712"/>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6000" b="1" i="1" dirty="0">
                <a:solidFill>
                  <a:schemeClr val="tx1"/>
                </a:solidFill>
              </a:rPr>
              <a:t>Management </a:t>
            </a:r>
            <a:r>
              <a:rPr lang="en-US" sz="6000" b="1" i="1" dirty="0" smtClean="0">
                <a:solidFill>
                  <a:schemeClr val="tx1"/>
                </a:solidFill>
              </a:rPr>
              <a:t> </a:t>
            </a:r>
            <a:endParaRPr lang="ru-RU" sz="6000" dirty="0">
              <a:solidFill>
                <a:schemeClr val="tx1"/>
              </a:solidFill>
            </a:endParaRPr>
          </a:p>
        </p:txBody>
      </p:sp>
      <p:sp>
        <p:nvSpPr>
          <p:cNvPr id="3" name="Содержимое 2"/>
          <p:cNvSpPr>
            <a:spLocks noGrp="1"/>
          </p:cNvSpPr>
          <p:nvPr>
            <p:ph idx="1"/>
          </p:nvPr>
        </p:nvSpPr>
        <p:spPr>
          <a:xfrm>
            <a:off x="571472" y="1357298"/>
            <a:ext cx="8158162" cy="5000660"/>
          </a:xfrm>
        </p:spPr>
        <p:txBody>
          <a:bodyPr/>
          <a:lstStyle/>
          <a:p>
            <a:r>
              <a:rPr lang="en-US" dirty="0" smtClean="0">
                <a:solidFill>
                  <a:schemeClr val="tx1"/>
                </a:solidFill>
                <a:latin typeface="+mn-lt"/>
                <a:ea typeface="+mn-ea"/>
                <a:cs typeface="+mn-cs"/>
              </a:rPr>
              <a:t>Untreated </a:t>
            </a:r>
            <a:r>
              <a:rPr lang="en-US" dirty="0" err="1">
                <a:solidFill>
                  <a:schemeClr val="tx1"/>
                </a:solidFill>
                <a:latin typeface="+mn-lt"/>
                <a:ea typeface="+mn-ea"/>
                <a:cs typeface="+mn-cs"/>
              </a:rPr>
              <a:t>acromegaly</a:t>
            </a:r>
            <a:r>
              <a:rPr lang="en-US" dirty="0">
                <a:solidFill>
                  <a:schemeClr val="tx1"/>
                </a:solidFill>
                <a:latin typeface="+mn-lt"/>
                <a:ea typeface="+mn-ea"/>
                <a:cs typeface="+mn-cs"/>
              </a:rPr>
              <a:t> results in markedly reduced survival with most deaths </a:t>
            </a:r>
            <a:r>
              <a:rPr lang="en-US" dirty="0" smtClean="0">
                <a:solidFill>
                  <a:schemeClr val="tx1"/>
                </a:solidFill>
                <a:latin typeface="+mn-lt"/>
                <a:ea typeface="+mn-ea"/>
                <a:cs typeface="+mn-cs"/>
              </a:rPr>
              <a:t>from:</a:t>
            </a:r>
          </a:p>
          <a:p>
            <a:r>
              <a:rPr lang="en-US" dirty="0" smtClean="0">
                <a:solidFill>
                  <a:schemeClr val="tx1"/>
                </a:solidFill>
                <a:latin typeface="+mn-lt"/>
                <a:ea typeface="+mn-ea"/>
                <a:cs typeface="+mn-cs"/>
              </a:rPr>
              <a:t> </a:t>
            </a:r>
            <a:r>
              <a:rPr lang="en-US" dirty="0">
                <a:solidFill>
                  <a:schemeClr val="tx1"/>
                </a:solidFill>
                <a:latin typeface="+mn-lt"/>
                <a:ea typeface="+mn-ea"/>
                <a:cs typeface="+mn-cs"/>
              </a:rPr>
              <a:t>heart failure, </a:t>
            </a:r>
            <a:endParaRPr lang="en-US" dirty="0" smtClean="0">
              <a:solidFill>
                <a:schemeClr val="tx1"/>
              </a:solidFill>
              <a:latin typeface="+mn-lt"/>
              <a:ea typeface="+mn-ea"/>
              <a:cs typeface="+mn-cs"/>
            </a:endParaRPr>
          </a:p>
          <a:p>
            <a:r>
              <a:rPr lang="en-US" dirty="0" smtClean="0">
                <a:solidFill>
                  <a:schemeClr val="tx1"/>
                </a:solidFill>
                <a:latin typeface="+mn-lt"/>
                <a:ea typeface="+mn-ea"/>
                <a:cs typeface="+mn-cs"/>
              </a:rPr>
              <a:t>coronary </a:t>
            </a:r>
            <a:r>
              <a:rPr lang="en-US" dirty="0">
                <a:solidFill>
                  <a:schemeClr val="tx1"/>
                </a:solidFill>
                <a:latin typeface="+mn-lt"/>
                <a:ea typeface="+mn-ea"/>
                <a:cs typeface="+mn-cs"/>
              </a:rPr>
              <a:t>artery disease </a:t>
            </a:r>
            <a:endParaRPr lang="en-US" dirty="0" smtClean="0">
              <a:solidFill>
                <a:schemeClr val="tx1"/>
              </a:solidFill>
              <a:latin typeface="+mn-lt"/>
              <a:ea typeface="+mn-ea"/>
              <a:cs typeface="+mn-cs"/>
            </a:endParaRPr>
          </a:p>
          <a:p>
            <a:r>
              <a:rPr lang="en-US" dirty="0" smtClean="0">
                <a:solidFill>
                  <a:schemeClr val="tx1"/>
                </a:solidFill>
                <a:latin typeface="+mn-lt"/>
                <a:ea typeface="+mn-ea"/>
                <a:cs typeface="+mn-cs"/>
              </a:rPr>
              <a:t> </a:t>
            </a:r>
            <a:r>
              <a:rPr lang="en-US" dirty="0">
                <a:solidFill>
                  <a:schemeClr val="tx1"/>
                </a:solidFill>
                <a:latin typeface="+mn-lt"/>
                <a:ea typeface="+mn-ea"/>
                <a:cs typeface="+mn-cs"/>
              </a:rPr>
              <a:t>hypertension-related causes. </a:t>
            </a:r>
            <a:endParaRPr lang="en-US" dirty="0" smtClean="0">
              <a:solidFill>
                <a:schemeClr val="tx1"/>
              </a:solidFill>
              <a:latin typeface="+mn-lt"/>
              <a:ea typeface="+mn-ea"/>
              <a:cs typeface="+mn-cs"/>
            </a:endParaRPr>
          </a:p>
          <a:p>
            <a:r>
              <a:rPr lang="en-US" dirty="0" smtClean="0">
                <a:solidFill>
                  <a:schemeClr val="tx1"/>
                </a:solidFill>
                <a:latin typeface="+mn-lt"/>
                <a:ea typeface="+mn-ea"/>
                <a:cs typeface="+mn-cs"/>
              </a:rPr>
              <a:t>In </a:t>
            </a:r>
            <a:r>
              <a:rPr lang="en-US" dirty="0">
                <a:solidFill>
                  <a:schemeClr val="tx1"/>
                </a:solidFill>
                <a:latin typeface="+mn-lt"/>
                <a:ea typeface="+mn-ea"/>
                <a:cs typeface="+mn-cs"/>
              </a:rPr>
              <a:t>addition, there is an increase in deaths due to </a:t>
            </a:r>
            <a:r>
              <a:rPr lang="en-US" dirty="0" err="1">
                <a:solidFill>
                  <a:schemeClr val="tx1"/>
                </a:solidFill>
                <a:latin typeface="+mn-lt"/>
                <a:ea typeface="+mn-ea"/>
                <a:cs typeface="+mn-cs"/>
              </a:rPr>
              <a:t>neoplasia</a:t>
            </a:r>
            <a:r>
              <a:rPr lang="en-US" dirty="0">
                <a:solidFill>
                  <a:schemeClr val="tx1"/>
                </a:solidFill>
                <a:latin typeface="+mn-lt"/>
                <a:ea typeface="+mn-ea"/>
                <a:cs typeface="+mn-cs"/>
              </a:rPr>
              <a:t>, particularly </a:t>
            </a:r>
            <a:r>
              <a:rPr lang="en-US" u="sng" dirty="0">
                <a:solidFill>
                  <a:schemeClr val="tx1"/>
                </a:solidFill>
                <a:latin typeface="+mn-lt"/>
                <a:ea typeface="+mn-ea"/>
                <a:cs typeface="+mn-cs"/>
              </a:rPr>
              <a:t>large-bowel </a:t>
            </a:r>
            <a:r>
              <a:rPr lang="en-US" u="sng" dirty="0" err="1">
                <a:solidFill>
                  <a:schemeClr val="tx1"/>
                </a:solidFill>
                <a:latin typeface="+mn-lt"/>
                <a:ea typeface="+mn-ea"/>
                <a:cs typeface="+mn-cs"/>
              </a:rPr>
              <a:t>tumours</a:t>
            </a:r>
            <a:r>
              <a:rPr lang="en-US" u="sng" dirty="0">
                <a:solidFill>
                  <a:schemeClr val="tx1"/>
                </a:solidFill>
                <a:latin typeface="+mn-lt"/>
                <a:ea typeface="+mn-ea"/>
                <a:cs typeface="+mn-cs"/>
              </a:rPr>
              <a:t>. </a:t>
            </a:r>
            <a:endParaRPr lang="ru-RU" u="sng" dirty="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i="1" dirty="0">
                <a:solidFill>
                  <a:schemeClr val="tx1"/>
                </a:solidFill>
              </a:rPr>
              <a:t>T</a:t>
            </a:r>
            <a:r>
              <a:rPr lang="en-US" b="1" i="1" dirty="0" smtClean="0">
                <a:solidFill>
                  <a:schemeClr val="tx1"/>
                </a:solidFill>
              </a:rPr>
              <a:t>reatment</a:t>
            </a:r>
            <a:endParaRPr lang="ru-RU" dirty="0"/>
          </a:p>
        </p:txBody>
      </p:sp>
      <p:sp>
        <p:nvSpPr>
          <p:cNvPr id="3" name="Содержимое 2"/>
          <p:cNvSpPr>
            <a:spLocks noGrp="1"/>
          </p:cNvSpPr>
          <p:nvPr>
            <p:ph idx="1"/>
          </p:nvPr>
        </p:nvSpPr>
        <p:spPr/>
        <p:txBody>
          <a:bodyPr/>
          <a:lstStyle/>
          <a:p>
            <a:r>
              <a:rPr lang="en-US" dirty="0" smtClean="0">
                <a:solidFill>
                  <a:schemeClr val="tx1"/>
                </a:solidFill>
                <a:latin typeface="+mn-lt"/>
                <a:ea typeface="+mn-ea"/>
                <a:cs typeface="+mn-cs"/>
              </a:rPr>
              <a:t>Treatment is therefore indicated in all except the elderly or those with minimal abnormalities. </a:t>
            </a:r>
          </a:p>
          <a:p>
            <a:r>
              <a:rPr lang="en-US" dirty="0" smtClean="0">
                <a:solidFill>
                  <a:schemeClr val="tx1"/>
                </a:solidFill>
                <a:latin typeface="+mn-lt"/>
                <a:ea typeface="+mn-ea"/>
                <a:cs typeface="+mn-cs"/>
              </a:rPr>
              <a:t>There is now consensus agreement that the aim of therapy should be to achieve a mean growth hormone level below 5 </a:t>
            </a:r>
            <a:r>
              <a:rPr lang="en-US" dirty="0" err="1" smtClean="0">
                <a:solidFill>
                  <a:schemeClr val="tx1"/>
                </a:solidFill>
                <a:latin typeface="+mn-lt"/>
                <a:ea typeface="+mn-ea"/>
                <a:cs typeface="+mn-cs"/>
              </a:rPr>
              <a:t>mU</a:t>
            </a:r>
            <a:r>
              <a:rPr lang="en-US" dirty="0" smtClean="0">
                <a:solidFill>
                  <a:schemeClr val="tx1"/>
                </a:solidFill>
                <a:latin typeface="+mn-lt"/>
                <a:ea typeface="+mn-ea"/>
                <a:cs typeface="+mn-cs"/>
              </a:rPr>
              <a:t>/L, which has been shown to reduce mortality to normal levels.</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4000" b="1"/>
              <a:t>Management and treatment</a:t>
            </a:r>
            <a:br>
              <a:rPr lang="en-US" sz="4000" b="1"/>
            </a:br>
            <a:endParaRPr lang="ru-RU" sz="4000" b="1"/>
          </a:p>
        </p:txBody>
      </p:sp>
      <p:sp>
        <p:nvSpPr>
          <p:cNvPr id="9219" name="Rectangle 3"/>
          <p:cNvSpPr>
            <a:spLocks noGrp="1" noChangeArrowheads="1"/>
          </p:cNvSpPr>
          <p:nvPr>
            <p:ph type="body" idx="1"/>
          </p:nvPr>
        </p:nvSpPr>
        <p:spPr>
          <a:xfrm>
            <a:off x="107950" y="836613"/>
            <a:ext cx="9036050" cy="6021387"/>
          </a:xfrm>
        </p:spPr>
        <p:txBody>
          <a:bodyPr/>
          <a:lstStyle/>
          <a:p>
            <a:pPr algn="ctr">
              <a:lnSpc>
                <a:spcPct val="80000"/>
              </a:lnSpc>
              <a:buFontTx/>
              <a:buNone/>
            </a:pPr>
            <a:endParaRPr lang="en-US" u="sng" dirty="0" smtClean="0"/>
          </a:p>
          <a:p>
            <a:pPr algn="ctr">
              <a:lnSpc>
                <a:spcPct val="80000"/>
              </a:lnSpc>
              <a:buFontTx/>
              <a:buNone/>
            </a:pPr>
            <a:r>
              <a:rPr lang="en-US" b="1" u="sng" dirty="0" smtClean="0"/>
              <a:t>The </a:t>
            </a:r>
            <a:r>
              <a:rPr lang="en-US" b="1" u="sng" dirty="0"/>
              <a:t>choice lies between</a:t>
            </a:r>
            <a:r>
              <a:rPr lang="en-US" b="1" u="sng" dirty="0" smtClean="0"/>
              <a:t>:</a:t>
            </a:r>
          </a:p>
          <a:p>
            <a:pPr algn="ctr">
              <a:lnSpc>
                <a:spcPct val="80000"/>
              </a:lnSpc>
              <a:buFontTx/>
              <a:buNone/>
            </a:pPr>
            <a:endParaRPr lang="en-US" dirty="0"/>
          </a:p>
          <a:p>
            <a:pPr>
              <a:lnSpc>
                <a:spcPct val="80000"/>
              </a:lnSpc>
            </a:pPr>
            <a:r>
              <a:rPr lang="en-US" dirty="0"/>
              <a:t>trans-</a:t>
            </a:r>
            <a:r>
              <a:rPr lang="en-US" dirty="0" err="1"/>
              <a:t>sphenoidal</a:t>
            </a:r>
            <a:r>
              <a:rPr lang="en-US" dirty="0"/>
              <a:t> surgery (first-line </a:t>
            </a:r>
            <a:r>
              <a:rPr lang="en-US" dirty="0" smtClean="0"/>
              <a:t>therapy - minimally invasive technologies), </a:t>
            </a:r>
            <a:endParaRPr lang="en-US" dirty="0"/>
          </a:p>
          <a:p>
            <a:pPr>
              <a:lnSpc>
                <a:spcPct val="80000"/>
              </a:lnSpc>
            </a:pPr>
            <a:r>
              <a:rPr lang="en-US" dirty="0" err="1"/>
              <a:t>transfrontal</a:t>
            </a:r>
            <a:r>
              <a:rPr lang="en-US" dirty="0"/>
              <a:t> surgery (for massive </a:t>
            </a:r>
            <a:r>
              <a:rPr lang="en-US" dirty="0" err="1"/>
              <a:t>macroadenomas</a:t>
            </a:r>
            <a:r>
              <a:rPr lang="en-US" dirty="0"/>
              <a:t>), </a:t>
            </a:r>
          </a:p>
          <a:p>
            <a:pPr>
              <a:lnSpc>
                <a:spcPct val="80000"/>
              </a:lnSpc>
            </a:pPr>
            <a:r>
              <a:rPr lang="en-US" dirty="0"/>
              <a:t>external radiotherapy (is combined with medium-term treatment with a </a:t>
            </a:r>
            <a:r>
              <a:rPr lang="en-US" dirty="0" err="1"/>
              <a:t>somatostatin</a:t>
            </a:r>
            <a:r>
              <a:rPr lang="en-US" dirty="0"/>
              <a:t> analogue or a dopamine agonist)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Drug treatment</a:t>
            </a:r>
            <a:endParaRPr lang="ru-RU" b="1" dirty="0"/>
          </a:p>
        </p:txBody>
      </p:sp>
      <p:sp>
        <p:nvSpPr>
          <p:cNvPr id="3" name="Содержимое 2"/>
          <p:cNvSpPr>
            <a:spLocks noGrp="1"/>
          </p:cNvSpPr>
          <p:nvPr>
            <p:ph idx="1"/>
          </p:nvPr>
        </p:nvSpPr>
        <p:spPr/>
        <p:txBody>
          <a:bodyPr/>
          <a:lstStyle/>
          <a:p>
            <a:pPr>
              <a:lnSpc>
                <a:spcPct val="80000"/>
              </a:lnSpc>
            </a:pPr>
            <a:r>
              <a:rPr lang="en-US" dirty="0" err="1" smtClean="0"/>
              <a:t>Somatostatin</a:t>
            </a:r>
            <a:r>
              <a:rPr lang="en-US" dirty="0" smtClean="0"/>
              <a:t> analogues - </a:t>
            </a:r>
            <a:r>
              <a:rPr lang="en-US" dirty="0" err="1" smtClean="0"/>
              <a:t>octreotide</a:t>
            </a:r>
            <a:r>
              <a:rPr lang="en-US" dirty="0" smtClean="0"/>
              <a:t>, </a:t>
            </a:r>
            <a:r>
              <a:rPr lang="en-US" dirty="0" err="1" smtClean="0"/>
              <a:t>lanreotide</a:t>
            </a:r>
            <a:r>
              <a:rPr lang="en-US" dirty="0" smtClean="0"/>
              <a:t> (the treatment of choice in resistant cases),</a:t>
            </a:r>
          </a:p>
          <a:p>
            <a:pPr>
              <a:lnSpc>
                <a:spcPct val="80000"/>
              </a:lnSpc>
            </a:pPr>
            <a:r>
              <a:rPr lang="en-US" dirty="0" smtClean="0"/>
              <a:t>dopamine agonists (are most effective in mixed growth-hormone-producing (</a:t>
            </a:r>
            <a:r>
              <a:rPr lang="en-US" dirty="0" err="1" smtClean="0"/>
              <a:t>somatotroph</a:t>
            </a:r>
            <a:r>
              <a:rPr lang="en-US" dirty="0" smtClean="0"/>
              <a:t>) and </a:t>
            </a:r>
            <a:r>
              <a:rPr lang="en-US" dirty="0" err="1" smtClean="0"/>
              <a:t>prolactin</a:t>
            </a:r>
            <a:r>
              <a:rPr lang="en-US" dirty="0" smtClean="0"/>
              <a:t>-producing (</a:t>
            </a:r>
            <a:r>
              <a:rPr lang="en-US" dirty="0" err="1" smtClean="0"/>
              <a:t>mammotroph</a:t>
            </a:r>
            <a:r>
              <a:rPr lang="en-US" dirty="0" smtClean="0"/>
              <a:t>) </a:t>
            </a:r>
            <a:r>
              <a:rPr lang="en-US" dirty="0" err="1" smtClean="0"/>
              <a:t>tumours</a:t>
            </a:r>
            <a:r>
              <a:rPr lang="en-US" dirty="0" smtClean="0"/>
              <a:t>) - </a:t>
            </a:r>
            <a:r>
              <a:rPr lang="en-US" dirty="0" err="1" smtClean="0"/>
              <a:t>bromocriptine</a:t>
            </a:r>
            <a:r>
              <a:rPr lang="en-US" dirty="0" smtClean="0"/>
              <a:t> 10-60 mg daily or </a:t>
            </a:r>
            <a:r>
              <a:rPr lang="en-US" dirty="0" err="1" smtClean="0"/>
              <a:t>cabergoline</a:t>
            </a:r>
            <a:r>
              <a:rPr lang="en-US" dirty="0" smtClean="0"/>
              <a:t> 0.5 mg daily (higher than for </a:t>
            </a:r>
            <a:r>
              <a:rPr lang="en-US" dirty="0" err="1" smtClean="0"/>
              <a:t>prolactinomas</a:t>
            </a:r>
            <a:r>
              <a:rPr lang="en-US" dirty="0" smtClean="0"/>
              <a:t>). </a:t>
            </a:r>
            <a:endParaRPr lang="ru-RU" dirty="0" smtClean="0"/>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43408"/>
            <a:ext cx="8243887" cy="1314450"/>
          </a:xfrm>
        </p:spPr>
        <p:txBody>
          <a:bodyPr/>
          <a:lstStyle/>
          <a:p>
            <a:r>
              <a:rPr lang="en-US" sz="6000" b="1" dirty="0">
                <a:solidFill>
                  <a:schemeClr val="tx1"/>
                </a:solidFill>
              </a:rPr>
              <a:t>Surgery </a:t>
            </a:r>
            <a:endParaRPr lang="ru-RU" sz="6000" dirty="0">
              <a:solidFill>
                <a:schemeClr val="tx1"/>
              </a:solidFill>
            </a:endParaRPr>
          </a:p>
        </p:txBody>
      </p:sp>
      <p:sp>
        <p:nvSpPr>
          <p:cNvPr id="3" name="Содержимое 2"/>
          <p:cNvSpPr>
            <a:spLocks noGrp="1"/>
          </p:cNvSpPr>
          <p:nvPr>
            <p:ph idx="1"/>
          </p:nvPr>
        </p:nvSpPr>
        <p:spPr>
          <a:xfrm>
            <a:off x="467544" y="1196752"/>
            <a:ext cx="8219256" cy="4859561"/>
          </a:xfrm>
        </p:spPr>
        <p:txBody>
          <a:bodyPr/>
          <a:lstStyle/>
          <a:p>
            <a:r>
              <a:rPr lang="en-US" dirty="0" smtClean="0">
                <a:solidFill>
                  <a:schemeClr val="tx1"/>
                </a:solidFill>
                <a:latin typeface="+mn-lt"/>
                <a:ea typeface="+mn-ea"/>
                <a:cs typeface="+mn-cs"/>
              </a:rPr>
              <a:t>Trans-</a:t>
            </a:r>
            <a:r>
              <a:rPr lang="en-US" dirty="0" err="1" smtClean="0">
                <a:solidFill>
                  <a:schemeClr val="tx1"/>
                </a:solidFill>
                <a:latin typeface="+mn-lt"/>
                <a:ea typeface="+mn-ea"/>
                <a:cs typeface="+mn-cs"/>
              </a:rPr>
              <a:t>sphenoidal</a:t>
            </a:r>
            <a:r>
              <a:rPr lang="en-US" dirty="0" smtClean="0">
                <a:solidFill>
                  <a:schemeClr val="tx1"/>
                </a:solidFill>
                <a:latin typeface="+mn-lt"/>
                <a:ea typeface="+mn-ea"/>
                <a:cs typeface="+mn-cs"/>
              </a:rPr>
              <a:t> </a:t>
            </a:r>
            <a:r>
              <a:rPr lang="en-US" dirty="0">
                <a:solidFill>
                  <a:schemeClr val="tx1"/>
                </a:solidFill>
                <a:latin typeface="+mn-lt"/>
                <a:ea typeface="+mn-ea"/>
                <a:cs typeface="+mn-cs"/>
              </a:rPr>
              <a:t>surgery is generally agreed as the appropriate first-line therapy. </a:t>
            </a:r>
            <a:r>
              <a:rPr lang="en-US" dirty="0" smtClean="0">
                <a:solidFill>
                  <a:schemeClr val="tx1"/>
                </a:solidFill>
                <a:latin typeface="+mn-lt"/>
                <a:ea typeface="+mn-ea"/>
                <a:cs typeface="+mn-cs"/>
              </a:rPr>
              <a:t>The surgical access is throw sinus </a:t>
            </a:r>
            <a:r>
              <a:rPr lang="en-US" dirty="0" err="1" smtClean="0">
                <a:solidFill>
                  <a:schemeClr val="tx1"/>
                </a:solidFill>
                <a:latin typeface="+mn-lt"/>
                <a:ea typeface="+mn-ea"/>
                <a:cs typeface="+mn-cs"/>
              </a:rPr>
              <a:t>sphenoidalis</a:t>
            </a:r>
            <a:r>
              <a:rPr lang="en-US" dirty="0" smtClean="0">
                <a:solidFill>
                  <a:schemeClr val="tx1"/>
                </a:solidFill>
                <a:latin typeface="+mn-lt"/>
                <a:ea typeface="+mn-ea"/>
                <a:cs typeface="+mn-cs"/>
              </a:rPr>
              <a:t>. It </a:t>
            </a:r>
            <a:r>
              <a:rPr lang="en-US" dirty="0">
                <a:solidFill>
                  <a:schemeClr val="tx1"/>
                </a:solidFill>
                <a:latin typeface="+mn-lt"/>
                <a:ea typeface="+mn-ea"/>
                <a:cs typeface="+mn-cs"/>
              </a:rPr>
              <a:t>will result in clinical remission in a majority of cases (60-80%) with pituitary </a:t>
            </a:r>
            <a:r>
              <a:rPr lang="en-US" dirty="0" err="1">
                <a:solidFill>
                  <a:schemeClr val="tx1"/>
                </a:solidFill>
                <a:latin typeface="+mn-lt"/>
                <a:ea typeface="+mn-ea"/>
                <a:cs typeface="+mn-cs"/>
              </a:rPr>
              <a:t>microadenoma</a:t>
            </a:r>
            <a:r>
              <a:rPr lang="en-US" dirty="0">
                <a:solidFill>
                  <a:schemeClr val="tx1"/>
                </a:solidFill>
                <a:latin typeface="+mn-lt"/>
                <a:ea typeface="+mn-ea"/>
                <a:cs typeface="+mn-cs"/>
              </a:rPr>
              <a:t>, but in only 50% of those with </a:t>
            </a:r>
            <a:r>
              <a:rPr lang="en-US" dirty="0" err="1">
                <a:solidFill>
                  <a:schemeClr val="tx1"/>
                </a:solidFill>
                <a:latin typeface="+mn-lt"/>
                <a:ea typeface="+mn-ea"/>
                <a:cs typeface="+mn-cs"/>
              </a:rPr>
              <a:t>macroadenoma</a:t>
            </a:r>
            <a:r>
              <a:rPr lang="en-US" dirty="0">
                <a:solidFill>
                  <a:schemeClr val="tx1"/>
                </a:solidFill>
                <a:latin typeface="+mn-lt"/>
                <a:ea typeface="+mn-ea"/>
                <a:cs typeface="+mn-cs"/>
              </a:rPr>
              <a:t>. </a:t>
            </a:r>
            <a:r>
              <a:rPr lang="en-US" dirty="0" err="1">
                <a:solidFill>
                  <a:schemeClr val="tx1"/>
                </a:solidFill>
                <a:latin typeface="+mn-lt"/>
                <a:ea typeface="+mn-ea"/>
                <a:cs typeface="+mn-cs"/>
              </a:rPr>
              <a:t>Transfrontal</a:t>
            </a:r>
            <a:r>
              <a:rPr lang="en-US" dirty="0">
                <a:solidFill>
                  <a:schemeClr val="tx1"/>
                </a:solidFill>
                <a:latin typeface="+mn-lt"/>
                <a:ea typeface="+mn-ea"/>
                <a:cs typeface="+mn-cs"/>
              </a:rPr>
              <a:t> surgery is rarely required except for massive </a:t>
            </a:r>
            <a:r>
              <a:rPr lang="en-US" dirty="0" err="1">
                <a:solidFill>
                  <a:schemeClr val="tx1"/>
                </a:solidFill>
                <a:latin typeface="+mn-lt"/>
                <a:ea typeface="+mn-ea"/>
                <a:cs typeface="+mn-cs"/>
              </a:rPr>
              <a:t>macroadenomas</a:t>
            </a:r>
            <a:r>
              <a:rPr lang="en-US" dirty="0">
                <a:solidFill>
                  <a:schemeClr val="tx1"/>
                </a:solidFill>
                <a:latin typeface="+mn-lt"/>
                <a:ea typeface="+mn-ea"/>
                <a:cs typeface="+mn-cs"/>
              </a:rPr>
              <a:t>. </a:t>
            </a:r>
            <a:endParaRPr lang="ru-RU" dirty="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http://ogormone.ru/wp-content/uploads/2016/12/Udalenie-adenomy-gipofiza-e1481879091696.jpg"/>
          <p:cNvPicPr>
            <a:picLocks noGrp="1"/>
          </p:cNvPicPr>
          <p:nvPr>
            <p:ph idx="1"/>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323528" y="332656"/>
            <a:ext cx="8640960" cy="6192688"/>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schemeClr val="tx1"/>
                </a:solidFill>
              </a:rPr>
              <a:t>External radiotherapy </a:t>
            </a:r>
            <a:endParaRPr lang="ru-RU" dirty="0"/>
          </a:p>
        </p:txBody>
      </p:sp>
      <p:sp>
        <p:nvSpPr>
          <p:cNvPr id="3" name="Содержимое 2"/>
          <p:cNvSpPr>
            <a:spLocks noGrp="1"/>
          </p:cNvSpPr>
          <p:nvPr>
            <p:ph idx="1"/>
          </p:nvPr>
        </p:nvSpPr>
        <p:spPr/>
        <p:txBody>
          <a:bodyPr/>
          <a:lstStyle/>
          <a:p>
            <a:r>
              <a:rPr lang="en-US" dirty="0" smtClean="0">
                <a:solidFill>
                  <a:schemeClr val="tx1"/>
                </a:solidFill>
                <a:latin typeface="+mn-lt"/>
                <a:ea typeface="+mn-ea"/>
                <a:cs typeface="+mn-cs"/>
              </a:rPr>
              <a:t>External radiotherapy is normally used after pituitary surgery fails to normalize GH levels rather than as primary therapy.</a:t>
            </a:r>
          </a:p>
          <a:p>
            <a:r>
              <a:rPr lang="en-US" dirty="0" smtClean="0">
                <a:solidFill>
                  <a:schemeClr val="tx1"/>
                </a:solidFill>
                <a:latin typeface="+mn-lt"/>
                <a:ea typeface="+mn-ea"/>
                <a:cs typeface="+mn-cs"/>
              </a:rPr>
              <a:t> It is often combined with medium-term treatment with a </a:t>
            </a:r>
            <a:r>
              <a:rPr lang="en-US" dirty="0" err="1" smtClean="0">
                <a:solidFill>
                  <a:schemeClr val="tx1"/>
                </a:solidFill>
                <a:latin typeface="+mn-lt"/>
                <a:ea typeface="+mn-ea"/>
                <a:cs typeface="+mn-cs"/>
              </a:rPr>
              <a:t>somatostatin</a:t>
            </a:r>
            <a:r>
              <a:rPr lang="en-US" dirty="0" smtClean="0">
                <a:solidFill>
                  <a:schemeClr val="tx1"/>
                </a:solidFill>
                <a:latin typeface="+mn-lt"/>
                <a:ea typeface="+mn-ea"/>
                <a:cs typeface="+mn-cs"/>
              </a:rPr>
              <a:t> analogue or a dopamine agonist because of the slow biochemical response to radiotherapy, which may take 10 years or more. </a:t>
            </a:r>
            <a:endParaRPr lang="ru-RU" dirty="0" smtClean="0">
              <a:solidFill>
                <a:schemeClr val="tx1"/>
              </a:solidFill>
              <a:latin typeface="+mn-lt"/>
              <a:ea typeface="+mn-ea"/>
              <a:cs typeface="+mn-cs"/>
            </a:endParaRPr>
          </a:p>
          <a:p>
            <a:endParaRPr lang="ru-RU" dirty="0" smtClean="0"/>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err="1">
                <a:solidFill>
                  <a:schemeClr val="tx1"/>
                </a:solidFill>
              </a:rPr>
              <a:t>Somatostatin</a:t>
            </a:r>
            <a:r>
              <a:rPr lang="en-US" b="1" dirty="0">
                <a:solidFill>
                  <a:schemeClr val="tx1"/>
                </a:solidFill>
              </a:rPr>
              <a:t> analogues </a:t>
            </a:r>
            <a:r>
              <a:rPr lang="ru-RU" dirty="0">
                <a:solidFill>
                  <a:schemeClr val="tx1"/>
                </a:solidFill>
              </a:rPr>
              <a:t/>
            </a:r>
            <a:br>
              <a:rPr lang="ru-RU" dirty="0">
                <a:solidFill>
                  <a:schemeClr val="tx1"/>
                </a:solidFill>
              </a:rPr>
            </a:br>
            <a:endParaRPr lang="ru-RU" dirty="0"/>
          </a:p>
        </p:txBody>
      </p:sp>
      <p:sp>
        <p:nvSpPr>
          <p:cNvPr id="3" name="Содержимое 2"/>
          <p:cNvSpPr>
            <a:spLocks noGrp="1"/>
          </p:cNvSpPr>
          <p:nvPr>
            <p:ph idx="1"/>
          </p:nvPr>
        </p:nvSpPr>
        <p:spPr>
          <a:xfrm>
            <a:off x="395536" y="980728"/>
            <a:ext cx="8219256" cy="5184576"/>
          </a:xfrm>
        </p:spPr>
        <p:txBody>
          <a:bodyPr/>
          <a:lstStyle/>
          <a:p>
            <a:r>
              <a:rPr lang="en-US" sz="2800" b="1" dirty="0" err="1" smtClean="0">
                <a:solidFill>
                  <a:schemeClr val="tx1"/>
                </a:solidFill>
                <a:latin typeface="+mn-lt"/>
                <a:ea typeface="+mn-ea"/>
                <a:cs typeface="+mn-cs"/>
              </a:rPr>
              <a:t>Octreotide</a:t>
            </a:r>
            <a:r>
              <a:rPr lang="en-US" sz="2800" b="1" dirty="0" smtClean="0">
                <a:solidFill>
                  <a:schemeClr val="tx1"/>
                </a:solidFill>
                <a:latin typeface="+mn-lt"/>
                <a:ea typeface="+mn-ea"/>
                <a:cs typeface="+mn-cs"/>
              </a:rPr>
              <a:t> </a:t>
            </a:r>
            <a:r>
              <a:rPr lang="en-US" sz="2800" dirty="0">
                <a:solidFill>
                  <a:schemeClr val="tx1"/>
                </a:solidFill>
                <a:latin typeface="+mn-lt"/>
                <a:ea typeface="+mn-ea"/>
                <a:cs typeface="+mn-cs"/>
              </a:rPr>
              <a:t>and </a:t>
            </a:r>
            <a:r>
              <a:rPr lang="en-US" sz="2800" b="1" dirty="0" err="1">
                <a:solidFill>
                  <a:schemeClr val="tx1"/>
                </a:solidFill>
                <a:latin typeface="+mn-lt"/>
                <a:ea typeface="+mn-ea"/>
                <a:cs typeface="+mn-cs"/>
              </a:rPr>
              <a:t>lanreotide</a:t>
            </a:r>
            <a:r>
              <a:rPr lang="en-US" sz="2800" dirty="0">
                <a:solidFill>
                  <a:schemeClr val="tx1"/>
                </a:solidFill>
                <a:latin typeface="+mn-lt"/>
                <a:ea typeface="+mn-ea"/>
                <a:cs typeface="+mn-cs"/>
              </a:rPr>
              <a:t> are synthetic analogues of </a:t>
            </a:r>
            <a:r>
              <a:rPr lang="en-US" sz="2800" u="sng" dirty="0" err="1">
                <a:solidFill>
                  <a:schemeClr val="tx1"/>
                </a:solidFill>
                <a:latin typeface="+mn-lt"/>
                <a:ea typeface="+mn-ea"/>
                <a:cs typeface="+mn-cs"/>
              </a:rPr>
              <a:t>somatostatin</a:t>
            </a:r>
            <a:r>
              <a:rPr lang="en-US" sz="2800" dirty="0">
                <a:solidFill>
                  <a:schemeClr val="tx1"/>
                </a:solidFill>
                <a:latin typeface="+mn-lt"/>
                <a:ea typeface="+mn-ea"/>
                <a:cs typeface="+mn-cs"/>
              </a:rPr>
              <a:t> (GHRIH) which are the treatment of choice in resistant cases, and employed as a short-term treatment while other modalities become effective. </a:t>
            </a:r>
            <a:endParaRPr lang="en-US" sz="2800" dirty="0" smtClean="0">
              <a:solidFill>
                <a:schemeClr val="tx1"/>
              </a:solidFill>
              <a:latin typeface="+mn-lt"/>
              <a:ea typeface="+mn-ea"/>
              <a:cs typeface="+mn-cs"/>
            </a:endParaRPr>
          </a:p>
          <a:p>
            <a:r>
              <a:rPr lang="en-US" sz="2800" dirty="0" smtClean="0">
                <a:solidFill>
                  <a:schemeClr val="tx1"/>
                </a:solidFill>
                <a:latin typeface="+mn-lt"/>
                <a:ea typeface="+mn-ea"/>
                <a:cs typeface="+mn-cs"/>
              </a:rPr>
              <a:t>Long-acting </a:t>
            </a:r>
            <a:r>
              <a:rPr lang="en-US" sz="2800" dirty="0">
                <a:solidFill>
                  <a:schemeClr val="tx1"/>
                </a:solidFill>
                <a:latin typeface="+mn-lt"/>
                <a:ea typeface="+mn-ea"/>
                <a:cs typeface="+mn-cs"/>
              </a:rPr>
              <a:t>preparations (monthly for </a:t>
            </a:r>
            <a:r>
              <a:rPr lang="en-US" sz="2800" dirty="0" err="1">
                <a:solidFill>
                  <a:schemeClr val="tx1"/>
                </a:solidFill>
                <a:latin typeface="+mn-lt"/>
                <a:ea typeface="+mn-ea"/>
                <a:cs typeface="+mn-cs"/>
              </a:rPr>
              <a:t>octreotide</a:t>
            </a:r>
            <a:r>
              <a:rPr lang="en-US" sz="2800" dirty="0">
                <a:solidFill>
                  <a:schemeClr val="tx1"/>
                </a:solidFill>
                <a:latin typeface="+mn-lt"/>
                <a:ea typeface="+mn-ea"/>
                <a:cs typeface="+mn-cs"/>
              </a:rPr>
              <a:t>, every 10-14 days for </a:t>
            </a:r>
            <a:r>
              <a:rPr lang="en-US" sz="2800" dirty="0" err="1">
                <a:solidFill>
                  <a:schemeClr val="tx1"/>
                </a:solidFill>
                <a:latin typeface="+mn-lt"/>
                <a:ea typeface="+mn-ea"/>
                <a:cs typeface="+mn-cs"/>
              </a:rPr>
              <a:t>lanreotide</a:t>
            </a:r>
            <a:r>
              <a:rPr lang="en-US" sz="2800" dirty="0">
                <a:solidFill>
                  <a:schemeClr val="tx1"/>
                </a:solidFill>
                <a:latin typeface="+mn-lt"/>
                <a:ea typeface="+mn-ea"/>
                <a:cs typeface="+mn-cs"/>
              </a:rPr>
              <a:t>) are now replacing older subcutaneous regimens. Both are generally well tolerated but are associated with an increased incidence of gallstones and are expensive. </a:t>
            </a:r>
            <a:endParaRPr lang="ru-RU" sz="2800" dirty="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3600" b="1" dirty="0">
                <a:solidFill>
                  <a:schemeClr val="tx1"/>
                </a:solidFill>
              </a:rPr>
              <a:t>Growth hormone excess: gigantism and </a:t>
            </a:r>
            <a:r>
              <a:rPr lang="en-US" sz="3600" b="1" dirty="0" err="1">
                <a:solidFill>
                  <a:schemeClr val="tx1"/>
                </a:solidFill>
              </a:rPr>
              <a:t>acromegaly</a:t>
            </a:r>
            <a:r>
              <a:rPr lang="en-US" sz="6000" b="1" dirty="0">
                <a:solidFill>
                  <a:schemeClr val="tx1"/>
                </a:solidFill>
              </a:rPr>
              <a:t> </a:t>
            </a:r>
            <a:endParaRPr lang="ru-RU" sz="6000" dirty="0">
              <a:solidFill>
                <a:schemeClr val="tx1"/>
              </a:solidFill>
            </a:endParaRPr>
          </a:p>
        </p:txBody>
      </p:sp>
      <p:sp>
        <p:nvSpPr>
          <p:cNvPr id="11267" name="Rectangle 3"/>
          <p:cNvSpPr>
            <a:spLocks noGrp="1" noChangeArrowheads="1"/>
          </p:cNvSpPr>
          <p:nvPr>
            <p:ph type="body" idx="1"/>
          </p:nvPr>
        </p:nvSpPr>
        <p:spPr/>
        <p:txBody>
          <a:bodyPr/>
          <a:lstStyle/>
          <a:p>
            <a:r>
              <a:rPr lang="en-US" sz="3600" u="sng" dirty="0" smtClean="0">
                <a:solidFill>
                  <a:schemeClr val="tx1"/>
                </a:solidFill>
                <a:latin typeface="+mn-lt"/>
                <a:ea typeface="+mn-ea"/>
                <a:cs typeface="+mn-cs"/>
              </a:rPr>
              <a:t>GH </a:t>
            </a:r>
            <a:r>
              <a:rPr lang="en-US" sz="3600" u="sng" dirty="0">
                <a:solidFill>
                  <a:schemeClr val="tx1"/>
                </a:solidFill>
                <a:latin typeface="+mn-lt"/>
                <a:ea typeface="+mn-ea"/>
                <a:cs typeface="+mn-cs"/>
              </a:rPr>
              <a:t>stimulates skeletal and soft-tissue growth. </a:t>
            </a:r>
            <a:endParaRPr lang="ru-RU" sz="3600" u="sng" dirty="0" smtClean="0">
              <a:solidFill>
                <a:schemeClr val="tx1"/>
              </a:solidFill>
              <a:latin typeface="+mn-lt"/>
              <a:ea typeface="+mn-ea"/>
              <a:cs typeface="+mn-cs"/>
            </a:endParaRPr>
          </a:p>
          <a:p>
            <a:r>
              <a:rPr lang="en-US" sz="3600" dirty="0" smtClean="0">
                <a:solidFill>
                  <a:schemeClr val="tx1"/>
                </a:solidFill>
                <a:latin typeface="+mn-lt"/>
                <a:ea typeface="+mn-ea"/>
                <a:cs typeface="+mn-cs"/>
              </a:rPr>
              <a:t>GH </a:t>
            </a:r>
            <a:r>
              <a:rPr lang="en-US" sz="3600" dirty="0">
                <a:solidFill>
                  <a:schemeClr val="tx1"/>
                </a:solidFill>
                <a:latin typeface="+mn-lt"/>
                <a:ea typeface="+mn-ea"/>
                <a:cs typeface="+mn-cs"/>
              </a:rPr>
              <a:t>excess therefore produces </a:t>
            </a:r>
            <a:r>
              <a:rPr lang="en-US" sz="3600" b="1" dirty="0">
                <a:solidFill>
                  <a:schemeClr val="tx1"/>
                </a:solidFill>
                <a:latin typeface="+mn-lt"/>
                <a:ea typeface="+mn-ea"/>
                <a:cs typeface="+mn-cs"/>
              </a:rPr>
              <a:t>gigantism in </a:t>
            </a:r>
            <a:r>
              <a:rPr lang="en-US" sz="3600" b="1" dirty="0" smtClean="0">
                <a:solidFill>
                  <a:schemeClr val="tx1"/>
                </a:solidFill>
                <a:latin typeface="+mn-lt"/>
                <a:ea typeface="+mn-ea"/>
                <a:cs typeface="+mn-cs"/>
              </a:rPr>
              <a:t>children</a:t>
            </a:r>
          </a:p>
          <a:p>
            <a:pPr>
              <a:buNone/>
            </a:pPr>
            <a:r>
              <a:rPr lang="en-US" sz="3600" b="1" dirty="0" smtClean="0">
                <a:solidFill>
                  <a:schemeClr val="tx1"/>
                </a:solidFill>
                <a:latin typeface="+mn-lt"/>
                <a:ea typeface="+mn-ea"/>
                <a:cs typeface="+mn-cs"/>
              </a:rPr>
              <a:t> </a:t>
            </a:r>
            <a:r>
              <a:rPr lang="en-US" sz="3600" dirty="0">
                <a:solidFill>
                  <a:schemeClr val="tx1"/>
                </a:solidFill>
                <a:latin typeface="+mn-lt"/>
                <a:ea typeface="+mn-ea"/>
                <a:cs typeface="+mn-cs"/>
              </a:rPr>
              <a:t>(if acquired before </a:t>
            </a:r>
            <a:r>
              <a:rPr lang="en-US" sz="3600" dirty="0" err="1">
                <a:solidFill>
                  <a:schemeClr val="tx1"/>
                </a:solidFill>
                <a:latin typeface="+mn-lt"/>
                <a:ea typeface="+mn-ea"/>
                <a:cs typeface="+mn-cs"/>
              </a:rPr>
              <a:t>epiphyseal</a:t>
            </a:r>
            <a:r>
              <a:rPr lang="en-US" sz="3600" dirty="0">
                <a:solidFill>
                  <a:schemeClr val="tx1"/>
                </a:solidFill>
                <a:latin typeface="+mn-lt"/>
                <a:ea typeface="+mn-ea"/>
                <a:cs typeface="+mn-cs"/>
              </a:rPr>
              <a:t> fusion</a:t>
            </a:r>
            <a:r>
              <a:rPr lang="en-US" sz="3600" dirty="0" smtClean="0">
                <a:solidFill>
                  <a:schemeClr val="tx1"/>
                </a:solidFill>
                <a:latin typeface="+mn-lt"/>
                <a:ea typeface="+mn-ea"/>
                <a:cs typeface="+mn-cs"/>
              </a:rPr>
              <a:t>)</a:t>
            </a:r>
            <a:endParaRPr lang="ru-RU" sz="3600" dirty="0" smtClean="0">
              <a:solidFill>
                <a:schemeClr val="tx1"/>
              </a:solidFill>
              <a:latin typeface="+mn-lt"/>
              <a:ea typeface="+mn-ea"/>
              <a:cs typeface="+mn-cs"/>
            </a:endParaRPr>
          </a:p>
          <a:p>
            <a:r>
              <a:rPr lang="en-US" sz="3600" dirty="0" smtClean="0">
                <a:solidFill>
                  <a:schemeClr val="tx1"/>
                </a:solidFill>
                <a:latin typeface="+mn-lt"/>
                <a:ea typeface="+mn-ea"/>
                <a:cs typeface="+mn-cs"/>
              </a:rPr>
              <a:t> </a:t>
            </a:r>
            <a:r>
              <a:rPr lang="en-US" sz="3600" b="1" dirty="0">
                <a:solidFill>
                  <a:schemeClr val="tx1"/>
                </a:solidFill>
                <a:latin typeface="+mn-lt"/>
                <a:ea typeface="+mn-ea"/>
                <a:cs typeface="+mn-cs"/>
              </a:rPr>
              <a:t>and </a:t>
            </a:r>
            <a:r>
              <a:rPr lang="en-US" sz="3600" b="1" dirty="0" err="1">
                <a:solidFill>
                  <a:schemeClr val="tx1"/>
                </a:solidFill>
                <a:latin typeface="+mn-lt"/>
                <a:ea typeface="+mn-ea"/>
                <a:cs typeface="+mn-cs"/>
              </a:rPr>
              <a:t>acromegaly</a:t>
            </a:r>
            <a:r>
              <a:rPr lang="en-US" sz="3600" b="1" dirty="0">
                <a:solidFill>
                  <a:schemeClr val="tx1"/>
                </a:solidFill>
                <a:latin typeface="+mn-lt"/>
                <a:ea typeface="+mn-ea"/>
                <a:cs typeface="+mn-cs"/>
              </a:rPr>
              <a:t> in adults</a:t>
            </a:r>
            <a:r>
              <a:rPr lang="en-US" sz="3600" dirty="0">
                <a:solidFill>
                  <a:schemeClr val="tx1"/>
                </a:solidFill>
                <a:latin typeface="+mn-lt"/>
                <a:ea typeface="+mn-ea"/>
                <a:cs typeface="+mn-cs"/>
              </a:rPr>
              <a:t>. </a:t>
            </a:r>
            <a:endParaRPr lang="ru-RU" sz="3600" dirty="0">
              <a:solidFill>
                <a:schemeClr val="tx1"/>
              </a:solidFill>
              <a:latin typeface="+mn-lt"/>
              <a:ea typeface="+mn-ea"/>
              <a:cs typeface="+mn-cs"/>
            </a:endParaRP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schemeClr val="tx1"/>
                </a:solidFill>
              </a:rPr>
              <a:t>Dopamine agonists </a:t>
            </a:r>
            <a:endParaRPr lang="ru-RU" dirty="0">
              <a:solidFill>
                <a:schemeClr val="tx1"/>
              </a:solidFill>
            </a:endParaRPr>
          </a:p>
        </p:txBody>
      </p:sp>
      <p:sp>
        <p:nvSpPr>
          <p:cNvPr id="3" name="Содержимое 2"/>
          <p:cNvSpPr>
            <a:spLocks noGrp="1"/>
          </p:cNvSpPr>
          <p:nvPr>
            <p:ph idx="1"/>
          </p:nvPr>
        </p:nvSpPr>
        <p:spPr>
          <a:xfrm>
            <a:off x="428596" y="1600200"/>
            <a:ext cx="8258204" cy="4829196"/>
          </a:xfrm>
        </p:spPr>
        <p:txBody>
          <a:bodyPr/>
          <a:lstStyle/>
          <a:p>
            <a:r>
              <a:rPr lang="en-US" sz="2400" dirty="0" smtClean="0">
                <a:solidFill>
                  <a:schemeClr val="tx1"/>
                </a:solidFill>
                <a:latin typeface="+mn-lt"/>
                <a:ea typeface="+mn-ea"/>
                <a:cs typeface="+mn-cs"/>
              </a:rPr>
              <a:t>Dopamine </a:t>
            </a:r>
            <a:r>
              <a:rPr lang="en-US" sz="2400" dirty="0">
                <a:solidFill>
                  <a:schemeClr val="tx1"/>
                </a:solidFill>
                <a:latin typeface="+mn-lt"/>
                <a:ea typeface="+mn-ea"/>
                <a:cs typeface="+mn-cs"/>
              </a:rPr>
              <a:t>agonists now play a lesser role. They can be given to shrink </a:t>
            </a:r>
            <a:r>
              <a:rPr lang="en-US" sz="2400" dirty="0" err="1">
                <a:solidFill>
                  <a:schemeClr val="tx1"/>
                </a:solidFill>
                <a:latin typeface="+mn-lt"/>
                <a:ea typeface="+mn-ea"/>
                <a:cs typeface="+mn-cs"/>
              </a:rPr>
              <a:t>tumours</a:t>
            </a:r>
            <a:r>
              <a:rPr lang="en-US" sz="2400" dirty="0">
                <a:solidFill>
                  <a:schemeClr val="tx1"/>
                </a:solidFill>
                <a:latin typeface="+mn-lt"/>
                <a:ea typeface="+mn-ea"/>
                <a:cs typeface="+mn-cs"/>
              </a:rPr>
              <a:t> prior to definitive therapy or to control symptoms and persisting GH secretion; they are probably most effective in mixed growth-hormone-producing (</a:t>
            </a:r>
            <a:r>
              <a:rPr lang="en-US" sz="2400" dirty="0" err="1">
                <a:solidFill>
                  <a:schemeClr val="tx1"/>
                </a:solidFill>
                <a:latin typeface="+mn-lt"/>
                <a:ea typeface="+mn-ea"/>
                <a:cs typeface="+mn-cs"/>
              </a:rPr>
              <a:t>somatotroph</a:t>
            </a:r>
            <a:r>
              <a:rPr lang="en-US" sz="2400" dirty="0">
                <a:solidFill>
                  <a:schemeClr val="tx1"/>
                </a:solidFill>
                <a:latin typeface="+mn-lt"/>
                <a:ea typeface="+mn-ea"/>
                <a:cs typeface="+mn-cs"/>
              </a:rPr>
              <a:t>) and </a:t>
            </a:r>
            <a:r>
              <a:rPr lang="en-US" sz="2400" dirty="0" err="1">
                <a:solidFill>
                  <a:schemeClr val="tx1"/>
                </a:solidFill>
                <a:latin typeface="+mn-lt"/>
                <a:ea typeface="+mn-ea"/>
                <a:cs typeface="+mn-cs"/>
              </a:rPr>
              <a:t>prolactin</a:t>
            </a:r>
            <a:r>
              <a:rPr lang="en-US" sz="2400" dirty="0">
                <a:solidFill>
                  <a:schemeClr val="tx1"/>
                </a:solidFill>
                <a:latin typeface="+mn-lt"/>
                <a:ea typeface="+mn-ea"/>
                <a:cs typeface="+mn-cs"/>
              </a:rPr>
              <a:t>-producing (</a:t>
            </a:r>
            <a:r>
              <a:rPr lang="en-US" sz="2400" dirty="0" err="1">
                <a:solidFill>
                  <a:schemeClr val="tx1"/>
                </a:solidFill>
                <a:latin typeface="+mn-lt"/>
                <a:ea typeface="+mn-ea"/>
                <a:cs typeface="+mn-cs"/>
              </a:rPr>
              <a:t>mammotroph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tumours</a:t>
            </a:r>
            <a:r>
              <a:rPr lang="en-US" sz="2400" dirty="0">
                <a:solidFill>
                  <a:schemeClr val="tx1"/>
                </a:solidFill>
                <a:latin typeface="+mn-lt"/>
                <a:ea typeface="+mn-ea"/>
                <a:cs typeface="+mn-cs"/>
              </a:rPr>
              <a:t>. The doses are </a:t>
            </a:r>
            <a:r>
              <a:rPr lang="en-US" sz="2400" u="sng" dirty="0" err="1">
                <a:solidFill>
                  <a:schemeClr val="tx1"/>
                </a:solidFill>
                <a:latin typeface="+mn-lt"/>
                <a:ea typeface="+mn-ea"/>
                <a:cs typeface="+mn-cs"/>
              </a:rPr>
              <a:t>bromocriptine</a:t>
            </a:r>
            <a:r>
              <a:rPr lang="en-US" sz="2400" u="sng" dirty="0">
                <a:solidFill>
                  <a:schemeClr val="tx1"/>
                </a:solidFill>
                <a:latin typeface="+mn-lt"/>
                <a:ea typeface="+mn-ea"/>
                <a:cs typeface="+mn-cs"/>
              </a:rPr>
              <a:t> 10-60 mg daily </a:t>
            </a:r>
            <a:r>
              <a:rPr lang="en-US" sz="2400" dirty="0">
                <a:solidFill>
                  <a:schemeClr val="tx1"/>
                </a:solidFill>
                <a:latin typeface="+mn-lt"/>
                <a:ea typeface="+mn-ea"/>
                <a:cs typeface="+mn-cs"/>
              </a:rPr>
              <a:t>or </a:t>
            </a:r>
            <a:r>
              <a:rPr lang="en-US" sz="2400" u="sng" dirty="0" err="1">
                <a:solidFill>
                  <a:schemeClr val="tx1"/>
                </a:solidFill>
                <a:latin typeface="+mn-lt"/>
                <a:ea typeface="+mn-ea"/>
                <a:cs typeface="+mn-cs"/>
              </a:rPr>
              <a:t>cabergoline</a:t>
            </a:r>
            <a:r>
              <a:rPr lang="en-US" sz="2400" u="sng" dirty="0">
                <a:solidFill>
                  <a:schemeClr val="tx1"/>
                </a:solidFill>
                <a:latin typeface="+mn-lt"/>
                <a:ea typeface="+mn-ea"/>
                <a:cs typeface="+mn-cs"/>
              </a:rPr>
              <a:t> 0.5 mg daily </a:t>
            </a:r>
            <a:r>
              <a:rPr lang="en-US" sz="2400" dirty="0">
                <a:solidFill>
                  <a:schemeClr val="tx1"/>
                </a:solidFill>
                <a:latin typeface="+mn-lt"/>
                <a:ea typeface="+mn-ea"/>
                <a:cs typeface="+mn-cs"/>
              </a:rPr>
              <a:t>(higher than for </a:t>
            </a:r>
            <a:r>
              <a:rPr lang="en-US" sz="2400" dirty="0" err="1">
                <a:solidFill>
                  <a:schemeClr val="tx1"/>
                </a:solidFill>
                <a:latin typeface="+mn-lt"/>
                <a:ea typeface="+mn-ea"/>
                <a:cs typeface="+mn-cs"/>
              </a:rPr>
              <a:t>prolactinomas</a:t>
            </a:r>
            <a:r>
              <a:rPr lang="en-US" sz="2400" dirty="0">
                <a:solidFill>
                  <a:schemeClr val="tx1"/>
                </a:solidFill>
                <a:latin typeface="+mn-lt"/>
                <a:ea typeface="+mn-ea"/>
                <a:cs typeface="+mn-cs"/>
              </a:rPr>
              <a:t>) but should be started slowly. Given alone they rarely reduce GH to 'safe' levels - but may be useful for mild residual disease or in combination with </a:t>
            </a:r>
            <a:r>
              <a:rPr lang="en-US" sz="2400" dirty="0" err="1">
                <a:solidFill>
                  <a:schemeClr val="tx1"/>
                </a:solidFill>
                <a:latin typeface="+mn-lt"/>
                <a:ea typeface="+mn-ea"/>
                <a:cs typeface="+mn-cs"/>
              </a:rPr>
              <a:t>somatostatin</a:t>
            </a:r>
            <a:r>
              <a:rPr lang="en-US" sz="2400" dirty="0">
                <a:solidFill>
                  <a:schemeClr val="tx1"/>
                </a:solidFill>
                <a:latin typeface="+mn-lt"/>
                <a:ea typeface="+mn-ea"/>
                <a:cs typeface="+mn-cs"/>
              </a:rPr>
              <a:t> analogues. </a:t>
            </a:r>
            <a:endParaRPr lang="ru-RU" sz="2400" dirty="0">
              <a:solidFill>
                <a:schemeClr val="tx1"/>
              </a:solidFill>
              <a:latin typeface="+mn-lt"/>
              <a:ea typeface="+mn-ea"/>
              <a:cs typeface="+mn-cs"/>
            </a:endParaRPr>
          </a:p>
          <a:p>
            <a:endParaRPr lang="ru-RU"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solidFill>
                  <a:schemeClr val="tx1"/>
                </a:solidFill>
              </a:rPr>
              <a:t/>
            </a:r>
            <a:br>
              <a:rPr lang="en-US" b="1" dirty="0" smtClean="0">
                <a:solidFill>
                  <a:schemeClr val="tx1"/>
                </a:solidFill>
              </a:rPr>
            </a:br>
            <a:r>
              <a:rPr lang="en-US" b="1" dirty="0">
                <a:solidFill>
                  <a:schemeClr val="tx1"/>
                </a:solidFill>
              </a:rPr>
              <a:t/>
            </a:r>
            <a:br>
              <a:rPr lang="en-US" b="1" dirty="0">
                <a:solidFill>
                  <a:schemeClr val="tx1"/>
                </a:solidFill>
              </a:rPr>
            </a:br>
            <a:r>
              <a:rPr lang="en-US" b="1" dirty="0" smtClean="0">
                <a:solidFill>
                  <a:schemeClr val="tx1"/>
                </a:solidFill>
              </a:rPr>
              <a:t>Growth </a:t>
            </a:r>
            <a:r>
              <a:rPr lang="en-US" b="1" dirty="0">
                <a:solidFill>
                  <a:schemeClr val="tx1"/>
                </a:solidFill>
              </a:rPr>
              <a:t>hormone antagonists </a:t>
            </a:r>
            <a:endParaRPr lang="ru-RU" dirty="0"/>
          </a:p>
        </p:txBody>
      </p:sp>
      <p:sp>
        <p:nvSpPr>
          <p:cNvPr id="3" name="Содержимое 2"/>
          <p:cNvSpPr>
            <a:spLocks noGrp="1"/>
          </p:cNvSpPr>
          <p:nvPr>
            <p:ph idx="1"/>
          </p:nvPr>
        </p:nvSpPr>
        <p:spPr/>
        <p:txBody>
          <a:bodyPr/>
          <a:lstStyle/>
          <a:p>
            <a:r>
              <a:rPr lang="en-US" b="1" dirty="0" err="1" smtClean="0">
                <a:solidFill>
                  <a:schemeClr val="tx1"/>
                </a:solidFill>
                <a:latin typeface="+mn-lt"/>
                <a:ea typeface="+mn-ea"/>
                <a:cs typeface="+mn-cs"/>
              </a:rPr>
              <a:t>Pegvisomant</a:t>
            </a:r>
            <a:r>
              <a:rPr lang="en-US" b="1" dirty="0" smtClean="0">
                <a:solidFill>
                  <a:schemeClr val="tx1"/>
                </a:solidFill>
                <a:latin typeface="+mn-lt"/>
                <a:ea typeface="+mn-ea"/>
                <a:cs typeface="+mn-cs"/>
              </a:rPr>
              <a:t> </a:t>
            </a:r>
            <a:r>
              <a:rPr lang="en-US" sz="2800" dirty="0">
                <a:solidFill>
                  <a:schemeClr val="tx1"/>
                </a:solidFill>
                <a:latin typeface="+mn-lt"/>
                <a:ea typeface="+mn-ea"/>
                <a:cs typeface="+mn-cs"/>
              </a:rPr>
              <a:t>is a GH receptor antagonist which has its effect by binding to and preventing </a:t>
            </a:r>
            <a:r>
              <a:rPr lang="en-US" sz="2800" dirty="0" err="1">
                <a:solidFill>
                  <a:schemeClr val="tx1"/>
                </a:solidFill>
                <a:latin typeface="+mn-lt"/>
                <a:ea typeface="+mn-ea"/>
                <a:cs typeface="+mn-cs"/>
              </a:rPr>
              <a:t>dimerization</a:t>
            </a:r>
            <a:r>
              <a:rPr lang="en-US" sz="2800" dirty="0">
                <a:solidFill>
                  <a:schemeClr val="tx1"/>
                </a:solidFill>
                <a:latin typeface="+mn-lt"/>
                <a:ea typeface="+mn-ea"/>
                <a:cs typeface="+mn-cs"/>
              </a:rPr>
              <a:t> of the GH receptor. </a:t>
            </a:r>
            <a:endParaRPr lang="en-US" sz="2800" dirty="0" smtClean="0">
              <a:solidFill>
                <a:schemeClr val="tx1"/>
              </a:solidFill>
              <a:latin typeface="+mn-lt"/>
              <a:ea typeface="+mn-ea"/>
              <a:cs typeface="+mn-cs"/>
            </a:endParaRPr>
          </a:p>
          <a:p>
            <a:r>
              <a:rPr lang="en-US" sz="2800" dirty="0" smtClean="0">
                <a:solidFill>
                  <a:schemeClr val="tx1"/>
                </a:solidFill>
                <a:latin typeface="+mn-lt"/>
                <a:ea typeface="+mn-ea"/>
                <a:cs typeface="+mn-cs"/>
              </a:rPr>
              <a:t>It </a:t>
            </a:r>
            <a:r>
              <a:rPr lang="en-US" sz="2800" dirty="0">
                <a:solidFill>
                  <a:schemeClr val="tx1"/>
                </a:solidFill>
                <a:latin typeface="+mn-lt"/>
                <a:ea typeface="+mn-ea"/>
                <a:cs typeface="+mn-cs"/>
              </a:rPr>
              <a:t>has shown considerable promise in clinical trials and has recently been licensed for use. </a:t>
            </a:r>
            <a:endParaRPr lang="en-US" sz="2800" dirty="0" smtClean="0">
              <a:solidFill>
                <a:schemeClr val="tx1"/>
              </a:solidFill>
              <a:latin typeface="+mn-lt"/>
              <a:ea typeface="+mn-ea"/>
              <a:cs typeface="+mn-cs"/>
            </a:endParaRPr>
          </a:p>
          <a:p>
            <a:r>
              <a:rPr lang="en-US" sz="2800" dirty="0" smtClean="0">
                <a:solidFill>
                  <a:schemeClr val="tx1"/>
                </a:solidFill>
                <a:latin typeface="+mn-lt"/>
                <a:ea typeface="+mn-ea"/>
                <a:cs typeface="+mn-cs"/>
              </a:rPr>
              <a:t>Its </a:t>
            </a:r>
            <a:r>
              <a:rPr lang="en-US" sz="2800" dirty="0">
                <a:solidFill>
                  <a:schemeClr val="tx1"/>
                </a:solidFill>
                <a:latin typeface="+mn-lt"/>
                <a:ea typeface="+mn-ea"/>
                <a:cs typeface="+mn-cs"/>
              </a:rPr>
              <a:t>main role is likely to be in treatment of patients in whom GH cannot be reduced to safe levels with </a:t>
            </a:r>
            <a:r>
              <a:rPr lang="en-US" sz="2800" dirty="0" err="1">
                <a:solidFill>
                  <a:schemeClr val="tx1"/>
                </a:solidFill>
                <a:latin typeface="+mn-lt"/>
                <a:ea typeface="+mn-ea"/>
                <a:cs typeface="+mn-cs"/>
              </a:rPr>
              <a:t>somatostatin</a:t>
            </a:r>
            <a:r>
              <a:rPr lang="en-US" sz="2800" dirty="0">
                <a:solidFill>
                  <a:schemeClr val="tx1"/>
                </a:solidFill>
                <a:latin typeface="+mn-lt"/>
                <a:ea typeface="+mn-ea"/>
                <a:cs typeface="+mn-cs"/>
              </a:rPr>
              <a:t> analogues alone.</a:t>
            </a:r>
            <a:endParaRPr lang="ru-RU" sz="2800" dirty="0">
              <a:solidFill>
                <a:schemeClr val="tx1"/>
              </a:solidFill>
              <a:latin typeface="+mn-lt"/>
              <a:ea typeface="+mn-ea"/>
              <a:cs typeface="+mn-cs"/>
            </a:endParaRPr>
          </a:p>
          <a:p>
            <a:pPr>
              <a:buNone/>
            </a:pPr>
            <a:r>
              <a:rPr lang="en-US" dirty="0">
                <a:solidFill>
                  <a:schemeClr val="tx1"/>
                </a:solidFill>
                <a:latin typeface="+mn-lt"/>
                <a:ea typeface="+mn-ea"/>
                <a:cs typeface="+mn-cs"/>
              </a:rPr>
              <a:t> </a:t>
            </a:r>
            <a:endParaRPr lang="ru-RU" dirty="0">
              <a:solidFill>
                <a:schemeClr val="tx1"/>
              </a:solidFill>
              <a:latin typeface="+mn-lt"/>
              <a:ea typeface="+mn-ea"/>
              <a:cs typeface="+mn-cs"/>
            </a:endParaRP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71400"/>
            <a:ext cx="8243887" cy="1314450"/>
          </a:xfrm>
        </p:spPr>
        <p:txBody>
          <a:bodyPr/>
          <a:lstStyle/>
          <a:p>
            <a:r>
              <a:rPr lang="en-US" b="1" dirty="0" smtClean="0"/>
              <a:t>Outcomes</a:t>
            </a:r>
            <a:endParaRPr lang="ru-RU" b="1" dirty="0"/>
          </a:p>
        </p:txBody>
      </p:sp>
      <p:sp>
        <p:nvSpPr>
          <p:cNvPr id="3" name="Содержимое 2"/>
          <p:cNvSpPr>
            <a:spLocks noGrp="1"/>
          </p:cNvSpPr>
          <p:nvPr>
            <p:ph idx="1"/>
          </p:nvPr>
        </p:nvSpPr>
        <p:spPr>
          <a:xfrm>
            <a:off x="467544" y="836712"/>
            <a:ext cx="8186196" cy="4842461"/>
          </a:xfrm>
        </p:spPr>
        <p:txBody>
          <a:bodyPr/>
          <a:lstStyle/>
          <a:p>
            <a:endParaRPr lang="en-US" sz="2400" dirty="0" smtClean="0">
              <a:solidFill>
                <a:schemeClr val="tx1"/>
              </a:solidFill>
              <a:latin typeface="+mn-lt"/>
              <a:ea typeface="+mn-ea"/>
              <a:cs typeface="+mn-cs"/>
            </a:endParaRPr>
          </a:p>
          <a:p>
            <a:r>
              <a:rPr lang="en-US" sz="2800" dirty="0" smtClean="0">
                <a:solidFill>
                  <a:schemeClr val="tx1"/>
                </a:solidFill>
                <a:latin typeface="+mn-lt"/>
                <a:ea typeface="+mn-ea"/>
                <a:cs typeface="+mn-cs"/>
              </a:rPr>
              <a:t>Complete cure is often slow, if possible at all. The choice lies between trans-</a:t>
            </a:r>
            <a:r>
              <a:rPr lang="en-US" sz="2800" dirty="0" err="1" smtClean="0">
                <a:solidFill>
                  <a:schemeClr val="tx1"/>
                </a:solidFill>
                <a:latin typeface="+mn-lt"/>
                <a:ea typeface="+mn-ea"/>
                <a:cs typeface="+mn-cs"/>
              </a:rPr>
              <a:t>sphenoidal</a:t>
            </a:r>
            <a:r>
              <a:rPr lang="en-US" sz="2800" dirty="0" smtClean="0">
                <a:solidFill>
                  <a:schemeClr val="tx1"/>
                </a:solidFill>
                <a:latin typeface="+mn-lt"/>
                <a:ea typeface="+mn-ea"/>
                <a:cs typeface="+mn-cs"/>
              </a:rPr>
              <a:t> surgery, </a:t>
            </a:r>
            <a:r>
              <a:rPr lang="en-US" sz="2800" dirty="0" err="1" smtClean="0">
                <a:solidFill>
                  <a:schemeClr val="tx1"/>
                </a:solidFill>
                <a:latin typeface="+mn-lt"/>
                <a:ea typeface="+mn-ea"/>
                <a:cs typeface="+mn-cs"/>
              </a:rPr>
              <a:t>transfrontal</a:t>
            </a:r>
            <a:r>
              <a:rPr lang="en-US" sz="2800" dirty="0" smtClean="0">
                <a:solidFill>
                  <a:schemeClr val="tx1"/>
                </a:solidFill>
                <a:latin typeface="+mn-lt"/>
                <a:ea typeface="+mn-ea"/>
                <a:cs typeface="+mn-cs"/>
              </a:rPr>
              <a:t> surgery, external radiotherapy, </a:t>
            </a:r>
            <a:r>
              <a:rPr lang="en-US" sz="2800" dirty="0" err="1" smtClean="0">
                <a:solidFill>
                  <a:schemeClr val="tx1"/>
                </a:solidFill>
                <a:latin typeface="+mn-lt"/>
                <a:ea typeface="+mn-ea"/>
                <a:cs typeface="+mn-cs"/>
              </a:rPr>
              <a:t>octreotide</a:t>
            </a:r>
            <a:r>
              <a:rPr lang="en-US" sz="2800" dirty="0" smtClean="0">
                <a:solidFill>
                  <a:schemeClr val="tx1"/>
                </a:solidFill>
                <a:latin typeface="+mn-lt"/>
                <a:ea typeface="+mn-ea"/>
                <a:cs typeface="+mn-cs"/>
              </a:rPr>
              <a:t>, and dopamine agonists. </a:t>
            </a:r>
          </a:p>
          <a:p>
            <a:r>
              <a:rPr lang="en-US" sz="2800" dirty="0" smtClean="0">
                <a:solidFill>
                  <a:schemeClr val="tx1"/>
                </a:solidFill>
                <a:latin typeface="+mn-lt"/>
                <a:ea typeface="+mn-ea"/>
                <a:cs typeface="+mn-cs"/>
              </a:rPr>
              <a:t>Progress can be assessed by mean GH levels and by serial IGF-1 measurements. </a:t>
            </a:r>
          </a:p>
          <a:p>
            <a:r>
              <a:rPr lang="en-US" sz="2800" dirty="0">
                <a:solidFill>
                  <a:schemeClr val="tx1"/>
                </a:solidFill>
                <a:latin typeface="+mn-lt"/>
                <a:ea typeface="+mn-ea"/>
                <a:cs typeface="+mn-cs"/>
              </a:rPr>
              <a:t>When present, </a:t>
            </a:r>
            <a:r>
              <a:rPr lang="en-US" sz="2800" dirty="0" err="1">
                <a:solidFill>
                  <a:schemeClr val="tx1"/>
                </a:solidFill>
                <a:latin typeface="+mn-lt"/>
                <a:ea typeface="+mn-ea"/>
                <a:cs typeface="+mn-cs"/>
              </a:rPr>
              <a:t>hypopituitarism</a:t>
            </a:r>
            <a:r>
              <a:rPr lang="en-US" sz="2800" dirty="0">
                <a:solidFill>
                  <a:schemeClr val="tx1"/>
                </a:solidFill>
                <a:latin typeface="+mn-lt"/>
                <a:ea typeface="+mn-ea"/>
                <a:cs typeface="+mn-cs"/>
              </a:rPr>
              <a:t> should be corrected and concurrent diabetes and/or hypertension should be treated conventionally; both usually improve with treatment of the </a:t>
            </a:r>
            <a:r>
              <a:rPr lang="en-US" sz="2800" dirty="0" err="1">
                <a:solidFill>
                  <a:schemeClr val="tx1"/>
                </a:solidFill>
                <a:latin typeface="+mn-lt"/>
                <a:ea typeface="+mn-ea"/>
                <a:cs typeface="+mn-cs"/>
              </a:rPr>
              <a:t>acromegaly</a:t>
            </a:r>
            <a:endParaRPr lang="ru-RU" sz="2800" dirty="0" smtClean="0">
              <a:solidFill>
                <a:schemeClr val="tx1"/>
              </a:solidFill>
              <a:latin typeface="+mn-lt"/>
              <a:ea typeface="+mn-ea"/>
              <a:cs typeface="+mn-cs"/>
            </a:endParaRPr>
          </a:p>
          <a:p>
            <a:pPr>
              <a:buNone/>
            </a:pPr>
            <a:r>
              <a:rPr lang="en-US" sz="2800" dirty="0" smtClean="0">
                <a:solidFill>
                  <a:schemeClr val="tx1"/>
                </a:solidFill>
                <a:latin typeface="+mn-lt"/>
                <a:ea typeface="+mn-ea"/>
                <a:cs typeface="+mn-cs"/>
              </a:rPr>
              <a:t> </a:t>
            </a:r>
            <a:endParaRPr lang="ru-RU" sz="2800" dirty="0" smtClean="0">
              <a:solidFill>
                <a:schemeClr val="tx1"/>
              </a:solidFill>
              <a:latin typeface="+mn-lt"/>
              <a:ea typeface="+mn-ea"/>
              <a:cs typeface="+mn-cs"/>
            </a:endParaRPr>
          </a:p>
          <a:p>
            <a:endParaRPr lang="ru-RU" dirty="0" smtClean="0"/>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solidFill>
                  <a:srgbClr val="C00000"/>
                </a:solidFill>
              </a:rPr>
              <a:t> Treatment results</a:t>
            </a:r>
            <a:r>
              <a:rPr lang="ru-RU" b="1" dirty="0" smtClean="0">
                <a:solidFill>
                  <a:srgbClr val="C00000"/>
                </a:solidFill>
              </a:rPr>
              <a:t> </a:t>
            </a:r>
            <a:r>
              <a:rPr lang="en-US" b="1" dirty="0" smtClean="0">
                <a:solidFill>
                  <a:srgbClr val="C00000"/>
                </a:solidFill>
              </a:rPr>
              <a:t>in Cushing disease</a:t>
            </a:r>
            <a:endParaRPr lang="ru-RU" b="1" dirty="0">
              <a:solidFill>
                <a:srgbClr val="C00000"/>
              </a:solidFill>
            </a:endParaRPr>
          </a:p>
        </p:txBody>
      </p:sp>
      <p:pic>
        <p:nvPicPr>
          <p:cNvPr id="4" name="Содержимое 3" descr="http://images.medscape.com/images/565/417/art-ncpem565417.fig1.jpg"/>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0" y="2780928"/>
            <a:ext cx="9144000" cy="3600400"/>
          </a:xfrm>
          <a:prstGeom prst="rect">
            <a:avLst/>
          </a:prstGeom>
          <a:noFill/>
          <a:ln>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6000" b="1" dirty="0" err="1">
                <a:solidFill>
                  <a:schemeClr val="tx1"/>
                </a:solidFill>
              </a:rPr>
              <a:t>Hypopituitarism</a:t>
            </a:r>
            <a:r>
              <a:rPr lang="ru-RU" sz="6000" dirty="0">
                <a:solidFill>
                  <a:schemeClr val="tx1"/>
                </a:solidFill>
              </a:rPr>
              <a:t/>
            </a:r>
            <a:br>
              <a:rPr lang="ru-RU" sz="6000" dirty="0">
                <a:solidFill>
                  <a:schemeClr val="tx1"/>
                </a:solidFill>
              </a:rPr>
            </a:br>
            <a:endParaRPr lang="ru-RU" dirty="0"/>
          </a:p>
        </p:txBody>
      </p:sp>
      <p:sp>
        <p:nvSpPr>
          <p:cNvPr id="3" name="Содержимое 2"/>
          <p:cNvSpPr>
            <a:spLocks noGrp="1"/>
          </p:cNvSpPr>
          <p:nvPr>
            <p:ph idx="1"/>
          </p:nvPr>
        </p:nvSpPr>
        <p:spPr>
          <a:xfrm>
            <a:off x="428596" y="642918"/>
            <a:ext cx="8429684" cy="6000792"/>
          </a:xfrm>
        </p:spPr>
        <p:txBody>
          <a:bodyPr/>
          <a:lstStyle/>
          <a:p>
            <a:r>
              <a:rPr lang="en-US" b="1" i="1" dirty="0" err="1" smtClean="0">
                <a:solidFill>
                  <a:schemeClr val="tx1"/>
                </a:solidFill>
                <a:latin typeface="+mn-lt"/>
                <a:ea typeface="+mn-ea"/>
                <a:cs typeface="+mn-cs"/>
              </a:rPr>
              <a:t>Pathophysiology</a:t>
            </a:r>
            <a:r>
              <a:rPr lang="en-US" b="1" i="1" dirty="0" smtClean="0">
                <a:solidFill>
                  <a:schemeClr val="tx1"/>
                </a:solidFill>
                <a:latin typeface="+mn-lt"/>
                <a:ea typeface="+mn-ea"/>
                <a:cs typeface="+mn-cs"/>
              </a:rPr>
              <a:t>:</a:t>
            </a:r>
            <a:endParaRPr lang="ru-RU" dirty="0">
              <a:solidFill>
                <a:schemeClr val="tx1"/>
              </a:solidFill>
              <a:latin typeface="+mn-lt"/>
              <a:ea typeface="+mn-ea"/>
              <a:cs typeface="+mn-cs"/>
            </a:endParaRPr>
          </a:p>
          <a:p>
            <a:r>
              <a:rPr lang="en-US" dirty="0">
                <a:solidFill>
                  <a:schemeClr val="tx1"/>
                </a:solidFill>
                <a:latin typeface="+mn-lt"/>
                <a:ea typeface="+mn-ea"/>
                <a:cs typeface="+mn-cs"/>
              </a:rPr>
              <a:t>Deficiency of hypothalamic releasing hormones or of pituitary </a:t>
            </a:r>
            <a:r>
              <a:rPr lang="en-US" dirty="0" err="1">
                <a:solidFill>
                  <a:schemeClr val="tx1"/>
                </a:solidFill>
                <a:latin typeface="+mn-lt"/>
                <a:ea typeface="+mn-ea"/>
                <a:cs typeface="+mn-cs"/>
              </a:rPr>
              <a:t>trophic</a:t>
            </a:r>
            <a:r>
              <a:rPr lang="en-US" dirty="0">
                <a:solidFill>
                  <a:schemeClr val="tx1"/>
                </a:solidFill>
                <a:latin typeface="+mn-lt"/>
                <a:ea typeface="+mn-ea"/>
                <a:cs typeface="+mn-cs"/>
              </a:rPr>
              <a:t> hormones is either selective or multiple. </a:t>
            </a:r>
            <a:endParaRPr lang="en-US" dirty="0" smtClean="0">
              <a:solidFill>
                <a:schemeClr val="tx1"/>
              </a:solidFill>
              <a:latin typeface="+mn-lt"/>
              <a:ea typeface="+mn-ea"/>
              <a:cs typeface="+mn-cs"/>
            </a:endParaRPr>
          </a:p>
          <a:p>
            <a:r>
              <a:rPr lang="en-US" dirty="0" smtClean="0">
                <a:solidFill>
                  <a:schemeClr val="tx1"/>
                </a:solidFill>
                <a:latin typeface="+mn-lt"/>
                <a:ea typeface="+mn-ea"/>
                <a:cs typeface="+mn-cs"/>
              </a:rPr>
              <a:t>There </a:t>
            </a:r>
            <a:r>
              <a:rPr lang="en-US" dirty="0">
                <a:solidFill>
                  <a:schemeClr val="tx1"/>
                </a:solidFill>
                <a:latin typeface="+mn-lt"/>
                <a:ea typeface="+mn-ea"/>
                <a:cs typeface="+mn-cs"/>
              </a:rPr>
              <a:t>are, for example, rare isolated deficiencies of LH/FSH and ACTH, some of which may </a:t>
            </a:r>
            <a:r>
              <a:rPr lang="en-US" dirty="0" smtClean="0">
                <a:solidFill>
                  <a:schemeClr val="tx1"/>
                </a:solidFill>
                <a:latin typeface="+mn-lt"/>
                <a:ea typeface="+mn-ea"/>
                <a:cs typeface="+mn-cs"/>
              </a:rPr>
              <a:t>be:</a:t>
            </a:r>
          </a:p>
          <a:p>
            <a:r>
              <a:rPr lang="en-US" dirty="0" smtClean="0">
                <a:solidFill>
                  <a:schemeClr val="tx1"/>
                </a:solidFill>
                <a:latin typeface="+mn-lt"/>
                <a:ea typeface="+mn-ea"/>
                <a:cs typeface="+mn-cs"/>
              </a:rPr>
              <a:t> </a:t>
            </a:r>
            <a:r>
              <a:rPr lang="en-US" dirty="0">
                <a:solidFill>
                  <a:schemeClr val="tx1"/>
                </a:solidFill>
                <a:latin typeface="+mn-lt"/>
                <a:ea typeface="+mn-ea"/>
                <a:cs typeface="+mn-cs"/>
              </a:rPr>
              <a:t>congenital, </a:t>
            </a:r>
            <a:endParaRPr lang="en-US" dirty="0" smtClean="0">
              <a:solidFill>
                <a:schemeClr val="tx1"/>
              </a:solidFill>
              <a:latin typeface="+mn-lt"/>
              <a:ea typeface="+mn-ea"/>
              <a:cs typeface="+mn-cs"/>
            </a:endParaRPr>
          </a:p>
          <a:p>
            <a:r>
              <a:rPr lang="en-US" dirty="0" smtClean="0">
                <a:solidFill>
                  <a:schemeClr val="tx1"/>
                </a:solidFill>
                <a:latin typeface="+mn-lt"/>
                <a:ea typeface="+mn-ea"/>
                <a:cs typeface="+mn-cs"/>
              </a:rPr>
              <a:t>autoimmune </a:t>
            </a:r>
            <a:r>
              <a:rPr lang="en-US" dirty="0">
                <a:solidFill>
                  <a:schemeClr val="tx1"/>
                </a:solidFill>
                <a:latin typeface="+mn-lt"/>
                <a:ea typeface="+mn-ea"/>
                <a:cs typeface="+mn-cs"/>
              </a:rPr>
              <a:t>or </a:t>
            </a:r>
            <a:endParaRPr lang="en-US" dirty="0" smtClean="0">
              <a:solidFill>
                <a:schemeClr val="tx1"/>
              </a:solidFill>
              <a:latin typeface="+mn-lt"/>
              <a:ea typeface="+mn-ea"/>
              <a:cs typeface="+mn-cs"/>
            </a:endParaRPr>
          </a:p>
          <a:p>
            <a:r>
              <a:rPr lang="en-US" dirty="0" smtClean="0">
                <a:solidFill>
                  <a:schemeClr val="tx1"/>
                </a:solidFill>
                <a:latin typeface="+mn-lt"/>
                <a:ea typeface="+mn-ea"/>
                <a:cs typeface="+mn-cs"/>
              </a:rPr>
              <a:t>idiopathic </a:t>
            </a:r>
            <a:r>
              <a:rPr lang="en-US" dirty="0">
                <a:solidFill>
                  <a:schemeClr val="tx1"/>
                </a:solidFill>
                <a:latin typeface="+mn-lt"/>
                <a:ea typeface="+mn-ea"/>
                <a:cs typeface="+mn-cs"/>
              </a:rPr>
              <a:t>in </a:t>
            </a:r>
            <a:r>
              <a:rPr lang="en-US" dirty="0" smtClean="0">
                <a:solidFill>
                  <a:schemeClr val="tx1"/>
                </a:solidFill>
                <a:latin typeface="+mn-lt"/>
                <a:ea typeface="+mn-ea"/>
                <a:cs typeface="+mn-cs"/>
              </a:rPr>
              <a:t>nature</a:t>
            </a:r>
            <a:endParaRPr lang="ru-RU" dirty="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schemeClr val="tx1"/>
                </a:solidFill>
              </a:rPr>
              <a:t>Multiple </a:t>
            </a:r>
            <a:r>
              <a:rPr lang="en-US" b="1" dirty="0" smtClean="0">
                <a:solidFill>
                  <a:schemeClr val="tx1"/>
                </a:solidFill>
              </a:rPr>
              <a:t>deficiencies -</a:t>
            </a:r>
            <a:r>
              <a:rPr lang="en-US" b="1" dirty="0">
                <a:solidFill>
                  <a:schemeClr val="tx1"/>
                </a:solidFill>
              </a:rPr>
              <a:t> . </a:t>
            </a:r>
            <a:r>
              <a:rPr lang="en-US" b="1" i="1" dirty="0" err="1">
                <a:solidFill>
                  <a:schemeClr val="tx1"/>
                </a:solidFill>
              </a:rPr>
              <a:t>Panhypopituitarism</a:t>
            </a:r>
            <a:r>
              <a:rPr lang="en-US" b="1" dirty="0">
                <a:solidFill>
                  <a:schemeClr val="tx1"/>
                </a:solidFill>
              </a:rPr>
              <a:t> </a:t>
            </a:r>
            <a:endParaRPr lang="ru-RU" b="1" dirty="0"/>
          </a:p>
        </p:txBody>
      </p:sp>
      <p:sp>
        <p:nvSpPr>
          <p:cNvPr id="3" name="Содержимое 2"/>
          <p:cNvSpPr>
            <a:spLocks noGrp="1"/>
          </p:cNvSpPr>
          <p:nvPr>
            <p:ph idx="1"/>
          </p:nvPr>
        </p:nvSpPr>
        <p:spPr/>
        <p:txBody>
          <a:bodyPr/>
          <a:lstStyle/>
          <a:p>
            <a:r>
              <a:rPr lang="en-US" sz="2000" b="1" dirty="0" smtClean="0">
                <a:solidFill>
                  <a:schemeClr val="tx1"/>
                </a:solidFill>
                <a:latin typeface="+mn-lt"/>
                <a:ea typeface="+mn-ea"/>
                <a:cs typeface="+mn-cs"/>
              </a:rPr>
              <a:t>Multiple deficiencies </a:t>
            </a:r>
            <a:r>
              <a:rPr lang="en-US" sz="2000" dirty="0" smtClean="0">
                <a:solidFill>
                  <a:schemeClr val="tx1"/>
                </a:solidFill>
                <a:latin typeface="+mn-lt"/>
                <a:ea typeface="+mn-ea"/>
                <a:cs typeface="+mn-cs"/>
              </a:rPr>
              <a:t>usually result from </a:t>
            </a:r>
            <a:r>
              <a:rPr lang="en-US" sz="2000" dirty="0" err="1" smtClean="0">
                <a:solidFill>
                  <a:schemeClr val="tx1"/>
                </a:solidFill>
                <a:latin typeface="+mn-lt"/>
                <a:ea typeface="+mn-ea"/>
                <a:cs typeface="+mn-cs"/>
              </a:rPr>
              <a:t>tumour</a:t>
            </a:r>
            <a:r>
              <a:rPr lang="en-US" sz="2000" dirty="0" smtClean="0">
                <a:solidFill>
                  <a:schemeClr val="tx1"/>
                </a:solidFill>
                <a:latin typeface="+mn-lt"/>
                <a:ea typeface="+mn-ea"/>
                <a:cs typeface="+mn-cs"/>
              </a:rPr>
              <a:t> growth or other destructive lesions. </a:t>
            </a:r>
          </a:p>
          <a:p>
            <a:r>
              <a:rPr lang="en-US" sz="2000" dirty="0" smtClean="0">
                <a:solidFill>
                  <a:schemeClr val="tx1"/>
                </a:solidFill>
                <a:latin typeface="+mn-lt"/>
                <a:ea typeface="+mn-ea"/>
                <a:cs typeface="+mn-cs"/>
              </a:rPr>
              <a:t>GH and </a:t>
            </a:r>
            <a:r>
              <a:rPr lang="en-US" sz="2000" dirty="0" err="1" smtClean="0">
                <a:solidFill>
                  <a:schemeClr val="tx1"/>
                </a:solidFill>
                <a:latin typeface="+mn-lt"/>
                <a:ea typeface="+mn-ea"/>
                <a:cs typeface="+mn-cs"/>
              </a:rPr>
              <a:t>gonadotrophins</a:t>
            </a:r>
            <a:r>
              <a:rPr lang="en-US" sz="2000" dirty="0" smtClean="0">
                <a:solidFill>
                  <a:schemeClr val="tx1"/>
                </a:solidFill>
                <a:latin typeface="+mn-lt"/>
                <a:ea typeface="+mn-ea"/>
                <a:cs typeface="+mn-cs"/>
              </a:rPr>
              <a:t> are usually first affected. </a:t>
            </a:r>
          </a:p>
          <a:p>
            <a:r>
              <a:rPr lang="en-US" sz="2000" dirty="0" err="1" smtClean="0">
                <a:solidFill>
                  <a:schemeClr val="tx1"/>
                </a:solidFill>
                <a:latin typeface="+mn-lt"/>
                <a:ea typeface="+mn-ea"/>
                <a:cs typeface="+mn-cs"/>
              </a:rPr>
              <a:t>Hyperprolactinaemia</a:t>
            </a:r>
            <a:r>
              <a:rPr lang="en-US" sz="2000" dirty="0" smtClean="0">
                <a:solidFill>
                  <a:schemeClr val="tx1"/>
                </a:solidFill>
                <a:latin typeface="+mn-lt"/>
                <a:ea typeface="+mn-ea"/>
                <a:cs typeface="+mn-cs"/>
              </a:rPr>
              <a:t>, rather than </a:t>
            </a:r>
            <a:r>
              <a:rPr lang="en-US" sz="2000" dirty="0" err="1" smtClean="0">
                <a:solidFill>
                  <a:schemeClr val="tx1"/>
                </a:solidFill>
                <a:latin typeface="+mn-lt"/>
                <a:ea typeface="+mn-ea"/>
                <a:cs typeface="+mn-cs"/>
              </a:rPr>
              <a:t>prolactin</a:t>
            </a:r>
            <a:r>
              <a:rPr lang="en-US" sz="2000" dirty="0" smtClean="0">
                <a:solidFill>
                  <a:schemeClr val="tx1"/>
                </a:solidFill>
                <a:latin typeface="+mn-lt"/>
                <a:ea typeface="+mn-ea"/>
                <a:cs typeface="+mn-cs"/>
              </a:rPr>
              <a:t> deficiency, occurs relatively early because of loss of tonic inhibitory control by dopamine. </a:t>
            </a:r>
          </a:p>
          <a:p>
            <a:r>
              <a:rPr lang="en-US" sz="2000" smtClean="0">
                <a:solidFill>
                  <a:schemeClr val="tx1"/>
                </a:solidFill>
                <a:latin typeface="+mn-lt"/>
                <a:ea typeface="+mn-ea"/>
                <a:cs typeface="+mn-cs"/>
              </a:rPr>
              <a:t>TSH </a:t>
            </a:r>
            <a:r>
              <a:rPr lang="en-US" sz="2000" dirty="0" smtClean="0">
                <a:solidFill>
                  <a:schemeClr val="tx1"/>
                </a:solidFill>
                <a:latin typeface="+mn-lt"/>
                <a:ea typeface="+mn-ea"/>
                <a:cs typeface="+mn-cs"/>
              </a:rPr>
              <a:t>and ACTH are usually last to be affected. </a:t>
            </a:r>
          </a:p>
          <a:p>
            <a:r>
              <a:rPr lang="en-US" sz="2000" b="1" i="1" dirty="0" err="1" smtClean="0">
                <a:solidFill>
                  <a:schemeClr val="tx1"/>
                </a:solidFill>
                <a:latin typeface="+mn-lt"/>
                <a:ea typeface="+mn-ea"/>
                <a:cs typeface="+mn-cs"/>
              </a:rPr>
              <a:t>Panhypopituitarism</a:t>
            </a:r>
            <a:r>
              <a:rPr lang="en-US" sz="2000" b="1" dirty="0" smtClean="0">
                <a:solidFill>
                  <a:schemeClr val="tx1"/>
                </a:solidFill>
                <a:latin typeface="+mn-lt"/>
                <a:ea typeface="+mn-ea"/>
                <a:cs typeface="+mn-cs"/>
              </a:rPr>
              <a:t> </a:t>
            </a:r>
            <a:r>
              <a:rPr lang="en-US" sz="2000" dirty="0" smtClean="0">
                <a:solidFill>
                  <a:schemeClr val="tx1"/>
                </a:solidFill>
                <a:latin typeface="+mn-lt"/>
                <a:ea typeface="+mn-ea"/>
                <a:cs typeface="+mn-cs"/>
              </a:rPr>
              <a:t>refers to deficiency of all anterior pituitary hormones; it is most commonly caused by pituitary </a:t>
            </a:r>
            <a:r>
              <a:rPr lang="en-US" sz="2000" dirty="0" err="1" smtClean="0">
                <a:solidFill>
                  <a:schemeClr val="tx1"/>
                </a:solidFill>
                <a:latin typeface="+mn-lt"/>
                <a:ea typeface="+mn-ea"/>
                <a:cs typeface="+mn-cs"/>
              </a:rPr>
              <a:t>tumours</a:t>
            </a:r>
            <a:r>
              <a:rPr lang="en-US" sz="2000" dirty="0" smtClean="0">
                <a:solidFill>
                  <a:schemeClr val="tx1"/>
                </a:solidFill>
                <a:latin typeface="+mn-lt"/>
                <a:ea typeface="+mn-ea"/>
                <a:cs typeface="+mn-cs"/>
              </a:rPr>
              <a:t>, surgery or radiotherapy.</a:t>
            </a:r>
          </a:p>
          <a:p>
            <a:r>
              <a:rPr lang="en-US" sz="2000" dirty="0" smtClean="0">
                <a:solidFill>
                  <a:schemeClr val="tx1"/>
                </a:solidFill>
                <a:latin typeface="+mn-lt"/>
                <a:ea typeface="+mn-ea"/>
                <a:cs typeface="+mn-cs"/>
              </a:rPr>
              <a:t> </a:t>
            </a:r>
            <a:r>
              <a:rPr lang="en-US" sz="2000" b="1" dirty="0" smtClean="0">
                <a:solidFill>
                  <a:schemeClr val="tx1"/>
                </a:solidFill>
                <a:latin typeface="+mn-lt"/>
                <a:ea typeface="+mn-ea"/>
                <a:cs typeface="+mn-cs"/>
              </a:rPr>
              <a:t>Multiple deficiencies </a:t>
            </a:r>
            <a:r>
              <a:rPr lang="en-US" sz="2000" dirty="0" smtClean="0">
                <a:solidFill>
                  <a:schemeClr val="tx1"/>
                </a:solidFill>
                <a:latin typeface="+mn-lt"/>
                <a:ea typeface="+mn-ea"/>
                <a:cs typeface="+mn-cs"/>
              </a:rPr>
              <a:t>can also rarely result from congenital defects, e.g. mutation of the gene for the pituitary-specific transcription factor 'Pit-1' causes deficiency in GH, </a:t>
            </a:r>
            <a:r>
              <a:rPr lang="en-US" sz="2000" dirty="0" err="1" smtClean="0">
                <a:solidFill>
                  <a:schemeClr val="tx1"/>
                </a:solidFill>
                <a:latin typeface="+mn-lt"/>
                <a:ea typeface="+mn-ea"/>
                <a:cs typeface="+mn-cs"/>
              </a:rPr>
              <a:t>prolactin</a:t>
            </a:r>
            <a:r>
              <a:rPr lang="en-US" sz="2000" dirty="0" smtClean="0">
                <a:solidFill>
                  <a:schemeClr val="tx1"/>
                </a:solidFill>
                <a:latin typeface="+mn-lt"/>
                <a:ea typeface="+mn-ea"/>
                <a:cs typeface="+mn-cs"/>
              </a:rPr>
              <a:t> and TSH. </a:t>
            </a:r>
            <a:endParaRPr lang="ru-RU" sz="2000" dirty="0" smtClean="0">
              <a:solidFill>
                <a:schemeClr val="tx1"/>
              </a:solidFill>
              <a:latin typeface="+mn-lt"/>
              <a:ea typeface="+mn-ea"/>
              <a:cs typeface="+mn-cs"/>
            </a:endParaRPr>
          </a:p>
          <a:p>
            <a:endParaRPr lang="ru-RU"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7" y="103188"/>
            <a:ext cx="8258204" cy="1611300"/>
          </a:xfrm>
        </p:spPr>
        <p:txBody>
          <a:bodyPr/>
          <a:lstStyle/>
          <a:p>
            <a:r>
              <a:rPr lang="en-US" sz="4000" b="1" dirty="0">
                <a:solidFill>
                  <a:schemeClr val="tx1"/>
                </a:solidFill>
              </a:rPr>
              <a:t>Posterior pituitary </a:t>
            </a:r>
            <a:r>
              <a:rPr lang="en-US" sz="4000" b="1" dirty="0" smtClean="0">
                <a:solidFill>
                  <a:schemeClr val="tx1"/>
                </a:solidFill>
              </a:rPr>
              <a:t>deficiency (hypothalamic cause)</a:t>
            </a:r>
            <a:endParaRPr lang="ru-RU" sz="4000" b="1" dirty="0"/>
          </a:p>
        </p:txBody>
      </p:sp>
      <p:sp>
        <p:nvSpPr>
          <p:cNvPr id="3" name="Содержимое 2"/>
          <p:cNvSpPr>
            <a:spLocks noGrp="1"/>
          </p:cNvSpPr>
          <p:nvPr>
            <p:ph idx="1"/>
          </p:nvPr>
        </p:nvSpPr>
        <p:spPr>
          <a:xfrm>
            <a:off x="428596" y="2000240"/>
            <a:ext cx="8229600" cy="4456113"/>
          </a:xfrm>
        </p:spPr>
        <p:txBody>
          <a:bodyPr/>
          <a:lstStyle/>
          <a:p>
            <a:r>
              <a:rPr lang="en-US" dirty="0" smtClean="0">
                <a:solidFill>
                  <a:schemeClr val="tx1"/>
                </a:solidFill>
                <a:latin typeface="+mn-lt"/>
                <a:ea typeface="+mn-ea"/>
                <a:cs typeface="+mn-cs"/>
              </a:rPr>
              <a:t>Vasopressin and </a:t>
            </a:r>
            <a:r>
              <a:rPr lang="en-US" dirty="0" err="1" smtClean="0">
                <a:solidFill>
                  <a:schemeClr val="tx1"/>
                </a:solidFill>
                <a:latin typeface="+mn-lt"/>
                <a:ea typeface="+mn-ea"/>
                <a:cs typeface="+mn-cs"/>
              </a:rPr>
              <a:t>oxytocin</a:t>
            </a:r>
            <a:r>
              <a:rPr lang="en-US" dirty="0" smtClean="0">
                <a:solidFill>
                  <a:schemeClr val="tx1"/>
                </a:solidFill>
                <a:latin typeface="+mn-lt"/>
                <a:ea typeface="+mn-ea"/>
                <a:cs typeface="+mn-cs"/>
              </a:rPr>
              <a:t> secretion will be significantly affected only if the hypothalamus is involved, either by a hypothalamic </a:t>
            </a:r>
            <a:r>
              <a:rPr lang="en-US" dirty="0" err="1" smtClean="0">
                <a:solidFill>
                  <a:schemeClr val="tx1"/>
                </a:solidFill>
                <a:latin typeface="+mn-lt"/>
                <a:ea typeface="+mn-ea"/>
                <a:cs typeface="+mn-cs"/>
              </a:rPr>
              <a:t>tumour</a:t>
            </a:r>
            <a:r>
              <a:rPr lang="en-US" dirty="0" smtClean="0">
                <a:solidFill>
                  <a:schemeClr val="tx1"/>
                </a:solidFill>
                <a:latin typeface="+mn-lt"/>
                <a:ea typeface="+mn-ea"/>
                <a:cs typeface="+mn-cs"/>
              </a:rPr>
              <a:t> or by major </a:t>
            </a:r>
            <a:r>
              <a:rPr lang="en-US" dirty="0" err="1" smtClean="0">
                <a:solidFill>
                  <a:schemeClr val="tx1"/>
                </a:solidFill>
                <a:latin typeface="+mn-lt"/>
                <a:ea typeface="+mn-ea"/>
                <a:cs typeface="+mn-cs"/>
              </a:rPr>
              <a:t>suprasellar</a:t>
            </a:r>
            <a:r>
              <a:rPr lang="en-US" dirty="0" smtClean="0">
                <a:solidFill>
                  <a:schemeClr val="tx1"/>
                </a:solidFill>
                <a:latin typeface="+mn-lt"/>
                <a:ea typeface="+mn-ea"/>
                <a:cs typeface="+mn-cs"/>
              </a:rPr>
              <a:t> extension of a pituitary lesion. </a:t>
            </a:r>
          </a:p>
          <a:p>
            <a:r>
              <a:rPr lang="en-US" dirty="0" smtClean="0">
                <a:solidFill>
                  <a:schemeClr val="tx1"/>
                </a:solidFill>
                <a:latin typeface="+mn-lt"/>
                <a:ea typeface="+mn-ea"/>
                <a:cs typeface="+mn-cs"/>
              </a:rPr>
              <a:t>Posterior pituitary deficiency is rare in an uncomplicated pituitary adenoma</a:t>
            </a:r>
            <a:endParaRPr lang="ru-RU" dirty="0" smtClean="0">
              <a:solidFill>
                <a:schemeClr val="tx1"/>
              </a:solidFill>
              <a:latin typeface="+mn-lt"/>
              <a:ea typeface="+mn-ea"/>
              <a:cs typeface="+mn-cs"/>
            </a:endParaRPr>
          </a:p>
          <a:p>
            <a:endParaRPr lang="ru-RU" dirty="0" smtClean="0"/>
          </a:p>
          <a:p>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S25798-18-t08"/>
          <p:cNvPicPr>
            <a:picLocks noChangeAspect="1" noChangeArrowheads="1"/>
          </p:cNvPicPr>
          <p:nvPr/>
        </p:nvPicPr>
        <p:blipFill>
          <a:blip r:embed="rId2" cstate="print"/>
          <a:srcRect/>
          <a:stretch>
            <a:fillRect/>
          </a:stretch>
        </p:blipFill>
        <p:spPr bwMode="auto">
          <a:xfrm>
            <a:off x="1835150" y="-315913"/>
            <a:ext cx="6048375" cy="76327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en-US" sz="4800" b="1" dirty="0"/>
              <a:t>Clinical features</a:t>
            </a:r>
            <a:r>
              <a:rPr lang="en-US" sz="4800" b="1" i="1" dirty="0"/>
              <a:t/>
            </a:r>
            <a:br>
              <a:rPr lang="en-US" sz="4800" b="1" i="1" dirty="0"/>
            </a:br>
            <a:endParaRPr lang="ru-RU" sz="4800" b="1" i="1" dirty="0"/>
          </a:p>
        </p:txBody>
      </p:sp>
      <p:sp>
        <p:nvSpPr>
          <p:cNvPr id="8195" name="Rectangle 3"/>
          <p:cNvSpPr>
            <a:spLocks noGrp="1" noChangeArrowheads="1"/>
          </p:cNvSpPr>
          <p:nvPr>
            <p:ph type="body" idx="1"/>
          </p:nvPr>
        </p:nvSpPr>
        <p:spPr>
          <a:xfrm>
            <a:off x="457200" y="1052513"/>
            <a:ext cx="8229600" cy="5078412"/>
          </a:xfrm>
        </p:spPr>
        <p:txBody>
          <a:bodyPr/>
          <a:lstStyle/>
          <a:p>
            <a:pPr>
              <a:buFont typeface="Wingdings" pitchFamily="2" charset="2"/>
              <a:buNone/>
            </a:pPr>
            <a:r>
              <a:rPr lang="en-US"/>
              <a:t>   </a:t>
            </a:r>
            <a:r>
              <a:rPr lang="en-US" sz="4000"/>
              <a:t>Symptoms of deficiency of a pituitary-stimulating hormone are the same as primary deficiency of the peripheral endocrine gland (e.g. TSH deficiency and primary hypothyroidism cause similar symptoms due to lack of thyroid hormone secretion).</a:t>
            </a:r>
            <a:endParaRPr lang="ru-RU" sz="40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dirty="0" smtClean="0"/>
              <a:t>Clinical features</a:t>
            </a:r>
            <a:r>
              <a:rPr lang="en-US" b="1" i="1" dirty="0" smtClean="0"/>
              <a:t/>
            </a:r>
            <a:br>
              <a:rPr lang="en-US" b="1" i="1" dirty="0" smtClean="0"/>
            </a:br>
            <a:endParaRPr lang="ru-RU" dirty="0"/>
          </a:p>
        </p:txBody>
      </p:sp>
      <p:sp>
        <p:nvSpPr>
          <p:cNvPr id="9219" name="Rectangle 3"/>
          <p:cNvSpPr>
            <a:spLocks noGrp="1" noChangeArrowheads="1"/>
          </p:cNvSpPr>
          <p:nvPr>
            <p:ph type="body" idx="1"/>
          </p:nvPr>
        </p:nvSpPr>
        <p:spPr>
          <a:xfrm>
            <a:off x="571472" y="1000108"/>
            <a:ext cx="8229600" cy="8027996"/>
          </a:xfrm>
        </p:spPr>
        <p:txBody>
          <a:bodyPr/>
          <a:lstStyle/>
          <a:p>
            <a:pPr>
              <a:lnSpc>
                <a:spcPct val="90000"/>
              </a:lnSpc>
            </a:pPr>
            <a:r>
              <a:rPr lang="en-US" sz="2400" dirty="0"/>
              <a:t>tiredness and general malaise </a:t>
            </a:r>
          </a:p>
          <a:p>
            <a:pPr>
              <a:lnSpc>
                <a:spcPct val="90000"/>
              </a:lnSpc>
            </a:pPr>
            <a:r>
              <a:rPr lang="en-US" sz="2400" dirty="0"/>
              <a:t>slowness of thought and action, dry skin and cold intolerance (hypothyroidism)</a:t>
            </a:r>
          </a:p>
          <a:p>
            <a:pPr>
              <a:lnSpc>
                <a:spcPct val="90000"/>
              </a:lnSpc>
            </a:pPr>
            <a:r>
              <a:rPr lang="en-US" sz="2400" dirty="0"/>
              <a:t>mild hypotension, </a:t>
            </a:r>
            <a:r>
              <a:rPr lang="en-US" sz="2400" dirty="0" err="1"/>
              <a:t>hyponatraemia</a:t>
            </a:r>
            <a:r>
              <a:rPr lang="en-US" sz="2400" dirty="0"/>
              <a:t> and ultimately cardiovascular collapse (</a:t>
            </a:r>
            <a:r>
              <a:rPr lang="en-US" sz="2400" dirty="0" err="1"/>
              <a:t>hypoadrenalism</a:t>
            </a:r>
            <a:r>
              <a:rPr lang="en-US" sz="2400" dirty="0"/>
              <a:t>)</a:t>
            </a:r>
          </a:p>
          <a:p>
            <a:pPr>
              <a:lnSpc>
                <a:spcPct val="90000"/>
              </a:lnSpc>
            </a:pPr>
            <a:r>
              <a:rPr lang="en-US" sz="2400" dirty="0"/>
              <a:t>loss of libido, loss of secondary sexual hair, </a:t>
            </a:r>
            <a:r>
              <a:rPr lang="en-US" sz="2400" dirty="0" err="1"/>
              <a:t>amenorrhoea</a:t>
            </a:r>
            <a:r>
              <a:rPr lang="en-US" sz="2400" dirty="0"/>
              <a:t> and impotence (</a:t>
            </a:r>
            <a:r>
              <a:rPr lang="en-US" sz="2400" dirty="0" err="1"/>
              <a:t>gonadotrophin</a:t>
            </a:r>
            <a:r>
              <a:rPr lang="en-US" sz="2400" dirty="0"/>
              <a:t> </a:t>
            </a:r>
            <a:r>
              <a:rPr lang="en-US" sz="2400" dirty="0" smtClean="0"/>
              <a:t>and</a:t>
            </a:r>
            <a:r>
              <a:rPr lang="ru-RU" sz="2400" dirty="0" smtClean="0"/>
              <a:t> </a:t>
            </a:r>
            <a:r>
              <a:rPr lang="en-US" sz="2400" dirty="0" smtClean="0"/>
              <a:t>sex hormones deficiencies</a:t>
            </a:r>
            <a:r>
              <a:rPr lang="en-US" sz="2400" dirty="0"/>
              <a:t>)</a:t>
            </a:r>
          </a:p>
          <a:p>
            <a:pPr>
              <a:lnSpc>
                <a:spcPct val="90000"/>
              </a:lnSpc>
            </a:pPr>
            <a:r>
              <a:rPr lang="en-US" sz="2400" dirty="0" err="1"/>
              <a:t>galactorrhoea</a:t>
            </a:r>
            <a:r>
              <a:rPr lang="en-US" sz="2400" dirty="0"/>
              <a:t> and </a:t>
            </a:r>
            <a:r>
              <a:rPr lang="en-US" sz="2400" dirty="0" err="1"/>
              <a:t>hypogonadism</a:t>
            </a:r>
            <a:r>
              <a:rPr lang="en-US" sz="2400" dirty="0"/>
              <a:t> (</a:t>
            </a:r>
            <a:r>
              <a:rPr lang="en-US" sz="2400" dirty="0" err="1"/>
              <a:t>hyperprolactinaemia</a:t>
            </a:r>
            <a:r>
              <a:rPr lang="en-US" sz="2400" dirty="0"/>
              <a:t>)</a:t>
            </a:r>
          </a:p>
          <a:p>
            <a:pPr>
              <a:lnSpc>
                <a:spcPct val="90000"/>
              </a:lnSpc>
            </a:pPr>
            <a:r>
              <a:rPr lang="en-US" sz="2400" dirty="0"/>
              <a:t>weight gain (due to hypothyroidism) or weight loss (pituitary </a:t>
            </a:r>
            <a:r>
              <a:rPr lang="en-US" sz="2400" dirty="0" err="1"/>
              <a:t>cachexia</a:t>
            </a:r>
            <a:r>
              <a:rPr lang="en-US" sz="2400" dirty="0"/>
              <a:t>). </a:t>
            </a:r>
          </a:p>
          <a:p>
            <a:pPr>
              <a:lnSpc>
                <a:spcPct val="90000"/>
              </a:lnSpc>
            </a:pPr>
            <a:r>
              <a:rPr lang="en-US" sz="2400" dirty="0"/>
              <a:t>long-standing </a:t>
            </a:r>
            <a:r>
              <a:rPr lang="en-US" sz="2400" dirty="0" err="1"/>
              <a:t>panhypopituitarism</a:t>
            </a:r>
            <a:r>
              <a:rPr lang="en-US" sz="2400" dirty="0"/>
              <a:t> may give the classic picture of pallor with hairlessness ('alabaster skin').</a:t>
            </a:r>
            <a:r>
              <a:rPr lang="ru-RU" sz="2400"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71472" y="0"/>
            <a:ext cx="8243887" cy="1314450"/>
          </a:xfrm>
        </p:spPr>
        <p:txBody>
          <a:bodyPr/>
          <a:lstStyle/>
          <a:p>
            <a:r>
              <a:rPr lang="en-US" sz="4800" b="1" dirty="0">
                <a:solidFill>
                  <a:schemeClr val="tx1"/>
                </a:solidFill>
              </a:rPr>
              <a:t>Tall </a:t>
            </a:r>
            <a:r>
              <a:rPr lang="en-US" sz="4800" b="1" dirty="0" smtClean="0">
                <a:solidFill>
                  <a:schemeClr val="tx1"/>
                </a:solidFill>
              </a:rPr>
              <a:t>stature</a:t>
            </a:r>
            <a:endParaRPr lang="ru-RU" sz="4800" dirty="0"/>
          </a:p>
        </p:txBody>
      </p:sp>
      <p:sp>
        <p:nvSpPr>
          <p:cNvPr id="10243" name="Rectangle 3"/>
          <p:cNvSpPr>
            <a:spLocks noGrp="1" noChangeArrowheads="1"/>
          </p:cNvSpPr>
          <p:nvPr>
            <p:ph type="body" idx="1"/>
          </p:nvPr>
        </p:nvSpPr>
        <p:spPr>
          <a:xfrm>
            <a:off x="571472" y="1285860"/>
            <a:ext cx="8043890" cy="5270519"/>
          </a:xfrm>
        </p:spPr>
        <p:txBody>
          <a:bodyPr/>
          <a:lstStyle/>
          <a:p>
            <a:r>
              <a:rPr lang="en-US" sz="2800" dirty="0" smtClean="0">
                <a:solidFill>
                  <a:schemeClr val="tx1"/>
                </a:solidFill>
                <a:latin typeface="+mn-lt"/>
                <a:ea typeface="+mn-ea"/>
                <a:cs typeface="+mn-cs"/>
              </a:rPr>
              <a:t>The </a:t>
            </a:r>
            <a:r>
              <a:rPr lang="en-US" sz="2800" dirty="0">
                <a:solidFill>
                  <a:schemeClr val="tx1"/>
                </a:solidFill>
                <a:latin typeface="+mn-lt"/>
                <a:ea typeface="+mn-ea"/>
                <a:cs typeface="+mn-cs"/>
              </a:rPr>
              <a:t>most common causes are </a:t>
            </a:r>
            <a:r>
              <a:rPr lang="en-US" sz="2800" u="sng" dirty="0">
                <a:solidFill>
                  <a:schemeClr val="tx1"/>
                </a:solidFill>
                <a:latin typeface="+mn-lt"/>
                <a:ea typeface="+mn-ea"/>
                <a:cs typeface="+mn-cs"/>
              </a:rPr>
              <a:t>hereditar</a:t>
            </a:r>
            <a:r>
              <a:rPr lang="en-US" sz="2800" dirty="0">
                <a:solidFill>
                  <a:schemeClr val="tx1"/>
                </a:solidFill>
                <a:latin typeface="+mn-lt"/>
                <a:ea typeface="+mn-ea"/>
                <a:cs typeface="+mn-cs"/>
              </a:rPr>
              <a:t>y (two tall parents!), </a:t>
            </a:r>
            <a:r>
              <a:rPr lang="en-US" sz="2800" u="sng" dirty="0">
                <a:solidFill>
                  <a:schemeClr val="tx1"/>
                </a:solidFill>
                <a:latin typeface="+mn-lt"/>
                <a:ea typeface="+mn-ea"/>
                <a:cs typeface="+mn-cs"/>
              </a:rPr>
              <a:t>idiopathic </a:t>
            </a:r>
            <a:r>
              <a:rPr lang="en-US" sz="2800" dirty="0">
                <a:solidFill>
                  <a:schemeClr val="tx1"/>
                </a:solidFill>
                <a:latin typeface="+mn-lt"/>
                <a:ea typeface="+mn-ea"/>
                <a:cs typeface="+mn-cs"/>
              </a:rPr>
              <a:t>(</a:t>
            </a:r>
            <a:r>
              <a:rPr lang="en-US" sz="2800" u="sng" dirty="0">
                <a:solidFill>
                  <a:schemeClr val="tx1"/>
                </a:solidFill>
                <a:latin typeface="+mn-lt"/>
                <a:ea typeface="+mn-ea"/>
                <a:cs typeface="+mn-cs"/>
              </a:rPr>
              <a:t>constitutional</a:t>
            </a:r>
            <a:r>
              <a:rPr lang="en-US" sz="2800" dirty="0">
                <a:solidFill>
                  <a:schemeClr val="tx1"/>
                </a:solidFill>
                <a:latin typeface="+mn-lt"/>
                <a:ea typeface="+mn-ea"/>
                <a:cs typeface="+mn-cs"/>
              </a:rPr>
              <a:t>) or </a:t>
            </a:r>
            <a:r>
              <a:rPr lang="en-US" sz="2800" u="sng" dirty="0">
                <a:solidFill>
                  <a:schemeClr val="tx1"/>
                </a:solidFill>
                <a:latin typeface="+mn-lt"/>
                <a:ea typeface="+mn-ea"/>
                <a:cs typeface="+mn-cs"/>
              </a:rPr>
              <a:t>early development</a:t>
            </a:r>
            <a:r>
              <a:rPr lang="en-US" sz="2800" dirty="0">
                <a:solidFill>
                  <a:schemeClr val="tx1"/>
                </a:solidFill>
                <a:latin typeface="+mn-lt"/>
                <a:ea typeface="+mn-ea"/>
                <a:cs typeface="+mn-cs"/>
              </a:rPr>
              <a:t>. </a:t>
            </a:r>
            <a:endParaRPr lang="ru-RU" sz="2800" dirty="0" smtClean="0">
              <a:solidFill>
                <a:schemeClr val="tx1"/>
              </a:solidFill>
              <a:latin typeface="+mn-lt"/>
              <a:ea typeface="+mn-ea"/>
              <a:cs typeface="+mn-cs"/>
            </a:endParaRPr>
          </a:p>
          <a:p>
            <a:r>
              <a:rPr lang="en-US" sz="2800" dirty="0" smtClean="0">
                <a:solidFill>
                  <a:schemeClr val="tx1"/>
                </a:solidFill>
                <a:latin typeface="+mn-lt"/>
                <a:ea typeface="+mn-ea"/>
                <a:cs typeface="+mn-cs"/>
              </a:rPr>
              <a:t>It </a:t>
            </a:r>
            <a:r>
              <a:rPr lang="en-US" sz="2800" dirty="0">
                <a:solidFill>
                  <a:schemeClr val="tx1"/>
                </a:solidFill>
                <a:latin typeface="+mn-lt"/>
                <a:ea typeface="+mn-ea"/>
                <a:cs typeface="+mn-cs"/>
              </a:rPr>
              <a:t>can occasionally be due to </a:t>
            </a:r>
            <a:r>
              <a:rPr lang="en-US" sz="2800" u="sng" dirty="0">
                <a:solidFill>
                  <a:schemeClr val="tx1"/>
                </a:solidFill>
                <a:latin typeface="+mn-lt"/>
                <a:ea typeface="+mn-ea"/>
                <a:cs typeface="+mn-cs"/>
              </a:rPr>
              <a:t>hyperthyroidism. </a:t>
            </a:r>
            <a:endParaRPr lang="ru-RU" sz="2800" u="sng" dirty="0" smtClean="0">
              <a:solidFill>
                <a:schemeClr val="tx1"/>
              </a:solidFill>
              <a:latin typeface="+mn-lt"/>
              <a:ea typeface="+mn-ea"/>
              <a:cs typeface="+mn-cs"/>
            </a:endParaRPr>
          </a:p>
          <a:p>
            <a:r>
              <a:rPr lang="en-US" sz="2800" dirty="0" smtClean="0">
                <a:solidFill>
                  <a:schemeClr val="tx1"/>
                </a:solidFill>
                <a:latin typeface="+mn-lt"/>
                <a:ea typeface="+mn-ea"/>
                <a:cs typeface="+mn-cs"/>
              </a:rPr>
              <a:t>Other </a:t>
            </a:r>
            <a:r>
              <a:rPr lang="en-US" sz="2800" dirty="0">
                <a:solidFill>
                  <a:schemeClr val="tx1"/>
                </a:solidFill>
                <a:latin typeface="+mn-lt"/>
                <a:ea typeface="+mn-ea"/>
                <a:cs typeface="+mn-cs"/>
              </a:rPr>
              <a:t>causes include </a:t>
            </a:r>
            <a:r>
              <a:rPr lang="en-US" sz="2800" u="sng" dirty="0">
                <a:solidFill>
                  <a:schemeClr val="tx1"/>
                </a:solidFill>
                <a:latin typeface="+mn-lt"/>
                <a:ea typeface="+mn-ea"/>
                <a:cs typeface="+mn-cs"/>
              </a:rPr>
              <a:t>chromosomal abnormalities </a:t>
            </a:r>
            <a:r>
              <a:rPr lang="en-US" sz="2800" dirty="0">
                <a:solidFill>
                  <a:schemeClr val="tx1"/>
                </a:solidFill>
                <a:latin typeface="+mn-lt"/>
                <a:ea typeface="+mn-ea"/>
                <a:cs typeface="+mn-cs"/>
              </a:rPr>
              <a:t>(e.g. </a:t>
            </a:r>
            <a:r>
              <a:rPr lang="en-US" sz="2800" dirty="0" err="1">
                <a:solidFill>
                  <a:schemeClr val="tx1"/>
                </a:solidFill>
                <a:latin typeface="+mn-lt"/>
                <a:ea typeface="+mn-ea"/>
                <a:cs typeface="+mn-cs"/>
              </a:rPr>
              <a:t>Klinefelter's</a:t>
            </a:r>
            <a:r>
              <a:rPr lang="en-US" sz="2800" dirty="0">
                <a:solidFill>
                  <a:schemeClr val="tx1"/>
                </a:solidFill>
                <a:latin typeface="+mn-lt"/>
                <a:ea typeface="+mn-ea"/>
                <a:cs typeface="+mn-cs"/>
              </a:rPr>
              <a:t> syndrome, </a:t>
            </a:r>
            <a:r>
              <a:rPr lang="en-US" sz="2800" dirty="0" err="1">
                <a:solidFill>
                  <a:schemeClr val="tx1"/>
                </a:solidFill>
                <a:latin typeface="+mn-lt"/>
                <a:ea typeface="+mn-ea"/>
                <a:cs typeface="+mn-cs"/>
              </a:rPr>
              <a:t>Marfan's</a:t>
            </a:r>
            <a:r>
              <a:rPr lang="en-US" sz="2800" dirty="0">
                <a:solidFill>
                  <a:schemeClr val="tx1"/>
                </a:solidFill>
                <a:latin typeface="+mn-lt"/>
                <a:ea typeface="+mn-ea"/>
                <a:cs typeface="+mn-cs"/>
              </a:rPr>
              <a:t> syndrome) or </a:t>
            </a:r>
            <a:r>
              <a:rPr lang="en-US" sz="2800" u="sng" dirty="0">
                <a:solidFill>
                  <a:schemeClr val="tx1"/>
                </a:solidFill>
                <a:latin typeface="+mn-lt"/>
                <a:ea typeface="+mn-ea"/>
                <a:cs typeface="+mn-cs"/>
              </a:rPr>
              <a:t>metabolic abnormalities</a:t>
            </a:r>
            <a:r>
              <a:rPr lang="en-US" sz="2800" dirty="0">
                <a:solidFill>
                  <a:schemeClr val="tx1"/>
                </a:solidFill>
                <a:latin typeface="+mn-lt"/>
                <a:ea typeface="+mn-ea"/>
                <a:cs typeface="+mn-cs"/>
              </a:rPr>
              <a:t>. </a:t>
            </a:r>
            <a:endParaRPr lang="ru-RU" sz="2800" dirty="0" smtClean="0">
              <a:solidFill>
                <a:schemeClr val="tx1"/>
              </a:solidFill>
              <a:latin typeface="+mn-lt"/>
              <a:ea typeface="+mn-ea"/>
              <a:cs typeface="+mn-cs"/>
            </a:endParaRPr>
          </a:p>
          <a:p>
            <a:r>
              <a:rPr lang="en-US" sz="2800" u="sng" dirty="0" smtClean="0">
                <a:solidFill>
                  <a:schemeClr val="tx1"/>
                </a:solidFill>
                <a:latin typeface="+mn-lt"/>
                <a:ea typeface="+mn-ea"/>
                <a:cs typeface="+mn-cs"/>
              </a:rPr>
              <a:t>GH </a:t>
            </a:r>
            <a:r>
              <a:rPr lang="en-US" sz="2800" u="sng" dirty="0">
                <a:solidFill>
                  <a:schemeClr val="tx1"/>
                </a:solidFill>
                <a:latin typeface="+mn-lt"/>
                <a:ea typeface="+mn-ea"/>
                <a:cs typeface="+mn-cs"/>
              </a:rPr>
              <a:t>excess </a:t>
            </a:r>
            <a:r>
              <a:rPr lang="en-US" sz="2800" dirty="0">
                <a:solidFill>
                  <a:schemeClr val="tx1"/>
                </a:solidFill>
                <a:latin typeface="+mn-lt"/>
                <a:ea typeface="+mn-ea"/>
                <a:cs typeface="+mn-cs"/>
              </a:rPr>
              <a:t>is a very rare cause and is usually clinically apparent. </a:t>
            </a:r>
            <a:endParaRPr lang="ru-RU" sz="2800" dirty="0">
              <a:solidFill>
                <a:schemeClr val="tx1"/>
              </a:solidFill>
              <a:latin typeface="+mn-lt"/>
              <a:ea typeface="+mn-ea"/>
              <a:cs typeface="+mn-cs"/>
            </a:endParaRPr>
          </a:p>
          <a:p>
            <a:pPr>
              <a:buNone/>
            </a:pPr>
            <a:r>
              <a:rPr lang="en-US" sz="2800" dirty="0">
                <a:solidFill>
                  <a:schemeClr val="tx1"/>
                </a:solidFill>
                <a:latin typeface="+mn-lt"/>
                <a:ea typeface="+mn-ea"/>
                <a:cs typeface="+mn-cs"/>
              </a:rPr>
              <a:t> </a:t>
            </a:r>
            <a:endParaRPr lang="ru-RU" sz="2800" dirty="0">
              <a:solidFill>
                <a:schemeClr val="tx1"/>
              </a:solidFill>
              <a:latin typeface="+mn-lt"/>
              <a:ea typeface="+mn-ea"/>
              <a:cs typeface="+mn-cs"/>
            </a:endParaRPr>
          </a:p>
          <a:p>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en-US" sz="3400" b="1"/>
              <a:t>Particular syndromes related to hypopituitarism are:</a:t>
            </a:r>
            <a:br>
              <a:rPr lang="en-US" sz="3400" b="1"/>
            </a:br>
            <a:endParaRPr lang="ru-RU" sz="3400" b="1"/>
          </a:p>
        </p:txBody>
      </p:sp>
      <p:sp>
        <p:nvSpPr>
          <p:cNvPr id="10243" name="Rectangle 3"/>
          <p:cNvSpPr>
            <a:spLocks noGrp="1" noChangeArrowheads="1"/>
          </p:cNvSpPr>
          <p:nvPr>
            <p:ph type="body" idx="1"/>
          </p:nvPr>
        </p:nvSpPr>
        <p:spPr>
          <a:xfrm>
            <a:off x="457200" y="1341438"/>
            <a:ext cx="8435975" cy="5516562"/>
          </a:xfrm>
        </p:spPr>
        <p:txBody>
          <a:bodyPr/>
          <a:lstStyle/>
          <a:p>
            <a:pPr>
              <a:lnSpc>
                <a:spcPct val="90000"/>
              </a:lnSpc>
              <a:buFont typeface="Wingdings" pitchFamily="2" charset="2"/>
              <a:buNone/>
            </a:pPr>
            <a:r>
              <a:rPr lang="en-US" sz="2800" b="1" dirty="0"/>
              <a:t>1. </a:t>
            </a:r>
            <a:r>
              <a:rPr lang="en-US" sz="2800" b="1" dirty="0" err="1"/>
              <a:t>Kallmann's</a:t>
            </a:r>
            <a:r>
              <a:rPr lang="en-US" sz="2800" b="1" dirty="0"/>
              <a:t> syndrome </a:t>
            </a:r>
            <a:endParaRPr lang="en-US" sz="2800" dirty="0"/>
          </a:p>
          <a:p>
            <a:pPr>
              <a:lnSpc>
                <a:spcPct val="90000"/>
              </a:lnSpc>
              <a:buFont typeface="Wingdings" pitchFamily="2" charset="2"/>
              <a:buNone/>
            </a:pPr>
            <a:r>
              <a:rPr lang="en-US" sz="2800" dirty="0"/>
              <a:t>This syndrome is isolated </a:t>
            </a:r>
            <a:r>
              <a:rPr lang="en-US" sz="2800" dirty="0" err="1"/>
              <a:t>gonadotrophin</a:t>
            </a:r>
            <a:r>
              <a:rPr lang="en-US" sz="2800" dirty="0"/>
              <a:t> (</a:t>
            </a:r>
            <a:r>
              <a:rPr lang="en-US" sz="2800" dirty="0" err="1"/>
              <a:t>GnRH</a:t>
            </a:r>
            <a:r>
              <a:rPr lang="en-US" sz="2800" dirty="0"/>
              <a:t>) deficiency. </a:t>
            </a:r>
          </a:p>
          <a:p>
            <a:pPr>
              <a:lnSpc>
                <a:spcPct val="90000"/>
              </a:lnSpc>
            </a:pPr>
            <a:r>
              <a:rPr lang="en-US" sz="2400" dirty="0" err="1"/>
              <a:t>anosmia</a:t>
            </a:r>
            <a:r>
              <a:rPr lang="en-US" sz="2400" dirty="0"/>
              <a:t> or </a:t>
            </a:r>
            <a:r>
              <a:rPr lang="en-US" sz="2400" dirty="0" err="1"/>
              <a:t>hyposmia</a:t>
            </a:r>
            <a:r>
              <a:rPr lang="en-US" sz="2400" dirty="0"/>
              <a:t> (due to olfactory bulb agenesis or </a:t>
            </a:r>
            <a:r>
              <a:rPr lang="en-US" sz="2400" dirty="0" err="1"/>
              <a:t>hypoplasia</a:t>
            </a:r>
            <a:r>
              <a:rPr lang="en-US" sz="2400" dirty="0"/>
              <a:t>). </a:t>
            </a:r>
          </a:p>
          <a:p>
            <a:pPr>
              <a:lnSpc>
                <a:spcPct val="90000"/>
              </a:lnSpc>
            </a:pPr>
            <a:r>
              <a:rPr lang="en-US" sz="2400" dirty="0"/>
              <a:t>color blindness, </a:t>
            </a:r>
          </a:p>
          <a:p>
            <a:pPr>
              <a:lnSpc>
                <a:spcPct val="90000"/>
              </a:lnSpc>
            </a:pPr>
            <a:r>
              <a:rPr lang="en-US" sz="2400" dirty="0"/>
              <a:t>optic atrophy,</a:t>
            </a:r>
          </a:p>
          <a:p>
            <a:pPr>
              <a:lnSpc>
                <a:spcPct val="90000"/>
              </a:lnSpc>
            </a:pPr>
            <a:r>
              <a:rPr lang="en-US" sz="2400" dirty="0"/>
              <a:t>nerve deafness, </a:t>
            </a:r>
          </a:p>
          <a:p>
            <a:pPr>
              <a:lnSpc>
                <a:spcPct val="90000"/>
              </a:lnSpc>
            </a:pPr>
            <a:r>
              <a:rPr lang="en-US" sz="2400" dirty="0"/>
              <a:t>cleft palate, </a:t>
            </a:r>
          </a:p>
          <a:p>
            <a:pPr>
              <a:lnSpc>
                <a:spcPct val="90000"/>
              </a:lnSpc>
            </a:pPr>
            <a:r>
              <a:rPr lang="en-US" sz="2400" dirty="0"/>
              <a:t>renal abnormalities, </a:t>
            </a:r>
          </a:p>
          <a:p>
            <a:pPr>
              <a:lnSpc>
                <a:spcPct val="90000"/>
              </a:lnSpc>
            </a:pPr>
            <a:r>
              <a:rPr lang="en-US" sz="2400" dirty="0" err="1"/>
              <a:t>cryptorchidism</a:t>
            </a:r>
            <a:r>
              <a:rPr lang="en-US" sz="2400" dirty="0"/>
              <a:t>, </a:t>
            </a:r>
          </a:p>
          <a:p>
            <a:pPr>
              <a:lnSpc>
                <a:spcPct val="90000"/>
              </a:lnSpc>
            </a:pPr>
            <a:r>
              <a:rPr lang="en-US" sz="2400" dirty="0"/>
              <a:t>neurologic abnormalities (mirror movements</a:t>
            </a:r>
            <a:r>
              <a:rPr lang="en-US" sz="2800" dirty="0"/>
              <a:t>). </a:t>
            </a:r>
            <a:endParaRPr lang="ru-RU"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b="1" dirty="0" smtClean="0"/>
              <a:t>2. Sheehan's syndrome</a:t>
            </a:r>
            <a:endParaRPr lang="ru-RU" dirty="0"/>
          </a:p>
        </p:txBody>
      </p:sp>
      <p:sp>
        <p:nvSpPr>
          <p:cNvPr id="11267" name="Rectangle 3"/>
          <p:cNvSpPr>
            <a:spLocks noGrp="1" noChangeArrowheads="1"/>
          </p:cNvSpPr>
          <p:nvPr>
            <p:ph type="body" idx="1"/>
          </p:nvPr>
        </p:nvSpPr>
        <p:spPr>
          <a:xfrm>
            <a:off x="500034" y="1142983"/>
            <a:ext cx="8340754" cy="5930917"/>
          </a:xfrm>
        </p:spPr>
        <p:txBody>
          <a:bodyPr/>
          <a:lstStyle/>
          <a:p>
            <a:pPr>
              <a:buFont typeface="Wingdings" pitchFamily="2" charset="2"/>
              <a:buNone/>
            </a:pPr>
            <a:r>
              <a:rPr lang="en-US" b="1" dirty="0" smtClean="0"/>
              <a:t> </a:t>
            </a:r>
            <a:endParaRPr lang="en-US" sz="3600" dirty="0"/>
          </a:p>
          <a:p>
            <a:r>
              <a:rPr lang="en-US" sz="3600" dirty="0"/>
              <a:t>This situation, now rare, is </a:t>
            </a:r>
            <a:r>
              <a:rPr lang="en-US" sz="3600" u="sng" dirty="0"/>
              <a:t>pituitary infarction following postpartum </a:t>
            </a:r>
            <a:r>
              <a:rPr lang="en-US" sz="3600" u="sng" dirty="0" err="1"/>
              <a:t>haemorrhage</a:t>
            </a:r>
            <a:r>
              <a:rPr lang="en-US" sz="3600" dirty="0"/>
              <a:t>. </a:t>
            </a:r>
            <a:endParaRPr lang="en-US" sz="3600" b="1" dirty="0"/>
          </a:p>
          <a:p>
            <a:pPr>
              <a:buFont typeface="Wingdings" pitchFamily="2" charset="2"/>
              <a:buNone/>
            </a:pPr>
            <a:r>
              <a:rPr lang="en-US" sz="3600" b="1" dirty="0"/>
              <a:t>3. Pituitary apoplexy</a:t>
            </a:r>
            <a:endParaRPr lang="en-US" sz="3600" dirty="0"/>
          </a:p>
          <a:p>
            <a:r>
              <a:rPr lang="en-US" sz="2800" dirty="0"/>
              <a:t>A pituitary </a:t>
            </a:r>
            <a:r>
              <a:rPr lang="en-US" sz="2800" dirty="0" err="1"/>
              <a:t>tumour</a:t>
            </a:r>
            <a:r>
              <a:rPr lang="en-US" sz="2800" dirty="0"/>
              <a:t> may occasionally infarct or </a:t>
            </a:r>
            <a:r>
              <a:rPr lang="en-US" sz="2800" dirty="0" err="1"/>
              <a:t>haemorrhage</a:t>
            </a:r>
            <a:r>
              <a:rPr lang="en-US" sz="2800" dirty="0"/>
              <a:t> into itself. This may produce severe headache sometimes followed by acute life-threatening </a:t>
            </a:r>
            <a:r>
              <a:rPr lang="en-US" sz="2800" dirty="0" err="1"/>
              <a:t>hypopituitarism</a:t>
            </a:r>
            <a:r>
              <a:rPr lang="en-US" sz="2800" dirty="0"/>
              <a:t>.</a:t>
            </a:r>
            <a:endParaRPr lang="ru-RU"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4294967295"/>
          </p:nvPr>
        </p:nvSpPr>
        <p:spPr>
          <a:xfrm>
            <a:off x="0" y="188913"/>
            <a:ext cx="8229600" cy="6335712"/>
          </a:xfrm>
        </p:spPr>
        <p:txBody>
          <a:bodyPr/>
          <a:lstStyle/>
          <a:p>
            <a:pPr>
              <a:buFont typeface="Wingdings" pitchFamily="2" charset="2"/>
              <a:buNone/>
            </a:pPr>
            <a:r>
              <a:rPr lang="en-US" sz="4000" b="1" dirty="0"/>
              <a:t>4. The 'empty </a:t>
            </a:r>
            <a:r>
              <a:rPr lang="en-US" sz="4000" b="1" dirty="0" err="1"/>
              <a:t>sella</a:t>
            </a:r>
            <a:r>
              <a:rPr lang="en-US" sz="4000" b="1" dirty="0"/>
              <a:t>' syndrome </a:t>
            </a:r>
            <a:endParaRPr lang="en-US" sz="4000" dirty="0"/>
          </a:p>
          <a:p>
            <a:pPr>
              <a:buFont typeface="Wingdings" pitchFamily="2" charset="2"/>
              <a:buNone/>
            </a:pPr>
            <a:r>
              <a:rPr lang="en-US" sz="4000" dirty="0"/>
              <a:t>An 'empty </a:t>
            </a:r>
            <a:r>
              <a:rPr lang="en-US" sz="4000" dirty="0" err="1"/>
              <a:t>sella</a:t>
            </a:r>
            <a:r>
              <a:rPr lang="en-US" sz="4000" dirty="0"/>
              <a:t>' is sometimes reported on pituitary imaging. </a:t>
            </a:r>
          </a:p>
          <a:p>
            <a:pPr algn="ctr">
              <a:buFont typeface="Wingdings" pitchFamily="2" charset="2"/>
              <a:buNone/>
            </a:pPr>
            <a:r>
              <a:rPr lang="en-US" sz="4000" b="1" u="sng" dirty="0"/>
              <a:t>This is due to</a:t>
            </a:r>
            <a:r>
              <a:rPr lang="en-US" sz="4000" u="sng" dirty="0"/>
              <a:t>:</a:t>
            </a:r>
          </a:p>
          <a:p>
            <a:r>
              <a:rPr lang="en-US" dirty="0"/>
              <a:t>defect in the </a:t>
            </a:r>
            <a:r>
              <a:rPr lang="en-US" dirty="0" err="1"/>
              <a:t>diaphragma</a:t>
            </a:r>
            <a:r>
              <a:rPr lang="en-US" dirty="0"/>
              <a:t> and extension of the subarachnoid space (</a:t>
            </a:r>
            <a:r>
              <a:rPr lang="en-US" dirty="0" err="1"/>
              <a:t>cisternal</a:t>
            </a:r>
            <a:r>
              <a:rPr lang="en-US" dirty="0"/>
              <a:t> </a:t>
            </a:r>
            <a:r>
              <a:rPr lang="en-US" dirty="0" err="1"/>
              <a:t>herniation</a:t>
            </a:r>
            <a:r>
              <a:rPr lang="en-US" dirty="0"/>
              <a:t>) </a:t>
            </a:r>
          </a:p>
          <a:p>
            <a:r>
              <a:rPr lang="en-US" dirty="0"/>
              <a:t>spontaneous infarction of a </a:t>
            </a:r>
            <a:r>
              <a:rPr lang="en-US" dirty="0" err="1"/>
              <a:t>tumour</a:t>
            </a:r>
            <a:r>
              <a:rPr lang="en-US" dirty="0"/>
              <a:t>. </a:t>
            </a:r>
            <a:endParaRPr lang="ru-R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6000" b="1" i="1" dirty="0">
                <a:solidFill>
                  <a:schemeClr val="tx1"/>
                </a:solidFill>
              </a:rPr>
              <a:t>Investigations</a:t>
            </a:r>
            <a:r>
              <a:rPr lang="en-US" sz="6000" dirty="0">
                <a:solidFill>
                  <a:schemeClr val="tx1"/>
                </a:solidFill>
              </a:rPr>
              <a:t> </a:t>
            </a:r>
            <a:r>
              <a:rPr lang="ru-RU" sz="6000" dirty="0">
                <a:solidFill>
                  <a:schemeClr val="tx1"/>
                </a:solidFill>
              </a:rPr>
              <a:t/>
            </a:r>
            <a:br>
              <a:rPr lang="ru-RU" sz="6000" dirty="0">
                <a:solidFill>
                  <a:schemeClr val="tx1"/>
                </a:solidFill>
              </a:rPr>
            </a:br>
            <a:endParaRPr lang="ru-RU" dirty="0"/>
          </a:p>
        </p:txBody>
      </p:sp>
      <p:sp>
        <p:nvSpPr>
          <p:cNvPr id="3" name="Содержимое 2"/>
          <p:cNvSpPr>
            <a:spLocks noGrp="1"/>
          </p:cNvSpPr>
          <p:nvPr>
            <p:ph idx="1"/>
          </p:nvPr>
        </p:nvSpPr>
        <p:spPr>
          <a:xfrm>
            <a:off x="357158" y="1285860"/>
            <a:ext cx="8329642" cy="4929222"/>
          </a:xfrm>
        </p:spPr>
        <p:txBody>
          <a:bodyPr/>
          <a:lstStyle/>
          <a:p>
            <a:r>
              <a:rPr lang="en-US" sz="2800" dirty="0" smtClean="0">
                <a:solidFill>
                  <a:schemeClr val="tx1"/>
                </a:solidFill>
                <a:latin typeface="+mn-lt"/>
                <a:ea typeface="+mn-ea"/>
                <a:cs typeface="+mn-cs"/>
              </a:rPr>
              <a:t>Each </a:t>
            </a:r>
            <a:r>
              <a:rPr lang="en-US" sz="2800" dirty="0">
                <a:solidFill>
                  <a:schemeClr val="tx1"/>
                </a:solidFill>
                <a:latin typeface="+mn-lt"/>
                <a:ea typeface="+mn-ea"/>
                <a:cs typeface="+mn-cs"/>
              </a:rPr>
              <a:t>axis of the hypothalamic-pituitary system requires separate investigation. However, the presence of normal </a:t>
            </a:r>
            <a:r>
              <a:rPr lang="en-US" sz="2800" dirty="0" err="1">
                <a:solidFill>
                  <a:schemeClr val="tx1"/>
                </a:solidFill>
                <a:latin typeface="+mn-lt"/>
                <a:ea typeface="+mn-ea"/>
                <a:cs typeface="+mn-cs"/>
              </a:rPr>
              <a:t>gonadal</a:t>
            </a:r>
            <a:r>
              <a:rPr lang="en-US" sz="2800" dirty="0">
                <a:solidFill>
                  <a:schemeClr val="tx1"/>
                </a:solidFill>
                <a:latin typeface="+mn-lt"/>
                <a:ea typeface="+mn-ea"/>
                <a:cs typeface="+mn-cs"/>
              </a:rPr>
              <a:t> function (</a:t>
            </a:r>
            <a:r>
              <a:rPr lang="en-US" sz="2800" dirty="0" err="1">
                <a:solidFill>
                  <a:schemeClr val="tx1"/>
                </a:solidFill>
                <a:latin typeface="+mn-lt"/>
                <a:ea typeface="+mn-ea"/>
                <a:cs typeface="+mn-cs"/>
              </a:rPr>
              <a:t>ovulatory</a:t>
            </a:r>
            <a:r>
              <a:rPr lang="en-US" sz="2800" dirty="0">
                <a:solidFill>
                  <a:schemeClr val="tx1"/>
                </a:solidFill>
                <a:latin typeface="+mn-lt"/>
                <a:ea typeface="+mn-ea"/>
                <a:cs typeface="+mn-cs"/>
              </a:rPr>
              <a:t>/menstruation or normal libido/erections) suggests that multiple defects of anterior pituitary function are unlikely. </a:t>
            </a:r>
            <a:endParaRPr lang="ru-RU" sz="2800" dirty="0">
              <a:solidFill>
                <a:schemeClr val="tx1"/>
              </a:solidFill>
              <a:latin typeface="+mn-lt"/>
              <a:ea typeface="+mn-ea"/>
              <a:cs typeface="+mn-cs"/>
            </a:endParaRPr>
          </a:p>
          <a:p>
            <a:r>
              <a:rPr lang="en-US" sz="2800" dirty="0">
                <a:solidFill>
                  <a:schemeClr val="tx1"/>
                </a:solidFill>
                <a:latin typeface="+mn-lt"/>
                <a:ea typeface="+mn-ea"/>
                <a:cs typeface="+mn-cs"/>
              </a:rPr>
              <a:t>Tests range from the simple basal levels (e.g. T</a:t>
            </a:r>
            <a:r>
              <a:rPr lang="en-US" sz="2800" baseline="-25000" dirty="0">
                <a:solidFill>
                  <a:schemeClr val="tx1"/>
                </a:solidFill>
                <a:latin typeface="+mn-lt"/>
                <a:ea typeface="+mn-ea"/>
                <a:cs typeface="+mn-cs"/>
              </a:rPr>
              <a:t>4</a:t>
            </a:r>
            <a:r>
              <a:rPr lang="en-US" sz="2800" dirty="0">
                <a:solidFill>
                  <a:schemeClr val="tx1"/>
                </a:solidFill>
                <a:latin typeface="+mn-lt"/>
                <a:ea typeface="+mn-ea"/>
                <a:cs typeface="+mn-cs"/>
              </a:rPr>
              <a:t> or free T</a:t>
            </a:r>
            <a:r>
              <a:rPr lang="en-US" sz="2800" baseline="-25000" dirty="0">
                <a:solidFill>
                  <a:schemeClr val="tx1"/>
                </a:solidFill>
                <a:latin typeface="+mn-lt"/>
                <a:ea typeface="+mn-ea"/>
                <a:cs typeface="+mn-cs"/>
              </a:rPr>
              <a:t>4</a:t>
            </a:r>
            <a:r>
              <a:rPr lang="en-US" sz="2800" dirty="0">
                <a:solidFill>
                  <a:schemeClr val="tx1"/>
                </a:solidFill>
                <a:latin typeface="+mn-lt"/>
                <a:ea typeface="+mn-ea"/>
                <a:cs typeface="+mn-cs"/>
              </a:rPr>
              <a:t> for the thyroid axis), to stimulatory tests for the pituitary, and tests of feedback for the hypothalamus</a:t>
            </a:r>
            <a:r>
              <a:rPr lang="en-US" sz="2400" dirty="0">
                <a:solidFill>
                  <a:schemeClr val="tx1"/>
                </a:solidFill>
                <a:latin typeface="+mn-lt"/>
                <a:ea typeface="+mn-ea"/>
                <a:cs typeface="+mn-cs"/>
              </a:rPr>
              <a:t>. </a:t>
            </a:r>
            <a:endParaRPr lang="ru-RU" sz="2400" dirty="0">
              <a:solidFill>
                <a:schemeClr val="tx1"/>
              </a:solidFill>
              <a:latin typeface="+mn-lt"/>
              <a:ea typeface="+mn-ea"/>
              <a:cs typeface="+mn-cs"/>
            </a:endParaRPr>
          </a:p>
          <a:p>
            <a:pPr>
              <a:buNone/>
            </a:pPr>
            <a:r>
              <a:rPr lang="en-US" sz="2400" b="1" dirty="0">
                <a:solidFill>
                  <a:schemeClr val="tx1"/>
                </a:solidFill>
                <a:latin typeface="+mn-lt"/>
                <a:ea typeface="+mn-ea"/>
                <a:cs typeface="+mn-cs"/>
              </a:rPr>
              <a:t> </a:t>
            </a:r>
            <a:endParaRPr lang="ru-RU" sz="2400" b="1" dirty="0">
              <a:solidFill>
                <a:schemeClr val="tx1"/>
              </a:solidFill>
              <a:latin typeface="+mn-lt"/>
              <a:ea typeface="+mn-ea"/>
              <a:cs typeface="+mn-cs"/>
            </a:endParaRPr>
          </a:p>
          <a:p>
            <a:endParaRPr lang="ru-RU"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609" name="Group 297"/>
          <p:cNvGraphicFramePr>
            <a:graphicFrameLocks noGrp="1"/>
          </p:cNvGraphicFramePr>
          <p:nvPr/>
        </p:nvGraphicFramePr>
        <p:xfrm>
          <a:off x="107950" y="549275"/>
          <a:ext cx="8893175" cy="6126480"/>
        </p:xfrm>
        <a:graphic>
          <a:graphicData uri="http://schemas.openxmlformats.org/drawingml/2006/table">
            <a:tbl>
              <a:tblPr/>
              <a:tblGrid>
                <a:gridCol w="1560513"/>
                <a:gridCol w="1296987"/>
                <a:gridCol w="1808163"/>
                <a:gridCol w="2098675"/>
                <a:gridCol w="2128837"/>
              </a:tblGrid>
              <a:tr h="422275">
                <a:tc gridSpan="5">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smtClean="0">
                          <a:ln>
                            <a:noFill/>
                          </a:ln>
                          <a:solidFill>
                            <a:srgbClr val="000000"/>
                          </a:solidFill>
                          <a:effectLst/>
                          <a:latin typeface="Arial" charset="0"/>
                          <a:ea typeface="Times New Roman" pitchFamily="18" charset="0"/>
                          <a:cs typeface="Arial" charset="0"/>
                        </a:rPr>
                        <a:t>All hormone levels are measured in plasma illness otherwise stated</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smtClean="0">
                          <a:ln>
                            <a:noFill/>
                          </a:ln>
                          <a:solidFill>
                            <a:srgbClr val="000000"/>
                          </a:solidFill>
                          <a:effectLst/>
                          <a:latin typeface="Arial" charset="0"/>
                          <a:ea typeface="Times New Roman" pitchFamily="18" charset="0"/>
                          <a:cs typeface="Arial" charset="0"/>
                        </a:rPr>
                        <a:t>Tests shown in bold are those normally measured on a single basal 0900h sample in the initial  assessment  of pituitary function</a:t>
                      </a:r>
                      <a:endParaRPr kumimoji="0" lang="ru-RU"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74638">
                <a:tc gridSpan="5">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                            </a:t>
                      </a:r>
                      <a:r>
                        <a:rPr kumimoji="0" lang="en-US" sz="1400" b="1" i="0" u="none" strike="noStrike" cap="none" normalizeH="0" baseline="0" smtClean="0">
                          <a:ln>
                            <a:noFill/>
                          </a:ln>
                          <a:solidFill>
                            <a:srgbClr val="000000"/>
                          </a:solidFill>
                          <a:effectLst/>
                          <a:latin typeface="Arial" charset="0"/>
                          <a:ea typeface="Times New Roman" pitchFamily="18" charset="0"/>
                          <a:cs typeface="Arial" charset="0"/>
                        </a:rPr>
                        <a:t>Basal investigations </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ea typeface="Times New Roman" pitchFamily="18" charset="0"/>
                          <a:cs typeface="Arial" charset="0"/>
                        </a:rPr>
                        <a:t>Axis</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ea typeface="Times New Roman" pitchFamily="18" charset="0"/>
                          <a:cs typeface="Arial" charset="0"/>
                        </a:rPr>
                        <a:t>Pituitary hormone</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ea typeface="Times New Roman" pitchFamily="18" charset="0"/>
                          <a:cs typeface="Arial" charset="0"/>
                        </a:rPr>
                        <a:t>End-organ product/function</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ea typeface="Times New Roman" pitchFamily="18" charset="0"/>
                          <a:cs typeface="Arial" charset="0"/>
                        </a:rPr>
                        <a:t>Common dynamic tests</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ea typeface="Times New Roman" pitchFamily="18" charset="0"/>
                          <a:cs typeface="Arial" charset="0"/>
                        </a:rPr>
                        <a:t>Other tests</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37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ea typeface="Times New Roman" pitchFamily="18" charset="0"/>
                          <a:cs typeface="Arial" charset="0"/>
                        </a:rPr>
                        <a:t>Anterior pituitary</a:t>
                      </a:r>
                      <a:endParaRPr kumimoji="0" lang="ru-RU"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HP-ovarian</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LH</a:t>
                      </a:r>
                      <a:endParaRPr kumimoji="0" lang="ru-RU"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FSH</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cs typeface="Arial" charset="0"/>
                        </a:rPr>
                        <a:t>Oestradiol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Progesterone</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Times New Roman" pitchFamily="18" charset="0"/>
                        </a:rPr>
                        <a:t>  (day 21 of cycle)</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ru-RU"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Ovarian ultresound</a:t>
                      </a:r>
                      <a:endParaRPr kumimoji="0" lang="ru-RU"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LHRH test</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HP-testicular</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ea typeface="Times New Roman" pitchFamily="18" charset="0"/>
                          <a:cs typeface="Arial" charset="0"/>
                        </a:rPr>
                        <a:t>LH</a:t>
                      </a:r>
                      <a:endParaRPr kumimoji="0" lang="ru-RU"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ea typeface="Times New Roman" pitchFamily="18" charset="0"/>
                          <a:cs typeface="Arial" charset="0"/>
                        </a:rPr>
                        <a:t>FSH</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cs typeface="Arial" charset="0"/>
                        </a:rPr>
                        <a:t>Testosterone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ru-RU"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Sperm count</a:t>
                      </a:r>
                      <a:endParaRPr kumimoji="0" lang="ru-RU"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LHRH test</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Growth</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GH</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IGF-1</a:t>
                      </a:r>
                      <a:endParaRPr kumimoji="0" lang="ru-RU"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IGF-8P3</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Insulin tolerance test</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GH response to sleep, exercise or arginine infection</a:t>
                      </a:r>
                      <a:endParaRPr kumimoji="0" lang="ru-RU"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GHRH test</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Prolactin</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cs typeface="Arial" charset="0"/>
                        </a:rPr>
                        <a:t>Prolactin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ru-RU"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ru-RU"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ru-RU"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HP-thyroid</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cs typeface="Arial" charset="0"/>
                        </a:rPr>
                        <a:t>TSH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ea typeface="Times New Roman" pitchFamily="18" charset="0"/>
                          <a:cs typeface="Arial" charset="0"/>
                        </a:rPr>
                        <a:t>Free T4</a:t>
                      </a: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 T3</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ru-RU"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TRH test</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97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HP-adrenal</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ACTH</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cs typeface="Arial" charset="0"/>
                        </a:rPr>
                        <a:t>Cortisol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Insulin tolerance test</a:t>
                      </a:r>
                      <a:endParaRPr kumimoji="0" lang="ru-RU"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Short synacthen</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Times New Roman" pitchFamily="18" charset="0"/>
                        </a:rPr>
                        <a:t>(tetracosactide) test</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Glucagon test</a:t>
                      </a:r>
                      <a:endParaRPr kumimoji="0" lang="ru-RU"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CRH test</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Times New Roman" pitchFamily="18" charset="0"/>
                        </a:rPr>
                        <a:t>Metyrapone test</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97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ea typeface="Times New Roman" pitchFamily="18" charset="0"/>
                          <a:cs typeface="Arial" charset="0"/>
                        </a:rPr>
                        <a:t>Posterior pituitary</a:t>
                      </a:r>
                      <a:endParaRPr kumimoji="0" lang="ru-RU"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Thirst and</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Times New Roman" pitchFamily="18" charset="0"/>
                        </a:rPr>
                        <a:t>osmoregulation</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ru-RU"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cs typeface="Arial" charset="0"/>
                        </a:rPr>
                        <a:t>Plasma / urine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ea typeface="Times New Roman" pitchFamily="18" charset="0"/>
                          <a:cs typeface="Arial" charset="0"/>
                        </a:rPr>
                        <a:t> osmolality</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Water deprivation test</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Hypertonic saline infusion</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3608" name="Rectangle 296"/>
          <p:cNvSpPr>
            <a:spLocks noChangeArrowheads="1"/>
          </p:cNvSpPr>
          <p:nvPr/>
        </p:nvSpPr>
        <p:spPr bwMode="auto">
          <a:xfrm>
            <a:off x="47707" y="-2167"/>
            <a:ext cx="8599325" cy="415498"/>
          </a:xfrm>
          <a:prstGeom prst="rect">
            <a:avLst/>
          </a:prstGeom>
          <a:noFill/>
          <a:ln w="9525">
            <a:noFill/>
            <a:miter lim="800000"/>
            <a:headEnd/>
            <a:tailEnd/>
          </a:ln>
          <a:effectLst/>
        </p:spPr>
        <p:txBody>
          <a:bodyPr wrap="none" lIns="457056" bIns="0" anchor="ctr">
            <a:spAutoFit/>
          </a:bodyPr>
          <a:lstStyle/>
          <a:p>
            <a:pPr algn="ctr"/>
            <a:r>
              <a:rPr lang="en-US" sz="2400" b="1" dirty="0"/>
              <a:t>Tests for </a:t>
            </a:r>
            <a:r>
              <a:rPr lang="en-US" sz="2400" b="1" dirty="0" smtClean="0"/>
              <a:t>hypothalamic-pituitary </a:t>
            </a:r>
            <a:r>
              <a:rPr lang="en-US" sz="2400" b="1" dirty="0"/>
              <a:t>(HP) function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3600" b="1" dirty="0">
                <a:solidFill>
                  <a:schemeClr val="tx1"/>
                </a:solidFill>
              </a:rPr>
              <a:t>Assessment of the </a:t>
            </a:r>
            <a:r>
              <a:rPr lang="en-US" sz="3600" b="1" dirty="0" err="1">
                <a:solidFill>
                  <a:schemeClr val="tx1"/>
                </a:solidFill>
              </a:rPr>
              <a:t>hypothalamo</a:t>
            </a:r>
            <a:r>
              <a:rPr lang="en-US" sz="3600" b="1" dirty="0">
                <a:solidFill>
                  <a:schemeClr val="tx1"/>
                </a:solidFill>
              </a:rPr>
              <a:t>-pituitary-adrenal</a:t>
            </a:r>
            <a:endParaRPr lang="ru-RU" sz="3600" b="1" dirty="0"/>
          </a:p>
        </p:txBody>
      </p:sp>
      <p:sp>
        <p:nvSpPr>
          <p:cNvPr id="3" name="Содержимое 2"/>
          <p:cNvSpPr>
            <a:spLocks noGrp="1"/>
          </p:cNvSpPr>
          <p:nvPr>
            <p:ph idx="1"/>
          </p:nvPr>
        </p:nvSpPr>
        <p:spPr>
          <a:xfrm>
            <a:off x="428596" y="1500174"/>
            <a:ext cx="8258204" cy="4556139"/>
          </a:xfrm>
        </p:spPr>
        <p:txBody>
          <a:bodyPr/>
          <a:lstStyle/>
          <a:p>
            <a:r>
              <a:rPr lang="en-US" sz="2400" dirty="0">
                <a:solidFill>
                  <a:schemeClr val="tx1"/>
                </a:solidFill>
                <a:latin typeface="+mn-lt"/>
                <a:ea typeface="+mn-ea"/>
                <a:cs typeface="+mn-cs"/>
              </a:rPr>
              <a:t>Assessment of the </a:t>
            </a:r>
            <a:r>
              <a:rPr lang="en-US" sz="2400" dirty="0" err="1">
                <a:solidFill>
                  <a:schemeClr val="tx1"/>
                </a:solidFill>
                <a:latin typeface="+mn-lt"/>
                <a:ea typeface="+mn-ea"/>
                <a:cs typeface="+mn-cs"/>
              </a:rPr>
              <a:t>hypothalamo</a:t>
            </a:r>
            <a:r>
              <a:rPr lang="en-US" sz="2400" dirty="0">
                <a:solidFill>
                  <a:schemeClr val="tx1"/>
                </a:solidFill>
                <a:latin typeface="+mn-lt"/>
                <a:ea typeface="+mn-ea"/>
                <a:cs typeface="+mn-cs"/>
              </a:rPr>
              <a:t>-pituitary-adrenal axis remains critical but controversial: basal 0900h </a:t>
            </a:r>
            <a:r>
              <a:rPr lang="en-US" sz="2400" dirty="0" err="1">
                <a:solidFill>
                  <a:schemeClr val="tx1"/>
                </a:solidFill>
                <a:latin typeface="+mn-lt"/>
                <a:ea typeface="+mn-ea"/>
                <a:cs typeface="+mn-cs"/>
              </a:rPr>
              <a:t>cortisol</a:t>
            </a:r>
            <a:r>
              <a:rPr lang="en-US" sz="2400" dirty="0">
                <a:solidFill>
                  <a:schemeClr val="tx1"/>
                </a:solidFill>
                <a:latin typeface="+mn-lt"/>
                <a:ea typeface="+mn-ea"/>
                <a:cs typeface="+mn-cs"/>
              </a:rPr>
              <a:t> levels above 500 </a:t>
            </a:r>
            <a:r>
              <a:rPr lang="en-US" sz="2400" dirty="0" err="1">
                <a:solidFill>
                  <a:schemeClr val="tx1"/>
                </a:solidFill>
                <a:latin typeface="+mn-lt"/>
                <a:ea typeface="+mn-ea"/>
                <a:cs typeface="+mn-cs"/>
              </a:rPr>
              <a:t>nmol</a:t>
            </a:r>
            <a:r>
              <a:rPr lang="en-US" sz="2400" dirty="0">
                <a:solidFill>
                  <a:schemeClr val="tx1"/>
                </a:solidFill>
                <a:latin typeface="+mn-lt"/>
                <a:ea typeface="+mn-ea"/>
                <a:cs typeface="+mn-cs"/>
              </a:rPr>
              <a:t>/L, and probably above 400 </a:t>
            </a:r>
            <a:r>
              <a:rPr lang="en-US" sz="2400" dirty="0" err="1">
                <a:solidFill>
                  <a:schemeClr val="tx1"/>
                </a:solidFill>
                <a:latin typeface="+mn-lt"/>
                <a:ea typeface="+mn-ea"/>
                <a:cs typeface="+mn-cs"/>
              </a:rPr>
              <a:t>nmol</a:t>
            </a:r>
            <a:r>
              <a:rPr lang="en-US" sz="2400" dirty="0">
                <a:solidFill>
                  <a:schemeClr val="tx1"/>
                </a:solidFill>
                <a:latin typeface="+mn-lt"/>
                <a:ea typeface="+mn-ea"/>
                <a:cs typeface="+mn-cs"/>
              </a:rPr>
              <a:t>/L, indicate an adequate reserve, while levels below 100 </a:t>
            </a:r>
            <a:r>
              <a:rPr lang="en-US" sz="2400" dirty="0" err="1">
                <a:solidFill>
                  <a:schemeClr val="tx1"/>
                </a:solidFill>
                <a:latin typeface="+mn-lt"/>
                <a:ea typeface="+mn-ea"/>
                <a:cs typeface="+mn-cs"/>
              </a:rPr>
              <a:t>nmol</a:t>
            </a:r>
            <a:r>
              <a:rPr lang="en-US" sz="2400" dirty="0">
                <a:solidFill>
                  <a:schemeClr val="tx1"/>
                </a:solidFill>
                <a:latin typeface="+mn-lt"/>
                <a:ea typeface="+mn-ea"/>
                <a:cs typeface="+mn-cs"/>
              </a:rPr>
              <a:t>/L predict an inadequate stress response. In many cases basal levels are equivocal and a dynamic test is essential: the insulin tolerance test </a:t>
            </a:r>
            <a:r>
              <a:rPr lang="en-US" sz="2400" dirty="0" smtClean="0">
                <a:solidFill>
                  <a:schemeClr val="tx1"/>
                </a:solidFill>
                <a:latin typeface="+mn-lt"/>
                <a:ea typeface="+mn-ea"/>
                <a:cs typeface="+mn-cs"/>
              </a:rPr>
              <a:t>is </a:t>
            </a:r>
            <a:r>
              <a:rPr lang="en-US" sz="2400" dirty="0">
                <a:solidFill>
                  <a:schemeClr val="tx1"/>
                </a:solidFill>
                <a:latin typeface="+mn-lt"/>
                <a:ea typeface="+mn-ea"/>
                <a:cs typeface="+mn-cs"/>
              </a:rPr>
              <a:t>widely regarded as the 'gold standard' but the </a:t>
            </a:r>
            <a:r>
              <a:rPr lang="en-US" sz="2400" dirty="0" err="1">
                <a:solidFill>
                  <a:schemeClr val="tx1"/>
                </a:solidFill>
                <a:latin typeface="+mn-lt"/>
                <a:ea typeface="+mn-ea"/>
                <a:cs typeface="+mn-cs"/>
              </a:rPr>
              <a:t>synacthen</a:t>
            </a:r>
            <a:r>
              <a:rPr lang="en-US" sz="2400" dirty="0">
                <a:solidFill>
                  <a:schemeClr val="tx1"/>
                </a:solidFill>
                <a:latin typeface="+mn-lt"/>
                <a:ea typeface="+mn-ea"/>
                <a:cs typeface="+mn-cs"/>
              </a:rPr>
              <a:t> </a:t>
            </a:r>
            <a:r>
              <a:rPr lang="en-US" sz="2400" dirty="0" smtClean="0">
                <a:solidFill>
                  <a:schemeClr val="tx1"/>
                </a:solidFill>
                <a:latin typeface="+mn-lt"/>
                <a:ea typeface="+mn-ea"/>
                <a:cs typeface="+mn-cs"/>
              </a:rPr>
              <a:t>test, </a:t>
            </a:r>
            <a:r>
              <a:rPr lang="en-US" sz="2400" dirty="0">
                <a:solidFill>
                  <a:schemeClr val="tx1"/>
                </a:solidFill>
                <a:latin typeface="+mn-lt"/>
                <a:ea typeface="+mn-ea"/>
                <a:cs typeface="+mn-cs"/>
              </a:rPr>
              <a:t>though an indirect measure, is used by many as a routine test of hypothalamic-pituitary-adrenal status. Overall the assessment of adrenal reserve is best left in the hands of a specialist endocrinologist</a:t>
            </a:r>
            <a:endParaRPr lang="ru-RU" sz="2400" dirty="0">
              <a:solidFill>
                <a:schemeClr val="tx1"/>
              </a:solidFill>
              <a:latin typeface="+mn-lt"/>
              <a:ea typeface="+mn-ea"/>
              <a:cs typeface="+mn-cs"/>
            </a:endParaRPr>
          </a:p>
          <a:p>
            <a:endParaRPr lang="ru-RU" sz="2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4213" y="260350"/>
            <a:ext cx="8229600" cy="1143000"/>
          </a:xfrm>
        </p:spPr>
        <p:txBody>
          <a:bodyPr/>
          <a:lstStyle/>
          <a:p>
            <a:pPr algn="ctr"/>
            <a:r>
              <a:rPr lang="en-US" sz="3400" b="1"/>
              <a:t>Insulin tolerance test</a:t>
            </a:r>
            <a:r>
              <a:rPr lang="en-US" sz="3400" u="sng"/>
              <a:t/>
            </a:r>
            <a:br>
              <a:rPr lang="en-US" sz="3400" u="sng"/>
            </a:br>
            <a:endParaRPr lang="ru-RU" sz="3400" u="sng"/>
          </a:p>
        </p:txBody>
      </p:sp>
      <p:sp>
        <p:nvSpPr>
          <p:cNvPr id="15363" name="Rectangle 3"/>
          <p:cNvSpPr>
            <a:spLocks noGrp="1" noChangeArrowheads="1"/>
          </p:cNvSpPr>
          <p:nvPr>
            <p:ph type="body" idx="1"/>
          </p:nvPr>
        </p:nvSpPr>
        <p:spPr>
          <a:xfrm>
            <a:off x="357158" y="1000108"/>
            <a:ext cx="8786842" cy="6434155"/>
          </a:xfrm>
        </p:spPr>
        <p:txBody>
          <a:bodyPr/>
          <a:lstStyle/>
          <a:p>
            <a:pPr>
              <a:lnSpc>
                <a:spcPct val="80000"/>
              </a:lnSpc>
              <a:buFont typeface="Wingdings" pitchFamily="2" charset="2"/>
              <a:buNone/>
            </a:pPr>
            <a:r>
              <a:rPr lang="en-US" sz="2800" b="1" u="sng" dirty="0"/>
              <a:t>Indication</a:t>
            </a:r>
            <a:r>
              <a:rPr lang="en-US" sz="2800" u="sng" dirty="0"/>
              <a:t> </a:t>
            </a:r>
          </a:p>
          <a:p>
            <a:pPr>
              <a:lnSpc>
                <a:spcPct val="80000"/>
              </a:lnSpc>
            </a:pPr>
            <a:r>
              <a:rPr lang="en-US" sz="2000" dirty="0"/>
              <a:t>Diagnosis or exclusion of ACTH and growth hormone deficiency </a:t>
            </a:r>
            <a:endParaRPr lang="en-US" sz="2000" u="sng" dirty="0"/>
          </a:p>
          <a:p>
            <a:pPr>
              <a:lnSpc>
                <a:spcPct val="80000"/>
              </a:lnSpc>
              <a:buFont typeface="Wingdings" pitchFamily="2" charset="2"/>
              <a:buNone/>
            </a:pPr>
            <a:r>
              <a:rPr lang="en-US" sz="2400" b="1" u="sng" dirty="0"/>
              <a:t>Procedure </a:t>
            </a:r>
            <a:endParaRPr lang="en-US" sz="2400" b="1" dirty="0"/>
          </a:p>
          <a:p>
            <a:pPr>
              <a:lnSpc>
                <a:spcPct val="80000"/>
              </a:lnSpc>
            </a:pPr>
            <a:r>
              <a:rPr lang="en-US" sz="2400" dirty="0"/>
              <a:t>Should only be performed in experienced, specialist units </a:t>
            </a:r>
          </a:p>
          <a:p>
            <a:pPr>
              <a:lnSpc>
                <a:spcPct val="80000"/>
              </a:lnSpc>
            </a:pPr>
            <a:r>
              <a:rPr lang="en-US" sz="2400" dirty="0"/>
              <a:t>Exclude cardiovascular disease (ECG), epilepsy or unexplained blackouts; exclude severe untreated </a:t>
            </a:r>
            <a:r>
              <a:rPr lang="en-US" sz="2400" dirty="0" err="1"/>
              <a:t>hypopituitarism</a:t>
            </a:r>
            <a:r>
              <a:rPr lang="en-US" sz="2400" dirty="0"/>
              <a:t> (basal </a:t>
            </a:r>
            <a:r>
              <a:rPr lang="en-US" sz="2400" dirty="0" err="1"/>
              <a:t>cortisol</a:t>
            </a:r>
            <a:r>
              <a:rPr lang="en-US" sz="2400" dirty="0"/>
              <a:t> must be &gt; 100 </a:t>
            </a:r>
            <a:r>
              <a:rPr lang="en-US" sz="2400" dirty="0" err="1"/>
              <a:t>nmol</a:t>
            </a:r>
            <a:r>
              <a:rPr lang="en-US" sz="2400" dirty="0"/>
              <a:t>/L; normal free T4) </a:t>
            </a:r>
          </a:p>
          <a:p>
            <a:pPr>
              <a:lnSpc>
                <a:spcPct val="80000"/>
              </a:lnSpc>
            </a:pPr>
            <a:r>
              <a:rPr lang="en-US" sz="2400" dirty="0"/>
              <a:t>Intravenous hydrocortisone and glucose available for emergency </a:t>
            </a:r>
          </a:p>
          <a:p>
            <a:pPr>
              <a:lnSpc>
                <a:spcPct val="80000"/>
              </a:lnSpc>
            </a:pPr>
            <a:r>
              <a:rPr lang="en-US" sz="2400" dirty="0"/>
              <a:t>Overnight fast, begin at 0800-0900h </a:t>
            </a:r>
          </a:p>
          <a:p>
            <a:pPr>
              <a:lnSpc>
                <a:spcPct val="80000"/>
              </a:lnSpc>
            </a:pPr>
            <a:r>
              <a:rPr lang="en-US" sz="2400" dirty="0"/>
              <a:t>Soluble insulin, 0.15 Units/kg, </a:t>
            </a:r>
            <a:r>
              <a:rPr lang="en-US" sz="2400" dirty="0" err="1"/>
              <a:t>i.v</a:t>
            </a:r>
            <a:r>
              <a:rPr lang="en-US" sz="2400" dirty="0"/>
              <a:t>. at time 0 </a:t>
            </a:r>
          </a:p>
          <a:p>
            <a:pPr>
              <a:lnSpc>
                <a:spcPct val="80000"/>
              </a:lnSpc>
            </a:pPr>
            <a:r>
              <a:rPr lang="en-US" sz="2400" b="1" dirty="0"/>
              <a:t>Glucose, </a:t>
            </a:r>
            <a:r>
              <a:rPr lang="en-US" sz="2400" b="1" dirty="0" err="1"/>
              <a:t>cortisol</a:t>
            </a:r>
            <a:r>
              <a:rPr lang="en-US" sz="2400" b="1" dirty="0"/>
              <a:t> and GH </a:t>
            </a:r>
            <a:r>
              <a:rPr lang="en-US" sz="2400" dirty="0"/>
              <a:t>at 0, 30, 45, 60, 90, 120 </a:t>
            </a:r>
            <a:r>
              <a:rPr lang="en-US" sz="2400" dirty="0" smtClean="0"/>
              <a:t>min</a:t>
            </a:r>
            <a:endParaRPr lang="en-US" sz="2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6000" b="1" dirty="0">
                <a:solidFill>
                  <a:schemeClr val="tx1"/>
                </a:solidFill>
              </a:rPr>
              <a:t>Normal response </a:t>
            </a:r>
            <a:r>
              <a:rPr lang="ru-RU" sz="6000" b="1" dirty="0">
                <a:solidFill>
                  <a:schemeClr val="tx1"/>
                </a:solidFill>
              </a:rPr>
              <a:t/>
            </a:r>
            <a:br>
              <a:rPr lang="ru-RU" sz="6000" b="1" dirty="0">
                <a:solidFill>
                  <a:schemeClr val="tx1"/>
                </a:solidFill>
              </a:rPr>
            </a:br>
            <a:endParaRPr lang="ru-RU" b="1" dirty="0"/>
          </a:p>
        </p:txBody>
      </p:sp>
      <p:sp>
        <p:nvSpPr>
          <p:cNvPr id="3" name="Содержимое 2"/>
          <p:cNvSpPr>
            <a:spLocks noGrp="1"/>
          </p:cNvSpPr>
          <p:nvPr>
            <p:ph idx="1"/>
          </p:nvPr>
        </p:nvSpPr>
        <p:spPr/>
        <p:txBody>
          <a:bodyPr/>
          <a:lstStyle/>
          <a:p>
            <a:pPr lvl="0"/>
            <a:r>
              <a:rPr lang="en-US" dirty="0" err="1" smtClean="0">
                <a:solidFill>
                  <a:schemeClr val="tx1"/>
                </a:solidFill>
                <a:latin typeface="+mn-lt"/>
                <a:ea typeface="+mn-ea"/>
                <a:cs typeface="+mn-cs"/>
              </a:rPr>
              <a:t>Cortisol</a:t>
            </a:r>
            <a:r>
              <a:rPr lang="en-US" dirty="0" smtClean="0">
                <a:solidFill>
                  <a:schemeClr val="tx1"/>
                </a:solidFill>
                <a:latin typeface="+mn-lt"/>
                <a:ea typeface="+mn-ea"/>
                <a:cs typeface="+mn-cs"/>
              </a:rPr>
              <a:t> </a:t>
            </a:r>
            <a:r>
              <a:rPr lang="en-US" dirty="0">
                <a:solidFill>
                  <a:schemeClr val="tx1"/>
                </a:solidFill>
                <a:latin typeface="+mn-lt"/>
                <a:ea typeface="+mn-ea"/>
                <a:cs typeface="+mn-cs"/>
              </a:rPr>
              <a:t>rises above 550 </a:t>
            </a:r>
            <a:r>
              <a:rPr lang="en-US" dirty="0" err="1">
                <a:solidFill>
                  <a:schemeClr val="tx1"/>
                </a:solidFill>
                <a:latin typeface="+mn-lt"/>
                <a:ea typeface="+mn-ea"/>
                <a:cs typeface="+mn-cs"/>
              </a:rPr>
              <a:t>nmol</a:t>
            </a:r>
            <a:r>
              <a:rPr lang="en-US" dirty="0">
                <a:solidFill>
                  <a:schemeClr val="tx1"/>
                </a:solidFill>
                <a:latin typeface="+mn-lt"/>
                <a:ea typeface="+mn-ea"/>
                <a:cs typeface="+mn-cs"/>
              </a:rPr>
              <a:t>/L* * Precise </a:t>
            </a:r>
            <a:r>
              <a:rPr lang="en-US" dirty="0" err="1">
                <a:solidFill>
                  <a:schemeClr val="tx1"/>
                </a:solidFill>
                <a:latin typeface="+mn-lt"/>
                <a:ea typeface="+mn-ea"/>
                <a:cs typeface="+mn-cs"/>
              </a:rPr>
              <a:t>cortisol</a:t>
            </a:r>
            <a:r>
              <a:rPr lang="en-US" dirty="0">
                <a:solidFill>
                  <a:schemeClr val="tx1"/>
                </a:solidFill>
                <a:latin typeface="+mn-lt"/>
                <a:ea typeface="+mn-ea"/>
                <a:cs typeface="+mn-cs"/>
              </a:rPr>
              <a:t> normal ranges are variable between laboratories and assays - appropriate local reference ranges must be used </a:t>
            </a:r>
            <a:endParaRPr lang="ru-RU" dirty="0">
              <a:solidFill>
                <a:schemeClr val="tx1"/>
              </a:solidFill>
              <a:latin typeface="+mn-lt"/>
              <a:ea typeface="+mn-ea"/>
              <a:cs typeface="+mn-cs"/>
            </a:endParaRPr>
          </a:p>
          <a:p>
            <a:pPr lvl="0"/>
            <a:r>
              <a:rPr lang="en-US" dirty="0">
                <a:solidFill>
                  <a:schemeClr val="tx1"/>
                </a:solidFill>
                <a:latin typeface="+mn-lt"/>
                <a:ea typeface="+mn-ea"/>
                <a:cs typeface="+mn-cs"/>
              </a:rPr>
              <a:t>GH rises above 20 </a:t>
            </a:r>
            <a:r>
              <a:rPr lang="en-US" dirty="0" err="1">
                <a:solidFill>
                  <a:schemeClr val="tx1"/>
                </a:solidFill>
                <a:latin typeface="+mn-lt"/>
                <a:ea typeface="+mn-ea"/>
                <a:cs typeface="+mn-cs"/>
              </a:rPr>
              <a:t>mU</a:t>
            </a:r>
            <a:r>
              <a:rPr lang="en-US" dirty="0">
                <a:solidFill>
                  <a:schemeClr val="tx1"/>
                </a:solidFill>
                <a:latin typeface="+mn-lt"/>
                <a:ea typeface="+mn-ea"/>
                <a:cs typeface="+mn-cs"/>
              </a:rPr>
              <a:t>/L (severe deficiency = &lt; 9 </a:t>
            </a:r>
            <a:r>
              <a:rPr lang="en-US" dirty="0" err="1">
                <a:solidFill>
                  <a:schemeClr val="tx1"/>
                </a:solidFill>
                <a:latin typeface="+mn-lt"/>
                <a:ea typeface="+mn-ea"/>
                <a:cs typeface="+mn-cs"/>
              </a:rPr>
              <a:t>mU</a:t>
            </a:r>
            <a:r>
              <a:rPr lang="en-US" dirty="0">
                <a:solidFill>
                  <a:schemeClr val="tx1"/>
                </a:solidFill>
                <a:latin typeface="+mn-lt"/>
                <a:ea typeface="+mn-ea"/>
                <a:cs typeface="+mn-cs"/>
              </a:rPr>
              <a:t>/L (3 </a:t>
            </a:r>
            <a:r>
              <a:rPr lang="en-US" dirty="0" err="1">
                <a:solidFill>
                  <a:schemeClr val="tx1"/>
                </a:solidFill>
                <a:latin typeface="+mn-lt"/>
                <a:ea typeface="+mn-ea"/>
                <a:cs typeface="+mn-cs"/>
              </a:rPr>
              <a:t>ng</a:t>
            </a:r>
            <a:r>
              <a:rPr lang="en-US" dirty="0">
                <a:solidFill>
                  <a:schemeClr val="tx1"/>
                </a:solidFill>
                <a:latin typeface="+mn-lt"/>
                <a:ea typeface="+mn-ea"/>
                <a:cs typeface="+mn-cs"/>
              </a:rPr>
              <a:t>/L)) </a:t>
            </a:r>
            <a:endParaRPr lang="ru-RU" dirty="0">
              <a:solidFill>
                <a:schemeClr val="tx1"/>
              </a:solidFill>
              <a:latin typeface="+mn-lt"/>
              <a:ea typeface="+mn-ea"/>
              <a:cs typeface="+mn-cs"/>
            </a:endParaRPr>
          </a:p>
          <a:p>
            <a:pPr lvl="0"/>
            <a:r>
              <a:rPr lang="en-US" dirty="0">
                <a:solidFill>
                  <a:schemeClr val="tx1"/>
                </a:solidFill>
                <a:latin typeface="+mn-lt"/>
                <a:ea typeface="+mn-ea"/>
                <a:cs typeface="+mn-cs"/>
              </a:rPr>
              <a:t>Glucose must be &lt; 2.2 </a:t>
            </a:r>
            <a:r>
              <a:rPr lang="en-US" dirty="0" err="1">
                <a:solidFill>
                  <a:schemeClr val="tx1"/>
                </a:solidFill>
                <a:latin typeface="+mn-lt"/>
                <a:ea typeface="+mn-ea"/>
                <a:cs typeface="+mn-cs"/>
              </a:rPr>
              <a:t>mmol</a:t>
            </a:r>
            <a:r>
              <a:rPr lang="en-US" dirty="0">
                <a:solidFill>
                  <a:schemeClr val="tx1"/>
                </a:solidFill>
                <a:latin typeface="+mn-lt"/>
                <a:ea typeface="+mn-ea"/>
                <a:cs typeface="+mn-cs"/>
              </a:rPr>
              <a:t>/L to achieve adequate stress response </a:t>
            </a:r>
            <a:endParaRPr lang="ru-RU" dirty="0">
              <a:solidFill>
                <a:schemeClr val="tx1"/>
              </a:solidFill>
              <a:latin typeface="+mn-lt"/>
              <a:ea typeface="+mn-ea"/>
              <a:cs typeface="+mn-cs"/>
            </a:endParaRPr>
          </a:p>
          <a:p>
            <a:endParaRPr lang="ru-RU"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422" name="Group 86"/>
          <p:cNvGraphicFramePr>
            <a:graphicFrameLocks noGrp="1"/>
          </p:cNvGraphicFramePr>
          <p:nvPr/>
        </p:nvGraphicFramePr>
        <p:xfrm>
          <a:off x="0" y="346075"/>
          <a:ext cx="9144000" cy="6510973"/>
        </p:xfrm>
        <a:graphic>
          <a:graphicData uri="http://schemas.openxmlformats.org/drawingml/2006/table">
            <a:tbl>
              <a:tblPr/>
              <a:tblGrid>
                <a:gridCol w="1476375"/>
                <a:gridCol w="7667625"/>
              </a:tblGrid>
              <a:tr h="862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charset="0"/>
                          <a:ea typeface="Times New Roman" pitchFamily="18" charset="0"/>
                          <a:cs typeface="Arial" charset="0"/>
                        </a:rPr>
                        <a:t>Adrenal</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Times New Roman" pitchFamily="18" charset="0"/>
                          <a:cs typeface="Arial" charset="0"/>
                        </a:rPr>
                        <a:t>Hydrocortisone 15-40 mg daily (starting dose 10 mg on rising / 5 mg evening)</a:t>
                      </a:r>
                      <a:endParaRPr kumimoji="0" lang="ru-RU"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Times New Roman" pitchFamily="18" charset="0"/>
                          <a:cs typeface="Arial" charset="0"/>
                        </a:rPr>
                        <a:t>(Normally no need for mineralocorticoid replacement)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charset="0"/>
                          <a:ea typeface="Times New Roman" pitchFamily="18" charset="0"/>
                          <a:cs typeface="Arial" charset="0"/>
                        </a:rPr>
                        <a:t>Thyroid</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Times New Roman" pitchFamily="18" charset="0"/>
                          <a:cs typeface="Arial" charset="0"/>
                        </a:rPr>
                        <a:t>Thyroxine 100-150 µg daily</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19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charset="0"/>
                          <a:ea typeface="Times New Roman" pitchFamily="18" charset="0"/>
                          <a:cs typeface="Arial" charset="0"/>
                        </a:rPr>
                        <a:t>Gonactal</a:t>
                      </a:r>
                      <a:endParaRPr kumimoji="0" lang="ru-RU"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Times New Roman" pitchFamily="18" charset="0"/>
                          <a:cs typeface="Arial" charset="0"/>
                        </a:rPr>
                        <a:t>    Male</a:t>
                      </a:r>
                      <a:endParaRPr kumimoji="0" lang="ru-RU"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Times New Roman" pitchFamily="18" charset="0"/>
                          <a:cs typeface="Arial" charset="0"/>
                        </a:rPr>
                        <a:t>   </a:t>
                      </a:r>
                      <a:endParaRPr kumimoji="0" lang="ru-RU"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Times New Roman" pitchFamily="18" charset="0"/>
                          <a:cs typeface="Arial" charset="0"/>
                        </a:rPr>
                        <a:t>   Female</a:t>
                      </a:r>
                      <a:endParaRPr kumimoji="0" lang="ru-RU"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Times New Roman" pitchFamily="18" charset="0"/>
                          <a:cs typeface="Arial" charset="0"/>
                        </a:rPr>
                        <a:t>   </a:t>
                      </a:r>
                      <a:endParaRPr kumimoji="0" lang="ru-RU"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Times New Roman" pitchFamily="18" charset="0"/>
                          <a:cs typeface="Arial" charset="0"/>
                        </a:rPr>
                        <a:t>   Fertility</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ea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Times New Roman" pitchFamily="18" charset="0"/>
                          <a:cs typeface="Arial" charset="0"/>
                        </a:rPr>
                        <a:t>Testosterone intramuscularly, orally, as patch or implant</a:t>
                      </a:r>
                      <a:endParaRPr kumimoji="0" lang="ru-RU"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Times New Roman" pitchFamily="18" charset="0"/>
                          <a:cs typeface="Arial" charset="0"/>
                        </a:rPr>
                        <a:t>Cyclical oestrogen/progestogen orally or as patch</a:t>
                      </a:r>
                      <a:endParaRPr kumimoji="0" lang="ru-RU"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Times New Roman" pitchFamily="18" charset="0"/>
                          <a:cs typeface="Arial" charset="0"/>
                        </a:rPr>
                        <a:t>HCG plus FSH (purified or recombinant) or pulsatile GnRH to produce testicular development, spermatogenesis or ovulation</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14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charset="0"/>
                          <a:ea typeface="Times New Roman" pitchFamily="18" charset="0"/>
                          <a:cs typeface="Arial" charset="0"/>
                        </a:rPr>
                        <a:t>Growth</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Times New Roman" pitchFamily="18" charset="0"/>
                          <a:cs typeface="Arial" charset="0"/>
                        </a:rPr>
                        <a:t>Recombinant human GH used routinely to achieve normal growth in children</a:t>
                      </a:r>
                      <a:endParaRPr kumimoji="0" lang="ru-RU"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Times New Roman" pitchFamily="18" charset="0"/>
                          <a:cs typeface="Arial" charset="0"/>
                        </a:rPr>
                        <a:t>Also advocated for replacement therapy in adults where GH has effects on muscle mass and well-being</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16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charset="0"/>
                          <a:ea typeface="Times New Roman" pitchFamily="18" charset="0"/>
                          <a:cs typeface="Arial" charset="0"/>
                        </a:rPr>
                        <a:t>Thirst</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Times New Roman" pitchFamily="18" charset="0"/>
                          <a:cs typeface="Arial" charset="0"/>
                        </a:rPr>
                        <a:t>Desmopressin (DDAVP) 10-20 mg one the three times daily by nasal spray or orally 100-200 mg three times daily</a:t>
                      </a:r>
                      <a:endParaRPr kumimoji="0" lang="ru-RU"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Carbamazepine and thiazides are rarely used in mild diabetes insipidus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62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charset="0"/>
                          <a:ea typeface="Times New Roman" pitchFamily="18" charset="0"/>
                          <a:cs typeface="Arial" charset="0"/>
                        </a:rPr>
                        <a:t>Breast</a:t>
                      </a:r>
                      <a:endParaRPr kumimoji="0" lang="ru-RU"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Times New Roman" pitchFamily="18" charset="0"/>
                          <a:cs typeface="Arial" charset="0"/>
                        </a:rPr>
                        <a:t>  (Prolactin inhibition)</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Times New Roman" pitchFamily="18" charset="0"/>
                          <a:cs typeface="Arial" charset="0"/>
                        </a:rPr>
                        <a:t>Dopamine agonist as replacement inhibition (e.g. bromocriptine 2.5-15 mg daily)</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4423" name="Rectangle 87"/>
          <p:cNvSpPr>
            <a:spLocks noChangeArrowheads="1"/>
          </p:cNvSpPr>
          <p:nvPr/>
        </p:nvSpPr>
        <p:spPr bwMode="auto">
          <a:xfrm>
            <a:off x="1979613" y="0"/>
            <a:ext cx="6127750" cy="457200"/>
          </a:xfrm>
          <a:prstGeom prst="rect">
            <a:avLst/>
          </a:prstGeom>
          <a:noFill/>
          <a:ln w="9525">
            <a:noFill/>
            <a:miter lim="800000"/>
            <a:headEnd/>
            <a:tailEnd/>
          </a:ln>
          <a:effectLst/>
        </p:spPr>
        <p:txBody>
          <a:bodyPr wrap="none" anchor="ctr">
            <a:spAutoFit/>
          </a:bodyPr>
          <a:lstStyle/>
          <a:p>
            <a:r>
              <a:rPr lang="en-US" sz="2400" b="1"/>
              <a:t>Replacement therapy for hypopituiterism</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Replacement therapy</a:t>
            </a:r>
            <a:endParaRPr lang="ru-RU" b="1" dirty="0"/>
          </a:p>
        </p:txBody>
      </p:sp>
      <p:sp>
        <p:nvSpPr>
          <p:cNvPr id="3" name="Содержимое 2"/>
          <p:cNvSpPr>
            <a:spLocks noGrp="1"/>
          </p:cNvSpPr>
          <p:nvPr>
            <p:ph idx="1"/>
          </p:nvPr>
        </p:nvSpPr>
        <p:spPr/>
        <p:txBody>
          <a:bodyPr/>
          <a:lstStyle/>
          <a:p>
            <a:r>
              <a:rPr lang="en-US" dirty="0">
                <a:solidFill>
                  <a:schemeClr val="tx1"/>
                </a:solidFill>
                <a:latin typeface="+mn-lt"/>
                <a:ea typeface="+mn-ea"/>
                <a:cs typeface="+mn-cs"/>
              </a:rPr>
              <a:t>Steroid and thyroid hormones are essential for life. Both are given as oral replacement drugs, as in primary thyroid and adrenal deficiency, aiming to restore the patient to clinical and biochemical normality </a:t>
            </a:r>
            <a:r>
              <a:rPr lang="en-US" dirty="0" smtClean="0">
                <a:solidFill>
                  <a:schemeClr val="tx1"/>
                </a:solidFill>
                <a:latin typeface="+mn-lt"/>
                <a:ea typeface="+mn-ea"/>
                <a:cs typeface="+mn-cs"/>
              </a:rPr>
              <a:t> and </a:t>
            </a:r>
            <a:r>
              <a:rPr lang="en-US" dirty="0">
                <a:solidFill>
                  <a:schemeClr val="tx1"/>
                </a:solidFill>
                <a:latin typeface="+mn-lt"/>
                <a:ea typeface="+mn-ea"/>
                <a:cs typeface="+mn-cs"/>
              </a:rPr>
              <a:t>levels may be monitored by routine hormone assays. </a:t>
            </a:r>
            <a:endParaRPr lang="ru-RU" dirty="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6000" b="1" i="1" dirty="0" err="1">
                <a:solidFill>
                  <a:schemeClr val="tx1"/>
                </a:solidFill>
              </a:rPr>
              <a:t>Acromegaly</a:t>
            </a:r>
            <a:r>
              <a:rPr lang="en-US" sz="6000" b="1" i="1" dirty="0">
                <a:solidFill>
                  <a:schemeClr val="tx1"/>
                </a:solidFill>
              </a:rPr>
              <a:t> </a:t>
            </a:r>
            <a:endParaRPr lang="ru-RU" sz="6000" dirty="0">
              <a:solidFill>
                <a:schemeClr val="tx1"/>
              </a:solidFill>
            </a:endParaRPr>
          </a:p>
        </p:txBody>
      </p:sp>
      <p:sp>
        <p:nvSpPr>
          <p:cNvPr id="3" name="Содержимое 2"/>
          <p:cNvSpPr>
            <a:spLocks noGrp="1"/>
          </p:cNvSpPr>
          <p:nvPr>
            <p:ph idx="1"/>
          </p:nvPr>
        </p:nvSpPr>
        <p:spPr/>
        <p:txBody>
          <a:bodyPr/>
          <a:lstStyle/>
          <a:p>
            <a:r>
              <a:rPr lang="en-US" dirty="0" smtClean="0">
                <a:solidFill>
                  <a:schemeClr val="tx1"/>
                </a:solidFill>
                <a:latin typeface="+mn-lt"/>
                <a:ea typeface="+mn-ea"/>
                <a:cs typeface="+mn-cs"/>
              </a:rPr>
              <a:t>This </a:t>
            </a:r>
            <a:r>
              <a:rPr lang="en-US" dirty="0">
                <a:solidFill>
                  <a:schemeClr val="tx1"/>
                </a:solidFill>
                <a:latin typeface="+mn-lt"/>
                <a:ea typeface="+mn-ea"/>
                <a:cs typeface="+mn-cs"/>
              </a:rPr>
              <a:t>is due to a pituitary </a:t>
            </a:r>
            <a:r>
              <a:rPr lang="en-US" dirty="0" err="1">
                <a:solidFill>
                  <a:schemeClr val="tx1"/>
                </a:solidFill>
                <a:latin typeface="+mn-lt"/>
                <a:ea typeface="+mn-ea"/>
                <a:cs typeface="+mn-cs"/>
              </a:rPr>
              <a:t>tumour</a:t>
            </a:r>
            <a:r>
              <a:rPr lang="en-US" dirty="0">
                <a:solidFill>
                  <a:schemeClr val="tx1"/>
                </a:solidFill>
                <a:latin typeface="+mn-lt"/>
                <a:ea typeface="+mn-ea"/>
                <a:cs typeface="+mn-cs"/>
              </a:rPr>
              <a:t> in almost all cases. </a:t>
            </a:r>
            <a:endParaRPr lang="ru-RU" dirty="0" smtClean="0">
              <a:solidFill>
                <a:schemeClr val="tx1"/>
              </a:solidFill>
              <a:latin typeface="+mn-lt"/>
              <a:ea typeface="+mn-ea"/>
              <a:cs typeface="+mn-cs"/>
            </a:endParaRPr>
          </a:p>
          <a:p>
            <a:r>
              <a:rPr lang="en-US" dirty="0" smtClean="0">
                <a:solidFill>
                  <a:schemeClr val="tx1"/>
                </a:solidFill>
                <a:latin typeface="+mn-lt"/>
                <a:ea typeface="+mn-ea"/>
                <a:cs typeface="+mn-cs"/>
              </a:rPr>
              <a:t>Hyperplasia </a:t>
            </a:r>
            <a:r>
              <a:rPr lang="en-US" dirty="0">
                <a:solidFill>
                  <a:schemeClr val="tx1"/>
                </a:solidFill>
                <a:latin typeface="+mn-lt"/>
                <a:ea typeface="+mn-ea"/>
                <a:cs typeface="+mn-cs"/>
              </a:rPr>
              <a:t>due to GHRH excess is very rare. </a:t>
            </a:r>
            <a:endParaRPr lang="ru-RU" dirty="0" smtClean="0">
              <a:solidFill>
                <a:schemeClr val="tx1"/>
              </a:solidFill>
              <a:latin typeface="+mn-lt"/>
              <a:ea typeface="+mn-ea"/>
              <a:cs typeface="+mn-cs"/>
            </a:endParaRPr>
          </a:p>
          <a:p>
            <a:r>
              <a:rPr lang="ru-RU" dirty="0" smtClean="0">
                <a:solidFill>
                  <a:schemeClr val="tx1"/>
                </a:solidFill>
                <a:latin typeface="+mn-lt"/>
                <a:ea typeface="+mn-ea"/>
                <a:cs typeface="+mn-cs"/>
              </a:rPr>
              <a:t> </a:t>
            </a:r>
            <a:r>
              <a:rPr lang="en-US" dirty="0" smtClean="0">
                <a:solidFill>
                  <a:schemeClr val="tx1"/>
                </a:solidFill>
                <a:latin typeface="+mn-lt"/>
                <a:ea typeface="+mn-ea"/>
                <a:cs typeface="+mn-cs"/>
              </a:rPr>
              <a:t>Incidence </a:t>
            </a:r>
            <a:r>
              <a:rPr lang="en-US" dirty="0" smtClean="0"/>
              <a:t>of </a:t>
            </a:r>
            <a:r>
              <a:rPr lang="en-US" dirty="0" err="1" smtClean="0"/>
              <a:t>acromegaly</a:t>
            </a:r>
            <a:r>
              <a:rPr lang="en-US" dirty="0" smtClean="0"/>
              <a:t> </a:t>
            </a:r>
            <a:r>
              <a:rPr lang="en-US" dirty="0" smtClean="0">
                <a:solidFill>
                  <a:schemeClr val="tx1"/>
                </a:solidFill>
                <a:latin typeface="+mn-lt"/>
                <a:ea typeface="+mn-ea"/>
                <a:cs typeface="+mn-cs"/>
              </a:rPr>
              <a:t>is </a:t>
            </a:r>
            <a:r>
              <a:rPr lang="en-US" dirty="0">
                <a:solidFill>
                  <a:schemeClr val="tx1"/>
                </a:solidFill>
                <a:latin typeface="+mn-lt"/>
                <a:ea typeface="+mn-ea"/>
                <a:cs typeface="+mn-cs"/>
              </a:rPr>
              <a:t>approximately 3-4/million per year </a:t>
            </a:r>
            <a:r>
              <a:rPr lang="ru-RU" dirty="0" smtClean="0">
                <a:solidFill>
                  <a:schemeClr val="tx1"/>
                </a:solidFill>
                <a:latin typeface="+mn-lt"/>
                <a:ea typeface="+mn-ea"/>
                <a:cs typeface="+mn-cs"/>
              </a:rPr>
              <a:t> </a:t>
            </a:r>
          </a:p>
          <a:p>
            <a:r>
              <a:rPr lang="en-US" dirty="0" smtClean="0"/>
              <a:t>P</a:t>
            </a:r>
            <a:r>
              <a:rPr lang="en-US" dirty="0" smtClean="0">
                <a:solidFill>
                  <a:schemeClr val="tx1"/>
                </a:solidFill>
                <a:latin typeface="+mn-lt"/>
                <a:ea typeface="+mn-ea"/>
                <a:cs typeface="+mn-cs"/>
              </a:rPr>
              <a:t>revalence is about  </a:t>
            </a:r>
            <a:r>
              <a:rPr lang="en-US" dirty="0">
                <a:solidFill>
                  <a:schemeClr val="tx1"/>
                </a:solidFill>
                <a:latin typeface="+mn-lt"/>
                <a:ea typeface="+mn-ea"/>
                <a:cs typeface="+mn-cs"/>
              </a:rPr>
              <a:t>50-80/million. </a:t>
            </a:r>
            <a:endParaRPr lang="ru-RU" dirty="0">
              <a:solidFill>
                <a:schemeClr val="tx1"/>
              </a:solidFill>
              <a:latin typeface="+mn-lt"/>
              <a:ea typeface="+mn-ea"/>
              <a:cs typeface="+mn-cs"/>
            </a:endParaRPr>
          </a:p>
          <a:p>
            <a:endParaRPr lang="ru-R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Replacement therapy</a:t>
            </a:r>
            <a:endParaRPr lang="ru-RU" b="1" dirty="0"/>
          </a:p>
        </p:txBody>
      </p:sp>
      <p:sp>
        <p:nvSpPr>
          <p:cNvPr id="3" name="Содержимое 2"/>
          <p:cNvSpPr>
            <a:spLocks noGrp="1"/>
          </p:cNvSpPr>
          <p:nvPr>
            <p:ph idx="1"/>
          </p:nvPr>
        </p:nvSpPr>
        <p:spPr/>
        <p:txBody>
          <a:bodyPr/>
          <a:lstStyle/>
          <a:p>
            <a:r>
              <a:rPr lang="en-US" sz="2400" dirty="0" smtClean="0">
                <a:solidFill>
                  <a:schemeClr val="tx1"/>
                </a:solidFill>
                <a:latin typeface="+mn-lt"/>
                <a:ea typeface="+mn-ea"/>
                <a:cs typeface="+mn-cs"/>
              </a:rPr>
              <a:t>Sex hormone production is replaced with androgens and </a:t>
            </a:r>
            <a:r>
              <a:rPr lang="en-US" sz="2400" dirty="0" err="1" smtClean="0">
                <a:solidFill>
                  <a:schemeClr val="tx1"/>
                </a:solidFill>
                <a:latin typeface="+mn-lt"/>
                <a:ea typeface="+mn-ea"/>
                <a:cs typeface="+mn-cs"/>
              </a:rPr>
              <a:t>oestrogens</a:t>
            </a:r>
            <a:r>
              <a:rPr lang="en-US" sz="2400" dirty="0" smtClean="0">
                <a:solidFill>
                  <a:schemeClr val="tx1"/>
                </a:solidFill>
                <a:latin typeface="+mn-lt"/>
                <a:ea typeface="+mn-ea"/>
                <a:cs typeface="+mn-cs"/>
              </a:rPr>
              <a:t>, both for symptomatic control and to prevent long-term problems related to deficiency (e.g. osteoporosis). When fertility is desired, </a:t>
            </a:r>
            <a:r>
              <a:rPr lang="en-US" sz="2400" dirty="0" err="1" smtClean="0">
                <a:solidFill>
                  <a:schemeClr val="tx1"/>
                </a:solidFill>
                <a:latin typeface="+mn-lt"/>
                <a:ea typeface="+mn-ea"/>
                <a:cs typeface="+mn-cs"/>
              </a:rPr>
              <a:t>gonadal</a:t>
            </a:r>
            <a:r>
              <a:rPr lang="en-US" sz="2400" dirty="0" smtClean="0">
                <a:solidFill>
                  <a:schemeClr val="tx1"/>
                </a:solidFill>
                <a:latin typeface="+mn-lt"/>
                <a:ea typeface="+mn-ea"/>
                <a:cs typeface="+mn-cs"/>
              </a:rPr>
              <a:t> function may be stimulated directly by human chorionic </a:t>
            </a:r>
            <a:r>
              <a:rPr lang="en-US" sz="2400" dirty="0" err="1" smtClean="0">
                <a:solidFill>
                  <a:schemeClr val="tx1"/>
                </a:solidFill>
                <a:latin typeface="+mn-lt"/>
                <a:ea typeface="+mn-ea"/>
                <a:cs typeface="+mn-cs"/>
              </a:rPr>
              <a:t>gonadotrophin</a:t>
            </a:r>
            <a:r>
              <a:rPr lang="en-US" sz="2400" dirty="0" smtClean="0">
                <a:solidFill>
                  <a:schemeClr val="tx1"/>
                </a:solidFill>
                <a:latin typeface="+mn-lt"/>
                <a:ea typeface="+mn-ea"/>
                <a:cs typeface="+mn-cs"/>
              </a:rPr>
              <a:t> (HCG, mainly acting as LH), purified or biosynthetic </a:t>
            </a:r>
            <a:r>
              <a:rPr lang="en-US" sz="2400" dirty="0" err="1" smtClean="0">
                <a:solidFill>
                  <a:schemeClr val="tx1"/>
                </a:solidFill>
                <a:latin typeface="+mn-lt"/>
                <a:ea typeface="+mn-ea"/>
                <a:cs typeface="+mn-cs"/>
              </a:rPr>
              <a:t>gonadotrophins</a:t>
            </a:r>
            <a:r>
              <a:rPr lang="en-US" sz="2400" dirty="0" smtClean="0">
                <a:solidFill>
                  <a:schemeClr val="tx1"/>
                </a:solidFill>
                <a:latin typeface="+mn-lt"/>
                <a:ea typeface="+mn-ea"/>
                <a:cs typeface="+mn-cs"/>
              </a:rPr>
              <a:t>, or indirectly by </a:t>
            </a:r>
            <a:r>
              <a:rPr lang="en-US" sz="2400" dirty="0" err="1" smtClean="0">
                <a:solidFill>
                  <a:schemeClr val="tx1"/>
                </a:solidFill>
                <a:latin typeface="+mn-lt"/>
                <a:ea typeface="+mn-ea"/>
                <a:cs typeface="+mn-cs"/>
              </a:rPr>
              <a:t>pulsatile</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gonadotrophin</a:t>
            </a:r>
            <a:r>
              <a:rPr lang="en-US" sz="2400" dirty="0" smtClean="0">
                <a:solidFill>
                  <a:schemeClr val="tx1"/>
                </a:solidFill>
                <a:latin typeface="+mn-lt"/>
                <a:ea typeface="+mn-ea"/>
                <a:cs typeface="+mn-cs"/>
              </a:rPr>
              <a:t>-releasing hormone (</a:t>
            </a:r>
            <a:r>
              <a:rPr lang="en-US" sz="2400" dirty="0" err="1" smtClean="0">
                <a:solidFill>
                  <a:schemeClr val="tx1"/>
                </a:solidFill>
                <a:latin typeface="+mn-lt"/>
                <a:ea typeface="+mn-ea"/>
                <a:cs typeface="+mn-cs"/>
              </a:rPr>
              <a:t>GnRH</a:t>
            </a:r>
            <a:r>
              <a:rPr lang="en-US" sz="2400" dirty="0" smtClean="0">
                <a:solidFill>
                  <a:schemeClr val="tx1"/>
                </a:solidFill>
                <a:latin typeface="+mn-lt"/>
                <a:ea typeface="+mn-ea"/>
                <a:cs typeface="+mn-cs"/>
              </a:rPr>
              <a:t> - also known as luteinizing hormone-releasing hormone, LHRH); all are expensive and time-consuming and should be restricted to specialist units.</a:t>
            </a:r>
            <a:endParaRPr lang="ru-RU" sz="2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28596" y="-142900"/>
            <a:ext cx="8243887" cy="1314450"/>
          </a:xfrm>
        </p:spPr>
        <p:txBody>
          <a:bodyPr/>
          <a:lstStyle/>
          <a:p>
            <a:r>
              <a:rPr lang="en-US" b="1" dirty="0" smtClean="0"/>
              <a:t>Replacement therapy</a:t>
            </a:r>
            <a:endParaRPr lang="ru-RU" b="1" dirty="0"/>
          </a:p>
        </p:txBody>
      </p:sp>
      <p:sp>
        <p:nvSpPr>
          <p:cNvPr id="18435" name="Rectangle 3"/>
          <p:cNvSpPr>
            <a:spLocks noGrp="1" noChangeArrowheads="1"/>
          </p:cNvSpPr>
          <p:nvPr>
            <p:ph type="body" idx="1"/>
          </p:nvPr>
        </p:nvSpPr>
        <p:spPr>
          <a:xfrm>
            <a:off x="395536" y="980728"/>
            <a:ext cx="8424936" cy="5472608"/>
          </a:xfrm>
        </p:spPr>
        <p:txBody>
          <a:bodyPr/>
          <a:lstStyle/>
          <a:p>
            <a:r>
              <a:rPr lang="en-US" dirty="0" smtClean="0">
                <a:solidFill>
                  <a:schemeClr val="tx1"/>
                </a:solidFill>
                <a:latin typeface="+mn-lt"/>
                <a:ea typeface="+mn-ea"/>
                <a:cs typeface="+mn-cs"/>
              </a:rPr>
              <a:t>GH therapy is given in the growing child, under the care of a </a:t>
            </a:r>
            <a:r>
              <a:rPr lang="en-US" dirty="0" err="1" smtClean="0">
                <a:solidFill>
                  <a:schemeClr val="tx1"/>
                </a:solidFill>
                <a:latin typeface="+mn-lt"/>
                <a:ea typeface="+mn-ea"/>
                <a:cs typeface="+mn-cs"/>
              </a:rPr>
              <a:t>paediatric</a:t>
            </a:r>
            <a:r>
              <a:rPr lang="en-US" dirty="0" smtClean="0">
                <a:solidFill>
                  <a:schemeClr val="tx1"/>
                </a:solidFill>
                <a:latin typeface="+mn-lt"/>
                <a:ea typeface="+mn-ea"/>
                <a:cs typeface="+mn-cs"/>
              </a:rPr>
              <a:t> endocrinologist. </a:t>
            </a:r>
          </a:p>
          <a:p>
            <a:r>
              <a:rPr lang="en-US" dirty="0" smtClean="0">
                <a:solidFill>
                  <a:schemeClr val="tx1"/>
                </a:solidFill>
                <a:latin typeface="+mn-lt"/>
                <a:ea typeface="+mn-ea"/>
                <a:cs typeface="+mn-cs"/>
              </a:rPr>
              <a:t>In adult GH deficiency, GH therapy also produces improvements in body composition, work capacity and psychological well-being, together with reversal of lipid abnormalities associated with </a:t>
            </a:r>
            <a:r>
              <a:rPr lang="en-US" dirty="0" err="1">
                <a:solidFill>
                  <a:schemeClr val="tx1"/>
                </a:solidFill>
                <a:latin typeface="+mn-lt"/>
                <a:ea typeface="+mn-ea"/>
                <a:cs typeface="+mn-cs"/>
              </a:rPr>
              <a:t>with</a:t>
            </a:r>
            <a:r>
              <a:rPr lang="en-US" dirty="0">
                <a:solidFill>
                  <a:schemeClr val="tx1"/>
                </a:solidFill>
                <a:latin typeface="+mn-lt"/>
                <a:ea typeface="+mn-ea"/>
                <a:cs typeface="+mn-cs"/>
              </a:rPr>
              <a:t> a high cardiovascular risk, and this may result in significant symptomatic benefit in some </a:t>
            </a:r>
            <a:r>
              <a:rPr lang="en-US" dirty="0" smtClean="0">
                <a:solidFill>
                  <a:schemeClr val="tx1"/>
                </a:solidFill>
                <a:latin typeface="+mn-lt"/>
                <a:ea typeface="+mn-ea"/>
                <a:cs typeface="+mn-cs"/>
              </a:rPr>
              <a:t>cases.</a:t>
            </a:r>
            <a:endParaRPr lang="ru-RU" dirty="0" smtClean="0"/>
          </a:p>
          <a:p>
            <a:endParaRPr lang="ru-RU"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3568" y="0"/>
            <a:ext cx="8243887" cy="1314450"/>
          </a:xfrm>
        </p:spPr>
        <p:txBody>
          <a:bodyPr/>
          <a:lstStyle/>
          <a:p>
            <a:r>
              <a:rPr lang="en-US" u="sng" dirty="0" smtClean="0"/>
              <a:t>Two points should be noted: </a:t>
            </a:r>
            <a:r>
              <a:rPr lang="ru-RU" u="sng" dirty="0" smtClean="0"/>
              <a:t/>
            </a:r>
            <a:br>
              <a:rPr lang="ru-RU" u="sng" dirty="0" smtClean="0"/>
            </a:br>
            <a:endParaRPr lang="ru-RU" dirty="0"/>
          </a:p>
        </p:txBody>
      </p:sp>
      <p:sp>
        <p:nvSpPr>
          <p:cNvPr id="16387" name="Rectangle 3"/>
          <p:cNvSpPr>
            <a:spLocks noGrp="1" noChangeArrowheads="1"/>
          </p:cNvSpPr>
          <p:nvPr>
            <p:ph idx="1"/>
          </p:nvPr>
        </p:nvSpPr>
        <p:spPr>
          <a:xfrm>
            <a:off x="642910" y="1357298"/>
            <a:ext cx="8177562" cy="5240054"/>
          </a:xfrm>
        </p:spPr>
        <p:txBody>
          <a:bodyPr/>
          <a:lstStyle/>
          <a:p>
            <a:r>
              <a:rPr lang="en-US" sz="2800" dirty="0" smtClean="0"/>
              <a:t>Thyroid </a:t>
            </a:r>
            <a:r>
              <a:rPr lang="en-US" sz="2800" dirty="0"/>
              <a:t>replacement should not commence until normal </a:t>
            </a:r>
            <a:r>
              <a:rPr lang="en-US" sz="2800" dirty="0" err="1"/>
              <a:t>glucocorticoid</a:t>
            </a:r>
            <a:r>
              <a:rPr lang="en-US" sz="2800" dirty="0"/>
              <a:t> function has been demonstrated or replacement steroid therapy initiated, as an adrenal 'crisis' may otherwise be precipitated. </a:t>
            </a:r>
            <a:endParaRPr lang="ru-RU" sz="2800" dirty="0"/>
          </a:p>
          <a:p>
            <a:r>
              <a:rPr lang="en-US" sz="2800" dirty="0" err="1"/>
              <a:t>Glucocorticoid</a:t>
            </a:r>
            <a:r>
              <a:rPr lang="en-US" sz="2800" dirty="0"/>
              <a:t> deficiency may mask impaired urine concentrating ability, diabetes </a:t>
            </a:r>
            <a:r>
              <a:rPr lang="en-US" sz="2800" dirty="0" err="1"/>
              <a:t>insipidus</a:t>
            </a:r>
            <a:r>
              <a:rPr lang="en-US" sz="2800" dirty="0"/>
              <a:t> only becoming apparent after steroid replacement.</a:t>
            </a:r>
            <a:endParaRPr lang="ru-RU"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6000" b="1" i="1" dirty="0">
                <a:solidFill>
                  <a:schemeClr val="tx1"/>
                </a:solidFill>
              </a:rPr>
              <a:t>Clinical features </a:t>
            </a:r>
            <a:r>
              <a:rPr lang="ru-RU" sz="6000" dirty="0">
                <a:solidFill>
                  <a:schemeClr val="tx1"/>
                </a:solidFill>
              </a:rPr>
              <a:t/>
            </a:r>
            <a:br>
              <a:rPr lang="ru-RU" sz="6000" dirty="0">
                <a:solidFill>
                  <a:schemeClr val="tx1"/>
                </a:solidFill>
              </a:rPr>
            </a:br>
            <a:endParaRPr lang="ru-RU" dirty="0"/>
          </a:p>
        </p:txBody>
      </p:sp>
      <p:sp>
        <p:nvSpPr>
          <p:cNvPr id="3" name="Содержимое 2"/>
          <p:cNvSpPr>
            <a:spLocks noGrp="1"/>
          </p:cNvSpPr>
          <p:nvPr>
            <p:ph idx="1"/>
          </p:nvPr>
        </p:nvSpPr>
        <p:spPr>
          <a:xfrm>
            <a:off x="428596" y="928670"/>
            <a:ext cx="8258204" cy="5127643"/>
          </a:xfrm>
        </p:spPr>
        <p:txBody>
          <a:bodyPr/>
          <a:lstStyle/>
          <a:p>
            <a:r>
              <a:rPr lang="en-US" dirty="0" smtClean="0">
                <a:solidFill>
                  <a:schemeClr val="tx1"/>
                </a:solidFill>
                <a:latin typeface="+mn-lt"/>
                <a:ea typeface="+mn-ea"/>
                <a:cs typeface="+mn-cs"/>
              </a:rPr>
              <a:t>Symptoms </a:t>
            </a:r>
            <a:r>
              <a:rPr lang="en-US" dirty="0">
                <a:solidFill>
                  <a:schemeClr val="tx1"/>
                </a:solidFill>
                <a:latin typeface="+mn-lt"/>
                <a:ea typeface="+mn-ea"/>
                <a:cs typeface="+mn-cs"/>
              </a:rPr>
              <a:t>and signs of </a:t>
            </a:r>
            <a:r>
              <a:rPr lang="en-US" dirty="0" err="1">
                <a:solidFill>
                  <a:schemeClr val="tx1"/>
                </a:solidFill>
                <a:latin typeface="+mn-lt"/>
                <a:ea typeface="+mn-ea"/>
                <a:cs typeface="+mn-cs"/>
              </a:rPr>
              <a:t>acromegaly</a:t>
            </a:r>
            <a:r>
              <a:rPr lang="en-US" dirty="0">
                <a:solidFill>
                  <a:schemeClr val="tx1"/>
                </a:solidFill>
                <a:latin typeface="+mn-lt"/>
                <a:ea typeface="+mn-ea"/>
                <a:cs typeface="+mn-cs"/>
              </a:rPr>
              <a:t> are shown in </a:t>
            </a:r>
            <a:r>
              <a:rPr lang="en-US" dirty="0" smtClean="0">
                <a:solidFill>
                  <a:schemeClr val="tx1"/>
                </a:solidFill>
                <a:latin typeface="+mn-lt"/>
                <a:ea typeface="+mn-ea"/>
                <a:cs typeface="+mn-cs"/>
              </a:rPr>
              <a:t> next figure. </a:t>
            </a:r>
          </a:p>
          <a:p>
            <a:r>
              <a:rPr lang="en-US" dirty="0" smtClean="0">
                <a:solidFill>
                  <a:schemeClr val="tx1"/>
                </a:solidFill>
                <a:latin typeface="+mn-lt"/>
                <a:ea typeface="+mn-ea"/>
                <a:cs typeface="+mn-cs"/>
              </a:rPr>
              <a:t>One-third </a:t>
            </a:r>
            <a:r>
              <a:rPr lang="en-US" dirty="0">
                <a:solidFill>
                  <a:schemeClr val="tx1"/>
                </a:solidFill>
                <a:latin typeface="+mn-lt"/>
                <a:ea typeface="+mn-ea"/>
                <a:cs typeface="+mn-cs"/>
              </a:rPr>
              <a:t>of patients present with changes in appearance</a:t>
            </a:r>
            <a:r>
              <a:rPr lang="en-US" dirty="0" smtClean="0">
                <a:solidFill>
                  <a:schemeClr val="tx1"/>
                </a:solidFill>
                <a:latin typeface="+mn-lt"/>
                <a:ea typeface="+mn-ea"/>
                <a:cs typeface="+mn-cs"/>
              </a:rPr>
              <a:t>,</a:t>
            </a:r>
          </a:p>
          <a:p>
            <a:r>
              <a:rPr lang="en-US" dirty="0" smtClean="0">
                <a:solidFill>
                  <a:schemeClr val="tx1"/>
                </a:solidFill>
                <a:latin typeface="+mn-lt"/>
                <a:ea typeface="+mn-ea"/>
                <a:cs typeface="+mn-cs"/>
              </a:rPr>
              <a:t> </a:t>
            </a:r>
            <a:r>
              <a:rPr lang="en-US" dirty="0">
                <a:solidFill>
                  <a:schemeClr val="tx1"/>
                </a:solidFill>
                <a:latin typeface="+mn-lt"/>
                <a:ea typeface="+mn-ea"/>
                <a:cs typeface="+mn-cs"/>
              </a:rPr>
              <a:t>one-quarter with visual field defects or headaches</a:t>
            </a:r>
            <a:r>
              <a:rPr lang="en-US" dirty="0" smtClean="0">
                <a:solidFill>
                  <a:schemeClr val="tx1"/>
                </a:solidFill>
                <a:latin typeface="+mn-lt"/>
                <a:ea typeface="+mn-ea"/>
                <a:cs typeface="+mn-cs"/>
              </a:rPr>
              <a:t>;</a:t>
            </a:r>
          </a:p>
          <a:p>
            <a:r>
              <a:rPr lang="en-US" dirty="0" smtClean="0">
                <a:solidFill>
                  <a:schemeClr val="tx1"/>
                </a:solidFill>
                <a:latin typeface="+mn-lt"/>
                <a:ea typeface="+mn-ea"/>
                <a:cs typeface="+mn-cs"/>
              </a:rPr>
              <a:t> </a:t>
            </a:r>
            <a:r>
              <a:rPr lang="en-US" dirty="0">
                <a:solidFill>
                  <a:schemeClr val="tx1"/>
                </a:solidFill>
                <a:latin typeface="+mn-lt"/>
                <a:ea typeface="+mn-ea"/>
                <a:cs typeface="+mn-cs"/>
              </a:rPr>
              <a:t>in the remainder the diagnosis is made by an alert observer in another clinic, e.g. GP, diabetic, hypertension, dental, dermatology. </a:t>
            </a:r>
            <a:endParaRPr lang="ru-RU" dirty="0">
              <a:solidFill>
                <a:schemeClr val="tx1"/>
              </a:solidFill>
              <a:latin typeface="+mn-lt"/>
              <a:ea typeface="+mn-ea"/>
              <a:cs typeface="+mn-cs"/>
            </a:endParaRP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5"/>
          <p:cNvSpPr>
            <a:spLocks noChangeArrowheads="1"/>
          </p:cNvSpPr>
          <p:nvPr/>
        </p:nvSpPr>
        <p:spPr bwMode="auto">
          <a:xfrm>
            <a:off x="-285750" y="666750"/>
            <a:ext cx="9144000" cy="0"/>
          </a:xfrm>
          <a:prstGeom prst="rect">
            <a:avLst/>
          </a:prstGeom>
          <a:noFill/>
          <a:ln w="9525">
            <a:noFill/>
            <a:miter lim="800000"/>
            <a:headEnd/>
            <a:tailEnd/>
          </a:ln>
          <a:effectLst/>
        </p:spPr>
        <p:txBody>
          <a:bodyPr wrap="none" anchor="ctr">
            <a:spAutoFit/>
          </a:bodyPr>
          <a:lstStyle/>
          <a:p>
            <a:endParaRPr lang="ru-RU"/>
          </a:p>
        </p:txBody>
      </p:sp>
      <p:graphicFrame>
        <p:nvGraphicFramePr>
          <p:cNvPr id="7172" name="Object 4"/>
          <p:cNvGraphicFramePr>
            <a:graphicFrameLocks noChangeAspect="1"/>
          </p:cNvGraphicFramePr>
          <p:nvPr/>
        </p:nvGraphicFramePr>
        <p:xfrm>
          <a:off x="0" y="549275"/>
          <a:ext cx="9105900" cy="5176838"/>
        </p:xfrm>
        <a:graphic>
          <a:graphicData uri="http://schemas.openxmlformats.org/presentationml/2006/ole">
            <p:oleObj spid="_x0000_s12290" name="Точечный рисунок" r:id="rId3" imgW="6811326" imgH="3847619" progId="PBrush">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i="1" dirty="0" smtClean="0"/>
              <a:t>Investigations </a:t>
            </a:r>
            <a:r>
              <a:rPr lang="ru-RU" dirty="0" smtClean="0"/>
              <a:t/>
            </a:r>
            <a:br>
              <a:rPr lang="ru-RU" dirty="0" smtClean="0"/>
            </a:br>
            <a:endParaRPr lang="ru-RU" dirty="0"/>
          </a:p>
        </p:txBody>
      </p:sp>
      <p:sp>
        <p:nvSpPr>
          <p:cNvPr id="3" name="Содержимое 2"/>
          <p:cNvSpPr>
            <a:spLocks noGrp="1"/>
          </p:cNvSpPr>
          <p:nvPr>
            <p:ph idx="1"/>
          </p:nvPr>
        </p:nvSpPr>
        <p:spPr>
          <a:xfrm>
            <a:off x="395536" y="692696"/>
            <a:ext cx="8229600" cy="4456113"/>
          </a:xfrm>
        </p:spPr>
        <p:txBody>
          <a:bodyPr/>
          <a:lstStyle/>
          <a:p>
            <a:pPr lvl="0"/>
            <a:r>
              <a:rPr lang="en-US" b="1" dirty="0" smtClean="0"/>
              <a:t>GH levels</a:t>
            </a:r>
            <a:r>
              <a:rPr lang="en-US" dirty="0" smtClean="0"/>
              <a:t> may exclude </a:t>
            </a:r>
            <a:r>
              <a:rPr lang="en-US" dirty="0" err="1" smtClean="0"/>
              <a:t>acromegaly</a:t>
            </a:r>
            <a:r>
              <a:rPr lang="en-US" dirty="0" smtClean="0"/>
              <a:t> if undetectable but a detectable value is non-diagnostic. Normal adult levels are &lt; 1 </a:t>
            </a:r>
            <a:r>
              <a:rPr lang="en-US" dirty="0" err="1" smtClean="0"/>
              <a:t>mU</a:t>
            </a:r>
            <a:r>
              <a:rPr lang="en-US" dirty="0" smtClean="0"/>
              <a:t>/L for most of the day except during stress or a 'GH pulse'. </a:t>
            </a:r>
            <a:endParaRPr lang="ru-RU" dirty="0" smtClean="0"/>
          </a:p>
          <a:p>
            <a:pPr lvl="0"/>
            <a:r>
              <a:rPr lang="en-US" b="1" dirty="0" smtClean="0"/>
              <a:t>The glucose tolerance test</a:t>
            </a:r>
            <a:r>
              <a:rPr lang="en-US" dirty="0" smtClean="0"/>
              <a:t> is diagnostic. </a:t>
            </a:r>
            <a:r>
              <a:rPr lang="en-US" dirty="0" err="1" smtClean="0"/>
              <a:t>Acromegalics</a:t>
            </a:r>
            <a:r>
              <a:rPr lang="en-US" dirty="0" smtClean="0"/>
              <a:t> fail to suppress GH below 1 </a:t>
            </a:r>
            <a:r>
              <a:rPr lang="en-US" dirty="0" err="1" smtClean="0"/>
              <a:t>mU</a:t>
            </a:r>
            <a:r>
              <a:rPr lang="en-US" dirty="0" smtClean="0"/>
              <a:t>/L and some show a paradoxical rise; about 25% of </a:t>
            </a:r>
            <a:r>
              <a:rPr lang="en-US" dirty="0" err="1" smtClean="0"/>
              <a:t>acromegalics</a:t>
            </a:r>
            <a:r>
              <a:rPr lang="en-US" dirty="0" smtClean="0"/>
              <a:t> have a diabetic glucose tolerance test. </a:t>
            </a:r>
            <a:endParaRPr lang="ru-RU"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i="1" dirty="0" smtClean="0"/>
              <a:t>Investigations </a:t>
            </a:r>
            <a:endParaRPr lang="ru-RU" dirty="0" smtClean="0"/>
          </a:p>
        </p:txBody>
      </p:sp>
      <p:sp>
        <p:nvSpPr>
          <p:cNvPr id="3" name="Содержимое 2"/>
          <p:cNvSpPr>
            <a:spLocks noGrp="1"/>
          </p:cNvSpPr>
          <p:nvPr>
            <p:ph idx="1"/>
          </p:nvPr>
        </p:nvSpPr>
        <p:spPr/>
        <p:txBody>
          <a:bodyPr/>
          <a:lstStyle/>
          <a:p>
            <a:pPr lvl="0"/>
            <a:r>
              <a:rPr lang="en-US" b="1" dirty="0" smtClean="0"/>
              <a:t>IGF-1 levels</a:t>
            </a:r>
            <a:r>
              <a:rPr lang="en-US" dirty="0" smtClean="0"/>
              <a:t> are almost always raised in </a:t>
            </a:r>
            <a:r>
              <a:rPr lang="en-US" dirty="0" err="1" smtClean="0"/>
              <a:t>acromegaly</a:t>
            </a:r>
            <a:r>
              <a:rPr lang="en-US" dirty="0" smtClean="0"/>
              <a:t> - a single plasma level of IGF-1 reflects mean 24-hour GH levels and is useful in diagnosis. </a:t>
            </a:r>
            <a:endParaRPr lang="ru-RU" dirty="0" smtClean="0"/>
          </a:p>
          <a:p>
            <a:pPr lvl="0"/>
            <a:r>
              <a:rPr lang="en-US" b="1" dirty="0" smtClean="0"/>
              <a:t>Visual field defects</a:t>
            </a:r>
            <a:r>
              <a:rPr lang="en-US" dirty="0" smtClean="0"/>
              <a:t> are common. </a:t>
            </a:r>
            <a:endParaRPr lang="ru-RU" dirty="0" smtClean="0"/>
          </a:p>
          <a:p>
            <a:pPr lvl="0"/>
            <a:r>
              <a:rPr lang="en-US" b="1" dirty="0" smtClean="0"/>
              <a:t>MRI scan of pituitary</a:t>
            </a:r>
            <a:r>
              <a:rPr lang="en-US" dirty="0" smtClean="0"/>
              <a:t> - will almost always reveal the pituitary adenoma. </a:t>
            </a:r>
            <a:endParaRPr lang="ru-RU" dirty="0" smtClean="0"/>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i="1" dirty="0" smtClean="0"/>
              <a:t>Investigations </a:t>
            </a:r>
            <a:endParaRPr lang="ru-RU" dirty="0"/>
          </a:p>
        </p:txBody>
      </p:sp>
      <p:sp>
        <p:nvSpPr>
          <p:cNvPr id="3" name="Содержимое 2"/>
          <p:cNvSpPr>
            <a:spLocks noGrp="1"/>
          </p:cNvSpPr>
          <p:nvPr>
            <p:ph idx="1"/>
          </p:nvPr>
        </p:nvSpPr>
        <p:spPr/>
        <p:txBody>
          <a:bodyPr/>
          <a:lstStyle/>
          <a:p>
            <a:pPr lvl="0"/>
            <a:r>
              <a:rPr lang="en-US" b="1" dirty="0" smtClean="0"/>
              <a:t>Pituitary function</a:t>
            </a:r>
            <a:r>
              <a:rPr lang="en-US" dirty="0" smtClean="0"/>
              <a:t> - partial or complete anterior </a:t>
            </a:r>
            <a:r>
              <a:rPr lang="en-US" dirty="0" err="1" smtClean="0"/>
              <a:t>hypopituitarism</a:t>
            </a:r>
            <a:r>
              <a:rPr lang="en-US" dirty="0" smtClean="0"/>
              <a:t> is common. </a:t>
            </a:r>
            <a:endParaRPr lang="ru-RU" dirty="0" smtClean="0"/>
          </a:p>
          <a:p>
            <a:pPr lvl="0"/>
            <a:r>
              <a:rPr lang="en-US" b="1" dirty="0" err="1" smtClean="0"/>
              <a:t>Prolactin</a:t>
            </a:r>
            <a:r>
              <a:rPr lang="en-US" dirty="0" smtClean="0"/>
              <a:t> - mild to moderate </a:t>
            </a:r>
            <a:r>
              <a:rPr lang="en-US" dirty="0" err="1" smtClean="0"/>
              <a:t>hyperprolactinaemia</a:t>
            </a:r>
            <a:r>
              <a:rPr lang="en-US" dirty="0" smtClean="0"/>
              <a:t> occurs in 30% of patients. In some, the adenoma secretes both GH and </a:t>
            </a:r>
            <a:r>
              <a:rPr lang="en-US" dirty="0" err="1" smtClean="0"/>
              <a:t>prolactin</a:t>
            </a:r>
            <a:r>
              <a:rPr lang="en-US" dirty="0" smtClean="0"/>
              <a:t>. </a:t>
            </a:r>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Шары">
  <a:themeElements>
    <a:clrScheme name="Шары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Шары">
      <a:majorFont>
        <a:latin typeface="Verdan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Шары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Шары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Шары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Шары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Шары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Шары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Шары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Шары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Шары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Balloons</Template>
  <TotalTime>361</TotalTime>
  <Words>2302</Words>
  <Application>Microsoft Office PowerPoint</Application>
  <PresentationFormat>Экран (4:3)</PresentationFormat>
  <Paragraphs>234</Paragraphs>
  <Slides>42</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42</vt:i4>
      </vt:variant>
    </vt:vector>
  </HeadingPairs>
  <TitlesOfParts>
    <vt:vector size="44" baseType="lpstr">
      <vt:lpstr>Шары</vt:lpstr>
      <vt:lpstr>Точечный рисунок</vt:lpstr>
      <vt:lpstr>Pituitary gland disease</vt:lpstr>
      <vt:lpstr>Growth hormone excess: gigantism and acromegaly </vt:lpstr>
      <vt:lpstr>Tall stature</vt:lpstr>
      <vt:lpstr>Acromegaly </vt:lpstr>
      <vt:lpstr>Clinical features  </vt:lpstr>
      <vt:lpstr>Слайд 6</vt:lpstr>
      <vt:lpstr>Investigations  </vt:lpstr>
      <vt:lpstr>Investigations </vt:lpstr>
      <vt:lpstr>Investigations </vt:lpstr>
      <vt:lpstr> Pituitary visualisation</vt:lpstr>
      <vt:lpstr>Слайд 11</vt:lpstr>
      <vt:lpstr>Management  </vt:lpstr>
      <vt:lpstr>Treatment</vt:lpstr>
      <vt:lpstr>Management and treatment </vt:lpstr>
      <vt:lpstr>Drug treatment</vt:lpstr>
      <vt:lpstr>Surgery </vt:lpstr>
      <vt:lpstr>Слайд 17</vt:lpstr>
      <vt:lpstr>External radiotherapy </vt:lpstr>
      <vt:lpstr>Somatostatin analogues  </vt:lpstr>
      <vt:lpstr>Dopamine agonists </vt:lpstr>
      <vt:lpstr>  Growth hormone antagonists </vt:lpstr>
      <vt:lpstr>Outcomes</vt:lpstr>
      <vt:lpstr> Treatment results in Cushing disease</vt:lpstr>
      <vt:lpstr>Hypopituitarism </vt:lpstr>
      <vt:lpstr>Multiple deficiencies - . Panhypopituitarism </vt:lpstr>
      <vt:lpstr>Posterior pituitary deficiency (hypothalamic cause)</vt:lpstr>
      <vt:lpstr>Слайд 27</vt:lpstr>
      <vt:lpstr>Clinical features </vt:lpstr>
      <vt:lpstr>Clinical features </vt:lpstr>
      <vt:lpstr>Particular syndromes related to hypopituitarism are: </vt:lpstr>
      <vt:lpstr>2. Sheehan's syndrome</vt:lpstr>
      <vt:lpstr>Слайд 32</vt:lpstr>
      <vt:lpstr>Investigations  </vt:lpstr>
      <vt:lpstr>Слайд 34</vt:lpstr>
      <vt:lpstr>Assessment of the hypothalamo-pituitary-adrenal</vt:lpstr>
      <vt:lpstr>Insulin tolerance test </vt:lpstr>
      <vt:lpstr>Normal response  </vt:lpstr>
      <vt:lpstr>Слайд 38</vt:lpstr>
      <vt:lpstr>Replacement therapy</vt:lpstr>
      <vt:lpstr>Replacement therapy</vt:lpstr>
      <vt:lpstr>Replacement therapy</vt:lpstr>
      <vt:lpstr>Two points should be noted: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Dell</dc:creator>
  <cp:lastModifiedBy>user</cp:lastModifiedBy>
  <cp:revision>29</cp:revision>
  <dcterms:created xsi:type="dcterms:W3CDTF">2006-03-14T15:11:25Z</dcterms:created>
  <dcterms:modified xsi:type="dcterms:W3CDTF">2022-04-12T07:13:05Z</dcterms:modified>
</cp:coreProperties>
</file>