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307" r:id="rId3"/>
    <p:sldId id="308" r:id="rId4"/>
    <p:sldId id="257" r:id="rId5"/>
    <p:sldId id="309" r:id="rId6"/>
    <p:sldId id="258" r:id="rId7"/>
    <p:sldId id="310" r:id="rId8"/>
    <p:sldId id="311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312" r:id="rId20"/>
    <p:sldId id="313" r:id="rId21"/>
    <p:sldId id="271" r:id="rId22"/>
    <p:sldId id="314" r:id="rId23"/>
    <p:sldId id="315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316" r:id="rId33"/>
    <p:sldId id="317" r:id="rId34"/>
    <p:sldId id="319" r:id="rId35"/>
    <p:sldId id="318" r:id="rId36"/>
    <p:sldId id="281" r:id="rId37"/>
    <p:sldId id="282" r:id="rId38"/>
    <p:sldId id="283" r:id="rId39"/>
    <p:sldId id="284" r:id="rId40"/>
    <p:sldId id="320" r:id="rId41"/>
    <p:sldId id="321" r:id="rId42"/>
    <p:sldId id="285" r:id="rId43"/>
    <p:sldId id="286" r:id="rId44"/>
    <p:sldId id="287" r:id="rId45"/>
    <p:sldId id="288" r:id="rId46"/>
    <p:sldId id="289" r:id="rId47"/>
    <p:sldId id="290" r:id="rId48"/>
    <p:sldId id="291" r:id="rId49"/>
    <p:sldId id="292" r:id="rId50"/>
    <p:sldId id="293" r:id="rId51"/>
    <p:sldId id="294" r:id="rId52"/>
    <p:sldId id="295" r:id="rId53"/>
    <p:sldId id="296" r:id="rId54"/>
    <p:sldId id="297" r:id="rId55"/>
    <p:sldId id="298" r:id="rId56"/>
    <p:sldId id="299" r:id="rId57"/>
    <p:sldId id="300" r:id="rId58"/>
    <p:sldId id="301" r:id="rId59"/>
    <p:sldId id="302" r:id="rId60"/>
    <p:sldId id="303" r:id="rId61"/>
    <p:sldId id="304" r:id="rId62"/>
    <p:sldId id="305" r:id="rId63"/>
    <p:sldId id="306" r:id="rId6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E59B34-9C55-4FE4-8304-E692086167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034D7-3A0F-46B5-9989-2576CA47F9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03654-8CE8-4338-926D-A7551825D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A35A8-F0C4-4806-847B-0485295101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B8227-1C8D-4C06-B99D-2654DC9960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4AFE4-ED58-4DE1-BEE3-24CCE0E5F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E649C-3888-406B-B4FE-67B4DA609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2467D-5B3C-46C7-A808-927DF436D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032B3-2979-4BCE-B60D-FD53E9C93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93541-50B3-47B3-B9D6-7C3AFDA82C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23E546-976A-48CD-99CC-800573B4C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072B0-20B7-455C-9E64-F0738951E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1267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8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69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70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1271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2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34D3B877-FCB9-45FD-91B0-C4449F3BFF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773238"/>
            <a:ext cx="8134350" cy="1933575"/>
          </a:xfrm>
        </p:spPr>
        <p:txBody>
          <a:bodyPr/>
          <a:lstStyle/>
          <a:p>
            <a:pPr algn="ctr" eaLnBrk="1" hangingPunct="1"/>
            <a:r>
              <a:rPr lang="en-US" sz="8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thyroid gland disease</a:t>
            </a:r>
            <a:endParaRPr lang="ru-RU" sz="8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35696" y="4077072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Volgograd State Medical University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The Internal Disease Department</a:t>
            </a:r>
          </a:p>
          <a:p>
            <a:pPr>
              <a:defRPr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PhD, MD, Prof. AR </a:t>
            </a:r>
            <a:r>
              <a:rPr lang="en-US" b="1" dirty="0" err="1" smtClean="0">
                <a:solidFill>
                  <a:schemeClr val="accent1">
                    <a:lumMod val="75000"/>
                  </a:schemeClr>
                </a:solidFill>
              </a:rPr>
              <a:t>Babaeva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algn="ctr" eaLnBrk="1" hangingPunct="1"/>
            <a:r>
              <a:rPr lang="en-US" sz="4400" b="1" dirty="0" smtClean="0">
                <a:solidFill>
                  <a:srgbClr val="7030A0"/>
                </a:solidFill>
              </a:rPr>
              <a:t>Thyroid function tests</a:t>
            </a:r>
            <a:endParaRPr lang="ru-RU" sz="4400" b="1" dirty="0" smtClean="0">
              <a:solidFill>
                <a:srgbClr val="7030A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785225" cy="60213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1) </a:t>
            </a:r>
            <a:r>
              <a:rPr lang="en-US" sz="3600" b="1" smtClean="0"/>
              <a:t>TSH measurement  </a:t>
            </a:r>
            <a:endParaRPr lang="ru-RU" sz="3600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3600" smtClean="0"/>
              <a:t>   As a single test of thyroid function it is the most sensitive in most circumstances, but many laboratories prefer to perform at least two tests: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TSH + free T4 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TSH + free T3 (where hyperthyroidism is suspected)</a:t>
            </a:r>
          </a:p>
          <a:p>
            <a:pPr eaLnBrk="1" hangingPunct="1">
              <a:lnSpc>
                <a:spcPct val="90000"/>
              </a:lnSpc>
            </a:pPr>
            <a:r>
              <a:rPr lang="en-US" sz="3600" smtClean="0"/>
              <a:t>TSH + serum free T4 (where hypothyroidism is likely).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5888"/>
            <a:ext cx="8642350" cy="64817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b="1" smtClean="0"/>
              <a:t>2) 'Free' T4 tests</a:t>
            </a:r>
            <a:endParaRPr lang="ru-RU" sz="4000" u="sng" smtClean="0"/>
          </a:p>
          <a:p>
            <a:pPr eaLnBrk="1" hangingPunct="1"/>
            <a:r>
              <a:rPr lang="en-US" sz="4000" smtClean="0"/>
              <a:t>These attempt to measure only the unbound active hormone </a:t>
            </a:r>
          </a:p>
          <a:p>
            <a:pPr eaLnBrk="1" hangingPunct="1"/>
            <a:r>
              <a:rPr lang="en-US" sz="4000" smtClean="0"/>
              <a:t>TBG is sometimes measured directly</a:t>
            </a:r>
            <a:endParaRPr lang="en-US" sz="40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4000" b="1" smtClean="0"/>
              <a:t>3) TRH test</a:t>
            </a:r>
            <a:endParaRPr lang="en-US" sz="4000" smtClean="0"/>
          </a:p>
          <a:p>
            <a:pPr eaLnBrk="1" hangingPunct="1"/>
            <a:r>
              <a:rPr lang="en-US" sz="4000" smtClean="0"/>
              <a:t>This has been rendered almost obsolete except for investigation of hypothalamic-pituitary dysfunction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87338" y="115888"/>
            <a:ext cx="8856662" cy="1143000"/>
          </a:xfrm>
        </p:spPr>
        <p:txBody>
          <a:bodyPr/>
          <a:lstStyle/>
          <a:p>
            <a:pPr algn="ctr" eaLnBrk="1" hangingPunct="1"/>
            <a:r>
              <a:rPr lang="en-US" sz="3600" b="1" i="1" u="sng" smtClean="0">
                <a:solidFill>
                  <a:schemeClr val="tx1"/>
                </a:solidFill>
              </a:rPr>
              <a:t>Problems in interpretation of </a:t>
            </a:r>
            <a:br>
              <a:rPr lang="en-US" sz="3600" b="1" i="1" u="sng" smtClean="0">
                <a:solidFill>
                  <a:schemeClr val="tx1"/>
                </a:solidFill>
              </a:rPr>
            </a:br>
            <a:r>
              <a:rPr lang="en-US" sz="3600" b="1" i="1" u="sng" smtClean="0">
                <a:solidFill>
                  <a:schemeClr val="tx1"/>
                </a:solidFill>
              </a:rPr>
              <a:t>thyroid function tests.</a:t>
            </a:r>
            <a:endParaRPr lang="ru-RU" sz="3600" b="1" i="1" u="sng" smtClean="0">
              <a:solidFill>
                <a:schemeClr val="tx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0213" y="1268413"/>
            <a:ext cx="8713787" cy="58705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There are three major areas of difficulty:</a:t>
            </a:r>
            <a:endParaRPr 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1. Serious acute or chronic illness</a:t>
            </a:r>
            <a:endParaRPr lang="en-US" sz="3600" smtClean="0"/>
          </a:p>
          <a:p>
            <a:pPr eaLnBrk="1" hangingPunct="1"/>
            <a:r>
              <a:rPr lang="en-US" sz="3600" smtClean="0"/>
              <a:t>ill patients can have low total and free T4 and T3 with a normal or low basal TSH (the 'sick euthyroid' syndrome)</a:t>
            </a:r>
          </a:p>
          <a:p>
            <a:pPr eaLnBrk="1" hangingPunct="1"/>
            <a:r>
              <a:rPr lang="en-US" sz="3600" smtClean="0"/>
              <a:t>levels are  only mildly below normal and are mediated by IL-1 and IL-6</a:t>
            </a:r>
          </a:p>
          <a:p>
            <a:pPr eaLnBrk="1" hangingPunct="1"/>
            <a:r>
              <a:rPr lang="en-US" sz="3600" smtClean="0"/>
              <a:t>the tests should be repeated after resolution of the underlying illness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8785225" cy="64801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2. Pregnancy and oral contraceptives</a:t>
            </a:r>
            <a:endParaRPr lang="en-US" sz="3600" smtClean="0"/>
          </a:p>
          <a:p>
            <a:pPr eaLnBrk="1" hangingPunct="1"/>
            <a:r>
              <a:rPr lang="en-US" sz="3600" smtClean="0"/>
              <a:t>greatly increased TBG levels </a:t>
            </a:r>
          </a:p>
          <a:p>
            <a:pPr eaLnBrk="1" hangingPunct="1"/>
            <a:r>
              <a:rPr lang="en-US" sz="3600" smtClean="0"/>
              <a:t>high or high-normal total T4</a:t>
            </a:r>
          </a:p>
          <a:p>
            <a:pPr eaLnBrk="1" hangingPunct="1"/>
            <a:r>
              <a:rPr lang="en-US" sz="3600" smtClean="0"/>
              <a:t>normal free T4</a:t>
            </a:r>
          </a:p>
          <a:p>
            <a:pPr eaLnBrk="1" hangingPunct="1"/>
            <a:r>
              <a:rPr lang="en-US" sz="3600" smtClean="0"/>
              <a:t>TSH is often slightly suppressed in the first trimester.</a:t>
            </a:r>
            <a:endParaRPr 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3. Drugs</a:t>
            </a:r>
            <a:endParaRPr lang="en-US" sz="3600" smtClean="0"/>
          </a:p>
          <a:p>
            <a:pPr eaLnBrk="1" hangingPunct="1"/>
            <a:r>
              <a:rPr lang="en-US" sz="3600" smtClean="0"/>
              <a:t>Many drugs affect thyroid function tests by interfering with protein binding. Basal TSH should be measured.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dirty="0" err="1" smtClean="0">
                <a:solidFill>
                  <a:srgbClr val="7030A0"/>
                </a:solidFill>
              </a:rPr>
              <a:t>Antithyroid</a:t>
            </a:r>
            <a:r>
              <a:rPr lang="en-US" sz="4800" b="1" dirty="0" smtClean="0">
                <a:solidFill>
                  <a:srgbClr val="7030A0"/>
                </a:solidFill>
              </a:rPr>
              <a:t> antibodies</a:t>
            </a:r>
            <a:endParaRPr lang="ru-RU" sz="4800" b="1" dirty="0" smtClean="0">
              <a:solidFill>
                <a:srgbClr val="7030A0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713788" cy="49339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They may be either destructive or stimulating; both occasionally coexist in the same patient. 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u="sng" smtClean="0"/>
              <a:t>Destructive antibodies may be directed:</a:t>
            </a:r>
          </a:p>
          <a:p>
            <a:pPr eaLnBrk="1" hangingPunct="1"/>
            <a:r>
              <a:rPr lang="en-US" sz="3600" smtClean="0"/>
              <a:t>against the microsomes (the antigen is the thyroid peroxidase (TPO) enzyme)</a:t>
            </a:r>
          </a:p>
          <a:p>
            <a:pPr eaLnBrk="1" hangingPunct="1"/>
            <a:r>
              <a:rPr lang="en-US" sz="3600" smtClean="0"/>
              <a:t>against thyroglobulin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-387350"/>
            <a:ext cx="7848600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3400" b="1" dirty="0" smtClean="0">
                <a:solidFill>
                  <a:srgbClr val="7030A0"/>
                </a:solidFill>
              </a:rPr>
              <a:t>Causes of primary hypothyroidism</a:t>
            </a:r>
            <a:r>
              <a:rPr lang="ru-RU" sz="3400" b="1" dirty="0" smtClean="0"/>
              <a:t/>
            </a:r>
            <a:br>
              <a:rPr lang="ru-RU" sz="3400" b="1" dirty="0" smtClean="0"/>
            </a:br>
            <a:endParaRPr lang="ru-RU" sz="3400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856662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b="1" smtClean="0"/>
              <a:t>1. Atrophic (autoimmune) hypothyroidism  </a:t>
            </a:r>
            <a:endParaRPr lang="ru-RU" u="sng" smtClean="0"/>
          </a:p>
          <a:p>
            <a:pPr eaLnBrk="1" hangingPunct="1"/>
            <a:r>
              <a:rPr lang="en-US" smtClean="0"/>
              <a:t>Antithyroid autoantibodies leads  to lymphoid infiltration of the gland and eventual atrophy and fibrosis. </a:t>
            </a:r>
          </a:p>
          <a:p>
            <a:pPr eaLnBrk="1" hangingPunct="1"/>
            <a:r>
              <a:rPr lang="en-US" smtClean="0"/>
              <a:t>It is six times more common in females and the incidence increases with age. </a:t>
            </a:r>
          </a:p>
          <a:p>
            <a:pPr eaLnBrk="1" hangingPunct="1"/>
            <a:r>
              <a:rPr lang="en-US" smtClean="0"/>
              <a:t>The condition is associated with other autoimmune disease (pernicious anaemia, vitiligo) and other endocrine deficiencies.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888"/>
            <a:ext cx="8229600" cy="64817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2. Hashimoto's thyroiditis  </a:t>
            </a:r>
            <a:endParaRPr lang="ru-RU" sz="2800" u="sng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   It is a form of autoimmune thyroiditis.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more common in women and most common in late middle age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atrophic changes with regeneration </a:t>
            </a:r>
            <a:r>
              <a:rPr lang="en-US" sz="2800" smtClean="0">
                <a:sym typeface="Symbol" pitchFamily="18" charset="2"/>
              </a:rPr>
              <a:t></a:t>
            </a:r>
            <a:r>
              <a:rPr lang="en-US" sz="2800" smtClean="0"/>
              <a:t> goitre formation.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very high titres (&gt; 1000 IU/L) of TPO antibodies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patients may be hypothyroid or euthyroid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patients may go through an initial toxic phase, 'Hashi-toxicity'.</a:t>
            </a: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3. Postpartum thyroiditis  </a:t>
            </a:r>
            <a:endParaRPr lang="en-US" sz="2800" smtClean="0"/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this is usually a transient phenomenon observed following pregnancy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may involve hyperthyroidism, hypothyroidism or the two sequentially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 histologically is a lymphocytic thyroiditis.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8229600" cy="6408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4. Iodine deficiency  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mountainous areas dietary iodine deficiency still exists in some areas as 'endemic goitre' where goitre, occasionally massive, is common.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borderline hypothyroidism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TSH stimulation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thyroid enlargement. 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5. Dyshormonogenesis  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genetic defects in the synthesis of thyroid hormones </a:t>
            </a:r>
            <a:r>
              <a:rPr lang="en-US" smtClean="0">
                <a:sym typeface="Symbol" pitchFamily="18" charset="2"/>
              </a:rPr>
              <a:t></a:t>
            </a:r>
            <a:r>
              <a:rPr lang="en-US" smtClean="0"/>
              <a:t> hypothyroidism with a goitre.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one particular familial form is associated with sensorineural deafness (Pendred's syndrome).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Clinical features</a:t>
            </a:r>
            <a:endParaRPr lang="ru-RU" smtClean="0"/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Hypothyroidism may produce many symptoms. The alternative term 'myxoedema' refers to the accumulation of mucopolysaccharide in subcutaneous tissues. The classic picture of the slow, dry-haired, thick-skinned, deep-voiced patient with weight gain, cold intolerance, bradycardia and constipation makes the diagnosis easy.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solidFill>
                  <a:srgbClr val="7030A0"/>
                </a:solidFill>
              </a:rPr>
              <a:t>The thyroid axis. </a:t>
            </a:r>
            <a:r>
              <a:rPr lang="en-US" b="1" dirty="0" err="1" smtClean="0">
                <a:solidFill>
                  <a:srgbClr val="7030A0"/>
                </a:solidFill>
              </a:rPr>
              <a:t>Hypothyrodism</a:t>
            </a:r>
            <a:r>
              <a:rPr lang="en-US" b="1" dirty="0" smtClean="0"/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metabolic rate of many tissues is controlled by the thyroid hormones, and overactivity and underactivity of the gland pose the most common of all endocrine problems.  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Clinical features</a:t>
            </a:r>
            <a:endParaRPr lang="ru-RU" smtClean="0"/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Milder symptoms are, however, more common and hard to distinguish from other causes of non-specific tiredness. Many cases are detected on biochemical screening.  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875"/>
            <a:ext cx="9144000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Rectangle 5"/>
          <p:cNvSpPr>
            <a:spLocks noChangeArrowheads="1"/>
          </p:cNvSpPr>
          <p:nvPr/>
        </p:nvSpPr>
        <p:spPr bwMode="auto">
          <a:xfrm>
            <a:off x="323850" y="-100013"/>
            <a:ext cx="8640763" cy="1552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i="1"/>
              <a:t>The symptoms and signs of hypothyroidism.</a:t>
            </a:r>
            <a:r>
              <a:rPr lang="en-US" sz="2400" i="1"/>
              <a:t> </a:t>
            </a:r>
          </a:p>
          <a:p>
            <a:r>
              <a:rPr lang="en-US" sz="2400" i="1"/>
              <a:t>Bold type indicates signs of greater discriminant value. A history from a relative is often revealing. Symptoms of other autoimmune disease may be present.</a:t>
            </a:r>
            <a:r>
              <a:rPr lang="ru-RU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b="1" smtClean="0"/>
              <a:t>Diagnosis</a:t>
            </a:r>
            <a:endParaRPr lang="ru-RU" sz="4400" b="1" smtClean="0"/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 difficulties in diagnosis may arise in certain circumstances: </a:t>
            </a:r>
            <a:endParaRPr lang="ru-RU" smtClean="0"/>
          </a:p>
          <a:p>
            <a:pPr eaLnBrk="1" hangingPunct="1"/>
            <a:r>
              <a:rPr lang="en-US" smtClean="0"/>
              <a:t>Children with hypothyroidism may not show classic features but often have a slow growth velocity, poor school performance and sometimes arrest of pubertal development.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Diagnosis</a:t>
            </a:r>
            <a:endParaRPr lang="ru-RU" smtClean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Young women with hypothyroidism may not show obvious signs. Hypothyroidism should be excluded in all patients with oligomenorrhoea/amenorrhoea, menorrhagia, infertility or hyperprolactinaemia.</a:t>
            </a:r>
            <a:endParaRPr lang="ru-RU" smtClean="0"/>
          </a:p>
          <a:p>
            <a:pPr eaLnBrk="1" hangingPunct="1"/>
            <a:r>
              <a:rPr lang="en-US" smtClean="0"/>
              <a:t>The elderly show many clinical features that are difficult to differentiate from normal ageing.  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42888"/>
            <a:ext cx="9144000" cy="1143001"/>
          </a:xfrm>
        </p:spPr>
        <p:txBody>
          <a:bodyPr/>
          <a:lstStyle/>
          <a:p>
            <a:pPr algn="ctr" eaLnBrk="1" hangingPunct="1"/>
            <a:r>
              <a:rPr lang="en-US" sz="3600" b="1" u="sng" smtClean="0"/>
              <a:t>Investigation of primary hypothyroidism</a:t>
            </a:r>
            <a:endParaRPr lang="ru-RU" sz="3600" b="1" u="sng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640763" cy="61658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Serum TSH is the investigation of choice.</a:t>
            </a:r>
          </a:p>
          <a:p>
            <a:pPr eaLnBrk="1" hangingPunct="1"/>
            <a:r>
              <a:rPr lang="en-US" sz="3600" smtClean="0"/>
              <a:t>A high TSH level confirms primary hypothyroidism. </a:t>
            </a:r>
          </a:p>
          <a:p>
            <a:pPr eaLnBrk="1" hangingPunct="1"/>
            <a:r>
              <a:rPr lang="en-US" sz="3600" smtClean="0"/>
              <a:t>A low total or free serum T4 level confirms the hypothyroid state and is necessary as, if there is hypothalamic and pituitary disease the TSH may be low or normal.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Thyroid and other organ-specific antibodies may be present.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58775" y="-242888"/>
            <a:ext cx="8785225" cy="1143001"/>
          </a:xfrm>
        </p:spPr>
        <p:txBody>
          <a:bodyPr/>
          <a:lstStyle/>
          <a:p>
            <a:pPr eaLnBrk="1" hangingPunct="1"/>
            <a:r>
              <a:rPr lang="en-US" sz="3200" b="1" smtClean="0"/>
              <a:t>Other abnormalities include the following:</a:t>
            </a:r>
            <a:endParaRPr lang="ru-RU" sz="3200" b="1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91512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anaemia, which is usually normochromic and normocytic in type but may be macrocytic (sometimes this is due to associated pernicious anaemia) or microcytic (in women, due to menorrhagia)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increased serum aspartate transferase levels, from muscle and/or liver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increased serum creatine kinase levels, with associated myopathy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hypercholesterolaemia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hyponatraemia due to an increase in ADH and impaired free water clearance.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smtClean="0"/>
              <a:t>Treatment</a:t>
            </a:r>
            <a:r>
              <a:rPr lang="ru-RU" sz="4400" b="1" smtClean="0"/>
              <a:t/>
            </a:r>
            <a:br>
              <a:rPr lang="ru-RU" sz="4400" b="1" smtClean="0"/>
            </a:br>
            <a:endParaRPr lang="ru-RU" sz="44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836613"/>
            <a:ext cx="8507412" cy="6021387"/>
          </a:xfrm>
        </p:spPr>
        <p:txBody>
          <a:bodyPr/>
          <a:lstStyle/>
          <a:p>
            <a:pPr eaLnBrk="1" hangingPunct="1"/>
            <a:r>
              <a:rPr lang="en-US" sz="2800" smtClean="0"/>
              <a:t>Replacement therapy with thyroxine (i.e. T4) is given for life. </a:t>
            </a:r>
          </a:p>
          <a:p>
            <a:pPr eaLnBrk="1" hangingPunct="1"/>
            <a:r>
              <a:rPr lang="en-US" sz="2800" smtClean="0"/>
              <a:t>The starting dose will depend upon the severity of the deficiency and on the age and fitness of the patient, especially cardiac performance. </a:t>
            </a:r>
          </a:p>
          <a:p>
            <a:pPr eaLnBrk="1" hangingPunct="1"/>
            <a:r>
              <a:rPr lang="en-US" sz="2800" smtClean="0"/>
              <a:t>In the young and fit, 100 </a:t>
            </a:r>
            <a:r>
              <a:rPr lang="ru-RU" sz="2800" smtClean="0"/>
              <a:t>μ</a:t>
            </a:r>
            <a:r>
              <a:rPr lang="en-US" sz="2800" smtClean="0"/>
              <a:t>g daily is suitable, while 50 </a:t>
            </a:r>
            <a:r>
              <a:rPr lang="ru-RU" sz="2800" smtClean="0"/>
              <a:t>μ</a:t>
            </a:r>
            <a:r>
              <a:rPr lang="en-US" sz="2800" smtClean="0"/>
              <a:t>g daily (increased to 100 </a:t>
            </a:r>
            <a:r>
              <a:rPr lang="ru-RU" sz="2800" smtClean="0"/>
              <a:t>μ</a:t>
            </a:r>
            <a:r>
              <a:rPr lang="en-US" sz="2800" smtClean="0"/>
              <a:t>g after 2-4 weeks) is more appropriate for the small, old or frail. </a:t>
            </a:r>
          </a:p>
          <a:p>
            <a:pPr eaLnBrk="1" hangingPunct="1"/>
            <a:r>
              <a:rPr lang="en-US" sz="2800" smtClean="0"/>
              <a:t>Patients with ischaemic heart disease require even lower initial doses, especially if the hypothyroidism is severe and long-standing. </a:t>
            </a:r>
          </a:p>
          <a:p>
            <a:pPr eaLnBrk="1" hangingPunct="1"/>
            <a:r>
              <a:rPr lang="en-US" sz="2800" smtClean="0"/>
              <a:t>over-replacement may increase the risk of atrial fibrillation in those aged over 60.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888"/>
            <a:ext cx="8435975" cy="67421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Borderline hypothyroidism or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'compensated euthyroidism'</a:t>
            </a:r>
            <a:endParaRPr lang="en-US" sz="3600" smtClean="0"/>
          </a:p>
          <a:p>
            <a:pPr eaLnBrk="1" hangingPunct="1"/>
            <a:r>
              <a:rPr lang="en-US" sz="3600" smtClean="0"/>
              <a:t>Low-normal serum T4 levels + slightly raised TSH levels. </a:t>
            </a:r>
          </a:p>
          <a:p>
            <a:pPr eaLnBrk="1" hangingPunct="1"/>
            <a:r>
              <a:rPr lang="en-US" sz="3600" smtClean="0"/>
              <a:t>Sometimes this follows surgery or radioactive iodine therapy when it can reasonably be seen as 'compensatory'. </a:t>
            </a:r>
            <a:endParaRPr lang="en-US" sz="36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u="sng" smtClean="0"/>
              <a:t>Treatment</a:t>
            </a:r>
            <a:r>
              <a:rPr lang="en-US" sz="3600" smtClean="0"/>
              <a:t>: thyroxine (if TSH is above 10 mU/L, or when possible symptoms, high-titre thyroid antibodies or lipid abnormalities are present).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Myxoedema coma</a:t>
            </a:r>
            <a:endParaRPr lang="ru-RU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775" y="908050"/>
            <a:ext cx="8785225" cy="6740525"/>
          </a:xfrm>
        </p:spPr>
        <p:txBody>
          <a:bodyPr/>
          <a:lstStyle/>
          <a:p>
            <a:pPr eaLnBrk="1" hangingPunct="1"/>
            <a:r>
              <a:rPr lang="en-US" sz="3600" smtClean="0"/>
              <a:t>hypothermia </a:t>
            </a:r>
          </a:p>
          <a:p>
            <a:pPr eaLnBrk="1" hangingPunct="1"/>
            <a:r>
              <a:rPr lang="en-US" sz="3600" smtClean="0"/>
              <a:t>severe cardiac failure</a:t>
            </a:r>
          </a:p>
          <a:p>
            <a:pPr eaLnBrk="1" hangingPunct="1"/>
            <a:r>
              <a:rPr lang="en-US" sz="3600" smtClean="0"/>
              <a:t>hypoventilation</a:t>
            </a:r>
          </a:p>
          <a:p>
            <a:pPr eaLnBrk="1" hangingPunct="1"/>
            <a:r>
              <a:rPr lang="en-US" sz="3600" smtClean="0"/>
              <a:t>hypoglycaemia</a:t>
            </a:r>
          </a:p>
          <a:p>
            <a:pPr eaLnBrk="1" hangingPunct="1"/>
            <a:r>
              <a:rPr lang="en-US" sz="3600" smtClean="0"/>
              <a:t>hyponatraemia</a:t>
            </a:r>
            <a:endParaRPr lang="en-US" sz="36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  </a:t>
            </a:r>
            <a:r>
              <a:rPr lang="en-US" sz="3600" u="sng" smtClean="0"/>
              <a:t>Treatment:</a:t>
            </a:r>
            <a:r>
              <a:rPr lang="en-US" sz="3600" smtClean="0"/>
              <a:t> T3 orally or intravenously in doses of 2.5-5 </a:t>
            </a:r>
            <a:r>
              <a:rPr lang="ru-RU" sz="3600" smtClean="0"/>
              <a:t>μ</a:t>
            </a:r>
            <a:r>
              <a:rPr lang="en-US" sz="3600" smtClean="0"/>
              <a:t>g every 8 hours, then increasing as above. Large intravenous doses should not be used</a:t>
            </a:r>
            <a:r>
              <a:rPr lang="en-US" smtClean="0"/>
              <a:t>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Additional measures, though unproven, should include:</a:t>
            </a:r>
            <a:endParaRPr lang="ru-RU" sz="3600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557338"/>
            <a:ext cx="8856662" cy="4718050"/>
          </a:xfrm>
        </p:spPr>
        <p:txBody>
          <a:bodyPr/>
          <a:lstStyle/>
          <a:p>
            <a:pPr eaLnBrk="1" hangingPunct="1"/>
            <a:r>
              <a:rPr lang="en-US" sz="4000" smtClean="0"/>
              <a:t>oxygen (by ventilation if necessary)</a:t>
            </a:r>
          </a:p>
          <a:p>
            <a:pPr eaLnBrk="1" hangingPunct="1"/>
            <a:r>
              <a:rPr lang="en-US" sz="4000" smtClean="0"/>
              <a:t>monitoring of cardiac output and pressures via a Swan-Ganz catheter</a:t>
            </a:r>
          </a:p>
          <a:p>
            <a:pPr eaLnBrk="1" hangingPunct="1"/>
            <a:r>
              <a:rPr lang="en-US" sz="4000" smtClean="0"/>
              <a:t>gradual rewarming</a:t>
            </a:r>
          </a:p>
          <a:p>
            <a:pPr eaLnBrk="1" hangingPunct="1"/>
            <a:r>
              <a:rPr lang="en-US" sz="4000" smtClean="0"/>
              <a:t>hydrocortisone 100 mg i.v. 8-hourly</a:t>
            </a:r>
          </a:p>
          <a:p>
            <a:pPr eaLnBrk="1" hangingPunct="1"/>
            <a:r>
              <a:rPr lang="en-US" sz="4000" smtClean="0"/>
              <a:t>glucose infusion to prevent hypoglycaemia. 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7030A0"/>
                </a:solidFill>
              </a:rPr>
              <a:t>Synthesis and metabolism of the thyroid hormones. </a:t>
            </a: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endParaRPr lang="ru-RU" sz="3600" dirty="0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T4 than T3 is produced, but T4 is converted in some peripheral tissues (liver, kidney and muscle) to the more active T3 by 5'-monodeiodination; an alternative 3'-monodeiodination yields the inactive reverse T3 (rT3). The latter step occurs particularly in severe non-thyroidal illness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400" b="1" smtClean="0"/>
              <a:t>'Myxoedema madness'</a:t>
            </a:r>
            <a:r>
              <a:rPr lang="en-US" sz="4400" smtClean="0"/>
              <a:t/>
            </a:r>
            <a:br>
              <a:rPr lang="en-US" sz="4400" smtClean="0"/>
            </a:br>
            <a:endParaRPr lang="ru-RU" sz="44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713787" cy="5149850"/>
          </a:xfrm>
        </p:spPr>
        <p:txBody>
          <a:bodyPr/>
          <a:lstStyle/>
          <a:p>
            <a:pPr eaLnBrk="1" hangingPunct="1"/>
            <a:r>
              <a:rPr lang="en-US" sz="4000" smtClean="0"/>
              <a:t>Depression is common in hypothyroidism.</a:t>
            </a:r>
          </a:p>
          <a:p>
            <a:pPr eaLnBrk="1" hangingPunct="1"/>
            <a:r>
              <a:rPr lang="en-US" sz="4000" smtClean="0"/>
              <a:t> With severe hypothyroidism in the elderly the patient may become frankly demented or psychotic, sometimes with striking delusions. </a:t>
            </a:r>
          </a:p>
          <a:p>
            <a:pPr eaLnBrk="1" hangingPunct="1"/>
            <a:r>
              <a:rPr lang="en-US" sz="4000" smtClean="0"/>
              <a:t>This may occur shortly after starting T4 replacement.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242888"/>
            <a:ext cx="8229600" cy="1143001"/>
          </a:xfrm>
        </p:spPr>
        <p:txBody>
          <a:bodyPr/>
          <a:lstStyle/>
          <a:p>
            <a:pPr algn="ctr" eaLnBrk="1" hangingPunct="1"/>
            <a:r>
              <a:rPr lang="en-US" b="1" smtClean="0"/>
              <a:t>Screening for hypothyroidism</a:t>
            </a:r>
            <a:endParaRPr lang="ru-RU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620713"/>
            <a:ext cx="8893175" cy="623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Untreated, severe hypothyroidism produces permanent neurological and intellectual damage ('cretinism').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Routine screening of the newborn using a blood-spot, as in the Guthrie test, to detect a high TSH level as an indicator of primary hypothyroidism is efficient and cost-effective; cretinism is prevented if T4 is started within the first few months of life.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Screening of elderly patients for thyroid dysfunction has a low pick-up rate, is controversial and not currently recommended.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However, patients who have undergone thyroid surgery or received radioiodine should have regular thyroid function tests, as should those receiving lithium or amiodarone therapy.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HYPERTHYRODISM</a:t>
            </a:r>
            <a:endParaRPr lang="ru-RU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819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057400" y="3505200"/>
            <a:ext cx="6546850" cy="3092450"/>
          </a:xfrm>
        </p:spPr>
        <p:txBody>
          <a:bodyPr/>
          <a:lstStyle/>
          <a:p>
            <a:pPr eaLnBrk="1" hangingPunct="1"/>
            <a:r>
              <a:rPr lang="en-US" b="1" i="1" smtClean="0"/>
              <a:t>CAUSES</a:t>
            </a:r>
          </a:p>
          <a:p>
            <a:pPr eaLnBrk="1" hangingPunct="1"/>
            <a:r>
              <a:rPr lang="en-US" b="1" i="1" smtClean="0"/>
              <a:t>CLINICAL PICTURE</a:t>
            </a:r>
          </a:p>
          <a:p>
            <a:pPr eaLnBrk="1" hangingPunct="1"/>
            <a:r>
              <a:rPr lang="en-US" b="1" i="1" smtClean="0"/>
              <a:t>DIAGNOSIS</a:t>
            </a:r>
          </a:p>
          <a:p>
            <a:pPr eaLnBrk="1" hangingPunct="1"/>
            <a:r>
              <a:rPr lang="en-US" b="1" i="1" smtClean="0"/>
              <a:t>TREATMENT</a:t>
            </a:r>
            <a:endParaRPr lang="ru-RU" b="1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Hyperthyroidism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Hyperthyroidism (thyroid </a:t>
            </a:r>
            <a:r>
              <a:rPr lang="en-US" dirty="0" err="1" smtClean="0"/>
              <a:t>overactivity</a:t>
            </a:r>
            <a:r>
              <a:rPr lang="en-US" dirty="0" smtClean="0"/>
              <a:t>, </a:t>
            </a:r>
            <a:r>
              <a:rPr lang="en-US" dirty="0" err="1" smtClean="0"/>
              <a:t>thyrotoxicosis</a:t>
            </a:r>
            <a:r>
              <a:rPr lang="en-US" dirty="0" smtClean="0"/>
              <a:t>) is common, affecting perhaps 2-5% of all females at some time and with a sex ratio of 5 : 1, most often between ages 20 and 40 years. Nearly all cases (&gt; 99%) are caused by intrinsic thyroid disease; a pituitary cause is extremely rare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-390525"/>
            <a:ext cx="8137525" cy="756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Grave’s disease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most common cause of hyperthyroidism and is due to an autoimmune process</a:t>
            </a:r>
          </a:p>
          <a:p>
            <a:r>
              <a:rPr lang="en-US" dirty="0" err="1" smtClean="0"/>
              <a:t>Thyrotoxicosis</a:t>
            </a:r>
            <a:r>
              <a:rPr lang="en-US" dirty="0" smtClean="0"/>
              <a:t> is the main presentation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Graves' disease</a:t>
            </a:r>
            <a:endParaRPr lang="ru-RU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435975" cy="616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Serum IgG antibodies bind to the thyroid TSH receptor stimulating thyroid hormone production, behaving like TSH.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There is an association with HLA-B8, DR3 and DR2.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Some infections (Yersinia enterocolitica, Escherichia coli and other Gram-negative organisms) may be the initiating factor.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Thyroid eye disease is common.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Graves' dermopathy, lymphadenopathy and splenomegaly are rare 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Association with other autoimmune disorders (pernicious anaemia, vitiligo and myasthenia gravis).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96976"/>
          </a:xfrm>
        </p:spPr>
        <p:txBody>
          <a:bodyPr/>
          <a:lstStyle/>
          <a:p>
            <a:pPr algn="ctr" eaLnBrk="1" hangingPunct="1"/>
            <a:r>
              <a:rPr lang="en-US" sz="3400" b="1" u="sng" smtClean="0"/>
              <a:t>Other causes of hyperthyroidism/thyrotoxicosis</a:t>
            </a:r>
            <a:endParaRPr lang="ru-RU" sz="3400" b="1" u="sng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40763" cy="5543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1. Toxic solitary adenoma/nodule (Plummer's disease)  </a:t>
            </a:r>
            <a:endParaRPr lang="en-US" sz="3600" smtClean="0"/>
          </a:p>
          <a:p>
            <a:pPr eaLnBrk="1" hangingPunct="1"/>
            <a:r>
              <a:rPr lang="en-US" sz="3600" smtClean="0"/>
              <a:t>It does not usually remit after a course of antithyroid drugs.  </a:t>
            </a:r>
            <a:endParaRPr 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2. Toxic multinodular goitre  </a:t>
            </a:r>
            <a:endParaRPr lang="ru-RU" sz="3600" u="sng" smtClean="0"/>
          </a:p>
          <a:p>
            <a:pPr eaLnBrk="1" hangingPunct="1"/>
            <a:r>
              <a:rPr lang="en-US" sz="3600" smtClean="0"/>
              <a:t>This commonly occurs in older women. </a:t>
            </a:r>
          </a:p>
          <a:p>
            <a:pPr eaLnBrk="1" hangingPunct="1"/>
            <a:r>
              <a:rPr lang="en-US" sz="3600" smtClean="0"/>
              <a:t>Antithyroid drugs are rarely successful, although they can control the hyperthyroidism.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3. de Quervain's thyroiditis</a:t>
            </a:r>
            <a:endParaRPr lang="ru-RU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893175" cy="6092825"/>
          </a:xfrm>
        </p:spPr>
        <p:txBody>
          <a:bodyPr/>
          <a:lstStyle/>
          <a:p>
            <a:pPr eaLnBrk="1" hangingPunct="1"/>
            <a:r>
              <a:rPr lang="en-US" smtClean="0"/>
              <a:t>This is transient hyperthyroidism from an acute inflammatory process, probably viral in origin. </a:t>
            </a:r>
          </a:p>
          <a:p>
            <a:pPr lvl="1" eaLnBrk="1" hangingPunct="1"/>
            <a:r>
              <a:rPr lang="en-US" smtClean="0"/>
              <a:t>fever</a:t>
            </a:r>
          </a:p>
          <a:p>
            <a:pPr lvl="1" eaLnBrk="1" hangingPunct="1"/>
            <a:r>
              <a:rPr lang="en-US" smtClean="0"/>
              <a:t>malaise</a:t>
            </a:r>
          </a:p>
          <a:p>
            <a:pPr lvl="1" eaLnBrk="1" hangingPunct="1"/>
            <a:r>
              <a:rPr lang="en-US" smtClean="0"/>
              <a:t>pain in the neck </a:t>
            </a:r>
          </a:p>
          <a:p>
            <a:pPr lvl="1" eaLnBrk="1" hangingPunct="1"/>
            <a:r>
              <a:rPr lang="en-US" smtClean="0"/>
              <a:t>tachycardia </a:t>
            </a:r>
          </a:p>
          <a:p>
            <a:pPr lvl="1" eaLnBrk="1" hangingPunct="1"/>
            <a:r>
              <a:rPr lang="en-US" smtClean="0"/>
              <a:t>local thyroid tenderness</a:t>
            </a:r>
          </a:p>
          <a:p>
            <a:pPr lvl="1" eaLnBrk="1" hangingPunct="1"/>
            <a:r>
              <a:rPr lang="en-US" smtClean="0"/>
              <a:t>ESR and plasma viscosity are raised</a:t>
            </a:r>
          </a:p>
          <a:p>
            <a:pPr lvl="1" eaLnBrk="1" hangingPunct="1"/>
            <a:r>
              <a:rPr lang="en-US" smtClean="0"/>
              <a:t>transient hypothyroidism </a:t>
            </a:r>
            <a:endParaRPr lang="en-US" u="sng" smtClean="0"/>
          </a:p>
          <a:p>
            <a:pPr eaLnBrk="1" hangingPunct="1"/>
            <a:r>
              <a:rPr lang="en-US" u="sng" smtClean="0"/>
              <a:t>Treatment:</a:t>
            </a:r>
            <a:r>
              <a:rPr lang="en-US" smtClean="0"/>
              <a:t> aspirin, prednisolone (in severely symptomatic cases).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ChangeArrowheads="1"/>
          </p:cNvSpPr>
          <p:nvPr/>
        </p:nvSpPr>
        <p:spPr bwMode="auto">
          <a:xfrm>
            <a:off x="900113" y="98425"/>
            <a:ext cx="8243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 sz="2400" b="1" i="1"/>
              <a:t>The symptoms and signs of hyperthyroidism</a:t>
            </a:r>
            <a:r>
              <a:rPr lang="en-US" sz="2400" i="1"/>
              <a:t>. </a:t>
            </a:r>
          </a:p>
          <a:p>
            <a:pPr algn="ctr"/>
            <a:r>
              <a:rPr lang="en-US" sz="2400" i="1"/>
              <a:t>Bold type indicates signs of greater discriminant value.</a:t>
            </a:r>
            <a:r>
              <a:rPr lang="en-US"/>
              <a:t> </a:t>
            </a:r>
          </a:p>
        </p:txBody>
      </p:sp>
      <p:pic>
        <p:nvPicPr>
          <p:cNvPr id="3993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28700"/>
            <a:ext cx="9144000" cy="614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549275"/>
            <a:ext cx="7704138" cy="650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179388" y="0"/>
            <a:ext cx="8964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800" b="1" i="1" u="sng"/>
              <a:t>Synthesis and metabolism of the thyroid hormones</a:t>
            </a:r>
            <a:r>
              <a:rPr lang="ru-RU" sz="2800" b="1" i="1" u="sng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presentation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eye signs, </a:t>
            </a:r>
            <a:r>
              <a:rPr lang="en-US" dirty="0" err="1" smtClean="0"/>
              <a:t>pretibial</a:t>
            </a:r>
            <a:r>
              <a:rPr lang="en-US" dirty="0" smtClean="0"/>
              <a:t> </a:t>
            </a:r>
            <a:r>
              <a:rPr lang="en-US" dirty="0" err="1" smtClean="0"/>
              <a:t>myxoedema</a:t>
            </a:r>
            <a:r>
              <a:rPr lang="en-US" dirty="0" smtClean="0"/>
              <a:t> and thyroid </a:t>
            </a:r>
            <a:r>
              <a:rPr lang="en-US" dirty="0" err="1" smtClean="0"/>
              <a:t>acropachy</a:t>
            </a:r>
            <a:r>
              <a:rPr lang="en-US" dirty="0" smtClean="0"/>
              <a:t> occur only in Graves' disease. </a:t>
            </a:r>
            <a:r>
              <a:rPr lang="en-US" dirty="0" err="1" smtClean="0"/>
              <a:t>Pretibial</a:t>
            </a:r>
            <a:r>
              <a:rPr lang="en-US" dirty="0" smtClean="0"/>
              <a:t> </a:t>
            </a:r>
            <a:r>
              <a:rPr lang="en-US" dirty="0" err="1" smtClean="0"/>
              <a:t>myxoedema</a:t>
            </a:r>
            <a:r>
              <a:rPr lang="en-US" dirty="0" smtClean="0"/>
              <a:t> is an infiltration on the shin, essentially occurring only with eye disease (see below). Thyroid </a:t>
            </a:r>
            <a:r>
              <a:rPr lang="en-US" dirty="0" err="1" smtClean="0"/>
              <a:t>acropachy</a:t>
            </a:r>
            <a:r>
              <a:rPr lang="en-US" dirty="0" smtClean="0"/>
              <a:t> is very rare and consists of clubbing, swollen fingers and </a:t>
            </a:r>
            <a:r>
              <a:rPr lang="en-US" dirty="0" err="1" smtClean="0"/>
              <a:t>periosteal</a:t>
            </a:r>
            <a:r>
              <a:rPr lang="en-US" dirty="0" smtClean="0"/>
              <a:t> new bone formation.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Clinical presentation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elderly, a frequent presentation is with </a:t>
            </a:r>
            <a:r>
              <a:rPr lang="en-US" dirty="0" err="1" smtClean="0"/>
              <a:t>atrial</a:t>
            </a:r>
            <a:r>
              <a:rPr lang="en-US" dirty="0" smtClean="0"/>
              <a:t> fibrillation, other </a:t>
            </a:r>
            <a:r>
              <a:rPr lang="en-US" dirty="0" err="1" smtClean="0"/>
              <a:t>tachycardias</a:t>
            </a:r>
            <a:r>
              <a:rPr lang="en-US" dirty="0" smtClean="0"/>
              <a:t> and/or heart failure, often with few other signs. Thyroid function tests are mandatory in any patient with </a:t>
            </a:r>
            <a:r>
              <a:rPr lang="en-US" dirty="0" err="1" smtClean="0"/>
              <a:t>atrial</a:t>
            </a:r>
            <a:r>
              <a:rPr lang="en-US" dirty="0" smtClean="0"/>
              <a:t> fibrillation.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856662" cy="1143000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Clinical features of hyperthyroidism</a:t>
            </a:r>
            <a:endParaRPr lang="ru-RU" sz="4000" b="1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eye signs</a:t>
            </a:r>
          </a:p>
          <a:p>
            <a:pPr eaLnBrk="1" hangingPunct="1"/>
            <a:r>
              <a:rPr lang="en-US" sz="4000" smtClean="0"/>
              <a:t>pretibial myxoedema </a:t>
            </a:r>
          </a:p>
          <a:p>
            <a:pPr eaLnBrk="1" hangingPunct="1"/>
            <a:r>
              <a:rPr lang="en-US" sz="4000" smtClean="0"/>
              <a:t>thyroid acropachy (clubbing, swollen fingers and periosteal new bone formation)</a:t>
            </a:r>
          </a:p>
          <a:p>
            <a:pPr eaLnBrk="1" hangingPunct="1"/>
            <a:r>
              <a:rPr lang="en-US" sz="4000" smtClean="0"/>
              <a:t>pretibial myxoedema 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/>
              <a:t>Presentation</a:t>
            </a:r>
            <a:r>
              <a:rPr lang="en-US" sz="4000" u="sng" smtClean="0"/>
              <a:t/>
            </a:r>
            <a:br>
              <a:rPr lang="en-US" sz="4000" u="sng" smtClean="0"/>
            </a:br>
            <a:endParaRPr lang="ru-RU" sz="4000" u="sng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964612" cy="52228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u="sng" smtClean="0"/>
              <a:t>In the elderly:</a:t>
            </a:r>
            <a:r>
              <a:rPr lang="en-US" smtClean="0"/>
              <a:t>  </a:t>
            </a:r>
          </a:p>
          <a:p>
            <a:pPr lvl="1" eaLnBrk="1" hangingPunct="1"/>
            <a:r>
              <a:rPr lang="en-US" sz="3200" smtClean="0"/>
              <a:t>atrial fibrillation, other tachycardias </a:t>
            </a:r>
          </a:p>
          <a:p>
            <a:pPr lvl="1" eaLnBrk="1" hangingPunct="1"/>
            <a:r>
              <a:rPr lang="en-US" sz="3200" smtClean="0"/>
              <a:t>heart failure</a:t>
            </a:r>
          </a:p>
          <a:p>
            <a:pPr lvl="1" eaLnBrk="1" hangingPunct="1"/>
            <a:r>
              <a:rPr lang="en-US" sz="3200" smtClean="0"/>
              <a:t>'apathetic thyrotoxicosis' (like hypothyroidism)</a:t>
            </a:r>
            <a:endParaRPr lang="en-US" sz="32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u="sng" smtClean="0"/>
              <a:t>Children</a:t>
            </a:r>
            <a:r>
              <a:rPr lang="en-US" smtClean="0"/>
              <a:t>: </a:t>
            </a:r>
          </a:p>
          <a:p>
            <a:pPr lvl="1" eaLnBrk="1" hangingPunct="1"/>
            <a:r>
              <a:rPr lang="en-US" sz="3200" smtClean="0"/>
              <a:t>excessive height or excessive growth rate</a:t>
            </a:r>
          </a:p>
          <a:p>
            <a:pPr lvl="1" eaLnBrk="1" hangingPunct="1"/>
            <a:r>
              <a:rPr lang="en-US" sz="3200" smtClean="0"/>
              <a:t>behavioural problems (hyperactivity)</a:t>
            </a:r>
          </a:p>
          <a:p>
            <a:pPr lvl="1" eaLnBrk="1" hangingPunct="1"/>
            <a:r>
              <a:rPr lang="en-US" sz="3200" smtClean="0"/>
              <a:t>weight gain rather than loss.</a:t>
            </a:r>
            <a:endParaRPr lang="ru-RU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i="1" u="sng" smtClean="0"/>
              <a:t>Differential diagnosis</a:t>
            </a:r>
            <a:endParaRPr lang="ru-RU" sz="4800" b="1" i="1" u="sng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en-US" sz="4400" smtClean="0"/>
              <a:t>Differentiation of the mild case from anxiety states:</a:t>
            </a:r>
          </a:p>
          <a:p>
            <a:pPr eaLnBrk="1" hangingPunct="1"/>
            <a:r>
              <a:rPr lang="en-US" sz="4400" smtClean="0"/>
              <a:t>eye signs</a:t>
            </a:r>
          </a:p>
          <a:p>
            <a:pPr eaLnBrk="1" hangingPunct="1"/>
            <a:r>
              <a:rPr lang="en-US" sz="4400" smtClean="0"/>
              <a:t>diffuse goiter</a:t>
            </a:r>
          </a:p>
          <a:p>
            <a:pPr eaLnBrk="1" hangingPunct="1"/>
            <a:r>
              <a:rPr lang="en-US" sz="4400" smtClean="0"/>
              <a:t>proximal myopathy </a:t>
            </a:r>
          </a:p>
          <a:p>
            <a:pPr eaLnBrk="1" hangingPunct="1"/>
            <a:r>
              <a:rPr lang="en-US" sz="4400" smtClean="0"/>
              <a:t>wasting</a:t>
            </a:r>
            <a:endParaRPr lang="ru-RU" sz="4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143001"/>
          </a:xfrm>
        </p:spPr>
        <p:txBody>
          <a:bodyPr/>
          <a:lstStyle/>
          <a:p>
            <a:pPr algn="ctr" eaLnBrk="1" hangingPunct="1"/>
            <a:r>
              <a:rPr lang="en-US" sz="4400" b="1" smtClean="0"/>
              <a:t>Investigations</a:t>
            </a:r>
            <a:endParaRPr lang="ru-RU" sz="4400" b="1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692150"/>
            <a:ext cx="8507412" cy="6165850"/>
          </a:xfrm>
        </p:spPr>
        <p:txBody>
          <a:bodyPr/>
          <a:lstStyle/>
          <a:p>
            <a:pPr eaLnBrk="1" hangingPunct="1"/>
            <a:r>
              <a:rPr lang="en-US" sz="4000" smtClean="0">
                <a:sym typeface="Symbol" pitchFamily="18" charset="2"/>
              </a:rPr>
              <a:t></a:t>
            </a:r>
            <a:r>
              <a:rPr lang="en-US" sz="4000" smtClean="0"/>
              <a:t>  serum TSH (&lt; 0.05 mU/L)</a:t>
            </a:r>
            <a:endParaRPr lang="en-US" sz="4000" smtClean="0">
              <a:sym typeface="Symbol" pitchFamily="18" charset="2"/>
            </a:endParaRPr>
          </a:p>
          <a:p>
            <a:pPr eaLnBrk="1" hangingPunct="1"/>
            <a:r>
              <a:rPr lang="en-US" sz="4000" smtClean="0">
                <a:sym typeface="Symbol" pitchFamily="18" charset="2"/>
              </a:rPr>
              <a:t></a:t>
            </a:r>
            <a:r>
              <a:rPr lang="en-US" sz="4000" smtClean="0"/>
              <a:t> serum T4, free T4 or T3</a:t>
            </a:r>
          </a:p>
          <a:p>
            <a:pPr eaLnBrk="1" hangingPunct="1"/>
            <a:r>
              <a:rPr lang="en-US" sz="4000" smtClean="0"/>
              <a:t>TPO and thyroglobulin antibodies (Graves' disease)</a:t>
            </a:r>
          </a:p>
          <a:p>
            <a:pPr eaLnBrk="1" hangingPunct="1"/>
            <a:r>
              <a:rPr lang="en-US" sz="4000" smtClean="0"/>
              <a:t>TSH receptor antibodies: thyroid stimulating immunoglobin (TSI) 80% positive, TSH-binding inhibitory immunoglobin (TBII) 60-90% in Graves' disease.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204" name="Group 100"/>
          <p:cNvGraphicFramePr>
            <a:graphicFrameLocks noGrp="1"/>
          </p:cNvGraphicFramePr>
          <p:nvPr/>
        </p:nvGraphicFramePr>
        <p:xfrm>
          <a:off x="69850" y="989013"/>
          <a:ext cx="9074150" cy="5869306"/>
        </p:xfrm>
        <a:graphic>
          <a:graphicData uri="http://schemas.openxmlformats.org/drawingml/2006/table">
            <a:tbl>
              <a:tblPr/>
              <a:tblGrid>
                <a:gridCol w="1800225"/>
                <a:gridCol w="2232025"/>
                <a:gridCol w="2233613"/>
                <a:gridCol w="2808287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Drug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Usual starting dose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Side-effects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Remarks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4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Antithyroid drugs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Carbimazole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Propylthiouracil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20-40 mg 8-hourly,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 in single dose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100-200 mg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8-hourly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Rash, nausea, vomiting, arthralgia, agranulocytosis (0.1%), jaundice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Rash, nausea, vomiting,  agranulocytosis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Active metabolite is methimazole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Mild immunosuppressive activity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Additionally blocks conversion T4 to T3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4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Beta-blocker for symptomatic control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Propranolol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May need higher doses than normal in hyperthyroidism as metabolism is increased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40-80 mg every 6-8 hours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Avoid in asthma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Use with care in heart failure 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Use agents without  intrinsic sympathomimetic activity as receptors highly sensitive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80" name="Rectangle 101"/>
          <p:cNvSpPr>
            <a:spLocks noChangeArrowheads="1"/>
          </p:cNvSpPr>
          <p:nvPr/>
        </p:nvSpPr>
        <p:spPr bwMode="auto">
          <a:xfrm>
            <a:off x="900113" y="98425"/>
            <a:ext cx="676751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 anchor="ctr">
            <a:spAutoFit/>
          </a:bodyPr>
          <a:lstStyle/>
          <a:p>
            <a:pPr algn="ctr"/>
            <a:r>
              <a:rPr lang="en-US" sz="2800" b="1" u="sng"/>
              <a:t>Treatment</a:t>
            </a:r>
            <a:endParaRPr lang="ru-RU" sz="2800" b="1" u="sng"/>
          </a:p>
          <a:p>
            <a:pPr algn="ctr"/>
            <a:r>
              <a:rPr lang="en-US" sz="2000" b="1"/>
              <a:t>Drugs used in the treatment of hyperthyroidism</a:t>
            </a:r>
            <a:r>
              <a:rPr lang="ru-RU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30213" y="115888"/>
            <a:ext cx="8713787" cy="674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Antithyroid drugs  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They inhibit the formation of thyroid hormones.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Although thyroid hormone synthesis is reduced very quickly, the long half-life of T4 (7 days) means that clinical benefit is not apparent for 10-20 days. </a:t>
            </a:r>
            <a:endParaRPr lang="en-US" b="1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Beta-blockers</a:t>
            </a:r>
            <a:r>
              <a:rPr lang="en-US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They provide rapid partial symptomatic control and decrease peripheral conversion of T4 to T3.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They should not be used alone for hyperthyroidism except when the condition is self-limiting, as in subacute thyroiditis.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Gradual dose titration</a:t>
            </a:r>
            <a:endParaRPr lang="ru-RU" b="1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435975" cy="623728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Propylthiouracil is used in similar fashion.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after 4-6 weeks and reduce dose of carbimazole depending on clinical state and T4/T3 levels.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clinically and biochemically euthyroid, stop beta-blockers.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Review after 2-3 months and, if controlled, reduce carbimazole (gradually reduce dose to 5 mg daily over 6-24 months if hyperthyroidism remains controlled).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When the patient is euthyroid on 5 mg daily carbimazole, discontinue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5888"/>
            <a:ext cx="8507413" cy="65532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'Block and replace' regimen  </a:t>
            </a:r>
            <a:endParaRPr lang="ru-RU" sz="3600" b="1" smtClean="0"/>
          </a:p>
          <a:p>
            <a:pPr eaLnBrk="1" hangingPunct="1"/>
            <a:r>
              <a:rPr lang="en-US" sz="3600" i="1" u="sng" smtClean="0"/>
              <a:t>Carbimazole 40 mg daily+100 </a:t>
            </a:r>
            <a:r>
              <a:rPr lang="ru-RU" sz="3600" i="1" u="sng" smtClean="0"/>
              <a:t>μ</a:t>
            </a:r>
            <a:r>
              <a:rPr lang="en-US" sz="3600" i="1" u="sng" smtClean="0"/>
              <a:t>g of thyroxine daily (usually for 18 months)</a:t>
            </a:r>
          </a:p>
          <a:p>
            <a:pPr eaLnBrk="1" hangingPunct="1"/>
            <a:r>
              <a:rPr lang="en-US" sz="3600" smtClean="0"/>
              <a:t>Is contraindicated in pregnancy.</a:t>
            </a:r>
          </a:p>
          <a:p>
            <a:pPr eaLnBrk="1" hangingPunct="1">
              <a:buFont typeface="Wingdings" pitchFamily="2" charset="2"/>
              <a:buNone/>
            </a:pPr>
            <a:endParaRPr lang="en-US" sz="3600" b="1" smtClean="0"/>
          </a:p>
          <a:p>
            <a:pPr eaLnBrk="1" hangingPunct="1">
              <a:buFont typeface="Wingdings" pitchFamily="2" charset="2"/>
              <a:buNone/>
            </a:pPr>
            <a:r>
              <a:rPr lang="en-US" sz="3600" b="1" smtClean="0"/>
              <a:t>Radioactive iodine</a:t>
            </a:r>
            <a:r>
              <a:rPr lang="en-US" sz="3600" smtClean="0"/>
              <a:t>  </a:t>
            </a:r>
            <a:endParaRPr lang="ru-RU" sz="3600" b="1" smtClean="0"/>
          </a:p>
          <a:p>
            <a:pPr eaLnBrk="1" hangingPunct="1"/>
            <a:r>
              <a:rPr lang="en-US" sz="3600" smtClean="0"/>
              <a:t>Iodine-131 in an empirical dose (usually 200-500 MBq), accumulates in the thyroid and destroys the gland by local radiation - though it takes several months to be fully effective.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b="1" dirty="0" smtClean="0">
                <a:solidFill>
                  <a:srgbClr val="7030A0"/>
                </a:solidFill>
              </a:rPr>
              <a:t>Biochemistry: T4 and T3 binding </a:t>
            </a:r>
            <a:endParaRPr lang="ru-RU" b="1" dirty="0" smtClean="0">
              <a:solidFill>
                <a:srgbClr val="7030A0"/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plasma, more than 99% of all T4 and T3 is bound to hormone-binding proteins (thyroxine-binding globulin, TBG; thyroid-binding prealbumin, TBPA; and albumin). Only free hormone is available for tissue action, where T3 binds to specific nuclear receptors within the cell.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/>
            <a:r>
              <a:rPr lang="en-US" sz="4400" b="1" smtClean="0"/>
              <a:t>Surgery: subtotal thyroidectomy</a:t>
            </a:r>
            <a:endParaRPr lang="ru-RU" sz="4400" b="1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785225" cy="5005388"/>
          </a:xfrm>
        </p:spPr>
        <p:txBody>
          <a:bodyPr/>
          <a:lstStyle/>
          <a:p>
            <a:pPr eaLnBrk="1" hangingPunct="1"/>
            <a:r>
              <a:rPr lang="en-US" sz="4000" smtClean="0"/>
              <a:t>Thyroidectomy should be performed only in patients who have previously been rendered euthyroid. </a:t>
            </a:r>
          </a:p>
          <a:p>
            <a:pPr eaLnBrk="1" hangingPunct="1"/>
            <a:r>
              <a:rPr lang="en-US" sz="4000" smtClean="0"/>
              <a:t>Conventional practice is to stop the antithyroid drug 10-14 days before operation and to give potassium iodide (60 mg three times daily), which reduces the vascularity of the gland. 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100013"/>
            <a:ext cx="8229600" cy="1143001"/>
          </a:xfrm>
        </p:spPr>
        <p:txBody>
          <a:bodyPr/>
          <a:lstStyle/>
          <a:p>
            <a:pPr algn="ctr" eaLnBrk="1" hangingPunct="1"/>
            <a:r>
              <a:rPr lang="en-US" sz="4400" b="1" smtClean="0"/>
              <a:t>Choice of therapy</a:t>
            </a:r>
            <a:endParaRPr lang="ru-RU" sz="4400" b="1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893175" cy="58324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Indications for either surgery or radioiodine are: </a:t>
            </a:r>
          </a:p>
          <a:p>
            <a:pPr eaLnBrk="1" hangingPunct="1"/>
            <a:r>
              <a:rPr lang="en-US" sz="3600" smtClean="0"/>
              <a:t>patient choice</a:t>
            </a:r>
          </a:p>
          <a:p>
            <a:pPr eaLnBrk="1" hangingPunct="1"/>
            <a:r>
              <a:rPr lang="en-US" sz="3600" smtClean="0"/>
              <a:t>persistent drug side-effects</a:t>
            </a:r>
          </a:p>
          <a:p>
            <a:pPr eaLnBrk="1" hangingPunct="1"/>
            <a:r>
              <a:rPr lang="en-US" sz="3600" smtClean="0"/>
              <a:t>poor compliance with drug therapy</a:t>
            </a:r>
          </a:p>
          <a:p>
            <a:pPr eaLnBrk="1" hangingPunct="1"/>
            <a:r>
              <a:rPr lang="en-US" sz="3600" smtClean="0"/>
              <a:t>recurrent hyperthyroidism after drugs.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3600" smtClean="0"/>
              <a:t> Particular indications for surgery include: </a:t>
            </a:r>
          </a:p>
          <a:p>
            <a:pPr eaLnBrk="1" hangingPunct="1"/>
            <a:r>
              <a:rPr lang="en-US" sz="3600" smtClean="0"/>
              <a:t>a large goitre, which is unlikely to remit after antithyroid medication</a:t>
            </a:r>
            <a:r>
              <a:rPr lang="ru-RU" sz="3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sz="3400" b="1" smtClean="0"/>
              <a:t>Special situations in hyperthyroidism</a:t>
            </a:r>
            <a:endParaRPr lang="ru-RU" sz="3400" b="1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612313" cy="5365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/>
              <a:t>1. Thyroid crisis or 'thyroid storm'  </a:t>
            </a:r>
            <a:endParaRPr lang="ru-RU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hyperpyrexia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severe tachycardia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extreme restlessness.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It is usually precipitated by: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stress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infection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surgery in an unprepared patient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radioiodine therapy</a:t>
            </a:r>
            <a:endParaRPr lang="en-US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u="sng" smtClean="0"/>
              <a:t>Treatment:</a:t>
            </a:r>
            <a:r>
              <a:rPr lang="en-US" smtClean="0"/>
              <a:t>    propranolol + potassium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        iodide + antithyroid drugs + corticosteroids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171450"/>
            <a:ext cx="82296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2. Thyroid hormone resistance</a:t>
            </a:r>
            <a:endParaRPr lang="ru-RU" b="1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856662" cy="5761038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smtClean="0"/>
              <a:t>   </a:t>
            </a:r>
            <a:r>
              <a:rPr lang="en-US" sz="3600" smtClean="0"/>
              <a:t>Mutations to the receptor</a:t>
            </a:r>
            <a:r>
              <a:rPr lang="en-US" sz="3600" smtClean="0">
                <a:sym typeface="Symbol" pitchFamily="18" charset="2"/>
              </a:rPr>
              <a:t></a:t>
            </a:r>
            <a:r>
              <a:rPr lang="en-US" sz="3600" smtClean="0"/>
              <a:t> necessity for higher levels of thyroid hormones</a:t>
            </a:r>
            <a:r>
              <a:rPr lang="en-US" sz="3600" smtClean="0">
                <a:sym typeface="Symbol" pitchFamily="18" charset="2"/>
              </a:rPr>
              <a:t></a:t>
            </a:r>
            <a:r>
              <a:rPr lang="en-US" sz="3600" smtClean="0"/>
              <a:t> high blood levels of thyroxine with a normal TSH. </a:t>
            </a:r>
            <a:endParaRPr lang="en-US" sz="3600" u="sng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3600" u="sng" smtClean="0"/>
              <a:t>This has two consequences: </a:t>
            </a:r>
            <a:endParaRPr lang="en-US" sz="36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600" smtClean="0"/>
              <a:t>thyroid function tests appear abnormal even when the patient is euthyroid and requires no treatment.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3600" smtClean="0"/>
              <a:t>different tissues contain different thyroid hormone receptors.        Heart and bone may exhibit 'thyrotoxic' effects in spite of a normal serum TSH</a:t>
            </a:r>
            <a:r>
              <a:rPr lang="en-US" sz="2800" smtClean="0"/>
              <a:t>. </a:t>
            </a:r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b="1" i="1" smtClean="0"/>
              <a:t/>
            </a:r>
            <a:br>
              <a:rPr lang="en-US" sz="4000" b="1" i="1" smtClean="0"/>
            </a:br>
            <a:r>
              <a:rPr lang="en-US" sz="4000" b="1" i="1" smtClean="0"/>
              <a:t>Long-term consequences of hyperthyroidism</a:t>
            </a:r>
            <a:r>
              <a:rPr lang="en-US" sz="4000" smtClean="0"/>
              <a:t/>
            </a:r>
            <a:br>
              <a:rPr lang="en-US" sz="4000" smtClean="0"/>
            </a:br>
            <a:endParaRPr lang="ru-RU" sz="400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327275"/>
            <a:ext cx="8569325" cy="4530725"/>
          </a:xfrm>
        </p:spPr>
        <p:txBody>
          <a:bodyPr/>
          <a:lstStyle/>
          <a:p>
            <a:pPr lvl="1" eaLnBrk="1" hangingPunct="1"/>
            <a:endParaRPr lang="en-US" sz="4000" smtClean="0"/>
          </a:p>
          <a:p>
            <a:pPr lvl="1" eaLnBrk="1" hangingPunct="1"/>
            <a:r>
              <a:rPr lang="en-US" sz="4000" smtClean="0"/>
              <a:t>an increased risk of osteoporosis </a:t>
            </a:r>
          </a:p>
          <a:p>
            <a:pPr lvl="1" eaLnBrk="1" hangingPunct="1"/>
            <a:r>
              <a:rPr lang="en-US" sz="4000" smtClean="0"/>
              <a:t>increase in overall mortality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714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b="1" smtClean="0"/>
              <a:t>Thyroid eye disease</a:t>
            </a:r>
            <a:endParaRPr lang="ru-RU" b="1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85225" cy="54387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i="1" smtClean="0"/>
              <a:t>Pathophysiology</a:t>
            </a: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   It is due to a specific immune response that causes retro-orbital inflammation. </a:t>
            </a:r>
          </a:p>
          <a:p>
            <a:pPr eaLnBrk="1" hangingPunct="1"/>
            <a:r>
              <a:rPr lang="en-US" sz="2800" smtClean="0"/>
              <a:t>Swelling and oedema of the extraocular muscles </a:t>
            </a:r>
            <a:r>
              <a:rPr lang="en-US" sz="2800" smtClean="0">
                <a:sym typeface="Symbol" pitchFamily="18" charset="2"/>
              </a:rPr>
              <a:t>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</a:t>
            </a:r>
            <a:r>
              <a:rPr lang="en-US" sz="2800" smtClean="0"/>
              <a:t> limitation of movement and to proptosis.</a:t>
            </a:r>
          </a:p>
          <a:p>
            <a:pPr eaLnBrk="1" hangingPunct="1"/>
            <a:r>
              <a:rPr lang="en-US" sz="2800" smtClean="0"/>
              <a:t>Ultimately increased pressure on the optic nerve </a:t>
            </a:r>
            <a:r>
              <a:rPr lang="en-US" sz="2800" smtClean="0">
                <a:sym typeface="Symbol" pitchFamily="18" charset="2"/>
              </a:rPr>
              <a:t></a:t>
            </a:r>
            <a:r>
              <a:rPr lang="en-US" sz="2800" smtClean="0"/>
              <a:t> </a:t>
            </a:r>
            <a:r>
              <a:rPr lang="en-US" sz="2800" smtClean="0">
                <a:sym typeface="Symbol" pitchFamily="18" charset="2"/>
              </a:rPr>
              <a:t></a:t>
            </a:r>
            <a:r>
              <a:rPr lang="en-US" sz="2800" smtClean="0"/>
              <a:t> optic atrophy. </a:t>
            </a:r>
            <a:endParaRPr lang="en-US" sz="28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u="sng" smtClean="0"/>
              <a:t>Histology</a:t>
            </a:r>
            <a:r>
              <a:rPr lang="en-US" sz="2800" b="1" smtClean="0"/>
              <a:t>:</a:t>
            </a:r>
            <a:r>
              <a:rPr lang="en-US" sz="2800" smtClean="0"/>
              <a:t> focal oedema and glycosaminoglycan deposition followed by fibrosis.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smtClean="0"/>
              <a:t>Ophthalmopathy is more common in smokers.</a:t>
            </a:r>
            <a:endParaRPr lang="ru-RU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000" b="1" smtClean="0"/>
              <a:t>Clinical features</a:t>
            </a:r>
            <a:r>
              <a:rPr lang="en-US" sz="4000" smtClean="0"/>
              <a:t/>
            </a:r>
            <a:br>
              <a:rPr lang="en-US" sz="4000" smtClean="0"/>
            </a:br>
            <a:endParaRPr lang="ru-RU" sz="400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785225" cy="5976938"/>
          </a:xfrm>
        </p:spPr>
        <p:txBody>
          <a:bodyPr/>
          <a:lstStyle/>
          <a:p>
            <a:pPr lvl="1" eaLnBrk="1" hangingPunct="1"/>
            <a:r>
              <a:rPr lang="en-US" sz="3200" dirty="0" smtClean="0"/>
              <a:t>soreness</a:t>
            </a:r>
          </a:p>
          <a:p>
            <a:pPr lvl="1" eaLnBrk="1" hangingPunct="1"/>
            <a:r>
              <a:rPr lang="en-US" sz="3200" dirty="0" smtClean="0"/>
              <a:t>painful watering </a:t>
            </a:r>
          </a:p>
          <a:p>
            <a:pPr lvl="1" eaLnBrk="1" hangingPunct="1"/>
            <a:r>
              <a:rPr lang="en-US" sz="3200" dirty="0" smtClean="0"/>
              <a:t>prominence of the eyes </a:t>
            </a:r>
          </a:p>
          <a:p>
            <a:pPr lvl="1" eaLnBrk="1" hangingPunct="1"/>
            <a:r>
              <a:rPr lang="en-US" sz="3200" dirty="0" smtClean="0"/>
              <a:t>'stare' of lid retraction</a:t>
            </a:r>
          </a:p>
          <a:p>
            <a:pPr lvl="1" eaLnBrk="1" hangingPunct="1"/>
            <a:r>
              <a:rPr lang="en-US" sz="3200" dirty="0" err="1" smtClean="0"/>
              <a:t>proptosis</a:t>
            </a:r>
            <a:r>
              <a:rPr lang="en-US" sz="3200" dirty="0" smtClean="0"/>
              <a:t> </a:t>
            </a:r>
          </a:p>
          <a:p>
            <a:pPr lvl="1" eaLnBrk="1" hangingPunct="1"/>
            <a:r>
              <a:rPr lang="en-US" sz="3200" dirty="0" smtClean="0"/>
              <a:t>limitation and discomfort of eye movement </a:t>
            </a:r>
          </a:p>
          <a:p>
            <a:pPr lvl="1" eaLnBrk="1" hangingPunct="1"/>
            <a:r>
              <a:rPr lang="en-US" sz="3200" dirty="0" smtClean="0"/>
              <a:t>visual impairment</a:t>
            </a:r>
            <a:r>
              <a:rPr lang="ru-RU" sz="3200" dirty="0" smtClean="0"/>
              <a:t> </a:t>
            </a:r>
            <a:r>
              <a:rPr lang="en-US" sz="3200" dirty="0" smtClean="0"/>
              <a:t> </a:t>
            </a:r>
          </a:p>
          <a:p>
            <a:pPr lvl="1" eaLnBrk="1" hangingPunct="1"/>
            <a:r>
              <a:rPr lang="en-US" sz="3200" dirty="0" smtClean="0"/>
              <a:t>corneal damage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   There is </a:t>
            </a:r>
            <a:r>
              <a:rPr lang="en-US" dirty="0" err="1" smtClean="0"/>
              <a:t>periorbital</a:t>
            </a:r>
            <a:r>
              <a:rPr lang="en-US" dirty="0" smtClean="0"/>
              <a:t> </a:t>
            </a:r>
            <a:r>
              <a:rPr lang="en-US" dirty="0" err="1" smtClean="0"/>
              <a:t>oedema</a:t>
            </a:r>
            <a:r>
              <a:rPr lang="en-US" dirty="0" smtClean="0"/>
              <a:t> and </a:t>
            </a:r>
            <a:r>
              <a:rPr lang="en-US" dirty="0" err="1" smtClean="0"/>
              <a:t>conjunctural</a:t>
            </a:r>
            <a:r>
              <a:rPr lang="en-US" dirty="0" smtClean="0"/>
              <a:t> </a:t>
            </a:r>
            <a:r>
              <a:rPr lang="en-US" dirty="0" err="1" smtClean="0"/>
              <a:t>oedema</a:t>
            </a:r>
            <a:r>
              <a:rPr lang="en-US" dirty="0" smtClean="0"/>
              <a:t> and inflammation</a:t>
            </a:r>
            <a:r>
              <a:rPr lang="ru-RU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400" b="1" smtClean="0"/>
              <a:t>Investigations</a:t>
            </a:r>
            <a:r>
              <a:rPr lang="en-US" sz="4400" smtClean="0"/>
              <a:t/>
            </a:r>
            <a:br>
              <a:rPr lang="en-US" sz="4400" smtClean="0"/>
            </a:br>
            <a:endParaRPr lang="ru-RU" sz="4400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TSH, T3 and free T4 </a:t>
            </a:r>
          </a:p>
          <a:p>
            <a:pPr eaLnBrk="1" hangingPunct="1"/>
            <a:r>
              <a:rPr lang="en-US" sz="4000" smtClean="0"/>
              <a:t>The exophthalmos should be measured </a:t>
            </a:r>
          </a:p>
          <a:p>
            <a:pPr eaLnBrk="1" hangingPunct="1"/>
            <a:r>
              <a:rPr lang="en-US" sz="4000" smtClean="0"/>
              <a:t>MRI of the orbits (will exclude other causes and show enlarged muscles and oedema).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387350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3600" b="1" smtClean="0"/>
              <a:t>Treatment</a:t>
            </a:r>
            <a:endParaRPr lang="ru-RU" sz="3600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4813"/>
            <a:ext cx="9144000" cy="70564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Smokers should be advised to stop.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Methylcellulose or hypromellose eyedrops</a:t>
            </a:r>
            <a:r>
              <a:rPr lang="en-US" sz="2800" smtClean="0"/>
              <a:t> are given to aid lubrication and improve comfort.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Some patients gain relief by sleeping upright.</a:t>
            </a:r>
            <a:r>
              <a:rPr lang="en-US" sz="2800" smtClean="0"/>
              <a:t> The eyelids can be taped to ensure closure at night.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Systemic steroids</a:t>
            </a:r>
            <a:r>
              <a:rPr lang="en-US" sz="2800" smtClean="0"/>
              <a:t> (prednisolone 30-120 mg daily). Pulse intravenous methylprednisolone may be more rapidly effective in severe cases.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Irradiation of the orbits</a:t>
            </a:r>
            <a:r>
              <a:rPr lang="en-US" sz="2800" smtClean="0"/>
              <a:t> (20 Gy in divided doses) is used in severe instances. This improves inflammation and occular motility but has little effect on proptosis.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Lid surgery</a:t>
            </a:r>
            <a:r>
              <a:rPr lang="en-US" sz="2800" smtClean="0"/>
              <a:t> will protect the cornea if lids cannot be closed.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Surgical decompression of the orbit(s)</a:t>
            </a:r>
            <a:r>
              <a:rPr lang="en-US" sz="2800" smtClean="0"/>
              <a:t> is occasionally needed. </a:t>
            </a:r>
            <a:endParaRPr lang="en-US" sz="2800" i="1" smtClean="0"/>
          </a:p>
          <a:p>
            <a:pPr eaLnBrk="1" hangingPunct="1">
              <a:lnSpc>
                <a:spcPct val="80000"/>
              </a:lnSpc>
            </a:pPr>
            <a:r>
              <a:rPr lang="en-US" sz="2800" i="1" smtClean="0"/>
              <a:t>Corrective eye muscle surgery</a:t>
            </a:r>
            <a:r>
              <a:rPr lang="en-US" sz="2800" smtClean="0"/>
              <a:t> may improve diplopia due to muscle changes</a:t>
            </a:r>
            <a:r>
              <a:rPr lang="en-US" sz="2400" smtClean="0"/>
              <a:t>. </a:t>
            </a: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713787" cy="1143000"/>
          </a:xfrm>
        </p:spPr>
        <p:txBody>
          <a:bodyPr/>
          <a:lstStyle/>
          <a:p>
            <a:pPr algn="ctr" eaLnBrk="1" hangingPunct="1"/>
            <a:r>
              <a:rPr lang="en-US" sz="4800" b="1" smtClean="0"/>
              <a:t>Goitre (thyroid enlargement)</a:t>
            </a:r>
            <a:r>
              <a:rPr lang="en-US" sz="4800" b="1" i="1" smtClean="0"/>
              <a:t/>
            </a:r>
            <a:br>
              <a:rPr lang="en-US" sz="4800" b="1" i="1" smtClean="0"/>
            </a:br>
            <a:endParaRPr lang="ru-RU" sz="4800" b="1" i="1" smtClean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052513"/>
            <a:ext cx="8856663" cy="53657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4000" b="1" i="1" smtClean="0"/>
              <a:t>Clinical features</a:t>
            </a:r>
            <a:endParaRPr lang="en-US" sz="4000" smtClean="0"/>
          </a:p>
          <a:p>
            <a:pPr lvl="1" eaLnBrk="1" hangingPunct="1"/>
            <a:r>
              <a:rPr lang="en-US" sz="3600" smtClean="0"/>
              <a:t>commonly a goitre is noticed as a cosmetic defect </a:t>
            </a:r>
          </a:p>
          <a:p>
            <a:pPr lvl="1" eaLnBrk="1" hangingPunct="1"/>
            <a:r>
              <a:rPr lang="en-US" sz="3600" smtClean="0"/>
              <a:t>the majority are painless, but pain or discomfort can occur in acute varieties</a:t>
            </a:r>
          </a:p>
          <a:p>
            <a:pPr lvl="1" eaLnBrk="1" hangingPunct="1"/>
            <a:r>
              <a:rPr lang="en-US" sz="3600" smtClean="0"/>
              <a:t>large goitres can produce dysphagia and difficulty in breathing</a:t>
            </a:r>
          </a:p>
          <a:p>
            <a:pPr lvl="1" eaLnBrk="1" hangingPunct="1"/>
            <a:r>
              <a:rPr lang="en-US" sz="3600" smtClean="0"/>
              <a:t>a small goitre may be more easily visible (on swallowing) than palpable.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42888"/>
            <a:ext cx="9144000" cy="1143001"/>
          </a:xfrm>
        </p:spPr>
        <p:txBody>
          <a:bodyPr/>
          <a:lstStyle/>
          <a:p>
            <a:pPr algn="ctr" eaLnBrk="1" hangingPunct="1"/>
            <a:r>
              <a:rPr lang="en-US" sz="2400" b="1" smtClean="0"/>
              <a:t>Factors affecting thyroxine-binding globulin (TBG) levels</a:t>
            </a:r>
            <a:endParaRPr lang="ru-RU" sz="2400" b="1" smtClean="0"/>
          </a:p>
        </p:txBody>
      </p:sp>
      <p:graphicFrame>
        <p:nvGraphicFramePr>
          <p:cNvPr id="14374" name="Group 38"/>
          <p:cNvGraphicFramePr>
            <a:graphicFrameLocks noGrp="1"/>
          </p:cNvGraphicFramePr>
          <p:nvPr>
            <p:ph sz="half" idx="4294967295"/>
          </p:nvPr>
        </p:nvGraphicFramePr>
        <p:xfrm>
          <a:off x="0" y="549275"/>
          <a:ext cx="8569325" cy="6187885"/>
        </p:xfrm>
        <a:graphic>
          <a:graphicData uri="http://schemas.openxmlformats.org/drawingml/2006/table">
            <a:tbl>
              <a:tblPr/>
              <a:tblGrid>
                <a:gridCol w="4178300"/>
                <a:gridCol w="4391025"/>
              </a:tblGrid>
              <a:tr h="4105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Increased TBG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Hereditary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Pregnancy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Oestrogen therapy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Oral contraceptive use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Hypothyroidism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Phenothiazines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Acute viral hepatitis</a:t>
                      </a:r>
                      <a:endParaRPr kumimoji="0" lang="en-US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Decreased TBG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Hereditary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Androgens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Corticosteroid excess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Thyrotoxicosis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Nephrotic syndrome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Major illness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Malnutrition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Chronic liver disease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32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Drug causing altered binding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Non-steroidal anti-inflammatory drugs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Phenytoin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800" b="1" smtClean="0"/>
              <a:t>Clinical examination:</a:t>
            </a:r>
            <a:r>
              <a:rPr lang="en-US" sz="4800" smtClean="0"/>
              <a:t/>
            </a:r>
            <a:br>
              <a:rPr lang="en-US" sz="4800" smtClean="0"/>
            </a:br>
            <a:endParaRPr lang="ru-RU" sz="4800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5149850"/>
          </a:xfrm>
        </p:spPr>
        <p:txBody>
          <a:bodyPr/>
          <a:lstStyle/>
          <a:p>
            <a:pPr eaLnBrk="1" hangingPunct="1"/>
            <a:r>
              <a:rPr lang="en-US" sz="4000" smtClean="0"/>
              <a:t>Size</a:t>
            </a:r>
          </a:p>
          <a:p>
            <a:pPr eaLnBrk="1" hangingPunct="1"/>
            <a:r>
              <a:rPr lang="en-US" sz="4000" smtClean="0"/>
              <a:t>Shape</a:t>
            </a:r>
          </a:p>
          <a:p>
            <a:pPr eaLnBrk="1" hangingPunct="1"/>
            <a:r>
              <a:rPr lang="en-US" sz="4000" smtClean="0"/>
              <a:t>Consistency</a:t>
            </a:r>
          </a:p>
          <a:p>
            <a:pPr eaLnBrk="1" hangingPunct="1"/>
            <a:r>
              <a:rPr lang="en-US" sz="4000" smtClean="0"/>
              <a:t>Mobility of the gland</a:t>
            </a:r>
          </a:p>
          <a:p>
            <a:pPr eaLnBrk="1" hangingPunct="1"/>
            <a:r>
              <a:rPr lang="en-US" sz="4000" smtClean="0"/>
              <a:t>Lower margin (retrosternal extension)</a:t>
            </a:r>
          </a:p>
          <a:p>
            <a:pPr eaLnBrk="1" hangingPunct="1"/>
            <a:r>
              <a:rPr lang="en-US" sz="4000" smtClean="0"/>
              <a:t>A bruit may be present</a:t>
            </a:r>
          </a:p>
          <a:p>
            <a:pPr eaLnBrk="1" hangingPunct="1"/>
            <a:r>
              <a:rPr lang="en-US" sz="4000" smtClean="0"/>
              <a:t>Associated lymph nodes </a:t>
            </a:r>
          </a:p>
          <a:p>
            <a:pPr eaLnBrk="1" hangingPunct="1"/>
            <a:r>
              <a:rPr lang="en-US" sz="4000" smtClean="0"/>
              <a:t>Tracheal position</a:t>
            </a:r>
            <a:endParaRPr lang="ru-RU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z="4000" b="1" smtClean="0"/>
              <a:t>Particular points of note are: </a:t>
            </a:r>
            <a:r>
              <a:rPr lang="en-US" sz="4000" smtClean="0"/>
              <a:t/>
            </a:r>
            <a:br>
              <a:rPr lang="en-US" sz="4000" smtClean="0"/>
            </a:br>
            <a:endParaRPr lang="ru-RU" sz="40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834063"/>
          </a:xfrm>
        </p:spPr>
        <p:txBody>
          <a:bodyPr/>
          <a:lstStyle/>
          <a:p>
            <a:pPr eaLnBrk="1" hangingPunct="1"/>
            <a:r>
              <a:rPr lang="en-US" sz="3600" smtClean="0"/>
              <a:t>Puberty and pregnancy may produce a diffuse increase in size of the thyroid. </a:t>
            </a:r>
          </a:p>
          <a:p>
            <a:pPr eaLnBrk="1" hangingPunct="1"/>
            <a:r>
              <a:rPr lang="en-US" sz="3600" smtClean="0"/>
              <a:t>Pain in a goitre may be caused by thyroiditis, bleeding into a cyst or (rarely) a thyroid tumour. </a:t>
            </a:r>
          </a:p>
          <a:p>
            <a:pPr eaLnBrk="1" hangingPunct="1"/>
            <a:r>
              <a:rPr lang="en-US" sz="3600" smtClean="0"/>
              <a:t>Excessive doses of carbimazole or propylthiouracil will induce goitre. </a:t>
            </a:r>
          </a:p>
          <a:p>
            <a:pPr eaLnBrk="1" hangingPunct="1"/>
            <a:r>
              <a:rPr lang="en-US" sz="3600" smtClean="0"/>
              <a:t>Iodine deficiency and dyshormonogenesis  can also cause goitre.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518" name="Group 30"/>
          <p:cNvGraphicFramePr>
            <a:graphicFrameLocks noGrp="1"/>
          </p:cNvGraphicFramePr>
          <p:nvPr/>
        </p:nvGraphicFramePr>
        <p:xfrm>
          <a:off x="107950" y="836613"/>
          <a:ext cx="8928100" cy="5638800"/>
        </p:xfrm>
        <a:graphic>
          <a:graphicData uri="http://schemas.openxmlformats.org/drawingml/2006/table">
            <a:tbl>
              <a:tblPr/>
              <a:tblGrid>
                <a:gridCol w="5543550"/>
                <a:gridCol w="3384550"/>
              </a:tblGrid>
              <a:tr h="3914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Diffuse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Simple</a:t>
                      </a: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Physiological (puberty,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pregnancy)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Autoimmune</a:t>
                      </a: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Graves’ disease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Hashimoto’s disease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Thyroiditis</a:t>
                      </a: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Acute (de Quervain’s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thyroiditis)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Iodine deficiency (endemic goiter)</a:t>
                      </a:r>
                      <a:endParaRPr kumimoji="0" lang="ru-RU" sz="2800" b="0" i="0" u="sng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     Dyshormonogenesis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Goitrogens 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(e.g. sulphonylureas)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Nodular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Multinodular goiter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Solitary nodular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Fibrotic (Reidel’s thyroiditis)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Cysts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Tumours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Adenomas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Carcinomas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Lymphomas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Miscellaneous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Sarcoidosis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tuberculosis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450" name="Rectangle 18"/>
          <p:cNvSpPr>
            <a:spLocks noChangeArrowheads="1"/>
          </p:cNvSpPr>
          <p:nvPr/>
        </p:nvSpPr>
        <p:spPr bwMode="auto">
          <a:xfrm>
            <a:off x="2051050" y="0"/>
            <a:ext cx="549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sz="3600" b="1"/>
              <a:t>Goitre-causes and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43000"/>
          </a:xfrm>
        </p:spPr>
        <p:txBody>
          <a:bodyPr/>
          <a:lstStyle/>
          <a:p>
            <a:pPr algn="ctr" eaLnBrk="1" hangingPunct="1"/>
            <a:r>
              <a:rPr lang="en-US" sz="4400" b="1" i="1" smtClean="0"/>
              <a:t>Treatment</a:t>
            </a:r>
            <a:r>
              <a:rPr lang="en-US" sz="4400" smtClean="0"/>
              <a:t/>
            </a:r>
            <a:br>
              <a:rPr lang="en-US" sz="4400" smtClean="0"/>
            </a:br>
            <a:endParaRPr lang="ru-RU" sz="4400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836613"/>
            <a:ext cx="8856663" cy="529431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 u="sng" smtClean="0"/>
              <a:t>Indications for surgical intervention are:</a:t>
            </a:r>
            <a:r>
              <a:rPr lang="en-US" u="sng" smtClean="0"/>
              <a:t> </a:t>
            </a:r>
            <a:endParaRPr lang="en-US" i="1" u="sng" smtClean="0"/>
          </a:p>
          <a:p>
            <a:pPr eaLnBrk="1" hangingPunct="1"/>
            <a:r>
              <a:rPr lang="en-US" i="1" smtClean="0"/>
              <a:t>The possibility of malignancy</a:t>
            </a:r>
            <a:r>
              <a:rPr lang="en-US" smtClean="0"/>
              <a:t> (rapid growth, pain, cervical lymphadenopathy, change in voice or previous irradiation to the neck, a positive or suspicious FNA) </a:t>
            </a:r>
            <a:endParaRPr lang="en-US" i="1" smtClean="0"/>
          </a:p>
          <a:p>
            <a:pPr eaLnBrk="1" hangingPunct="1"/>
            <a:r>
              <a:rPr lang="en-US" i="1" smtClean="0"/>
              <a:t>Pressure symptoms on the trachea or, more rarely, oesophagus.</a:t>
            </a:r>
            <a:r>
              <a:rPr lang="en-US" smtClean="0"/>
              <a:t> The possibility of retrosternal extension should be excluded. </a:t>
            </a:r>
            <a:endParaRPr lang="en-US" i="1" smtClean="0"/>
          </a:p>
          <a:p>
            <a:pPr eaLnBrk="1" hangingPunct="1"/>
            <a:r>
              <a:rPr lang="en-US" i="1" smtClean="0"/>
              <a:t>Cosmetic reasons.</a:t>
            </a:r>
            <a:r>
              <a:rPr lang="en-US" smtClean="0"/>
              <a:t> A large goitre is often a considerable anxiety to the patient even though functionally and anatomically benign.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b="1" i="1" dirty="0" smtClean="0">
                <a:solidFill>
                  <a:srgbClr val="7030A0"/>
                </a:solidFill>
              </a:rPr>
              <a:t>Iodine deficiency </a:t>
            </a:r>
            <a:r>
              <a:rPr lang="ru-RU" sz="4800" dirty="0" smtClean="0">
                <a:solidFill>
                  <a:srgbClr val="7030A0"/>
                </a:solidFill>
              </a:rPr>
              <a:t/>
            </a:r>
            <a:br>
              <a:rPr lang="ru-RU" sz="4800" dirty="0" smtClean="0">
                <a:solidFill>
                  <a:srgbClr val="7030A0"/>
                </a:solidFill>
              </a:rPr>
            </a:br>
            <a:endParaRPr lang="ru-RU" dirty="0" smtClean="0">
              <a:solidFill>
                <a:srgbClr val="7030A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Globally, dietary iodine deficiency is a major cause of thyroid disease as iodine is an essential requirement for thyroid hormone synthesis. The recommended daily intake of iodine should be at least 140 </a:t>
            </a:r>
            <a:r>
              <a:rPr lang="ru-RU" smtClean="0"/>
              <a:t>μ</a:t>
            </a:r>
            <a:r>
              <a:rPr lang="en-US" smtClean="0"/>
              <a:t>g, and dietary supplementation of salt and bread has reduced the number of areas where 'endemic goitre' still occurs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>
                <a:solidFill>
                  <a:srgbClr val="7030A0"/>
                </a:solidFill>
              </a:rPr>
              <a:t>Physiology of the hypothalamic-pituitary- thyroid axis</a:t>
            </a:r>
            <a:endParaRPr lang="ru-RU" sz="3600" dirty="0" smtClean="0">
              <a:solidFill>
                <a:srgbClr val="7030A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TRH is released in the hypothalamus and stimulates release of TSH from the pituitary. </a:t>
            </a:r>
            <a:endParaRPr lang="ru-RU" sz="2800" smtClean="0"/>
          </a:p>
          <a:p>
            <a:pPr eaLnBrk="1" hangingPunct="1"/>
            <a:r>
              <a:rPr lang="en-US" sz="2800" smtClean="0"/>
              <a:t>TSH stimulates the TSH receptor in the thyroid to increase synthesis of both T</a:t>
            </a:r>
            <a:r>
              <a:rPr lang="en-US" sz="2800" baseline="-25000" smtClean="0"/>
              <a:t>4</a:t>
            </a:r>
            <a:r>
              <a:rPr lang="en-US" sz="2800" smtClean="0"/>
              <a:t> and T</a:t>
            </a:r>
            <a:r>
              <a:rPr lang="en-US" sz="2800" baseline="-25000" smtClean="0"/>
              <a:t>3</a:t>
            </a:r>
            <a:r>
              <a:rPr lang="en-US" sz="2800" smtClean="0"/>
              <a:t> and also to release stored hormone, producing increased plasma levels of T</a:t>
            </a:r>
            <a:r>
              <a:rPr lang="en-US" sz="2800" baseline="-25000" smtClean="0"/>
              <a:t>4</a:t>
            </a:r>
            <a:r>
              <a:rPr lang="en-US" sz="2800" smtClean="0"/>
              <a:t> and T</a:t>
            </a:r>
            <a:r>
              <a:rPr lang="en-US" sz="2800" baseline="-25000" smtClean="0"/>
              <a:t>3</a:t>
            </a:r>
            <a:r>
              <a:rPr lang="en-US" sz="2800" smtClean="0"/>
              <a:t>. </a:t>
            </a:r>
            <a:endParaRPr lang="ru-RU" sz="2800" smtClean="0"/>
          </a:p>
          <a:p>
            <a:pPr eaLnBrk="1" hangingPunct="1"/>
            <a:r>
              <a:rPr lang="en-US" sz="2800" smtClean="0"/>
              <a:t>T</a:t>
            </a:r>
            <a:r>
              <a:rPr lang="en-US" sz="2800" baseline="-25000" smtClean="0"/>
              <a:t>3</a:t>
            </a:r>
            <a:r>
              <a:rPr lang="en-US" sz="2800" smtClean="0"/>
              <a:t> feeds back on the pituitary and perhaps hypothalamus to reduce TRH and TSH secretion.</a:t>
            </a:r>
            <a:endParaRPr lang="ru-RU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smtClean="0"/>
              <a:t> </a:t>
            </a:r>
            <a:endParaRPr lang="ru-RU" sz="2800" smtClean="0"/>
          </a:p>
          <a:p>
            <a:pPr eaLnBrk="1" hangingPunct="1"/>
            <a:endParaRPr lang="ru-RU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96850" y="260350"/>
            <a:ext cx="8947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2000" b="1"/>
              <a:t>Characteristics of thyroid function tests in common thyroid disorders </a:t>
            </a:r>
          </a:p>
          <a:p>
            <a:pPr algn="just"/>
            <a:r>
              <a:rPr lang="en-US" sz="2000" b="1"/>
              <a:t>(the clinically most informative tests in each situation are shown in bold)</a:t>
            </a:r>
          </a:p>
        </p:txBody>
      </p:sp>
      <p:graphicFrame>
        <p:nvGraphicFramePr>
          <p:cNvPr id="17626" name="Group 218"/>
          <p:cNvGraphicFramePr>
            <a:graphicFrameLocks noGrp="1"/>
          </p:cNvGraphicFramePr>
          <p:nvPr/>
        </p:nvGraphicFramePr>
        <p:xfrm>
          <a:off x="107950" y="1196975"/>
          <a:ext cx="8858250" cy="4963160"/>
        </p:xfrm>
        <a:graphic>
          <a:graphicData uri="http://schemas.openxmlformats.org/drawingml/2006/table">
            <a:tbl>
              <a:tblPr/>
              <a:tblGrid>
                <a:gridCol w="2217738"/>
                <a:gridCol w="2033587"/>
                <a:gridCol w="1509713"/>
                <a:gridCol w="1655762"/>
                <a:gridCol w="1441450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TSH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(0,3-3,5 mU/L)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T4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(50-150 mmol/L)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Free T4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(10-25 pmol/L)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T3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(1,2-3,1 nmol/L)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Thyrotoxicosis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Suppressed (&lt;0,05 mU/L)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Primary hypothyroidism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 (&gt;10 mU/L)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Low/low-normal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Low/low-normal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 or low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TSH deficiency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Low-normal or subnormal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Low-low-normal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Low/low-normal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 or low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32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T3 toxicosis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Suppressed (&lt;0,05 mU/L)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Compensated euthyroidism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Slightly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increased (5-10 mU/L)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Normal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дяные знаки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789</TotalTime>
  <Words>3224</Words>
  <Application>Microsoft Office PowerPoint</Application>
  <PresentationFormat>Экран (4:3)</PresentationFormat>
  <Paragraphs>427</Paragraphs>
  <Slides>63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4" baseType="lpstr">
      <vt:lpstr>Водяные знаки</vt:lpstr>
      <vt:lpstr>The thyroid gland disease</vt:lpstr>
      <vt:lpstr>The thyroid axis. Hypothyrodism. </vt:lpstr>
      <vt:lpstr>Synthesis and metabolism of the thyroid hormones.  </vt:lpstr>
      <vt:lpstr>Слайд 4</vt:lpstr>
      <vt:lpstr>Biochemistry: T4 and T3 binding </vt:lpstr>
      <vt:lpstr>Factors affecting thyroxine-binding globulin (TBG) levels</vt:lpstr>
      <vt:lpstr>Iodine deficiency  </vt:lpstr>
      <vt:lpstr>Physiology of the hypothalamic-pituitary- thyroid axis</vt:lpstr>
      <vt:lpstr>Слайд 9</vt:lpstr>
      <vt:lpstr>Thyroid function tests</vt:lpstr>
      <vt:lpstr>Слайд 11</vt:lpstr>
      <vt:lpstr>Problems in interpretation of  thyroid function tests.</vt:lpstr>
      <vt:lpstr>Слайд 13</vt:lpstr>
      <vt:lpstr>Antithyroid antibodies</vt:lpstr>
      <vt:lpstr>Слайд 15</vt:lpstr>
      <vt:lpstr>Causes of primary hypothyroidism </vt:lpstr>
      <vt:lpstr>Слайд 17</vt:lpstr>
      <vt:lpstr>Слайд 18</vt:lpstr>
      <vt:lpstr>Clinical features</vt:lpstr>
      <vt:lpstr>Clinical features</vt:lpstr>
      <vt:lpstr>Слайд 21</vt:lpstr>
      <vt:lpstr>Diagnosis</vt:lpstr>
      <vt:lpstr>Diagnosis</vt:lpstr>
      <vt:lpstr>Investigation of primary hypothyroidism</vt:lpstr>
      <vt:lpstr>Other abnormalities include the following:</vt:lpstr>
      <vt:lpstr>Treatment </vt:lpstr>
      <vt:lpstr>Слайд 27</vt:lpstr>
      <vt:lpstr>Myxoedema coma</vt:lpstr>
      <vt:lpstr>Additional measures, though unproven, should include:</vt:lpstr>
      <vt:lpstr>'Myxoedema madness' </vt:lpstr>
      <vt:lpstr>Screening for hypothyroidism</vt:lpstr>
      <vt:lpstr>HYPERTHYRODISM</vt:lpstr>
      <vt:lpstr>Hyperthyroidism</vt:lpstr>
      <vt:lpstr>Слайд 34</vt:lpstr>
      <vt:lpstr>Grave’s disease</vt:lpstr>
      <vt:lpstr>Graves' disease</vt:lpstr>
      <vt:lpstr>Other causes of hyperthyroidism/thyrotoxicosis</vt:lpstr>
      <vt:lpstr>3. de Quervain's thyroiditis</vt:lpstr>
      <vt:lpstr>Слайд 39</vt:lpstr>
      <vt:lpstr>Clinical presentation</vt:lpstr>
      <vt:lpstr>Clinical presentation</vt:lpstr>
      <vt:lpstr>Clinical features of hyperthyroidism</vt:lpstr>
      <vt:lpstr>Presentation </vt:lpstr>
      <vt:lpstr>Differential diagnosis</vt:lpstr>
      <vt:lpstr>Investigations</vt:lpstr>
      <vt:lpstr>Слайд 46</vt:lpstr>
      <vt:lpstr>Слайд 47</vt:lpstr>
      <vt:lpstr>Gradual dose titration</vt:lpstr>
      <vt:lpstr>Слайд 49</vt:lpstr>
      <vt:lpstr>Surgery: subtotal thyroidectomy</vt:lpstr>
      <vt:lpstr>Choice of therapy</vt:lpstr>
      <vt:lpstr>Special situations in hyperthyroidism</vt:lpstr>
      <vt:lpstr>2. Thyroid hormone resistance</vt:lpstr>
      <vt:lpstr> Long-term consequences of hyperthyroidism </vt:lpstr>
      <vt:lpstr>Thyroid eye disease</vt:lpstr>
      <vt:lpstr>Clinical features </vt:lpstr>
      <vt:lpstr>Investigations </vt:lpstr>
      <vt:lpstr>Treatment</vt:lpstr>
      <vt:lpstr>Goitre (thyroid enlargement) </vt:lpstr>
      <vt:lpstr>Clinical examination: </vt:lpstr>
      <vt:lpstr>Particular points of note are:  </vt:lpstr>
      <vt:lpstr>Слайд 62</vt:lpstr>
      <vt:lpstr>Treatment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thyroid axis</dc:title>
  <dc:creator>Dell</dc:creator>
  <cp:lastModifiedBy>user</cp:lastModifiedBy>
  <cp:revision>40</cp:revision>
  <dcterms:created xsi:type="dcterms:W3CDTF">2006-03-09T14:40:37Z</dcterms:created>
  <dcterms:modified xsi:type="dcterms:W3CDTF">2022-03-17T07:07:44Z</dcterms:modified>
</cp:coreProperties>
</file>