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C5CDA-5012-400E-8F83-78FBEFF9994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1332-D015-43B5-9076-35C91C59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Тема: </a:t>
            </a:r>
            <a:r>
              <a:rPr lang="ru-RU" sz="3600" b="1" smtClean="0">
                <a:solidFill>
                  <a:schemeClr val="tx1"/>
                </a:solidFill>
              </a:rPr>
              <a:t>МОРФОЛОГИЧЕСКИЕ НОРМЫ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4100" b="1" dirty="0" smtClean="0"/>
          </a:p>
          <a:p>
            <a:pPr>
              <a:buNone/>
            </a:pPr>
            <a:endParaRPr lang="ru-RU" sz="4100" b="1" dirty="0" smtClean="0"/>
          </a:p>
          <a:p>
            <a:pPr>
              <a:buNone/>
            </a:pPr>
            <a:endParaRPr lang="ru-RU" sz="4100" b="1" dirty="0" smtClean="0"/>
          </a:p>
          <a:p>
            <a:pPr>
              <a:buNone/>
            </a:pPr>
            <a:r>
              <a:rPr lang="ru-RU" sz="4100" dirty="0" smtClean="0"/>
              <a:t>Женский род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Манжета, бакенбарда, </a:t>
            </a:r>
            <a:r>
              <a:rPr lang="ru-RU" i="1" dirty="0" err="1" smtClean="0">
                <a:solidFill>
                  <a:srgbClr val="FF0000"/>
                </a:solidFill>
              </a:rPr>
              <a:t>тУфля</a:t>
            </a:r>
            <a:r>
              <a:rPr lang="ru-RU" i="1" dirty="0" smtClean="0">
                <a:solidFill>
                  <a:srgbClr val="FF0000"/>
                </a:solidFill>
              </a:rPr>
              <a:t>, салями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иваси, тапочка, тапка, мозоль, </a:t>
            </a:r>
            <a:r>
              <a:rPr lang="ru-RU" i="1" dirty="0" err="1" smtClean="0">
                <a:solidFill>
                  <a:srgbClr val="FF0000"/>
                </a:solidFill>
              </a:rPr>
              <a:t>заусЕница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плацкарта, прорубь.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900" dirty="0" smtClean="0"/>
              <a:t>Средний род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Бра, щупальце, повидло, мочало, ура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завтра, здравствуй.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Субстантивированные существительные (перешедшие из других частей речи: наречий, междометий) всегда среднего рода: </a:t>
            </a:r>
            <a:r>
              <a:rPr lang="ru-RU" i="1" dirty="0" smtClean="0">
                <a:solidFill>
                  <a:srgbClr val="FF0000"/>
                </a:solidFill>
              </a:rPr>
              <a:t>громкое «ура», доброе «здравствуй».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Формы Именительного падежа мн. ч.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5800" b="1" dirty="0" smtClean="0"/>
              <a:t>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600" dirty="0" smtClean="0"/>
              <a:t>    Существительные  в Им. п. мн. ч. могут быть представлены четырьмя группами:</a:t>
            </a:r>
          </a:p>
          <a:p>
            <a:pPr>
              <a:buNone/>
            </a:pPr>
            <a:r>
              <a:rPr lang="ru-RU" sz="3600" dirty="0" smtClean="0"/>
              <a:t>    1. Существительные, имеющие только окончание –а, -я </a:t>
            </a:r>
            <a:r>
              <a:rPr lang="ru-RU" sz="3600" dirty="0" smtClean="0">
                <a:solidFill>
                  <a:srgbClr val="FF0000"/>
                </a:solidFill>
              </a:rPr>
              <a:t>(</a:t>
            </a:r>
            <a:r>
              <a:rPr lang="ru-RU" sz="3600" i="1" dirty="0" smtClean="0">
                <a:solidFill>
                  <a:srgbClr val="FF0000"/>
                </a:solidFill>
              </a:rPr>
              <a:t>глаза, дома, катера, доктора, директора, профессора, адреса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  или только –</a:t>
            </a:r>
            <a:r>
              <a:rPr lang="ru-RU" sz="3600" dirty="0" err="1" smtClean="0"/>
              <a:t>ы</a:t>
            </a:r>
            <a:r>
              <a:rPr lang="ru-RU" sz="3600" dirty="0" smtClean="0"/>
              <a:t>, -и (</a:t>
            </a:r>
            <a:r>
              <a:rPr lang="ru-RU" sz="3600" i="1" dirty="0" smtClean="0">
                <a:solidFill>
                  <a:srgbClr val="FF0000"/>
                </a:solidFill>
              </a:rPr>
              <a:t>авторы, актёры, офицеры, договоры, акушеры, инженеры, инструкторы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Существительные, имеющие варианты окончаний –а, -я, -</a:t>
            </a:r>
            <a:r>
              <a:rPr lang="ru-RU" dirty="0" err="1" smtClean="0"/>
              <a:t>ы</a:t>
            </a:r>
            <a:r>
              <a:rPr lang="ru-RU" dirty="0" smtClean="0"/>
              <a:t>, -и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годы – года, слесари – слесаря, цехи – цеха, секторы – сектора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ru-RU" dirty="0" smtClean="0"/>
              <a:t> 3. Существительные, стилистически различаемые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шофёры – шофера (разг.), </a:t>
            </a:r>
            <a:r>
              <a:rPr lang="ru-RU" i="1" dirty="0" err="1" smtClean="0">
                <a:solidFill>
                  <a:srgbClr val="FF0000"/>
                </a:solidFill>
              </a:rPr>
              <a:t>якори</a:t>
            </a:r>
            <a:r>
              <a:rPr lang="ru-RU" i="1" dirty="0" smtClean="0">
                <a:solidFill>
                  <a:srgbClr val="FF0000"/>
                </a:solidFill>
              </a:rPr>
              <a:t> – якоря, договоры – договора (разг.).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Существительные, у которых формы с окончаниями –а, -я, -</a:t>
            </a:r>
            <a:r>
              <a:rPr lang="ru-RU" dirty="0" err="1" smtClean="0"/>
              <a:t>ы</a:t>
            </a:r>
            <a:r>
              <a:rPr lang="ru-RU" dirty="0" smtClean="0"/>
              <a:t>, -и различаются по значению </a:t>
            </a:r>
            <a:r>
              <a:rPr lang="ru-RU" i="1" dirty="0" smtClean="0">
                <a:solidFill>
                  <a:srgbClr val="FF0000"/>
                </a:solidFill>
              </a:rPr>
              <a:t>(образы – образа, тоны (звук) – тона (оттенки), корпусы (туловища) – корпуса (здания), ордены (рыцарские) – ордена (награды), пропуски (отсутствие) – пропуска (документы);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ЗАПОМНИТЕ!!!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Окончания - а, - я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Профессора, доктора, штемпеля, черепа,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директора, купола, катера, жемчуга, веера,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борта, повара, округа, кителя, колокола,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кондуктора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ЗАПОМНИТЕ!!!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Окончания - </a:t>
            </a:r>
            <a:r>
              <a:rPr lang="ru-RU" b="1" dirty="0" err="1" smtClean="0"/>
              <a:t>ы</a:t>
            </a:r>
            <a:r>
              <a:rPr lang="ru-RU" b="1" dirty="0" smtClean="0"/>
              <a:t>, - и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Договоры, шофёры, ректоры, проректоры, инженеры, бухгалтеры, торты, выговоры, рапорты, табели, инспекторы, инструкторы, кремы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800" b="1" dirty="0" smtClean="0"/>
              <a:t>Запомните!!!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В Родительном падеже – </a:t>
            </a:r>
            <a:r>
              <a:rPr lang="ru-RU" i="1" dirty="0" smtClean="0">
                <a:solidFill>
                  <a:srgbClr val="FF0000"/>
                </a:solidFill>
              </a:rPr>
              <a:t>апельсинов, мандаринов, помидоров, лимонов, баклажанов, но – яблок</a:t>
            </a:r>
            <a:r>
              <a:rPr lang="ru-RU" dirty="0" smtClean="0">
                <a:solidFill>
                  <a:srgbClr val="FF0000"/>
                </a:solidFill>
              </a:rPr>
              <a:t>!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/>
              <a:t>Парные предметы – </a:t>
            </a:r>
            <a:r>
              <a:rPr lang="ru-RU" i="1" dirty="0" smtClean="0">
                <a:solidFill>
                  <a:srgbClr val="FF0000"/>
                </a:solidFill>
              </a:rPr>
              <a:t>пара санок, чулок, манжет, </a:t>
            </a:r>
            <a:r>
              <a:rPr lang="ru-RU" dirty="0" smtClean="0"/>
              <a:t>но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носков.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700" b="1" dirty="0" smtClean="0"/>
              <a:t>Вопросы к лекции</a:t>
            </a:r>
            <a:endParaRPr lang="ru-RU" sz="67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 algn="just">
              <a:buNone/>
            </a:pPr>
            <a:endParaRPr lang="ru-RU" sz="7400" dirty="0" smtClean="0"/>
          </a:p>
          <a:p>
            <a:pPr lvl="0" algn="just">
              <a:buNone/>
            </a:pPr>
            <a:r>
              <a:rPr lang="ru-RU" sz="9600" dirty="0" smtClean="0"/>
              <a:t>1.Как определить род заимствованных существительных?</a:t>
            </a:r>
          </a:p>
          <a:p>
            <a:pPr lvl="0" algn="just">
              <a:buNone/>
            </a:pPr>
            <a:r>
              <a:rPr lang="ru-RU" sz="9600" dirty="0" smtClean="0"/>
              <a:t>2.Как определяется род несклоняемых существительных?</a:t>
            </a:r>
          </a:p>
          <a:p>
            <a:pPr lvl="0" algn="just">
              <a:buNone/>
            </a:pPr>
            <a:r>
              <a:rPr lang="ru-RU" sz="9600" dirty="0" smtClean="0"/>
              <a:t>3.С чем соотносится род некоторых несклоняемых существительных и географических названий? </a:t>
            </a:r>
          </a:p>
          <a:p>
            <a:pPr lvl="0" algn="just">
              <a:buNone/>
            </a:pPr>
            <a:r>
              <a:rPr lang="ru-RU" sz="9600" dirty="0" smtClean="0"/>
              <a:t>4.Какие существуют варианты форм существительных Им. п. мн.ч.? </a:t>
            </a:r>
          </a:p>
          <a:p>
            <a:pPr algn="just">
              <a:buNone/>
            </a:pPr>
            <a:endParaRPr lang="ru-RU" sz="9600" dirty="0" smtClean="0"/>
          </a:p>
          <a:p>
            <a:endParaRPr lang="ru-RU" sz="9600" dirty="0" smtClean="0"/>
          </a:p>
          <a:p>
            <a:pPr>
              <a:buNone/>
            </a:pP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sz="3600" b="1" dirty="0" smtClean="0"/>
              <a:t>    Морфология </a:t>
            </a:r>
            <a:r>
              <a:rPr lang="ru-RU" sz="3600" dirty="0" smtClean="0"/>
              <a:t>– раздел грамматики, изучающий грамматические свойства слов, грамматические значения. 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Род заимствованных и русских существительных, географических названий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Категория рода, как правило, стабильна. Однако некоторые существительные употребляются то в одном, то в другом грамматическом роде, при этом одна из форм является предпочтительной, а др. либо устар., либо просторечной, находящейся за пределами литературной нормы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i="1" dirty="0" smtClean="0">
                <a:solidFill>
                  <a:srgbClr val="FF0000"/>
                </a:solidFill>
              </a:rPr>
              <a:t>рельс, а не рельса. 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 Есть коварные слова, например, форма </a:t>
            </a:r>
          </a:p>
          <a:p>
            <a:pPr algn="just">
              <a:buNone/>
            </a:pPr>
            <a:r>
              <a:rPr lang="ru-RU" dirty="0" smtClean="0"/>
              <a:t>    ед. числа в следующих словах: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клавиши (клавиша), туфли (туфля), простыни(простыня), жирафы (жираф), ставни (ставня). 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В русском языке есть существительные, род которых определить нельзя. К ним относятся слова, не имеющие формы ед. ч.: </a:t>
            </a:r>
            <a:r>
              <a:rPr lang="ru-RU" i="1" dirty="0" smtClean="0">
                <a:solidFill>
                  <a:srgbClr val="FF0000"/>
                </a:solidFill>
              </a:rPr>
              <a:t>сливки, чернила, мемуары, сани, ножницы, брюки, каникулы, именины, проводы, Кордильеры.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Имеются несклоняемые существительные, род которых определяется следующим образом: слова, обозначающие неодушевлённые предметы, относятся к среднему роду (</a:t>
            </a:r>
            <a:r>
              <a:rPr lang="ru-RU" i="1" dirty="0" smtClean="0">
                <a:solidFill>
                  <a:srgbClr val="FF0000"/>
                </a:solidFill>
              </a:rPr>
              <a:t>шерстяное кашне, кино, пальто, фойе, такси, хаки, пенсне, букле, метро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 за исключением слова </a:t>
            </a:r>
            <a:r>
              <a:rPr lang="ru-RU" i="1" dirty="0" smtClean="0">
                <a:solidFill>
                  <a:srgbClr val="FF0000"/>
                </a:solidFill>
              </a:rPr>
              <a:t>кофе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относящегося к мужскому роду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чёрный кофе</a:t>
            </a:r>
            <a:r>
              <a:rPr lang="ru-RU" dirty="0" smtClean="0">
                <a:solidFill>
                  <a:srgbClr val="FF0000"/>
                </a:solidFill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Имеются </a:t>
            </a:r>
            <a:r>
              <a:rPr lang="ru-RU" dirty="0" err="1" smtClean="0"/>
              <a:t>двуродовые</a:t>
            </a:r>
            <a:r>
              <a:rPr lang="ru-RU" dirty="0" smtClean="0"/>
              <a:t> существительные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твой протеже – твоя протеже, крупье, инкогнито, визави</a:t>
            </a:r>
            <a:r>
              <a:rPr lang="ru-RU" dirty="0" smtClean="0">
                <a:solidFill>
                  <a:srgbClr val="FF0000"/>
                </a:solidFill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Несклоняемые существительные соотносятся с родовым наименованием: </a:t>
            </a:r>
            <a:r>
              <a:rPr lang="ru-RU" i="1" dirty="0" smtClean="0">
                <a:solidFill>
                  <a:srgbClr val="FF0000"/>
                </a:solidFill>
              </a:rPr>
              <a:t>салями (колбаса), кольраби (капуста), авеню (улица), сулугуни (сыр), алоэ (ср.р.), хинди (м.р.)</a:t>
            </a:r>
            <a:r>
              <a:rPr lang="ru-RU" i="1" dirty="0" smtClean="0"/>
              <a:t>, </a:t>
            </a:r>
            <a:r>
              <a:rPr lang="ru-RU" dirty="0" smtClean="0"/>
              <a:t>а также географические названия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i="1" dirty="0" smtClean="0">
                <a:solidFill>
                  <a:srgbClr val="FF0000"/>
                </a:solidFill>
              </a:rPr>
              <a:t>Капри (остров), Тбилиси (город, м.р.), Миссисипи (река, ж.р.)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ЗАПОМНИТЕ!!!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Мужской род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Аэрозоль, банкнот, ботинок, корректив рельс, погон, пролежень, картофель, помидор, метастаз, тюль, шампунь.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704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                </vt:lpstr>
      <vt:lpstr>Презентация PowerPoint</vt:lpstr>
      <vt:lpstr>Род заимствованных и русских существительных, географических названий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Именительного падежа мн. ч.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rusyaz3417</dc:creator>
  <cp:lastModifiedBy>Пользователь Windows</cp:lastModifiedBy>
  <cp:revision>38</cp:revision>
  <dcterms:created xsi:type="dcterms:W3CDTF">2018-10-16T04:59:49Z</dcterms:created>
  <dcterms:modified xsi:type="dcterms:W3CDTF">2019-04-03T08:45:30Z</dcterms:modified>
</cp:coreProperties>
</file>