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6B1A7-46B1-42C0-9B68-E01BDA5D1366}" type="datetimeFigureOut">
              <a:rPr lang="ru-RU" smtClean="0"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61C7B-B47D-4236-BABB-ADDD4CD313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1CA7E-3F46-4AB0-9D19-457CEEF6CC6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8579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1CA7E-3F46-4AB0-9D19-457CEEF6CC6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39946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1CA7E-3F46-4AB0-9D19-457CEEF6CC6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71858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1CA7E-3F46-4AB0-9D19-457CEEF6CC6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3720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54E31B-C830-4230-B95F-3F9EAD1288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5BCA84-E124-4BCF-9B1A-D7ED049EC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4E31B-C830-4230-B95F-3F9EAD1288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CA84-E124-4BCF-9B1A-D7ED049EC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4E31B-C830-4230-B95F-3F9EAD1288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CA84-E124-4BCF-9B1A-D7ED049EC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4E31B-C830-4230-B95F-3F9EAD1288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CA84-E124-4BCF-9B1A-D7ED049EC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54E31B-C830-4230-B95F-3F9EAD1288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5BCA84-E124-4BCF-9B1A-D7ED049EC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4E31B-C830-4230-B95F-3F9EAD1288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5BCA84-E124-4BCF-9B1A-D7ED049EC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4E31B-C830-4230-B95F-3F9EAD1288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65BCA84-E124-4BCF-9B1A-D7ED049EC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4E31B-C830-4230-B95F-3F9EAD1288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CA84-E124-4BCF-9B1A-D7ED049EC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54E31B-C830-4230-B95F-3F9EAD1288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5BCA84-E124-4BCF-9B1A-D7ED049ECD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8A54E31B-C830-4230-B95F-3F9EAD1288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5BCA84-E124-4BCF-9B1A-D7ED049EC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8A54E31B-C830-4230-B95F-3F9EAD1288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65BCA84-E124-4BCF-9B1A-D7ED049EC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8A54E31B-C830-4230-B95F-3F9EAD12883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65BCA84-E124-4BCF-9B1A-D7ED049ECD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dirty="0" smtClean="0"/>
              <a:t>Транспортеры углеводов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284984"/>
            <a:ext cx="6400800" cy="1752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indent="-342900" algn="l"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Glucose transporters: physiological and pathological roles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en-US" sz="1400" dirty="0" err="1" smtClean="0">
                <a:solidFill>
                  <a:schemeClr val="bg1"/>
                </a:solidFill>
              </a:rPr>
              <a:t>Biophys</a:t>
            </a:r>
            <a:r>
              <a:rPr lang="en-US" sz="1400" dirty="0" smtClean="0">
                <a:solidFill>
                  <a:schemeClr val="bg1"/>
                </a:solidFill>
              </a:rPr>
              <a:t> Rev (2016) 8:5–9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DOI 10.1007/s12551-015-0186-2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400" dirty="0" smtClean="0">
                <a:solidFill>
                  <a:schemeClr val="bg1"/>
                </a:solidFill>
              </a:rPr>
              <a:t>GLUT, SGLT, and SWEET: Structural and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mechanistic investigations of the glucose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transporters</a:t>
            </a:r>
            <a:r>
              <a:rPr lang="ru-RU" sz="1400" dirty="0" smtClean="0">
                <a:solidFill>
                  <a:schemeClr val="bg1"/>
                </a:solidFill>
              </a:rPr>
              <a:t>. </a:t>
            </a:r>
            <a:r>
              <a:rPr lang="fr-FR" sz="1400" dirty="0" smtClean="0">
                <a:solidFill>
                  <a:schemeClr val="bg1"/>
                </a:solidFill>
              </a:rPr>
              <a:t>PROTEIN SCIENCE 2016 VOL 25:546—558 DOI: 10.1002/pro.2858</a:t>
            </a: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endParaRPr lang="ru-RU" sz="1400" dirty="0" smtClean="0">
              <a:solidFill>
                <a:schemeClr val="bg1"/>
              </a:solidFill>
            </a:endParaRPr>
          </a:p>
          <a:p>
            <a:pPr marL="342900" indent="-342900" algn="l">
              <a:buAutoNum type="arabicPeriod"/>
            </a:pPr>
            <a:r>
              <a:rPr lang="en-US" sz="1400" u="sng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Ligand</a:t>
            </a:r>
            <a:r>
              <a:rPr lang="en-US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Screening Systems for</a:t>
            </a:r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Glucose Transporters as</a:t>
            </a:r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 in Drug Discovery</a:t>
            </a:r>
            <a:r>
              <a:rPr lang="ru-RU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4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Frontiers in Chemistry May 2018 | Volume 6 | Article 183</a:t>
            </a:r>
            <a:endParaRPr lang="ru-RU" sz="1400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iabetologia 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68723" y="6021288"/>
            <a:ext cx="1675152" cy="4748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797713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err="1"/>
              <a:t>Ghezzi</a:t>
            </a:r>
            <a:r>
              <a:rPr lang="en-GB" dirty="0"/>
              <a:t> et al (2018) Diabetologia DOI 10.1007/s00125-018-4656-5 </a:t>
            </a:r>
          </a:p>
          <a:p>
            <a:r>
              <a:rPr lang="en-GB" sz="1200" dirty="0"/>
              <a:t>Reproduced from </a:t>
            </a:r>
            <a:r>
              <a:rPr lang="en-GB" sz="1200" dirty="0" err="1"/>
              <a:t>Gorraitz</a:t>
            </a:r>
            <a:r>
              <a:rPr lang="en-GB" sz="1200" dirty="0"/>
              <a:t> et al (2017), distributed under the terms of the Creative Commons Attribution-</a:t>
            </a:r>
            <a:r>
              <a:rPr lang="en-GB" sz="1200" dirty="0" err="1"/>
              <a:t>NonCommerical</a:t>
            </a:r>
            <a:r>
              <a:rPr lang="en-GB" sz="1200" dirty="0"/>
              <a:t>-</a:t>
            </a:r>
            <a:r>
              <a:rPr lang="en-GB" sz="1200" dirty="0" err="1"/>
              <a:t>NoDerivatives</a:t>
            </a:r>
            <a:r>
              <a:rPr lang="en-GB" sz="1200" dirty="0"/>
              <a:t> International License 4.0 (CC BY-NC-ND; https://creativecommons.org/licenses/by-nc-nd/4.0/)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9258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external vestibule of human SGLT1 in the outward facing, sodium-bound conformation </a:t>
            </a:r>
          </a:p>
        </p:txBody>
      </p:sp>
      <p:pic>
        <p:nvPicPr>
          <p:cNvPr id="8" name="Slide">
            <a:extLst>
              <a:ext uri="{FF2B5EF4-FFF2-40B4-BE49-F238E27FC236}">
                <a16:creationId xmlns="" xmlns:a16="http://schemas.microsoft.com/office/drawing/2014/main" id="{B0F86141-E21C-4E2D-843C-099D7973014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1275746"/>
            <a:ext cx="4692633" cy="43065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528944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36712"/>
            <a:ext cx="603885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транспортеров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83418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Пассивный транспорт – </a:t>
            </a:r>
            <a:r>
              <a:rPr lang="en-US" sz="2000" dirty="0" smtClean="0"/>
              <a:t>GLUT -1</a:t>
            </a:r>
            <a:r>
              <a:rPr lang="ru-RU" sz="2000" dirty="0" smtClean="0"/>
              <a:t>4</a:t>
            </a:r>
            <a:r>
              <a:rPr lang="en-US" sz="2000" dirty="0" smtClean="0"/>
              <a:t> </a:t>
            </a:r>
            <a:r>
              <a:rPr lang="ru-RU" sz="2000" dirty="0" smtClean="0"/>
              <a:t>известных белков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/>
              <a:t>Активный транспорт  - </a:t>
            </a:r>
            <a:r>
              <a:rPr lang="en-US" sz="2000" dirty="0" smtClean="0"/>
              <a:t>SGLT  </a:t>
            </a:r>
            <a:r>
              <a:rPr lang="ru-RU" sz="2000" dirty="0" smtClean="0"/>
              <a:t>- 6 известных белков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i="1" dirty="0" smtClean="0"/>
              <a:t>Активный </a:t>
            </a:r>
            <a:r>
              <a:rPr lang="en-US" sz="2000" i="1" dirty="0" smtClean="0">
                <a:solidFill>
                  <a:srgbClr val="C00000"/>
                </a:solidFill>
              </a:rPr>
              <a:t>???</a:t>
            </a:r>
            <a:r>
              <a:rPr lang="ru-RU" sz="2000" dirty="0" smtClean="0"/>
              <a:t> Транспорт</a:t>
            </a:r>
            <a:r>
              <a:rPr lang="en-US" sz="2000" dirty="0" smtClean="0"/>
              <a:t> (</a:t>
            </a:r>
            <a:r>
              <a:rPr lang="ru-RU" sz="2000" dirty="0" smtClean="0"/>
              <a:t>дисахариды </a:t>
            </a:r>
            <a:r>
              <a:rPr lang="en-US" sz="2000" i="1" dirty="0" smtClean="0">
                <a:solidFill>
                  <a:srgbClr val="C00000"/>
                </a:solidFill>
              </a:rPr>
              <a:t>???</a:t>
            </a:r>
            <a:r>
              <a:rPr lang="en-US" sz="2000" dirty="0" smtClean="0"/>
              <a:t>)</a:t>
            </a:r>
            <a:r>
              <a:rPr lang="ru-RU" sz="2000" dirty="0" smtClean="0"/>
              <a:t> - </a:t>
            </a:r>
            <a:r>
              <a:rPr lang="en-US" sz="2000" dirty="0" smtClean="0"/>
              <a:t>SWEET ( </a:t>
            </a:r>
            <a:r>
              <a:rPr lang="ru-RU" sz="2000" dirty="0" smtClean="0"/>
              <a:t>или </a:t>
            </a:r>
            <a:r>
              <a:rPr lang="en-US" sz="2000" dirty="0" smtClean="0"/>
              <a:t>SLC50)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3068960"/>
            <a:ext cx="837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Первыми были открыты и наиболее исследованы </a:t>
            </a:r>
            <a:r>
              <a:rPr lang="ru-RU" sz="2000" dirty="0" err="1" smtClean="0"/>
              <a:t>симпортеры</a:t>
            </a:r>
            <a:r>
              <a:rPr lang="ru-RU" sz="2000" dirty="0" smtClean="0"/>
              <a:t> </a:t>
            </a:r>
            <a:r>
              <a:rPr lang="en-US" sz="2000" dirty="0" smtClean="0"/>
              <a:t>SGLT</a:t>
            </a:r>
            <a:r>
              <a:rPr lang="ru-RU" sz="2000" dirty="0" smtClean="0"/>
              <a:t>1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3717032"/>
            <a:ext cx="8338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Транспортеры </a:t>
            </a:r>
            <a:r>
              <a:rPr lang="en-US" sz="2000" dirty="0" smtClean="0"/>
              <a:t>SWEET</a:t>
            </a:r>
            <a:r>
              <a:rPr lang="ru-RU" sz="2000" dirty="0" smtClean="0"/>
              <a:t> открыты совсем недавно и слабо исследованы: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4509120"/>
            <a:ext cx="64807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1200" i="1" dirty="0" smtClean="0"/>
              <a:t>Wright EM (2013) Glucose transport families SLC5 and</a:t>
            </a:r>
          </a:p>
          <a:p>
            <a:r>
              <a:rPr lang="en-US" sz="1200" i="1" dirty="0" smtClean="0"/>
              <a:t>SLC50. Mol Aspects Med 34:183–196.</a:t>
            </a:r>
          </a:p>
          <a:p>
            <a:r>
              <a:rPr lang="en-US" sz="1200" i="1" dirty="0" smtClean="0"/>
              <a:t>3. </a:t>
            </a:r>
            <a:r>
              <a:rPr lang="en-US" sz="1200" i="1" dirty="0" err="1" smtClean="0"/>
              <a:t>Feng</a:t>
            </a:r>
            <a:r>
              <a:rPr lang="en-US" sz="1200" i="1" dirty="0" smtClean="0"/>
              <a:t> L, </a:t>
            </a:r>
            <a:r>
              <a:rPr lang="en-US" sz="1200" i="1" dirty="0" err="1" smtClean="0"/>
              <a:t>Frommer</a:t>
            </a:r>
            <a:r>
              <a:rPr lang="en-US" sz="1200" i="1" dirty="0" smtClean="0"/>
              <a:t> WB (2015) Structure and function of</a:t>
            </a:r>
          </a:p>
          <a:p>
            <a:r>
              <a:rPr lang="en-US" sz="1200" i="1" dirty="0" err="1" smtClean="0"/>
              <a:t>SemiSWEET</a:t>
            </a:r>
            <a:r>
              <a:rPr lang="en-US" sz="1200" i="1" dirty="0" smtClean="0"/>
              <a:t> and SWEET sugar transporters. Trends</a:t>
            </a:r>
          </a:p>
          <a:p>
            <a:r>
              <a:rPr lang="en-US" sz="1200" i="1" dirty="0" err="1" smtClean="0"/>
              <a:t>Biochem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Sci</a:t>
            </a:r>
            <a:r>
              <a:rPr lang="en-US" sz="1200" i="1" dirty="0" smtClean="0"/>
              <a:t> 40:480–486.</a:t>
            </a:r>
            <a:endParaRPr lang="ru-RU" sz="12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53536"/>
            <a:ext cx="4690864" cy="1015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Семейство </a:t>
            </a:r>
            <a:r>
              <a:rPr lang="en-US" dirty="0" smtClean="0">
                <a:solidFill>
                  <a:srgbClr val="FFFF00"/>
                </a:solidFill>
              </a:rPr>
              <a:t>GLUT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sz="3100" dirty="0" smtClean="0"/>
              <a:t>–</a:t>
            </a:r>
            <a:r>
              <a:rPr lang="ru-RU" sz="3100" dirty="0" smtClean="0"/>
              <a:t> гены </a:t>
            </a:r>
            <a:r>
              <a:rPr lang="en-US" sz="2800" i="1" dirty="0" smtClean="0">
                <a:solidFill>
                  <a:srgbClr val="FFFF00"/>
                </a:solidFill>
              </a:rPr>
              <a:t>SLC2</a:t>
            </a:r>
            <a:r>
              <a:rPr lang="en-US" sz="2800" dirty="0" smtClean="0"/>
              <a:t> </a:t>
            </a:r>
            <a:r>
              <a:rPr lang="en-US" sz="3100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692696"/>
            <a:ext cx="1580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Класса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573016"/>
            <a:ext cx="62892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 1 :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GLUT1, GLUT2, GLUT3, GLUT4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</a:t>
            </a:r>
            <a:r>
              <a:rPr lang="en-US" sz="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4005064"/>
            <a:ext cx="51815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 2 :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GLUT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GLUT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GLUT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4437112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 3 :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GLUT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GLUT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GLUT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GLUT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GLUT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(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HMIT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4869160"/>
            <a:ext cx="815967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u="sng" dirty="0" smtClean="0"/>
              <a:t>Отличия: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Локализация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err="1" smtClean="0"/>
              <a:t>Аффинность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Направленность транспорта (только </a:t>
            </a:r>
            <a:r>
              <a:rPr lang="ru-RU" sz="2000" i="1" dirty="0" smtClean="0"/>
              <a:t>внутрь</a:t>
            </a:r>
            <a:r>
              <a:rPr lang="ru-RU" sz="2000" dirty="0" smtClean="0"/>
              <a:t> или </a:t>
            </a:r>
            <a:r>
              <a:rPr lang="ru-RU" sz="2000" i="1" dirty="0" smtClean="0"/>
              <a:t>внутрь и наружу </a:t>
            </a:r>
            <a:r>
              <a:rPr lang="ru-RU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Транспортируемые углеводы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08720"/>
            <a:ext cx="2448272" cy="265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0" y="1916832"/>
            <a:ext cx="293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Филогенетическое дерево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916832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Homo sapiens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2719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en-US" sz="3600" dirty="0" smtClean="0"/>
              <a:t>GLUT </a:t>
            </a:r>
            <a:r>
              <a:rPr lang="ru-RU" sz="3600" dirty="0" smtClean="0"/>
              <a:t>Класс 1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628800"/>
            <a:ext cx="8444499" cy="92333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GLUT1</a:t>
            </a:r>
            <a:r>
              <a:rPr lang="en-US" dirty="0" smtClean="0"/>
              <a:t> – </a:t>
            </a:r>
            <a:r>
              <a:rPr lang="ru-RU" dirty="0" smtClean="0">
                <a:solidFill>
                  <a:srgbClr val="FFFF00"/>
                </a:solidFill>
              </a:rPr>
              <a:t>высокая</a:t>
            </a:r>
            <a:r>
              <a:rPr lang="ru-RU" dirty="0" smtClean="0"/>
              <a:t> </a:t>
            </a:r>
            <a:r>
              <a:rPr lang="ru-RU" dirty="0" err="1" smtClean="0"/>
              <a:t>аффинность</a:t>
            </a:r>
            <a:r>
              <a:rPr lang="ru-RU" dirty="0" smtClean="0"/>
              <a:t>, 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FF00"/>
                </a:solidFill>
              </a:rPr>
              <a:t>«вездесущ».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Главным образом – в </a:t>
            </a:r>
            <a:r>
              <a:rPr lang="ru-RU" dirty="0" smtClean="0">
                <a:solidFill>
                  <a:srgbClr val="FFFF00"/>
                </a:solidFill>
              </a:rPr>
              <a:t>эритроцитах</a:t>
            </a:r>
            <a:r>
              <a:rPr lang="ru-RU" dirty="0" smtClean="0"/>
              <a:t> и </a:t>
            </a:r>
            <a:r>
              <a:rPr lang="ru-RU" dirty="0" err="1" smtClean="0">
                <a:solidFill>
                  <a:srgbClr val="FFFF00"/>
                </a:solidFill>
              </a:rPr>
              <a:t>гемато-энцефалическом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барьере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Регулируются  </a:t>
            </a:r>
            <a:r>
              <a:rPr lang="ru-RU" dirty="0" err="1" smtClean="0"/>
              <a:t>протеинкиназами</a:t>
            </a:r>
            <a:r>
              <a:rPr lang="ru-RU" dirty="0" smtClean="0"/>
              <a:t> С и </a:t>
            </a:r>
            <a:r>
              <a:rPr lang="en-US" dirty="0" smtClean="0">
                <a:solidFill>
                  <a:srgbClr val="FFFF00"/>
                </a:solidFill>
              </a:rPr>
              <a:t>TXNIP</a:t>
            </a:r>
            <a:r>
              <a:rPr lang="ru-RU" dirty="0" smtClean="0"/>
              <a:t> </a:t>
            </a:r>
            <a:r>
              <a:rPr lang="ru-RU" dirty="0" smtClean="0"/>
              <a:t>(</a:t>
            </a:r>
            <a:r>
              <a:rPr lang="en-US" dirty="0" err="1" smtClean="0"/>
              <a:t>Thioredoxin</a:t>
            </a:r>
            <a:r>
              <a:rPr lang="en-US" dirty="0" smtClean="0"/>
              <a:t>-interacting protein 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636912"/>
            <a:ext cx="8718477" cy="116955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GLUT</a:t>
            </a:r>
            <a:r>
              <a:rPr lang="ru-RU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</a:t>
            </a:r>
            <a:r>
              <a:rPr lang="ru-RU" dirty="0" smtClean="0"/>
              <a:t>в основном </a:t>
            </a:r>
            <a:r>
              <a:rPr lang="ru-RU" dirty="0" err="1" smtClean="0"/>
              <a:t>гепатоциты</a:t>
            </a:r>
            <a:r>
              <a:rPr lang="ru-RU" dirty="0" smtClean="0"/>
              <a:t> и кишечник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Транспорт в </a:t>
            </a:r>
            <a:r>
              <a:rPr lang="ru-RU" dirty="0" smtClean="0">
                <a:solidFill>
                  <a:srgbClr val="FFFF00"/>
                </a:solidFill>
              </a:rPr>
              <a:t>обеих </a:t>
            </a:r>
            <a:r>
              <a:rPr lang="ru-RU" dirty="0" smtClean="0"/>
              <a:t>направлениях, зависимости от состояния сытость/голодание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Низкая </a:t>
            </a:r>
            <a:r>
              <a:rPr lang="ru-RU" sz="1600" dirty="0" err="1" smtClean="0"/>
              <a:t>аффинность</a:t>
            </a:r>
            <a:r>
              <a:rPr lang="ru-RU" sz="1600" dirty="0" smtClean="0"/>
              <a:t> для глюкозы (</a:t>
            </a:r>
            <a:r>
              <a:rPr lang="en-US" sz="1600" dirty="0" smtClean="0"/>
              <a:t>Km~17-20 </a:t>
            </a:r>
            <a:r>
              <a:rPr lang="ru-RU" sz="1600" dirty="0" err="1" smtClean="0"/>
              <a:t>мМ</a:t>
            </a:r>
            <a:r>
              <a:rPr lang="ru-RU" sz="1600" dirty="0" smtClean="0"/>
              <a:t>), но высокая для </a:t>
            </a:r>
            <a:r>
              <a:rPr lang="ru-RU" sz="1600" dirty="0" err="1" smtClean="0"/>
              <a:t>глюкозамина</a:t>
            </a:r>
            <a:r>
              <a:rPr lang="ru-RU" sz="1600" dirty="0" smtClean="0"/>
              <a:t> (</a:t>
            </a:r>
            <a:r>
              <a:rPr lang="en-US" sz="1600" dirty="0" smtClean="0"/>
              <a:t>&lt;1</a:t>
            </a:r>
            <a:r>
              <a:rPr lang="ru-RU" sz="1600" dirty="0" err="1" smtClean="0"/>
              <a:t>мМ</a:t>
            </a:r>
            <a:r>
              <a:rPr lang="ru-RU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Переносит также фруктозу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933056"/>
            <a:ext cx="7589129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GLUT</a:t>
            </a:r>
            <a:r>
              <a:rPr lang="ru-RU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 </a:t>
            </a:r>
            <a:r>
              <a:rPr lang="ru-RU" dirty="0" err="1" smtClean="0"/>
              <a:t>локализция</a:t>
            </a:r>
            <a:r>
              <a:rPr lang="ru-RU" dirty="0" smtClean="0"/>
              <a:t>. главным образом, в нейронах (+</a:t>
            </a:r>
            <a:r>
              <a:rPr lang="ru-RU" sz="1600" dirty="0" smtClean="0"/>
              <a:t>почки, плацента</a:t>
            </a:r>
            <a:r>
              <a:rPr lang="ru-RU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Самая высокая </a:t>
            </a:r>
            <a:r>
              <a:rPr lang="ru-RU" dirty="0" err="1" smtClean="0"/>
              <a:t>аффинность</a:t>
            </a:r>
            <a:r>
              <a:rPr lang="ru-RU" dirty="0" smtClean="0"/>
              <a:t> (</a:t>
            </a:r>
            <a:r>
              <a:rPr lang="en-US" dirty="0" smtClean="0"/>
              <a:t>Km ~ 1,5 </a:t>
            </a:r>
            <a:r>
              <a:rPr lang="ru-RU" dirty="0" err="1" smtClean="0"/>
              <a:t>мМ</a:t>
            </a:r>
            <a:r>
              <a:rPr lang="ru-RU" dirty="0" smtClean="0"/>
              <a:t>) и скорость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869160"/>
            <a:ext cx="42514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GLUT</a:t>
            </a:r>
            <a:r>
              <a:rPr lang="ru-RU" dirty="0" smtClean="0">
                <a:solidFill>
                  <a:srgbClr val="FFFF00"/>
                </a:solidFill>
              </a:rPr>
              <a:t>4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/>
              <a:t>– мышцы, </a:t>
            </a:r>
            <a:r>
              <a:rPr lang="ru-RU" dirty="0" err="1" smtClean="0"/>
              <a:t>адипоциты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Инсулин-зависимый</a:t>
            </a: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err="1" smtClean="0"/>
              <a:t>Аффинность</a:t>
            </a:r>
            <a:r>
              <a:rPr lang="ru-RU" dirty="0" smtClean="0"/>
              <a:t> близка к </a:t>
            </a:r>
            <a:r>
              <a:rPr lang="en-US" dirty="0" smtClean="0"/>
              <a:t>GLUT1 (~5 </a:t>
            </a:r>
            <a:r>
              <a:rPr lang="ru-RU" dirty="0" err="1" smtClean="0"/>
              <a:t>мМ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36747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Семейтво</a:t>
            </a:r>
            <a:r>
              <a:rPr lang="ru-RU" sz="2800" dirty="0" smtClean="0"/>
              <a:t> </a:t>
            </a:r>
            <a:r>
              <a:rPr lang="en-US" sz="2800" dirty="0" smtClean="0"/>
              <a:t>SGLT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922" y="836712"/>
            <a:ext cx="8775566" cy="282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оклизация транспорте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501008"/>
            <a:ext cx="5184576" cy="314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583494"/>
          </a:xfrm>
        </p:spPr>
        <p:txBody>
          <a:bodyPr>
            <a:noAutofit/>
          </a:bodyPr>
          <a:lstStyle/>
          <a:p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84568"/>
            <a:ext cx="6552728" cy="546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5797713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err="1"/>
              <a:t>Ghezzi</a:t>
            </a:r>
            <a:r>
              <a:rPr lang="en-GB" dirty="0"/>
              <a:t> et al (2018) Diabetologia DOI 10.1007/s00125-018-4656-5 </a:t>
            </a:r>
          </a:p>
          <a:p>
            <a:r>
              <a:rPr lang="en-GB" sz="1200" dirty="0"/>
              <a:t>Adapted from Wright et al (2011), distributed under the terms of the CC BY 4.0 Attribution License (http://creativecommons.org/licenses/by/4.0/)</a:t>
            </a:r>
          </a:p>
        </p:txBody>
      </p:sp>
      <p:pic>
        <p:nvPicPr>
          <p:cNvPr id="9" name="Picture 8" descr="diabetologia 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165304"/>
            <a:ext cx="1675152" cy="474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9258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Reabsorption of glucose in the proximal tubule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C40995-C346-4B62-A502-FD470E4AA7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10093" y="729868"/>
            <a:ext cx="5523814" cy="52914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1928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5797713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err="1"/>
              <a:t>Ghezzi</a:t>
            </a:r>
            <a:r>
              <a:rPr lang="en-GB" dirty="0"/>
              <a:t> et al (2018) Diabetologia DOI 10.1007/s00125-018-4656-5 </a:t>
            </a:r>
          </a:p>
          <a:p>
            <a:r>
              <a:rPr lang="en-GB" sz="1200" dirty="0"/>
              <a:t>Adapted from Wright et al (2011), distributed under the terms of the CC BY 4.0 Attribution License (http://creativecommons.org/licenses/by/4.0/)</a:t>
            </a:r>
          </a:p>
          <a:p>
            <a:endParaRPr lang="en-GB" sz="1200" dirty="0"/>
          </a:p>
        </p:txBody>
      </p:sp>
      <p:pic>
        <p:nvPicPr>
          <p:cNvPr id="9" name="Picture 8" descr="diabetologia 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165304"/>
            <a:ext cx="1675152" cy="474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92586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 mechanical model for sodium-coupled sugar transport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602A61C-9075-4F64-A250-87AC442B6C4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1824" y="1061584"/>
            <a:ext cx="7740352" cy="47688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519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5797713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 err="1"/>
              <a:t>Ghezzi</a:t>
            </a:r>
            <a:r>
              <a:rPr lang="en-GB" dirty="0"/>
              <a:t> et al (2018) Diabetologia DOI 10.1007/s00125-018-4656-5  </a:t>
            </a:r>
          </a:p>
          <a:p>
            <a:r>
              <a:rPr lang="en-GB" sz="1200" dirty="0"/>
              <a:t>© The Authors 2018. Distributed under the terms of the CC BY 4.0 Attribution License (http://creativecommons.org/licenses/by/4.0/)</a:t>
            </a:r>
          </a:p>
          <a:p>
            <a:endParaRPr lang="en-GB" sz="1200" dirty="0"/>
          </a:p>
        </p:txBody>
      </p:sp>
      <p:pic>
        <p:nvPicPr>
          <p:cNvPr id="9" name="Picture 8" descr="diabetologia logo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6165304"/>
            <a:ext cx="1675152" cy="474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8" y="29258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Homology model of the human SGLT2 based on the inward facing, occluded conformation of </a:t>
            </a:r>
            <a:r>
              <a:rPr lang="en-GB" sz="2000" b="1" dirty="0" err="1"/>
              <a:t>vSGLT</a:t>
            </a:r>
            <a:r>
              <a:rPr lang="en-GB" sz="2000" b="1" dirty="0"/>
              <a:t> </a:t>
            </a:r>
          </a:p>
        </p:txBody>
      </p:sp>
      <p:pic>
        <p:nvPicPr>
          <p:cNvPr id="7" name="Slide">
            <a:extLst>
              <a:ext uri="{FF2B5EF4-FFF2-40B4-BE49-F238E27FC236}">
                <a16:creationId xmlns="" xmlns:a16="http://schemas.microsoft.com/office/drawing/2014/main" id="{F08A711D-4CF3-430F-9563-86317FA6693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1271034"/>
            <a:ext cx="4670483" cy="4534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041675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539</TotalTime>
  <Words>519</Words>
  <Application>Microsoft Office PowerPoint</Application>
  <PresentationFormat>Экран (4:3)</PresentationFormat>
  <Paragraphs>63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Литейная</vt:lpstr>
      <vt:lpstr>Транспортеры углеводов</vt:lpstr>
      <vt:lpstr>Типы транспортеров</vt:lpstr>
      <vt:lpstr>Семейство GLUT  – гены SLC2  </vt:lpstr>
      <vt:lpstr> GLUT Класс 1</vt:lpstr>
      <vt:lpstr>Семейтво SGLT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Транспортеры углеводов</dc:title>
  <dc:creator>Verovsky</dc:creator>
  <cp:lastModifiedBy>Verovsky</cp:lastModifiedBy>
  <cp:revision>50</cp:revision>
  <dcterms:created xsi:type="dcterms:W3CDTF">2019-11-20T07:08:46Z</dcterms:created>
  <dcterms:modified xsi:type="dcterms:W3CDTF">2019-12-25T08:11:27Z</dcterms:modified>
</cp:coreProperties>
</file>