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8" r:id="rId3"/>
    <p:sldId id="257" r:id="rId4"/>
    <p:sldId id="306" r:id="rId5"/>
    <p:sldId id="307" r:id="rId6"/>
    <p:sldId id="259" r:id="rId7"/>
    <p:sldId id="260" r:id="rId8"/>
    <p:sldId id="291" r:id="rId9"/>
    <p:sldId id="292" r:id="rId10"/>
    <p:sldId id="261" r:id="rId11"/>
    <p:sldId id="262" r:id="rId12"/>
    <p:sldId id="263" r:id="rId13"/>
    <p:sldId id="264" r:id="rId14"/>
    <p:sldId id="266" r:id="rId15"/>
    <p:sldId id="293" r:id="rId16"/>
    <p:sldId id="267" r:id="rId17"/>
    <p:sldId id="265" r:id="rId18"/>
    <p:sldId id="268" r:id="rId19"/>
    <p:sldId id="269" r:id="rId20"/>
    <p:sldId id="273" r:id="rId21"/>
    <p:sldId id="271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95" r:id="rId34"/>
    <p:sldId id="285" r:id="rId35"/>
    <p:sldId id="286" r:id="rId36"/>
    <p:sldId id="287" r:id="rId37"/>
    <p:sldId id="296" r:id="rId38"/>
    <p:sldId id="298" r:id="rId39"/>
    <p:sldId id="300" r:id="rId40"/>
    <p:sldId id="302" r:id="rId41"/>
    <p:sldId id="303" r:id="rId42"/>
    <p:sldId id="304" r:id="rId43"/>
    <p:sldId id="299" r:id="rId44"/>
    <p:sldId id="305" r:id="rId45"/>
    <p:sldId id="288" r:id="rId46"/>
    <p:sldId id="290" r:id="rId47"/>
    <p:sldId id="289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42726-E396-4424-971D-C4E87F6585F7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48B20-30E7-446C-845D-CC7E212ADF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172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4C845D1-D861-4B61-AA08-63706D60A1B1}" type="slidenum">
              <a:rPr lang="ru-RU" altLang="ru-RU" sz="1200"/>
              <a:pPr/>
              <a:t>2</a:t>
            </a:fld>
            <a:endParaRPr lang="ru-RU" altLang="ru-RU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442619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235C013-2AB6-46EF-8C2A-E5B773484497}" type="slidenum">
              <a:rPr lang="ru-RU" altLang="ru-RU" sz="1200"/>
              <a:pPr/>
              <a:t>25</a:t>
            </a:fld>
            <a:endParaRPr lang="ru-RU" altLang="ru-RU" sz="120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172766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3600863-9EE4-41BC-9915-2384C60EF6DD}" type="slidenum">
              <a:rPr lang="ru-RU" altLang="ru-RU" sz="1200"/>
              <a:pPr/>
              <a:t>30</a:t>
            </a:fld>
            <a:endParaRPr lang="ru-RU" altLang="ru-RU" sz="120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4225093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49B3F9-FE44-42A9-8A13-2384F166D59F}" type="slidenum">
              <a:rPr lang="ru-RU" altLang="ru-RU" sz="1200"/>
              <a:pPr/>
              <a:t>31</a:t>
            </a:fld>
            <a:endParaRPr lang="ru-RU" altLang="ru-RU" sz="1200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164485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BC4412-7508-412E-A354-5F06633D49F2}" type="slidenum">
              <a:rPr lang="ru-RU" altLang="ru-RU" sz="1200"/>
              <a:pPr/>
              <a:t>32</a:t>
            </a:fld>
            <a:endParaRPr lang="ru-RU" altLang="ru-RU" sz="120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679768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01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968A125-8FB9-4A6B-B0A8-667C9BB26000}" type="slidenum">
              <a:rPr lang="ru-RU" altLang="ru-RU" sz="1200"/>
              <a:pPr/>
              <a:t>35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xmlns="" val="1882118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03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5249E6D-72D2-4F28-8F72-EFD3829D6062}" type="slidenum">
              <a:rPr lang="ru-RU" altLang="ru-RU" sz="1200"/>
              <a:pPr/>
              <a:t>36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xmlns="" val="222311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FF46C99-7C08-4CAD-91AA-E92796FA1175}" type="slidenum">
              <a:rPr lang="ru-RU" altLang="ru-RU" sz="1200"/>
              <a:pPr/>
              <a:t>3</a:t>
            </a:fld>
            <a:endParaRPr lang="ru-RU" altLang="ru-RU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600060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2051B1-5B12-45EC-AC00-AD4AEAD77EB6}" type="slidenum">
              <a:rPr lang="ru-RU" altLang="ru-RU" sz="1200"/>
              <a:pPr/>
              <a:t>6</a:t>
            </a:fld>
            <a:endParaRPr lang="ru-RU" altLang="ru-RU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317096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86BF5A2-448E-40E6-9AFD-2973C1046EB2}" type="slidenum">
              <a:rPr lang="ru-RU" altLang="ru-RU" sz="1200"/>
              <a:pPr/>
              <a:t>16</a:t>
            </a:fld>
            <a:endParaRPr lang="ru-RU" altLang="ru-RU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6811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899C3BF-C83F-48ED-AFAA-B88633F5117D}" type="slidenum">
              <a:rPr lang="ru-RU" altLang="ru-RU" sz="1200"/>
              <a:pPr/>
              <a:t>17</a:t>
            </a:fld>
            <a:endParaRPr lang="ru-RU" altLang="ru-RU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504130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3C54BA-7143-462C-B3F1-2DBF2A0FE423}" type="slidenum">
              <a:rPr lang="ru-RU" altLang="ru-RU" sz="1200"/>
              <a:pPr/>
              <a:t>20</a:t>
            </a:fld>
            <a:endParaRPr lang="ru-RU" altLang="ru-RU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950219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1A2C90E-E9E7-4AB0-834F-D2DBB3AC1655}" type="slidenum">
              <a:rPr lang="ru-RU" altLang="ru-RU" sz="1200"/>
              <a:pPr/>
              <a:t>21</a:t>
            </a:fld>
            <a:endParaRPr lang="ru-RU" altLang="ru-RU" sz="12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65298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54FD52-AFA1-4265-9B6D-0A0A050B2826}" type="slidenum">
              <a:rPr lang="ru-RU" altLang="ru-RU" sz="1200"/>
              <a:pPr/>
              <a:t>22</a:t>
            </a:fld>
            <a:endParaRPr lang="ru-RU" altLang="ru-RU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4061857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53A06E-1253-4D73-9228-8F0D42301272}" type="slidenum">
              <a:rPr lang="ru-RU" altLang="ru-RU" sz="1200"/>
              <a:pPr/>
              <a:t>24</a:t>
            </a:fld>
            <a:endParaRPr lang="ru-RU" altLang="ru-RU" sz="12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381437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3936-300F-4763-8F80-39414F84295E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BA2-5EEB-4C30-A9C7-93E780BA0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5726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3936-300F-4763-8F80-39414F84295E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BA2-5EEB-4C30-A9C7-93E780BA0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63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3936-300F-4763-8F80-39414F84295E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BA2-5EEB-4C30-A9C7-93E780BA0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401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3936-300F-4763-8F80-39414F84295E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BA2-5EEB-4C30-A9C7-93E780BA0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662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3936-300F-4763-8F80-39414F84295E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BA2-5EEB-4C30-A9C7-93E780BA0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91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3936-300F-4763-8F80-39414F84295E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BA2-5EEB-4C30-A9C7-93E780BA0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75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3936-300F-4763-8F80-39414F84295E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BA2-5EEB-4C30-A9C7-93E780BA0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016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3936-300F-4763-8F80-39414F84295E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BA2-5EEB-4C30-A9C7-93E780BA0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081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3936-300F-4763-8F80-39414F84295E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BA2-5EEB-4C30-A9C7-93E780BA0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31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3936-300F-4763-8F80-39414F84295E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BA2-5EEB-4C30-A9C7-93E780BA0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448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3936-300F-4763-8F80-39414F84295E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BA2-5EEB-4C30-A9C7-93E780BA0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264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93936-300F-4763-8F80-39414F84295E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BA2-5EEB-4C30-A9C7-93E780BA0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319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client=firefox-b-ab&amp;sxsrf=ACYBGNRFiSROPfO8OEc7Dd4HHDYAr_Y0xA:1577550608836&amp;q=public+branch+epigastric+artery&amp;spell=1&amp;sa=X&amp;ved=2ahUKEwjqqp794djmAhVNaJoKHVeMCqEQBSgAegQIDBAq&amp;biw=1696&amp;bih=785" TargetMode="External"/><Relationship Id="rId2" Type="http://schemas.openxmlformats.org/officeDocument/2006/relationships/hyperlink" Target="https://translate.academic.ru/ligamentum%20interfoveolare/ru/xx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hyperlink" Target="&#1042;&#1080;&#1076;&#1077;&#1086;/tep_long.wmv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116183"/>
          </a:xfrm>
        </p:spPr>
        <p:txBody>
          <a:bodyPr/>
          <a:lstStyle/>
          <a:p>
            <a:r>
              <a:rPr lang="ru-RU" b="1" dirty="0" smtClean="0"/>
              <a:t>Паховые грыжи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286000"/>
            <a:ext cx="9144000" cy="3958046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Грыжей называют выхождение покрытых брюшиной внутренних органов через естественные или искусственные (возникшие после травмы, хирургических вмешательств) отверстия в брюшной стенке, тазового дна, диафрагмы под наружные покровы тела или в другую полость.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691260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Слабые места передней брюшной стенки 1. Fossa supravesicalis 2. Fossa inguinalis medialis Выходят прямы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9" t="3799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20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Прямоугольник 1"/>
          <p:cNvSpPr>
            <a:spLocks noChangeArrowheads="1"/>
          </p:cNvSpPr>
          <p:nvPr/>
        </p:nvSpPr>
        <p:spPr bwMode="auto">
          <a:xfrm>
            <a:off x="1524000" y="117476"/>
            <a:ext cx="91440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Общая симптоматика и диагностика неосложненных грыж.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u="sng" dirty="0">
                <a:latin typeface="Times New Roman" panose="02020603050405020304" pitchFamily="18" charset="0"/>
              </a:rPr>
              <a:t>Основными симптомами заболевания являются боли и наличие выпячивания в области одной из грыжевых зон</a:t>
            </a:r>
            <a:r>
              <a:rPr lang="ru-RU" altLang="ru-RU" sz="2400" b="0" dirty="0">
                <a:latin typeface="Times New Roman" panose="02020603050405020304" pitchFamily="18" charset="0"/>
              </a:rPr>
              <a:t>. Боли обычно умеренные, тупого ноющего характера. Нередко боли носят отраженный характер и ощущаются больными в подложечной области, пояснице, в области мошонки и т.д. Характер болевых ощущений и их интенсивность весьма индивидуальны и разнообразны, причем степень их выраженности не пропорциональна размерам грыжевого выпячивания. Иногда болевые ощущения отсутствуют, и больной даже не подозревает о существовании у него грыжи.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Местное обследование </a:t>
            </a:r>
            <a:r>
              <a:rPr lang="ru-RU" altLang="ru-RU" sz="2400" b="0" dirty="0">
                <a:latin typeface="Times New Roman" panose="02020603050405020304" pitchFamily="18" charset="0"/>
              </a:rPr>
              <a:t>должно быть комплексным и включать все обязательные методы клинического обследования больного: осмотр, пальпацию, перкуссию и аускультацию грыжевого выпячивания. Осмотр больного осуществляется в вертикальном и горизонтальном положениях, в покое и при </a:t>
            </a:r>
            <a:r>
              <a:rPr lang="ru-RU" altLang="ru-RU" sz="2400" b="0" dirty="0" err="1">
                <a:latin typeface="Times New Roman" panose="02020603050405020304" pitchFamily="18" charset="0"/>
              </a:rPr>
              <a:t>натуживании</a:t>
            </a:r>
            <a:r>
              <a:rPr lang="ru-RU" altLang="ru-RU" sz="2400" b="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0156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3999" y="0"/>
            <a:ext cx="1010314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/>
              <a:t>Основными объективными признаками неосложненной грыжи живота являются</a:t>
            </a:r>
            <a:r>
              <a:rPr lang="ru-RU" sz="2400" dirty="0"/>
              <a:t>: </a:t>
            </a:r>
          </a:p>
          <a:p>
            <a:pPr>
              <a:defRPr/>
            </a:pPr>
            <a:endParaRPr lang="ru-RU" sz="2400" dirty="0"/>
          </a:p>
          <a:p>
            <a:pPr marL="457200" indent="-457200">
              <a:buFontTx/>
              <a:buAutoNum type="arabicParenR"/>
              <a:defRPr/>
            </a:pPr>
            <a:r>
              <a:rPr lang="ru-RU" sz="2400" dirty="0"/>
              <a:t>наличие выпячивания брюшной стенки в характерном для локализации брюшных грыж месте; </a:t>
            </a:r>
          </a:p>
          <a:p>
            <a:pPr marL="457200" indent="-457200">
              <a:buFontTx/>
              <a:buAutoNum type="arabicParenR"/>
              <a:defRPr/>
            </a:pPr>
            <a:r>
              <a:rPr lang="ru-RU" sz="2400" dirty="0"/>
              <a:t>изменение величины этого выпячивания в зависимости от изменения внутрибрюшного давления: увеличение его при </a:t>
            </a:r>
            <a:r>
              <a:rPr lang="ru-RU" sz="2400" dirty="0" err="1" smtClean="0"/>
              <a:t>натуживании</a:t>
            </a:r>
            <a:r>
              <a:rPr lang="ru-RU" sz="2400" dirty="0"/>
              <a:t>, в вертикальном положении и исчезновение или значительное уменьшение в положении лежа; </a:t>
            </a:r>
          </a:p>
          <a:p>
            <a:pPr>
              <a:defRPr/>
            </a:pPr>
            <a:r>
              <a:rPr lang="ru-RU" sz="2400" dirty="0"/>
              <a:t>3) определение дефекта в мышечно-апоневротических слоях брюшной стенки на месте вправляемого в брюшную полость выпячивания; </a:t>
            </a:r>
          </a:p>
          <a:p>
            <a:pPr>
              <a:defRPr/>
            </a:pPr>
            <a:r>
              <a:rPr lang="ru-RU" sz="2400" dirty="0"/>
              <a:t>4) определение </a:t>
            </a:r>
            <a:r>
              <a:rPr lang="ru-RU" sz="2400" b="1" u="sng" dirty="0"/>
              <a:t>феномена «кашлевого толчка», </a:t>
            </a:r>
            <a:r>
              <a:rPr lang="ru-RU" sz="2400" dirty="0"/>
              <a:t>ощущаемого </a:t>
            </a:r>
            <a:r>
              <a:rPr lang="ru-RU" sz="2400" dirty="0" smtClean="0"/>
              <a:t>исследующим </a:t>
            </a:r>
            <a:r>
              <a:rPr lang="ru-RU" sz="2400" dirty="0"/>
              <a:t>пальцем, введенным после вправления грыжевого выпячивания в канал грыжи. При больших пупочных грыжах, а также при подозрении на скользящую грыжу, для определения характера грыжевого содержимого показано рентгенологическое исследование пищеварительного тракта, мочевого пузыря.</a:t>
            </a:r>
          </a:p>
        </p:txBody>
      </p:sp>
    </p:spTree>
    <p:extLst>
      <p:ext uri="{BB962C8B-B14F-4D97-AF65-F5344CB8AC3E}">
        <p14:creationId xmlns:p14="http://schemas.microsoft.com/office/powerpoint/2010/main" xmlns="" val="22153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1" t="2751" r="10625" b="5901"/>
          <a:stretch>
            <a:fillRect/>
          </a:stretch>
        </p:blipFill>
        <p:spPr bwMode="auto">
          <a:xfrm>
            <a:off x="2063750" y="4764"/>
            <a:ext cx="7920038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88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404813"/>
          </a:xfrm>
        </p:spPr>
        <p:txBody>
          <a:bodyPr/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Дифференциальная диагностика косых и прямых паховых грыж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3806138"/>
              </p:ext>
            </p:extLst>
          </p:nvPr>
        </p:nvGraphicFramePr>
        <p:xfrm>
          <a:off x="1524000" y="404815"/>
          <a:ext cx="8802848" cy="7396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1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01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984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/>
                          </a:solidFill>
                        </a:rPr>
                        <a:t>Косая паховая грыжа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bg2"/>
                          </a:solidFill>
                        </a:rPr>
                        <a:t>  </a:t>
                      </a:r>
                      <a:r>
                        <a:rPr lang="ru-RU" sz="1800" dirty="0">
                          <a:solidFill>
                            <a:schemeClr val="bg2"/>
                          </a:solidFill>
                        </a:rPr>
                        <a:t>Прямая паховая грыжа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5439">
                <a:tc>
                  <a:txBody>
                    <a:bodyPr/>
                    <a:lstStyle/>
                    <a:p>
                      <a:r>
                        <a:rPr lang="ru-RU" sz="1400" dirty="0"/>
                        <a:t>1. Косые паховые грыжи образуются в результате выпячивания грыжевого мешка через внутреннее паховое кольцо, соответствующее латеральной паховой ямке.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Прямые паховые грыжи развиваются в результате выпячивания грыжевого мешка через медиальную паховую ямку, расположенную как раз против наружного отверстия пахового канала.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847">
                <a:tc>
                  <a:txBody>
                    <a:bodyPr/>
                    <a:lstStyle/>
                    <a:p>
                      <a:r>
                        <a:rPr lang="ru-RU" sz="1400" dirty="0"/>
                        <a:t>2. грыжевой канал имеет длинный и косой ход</a:t>
                      </a:r>
                      <a:r>
                        <a:rPr lang="ru-RU" sz="1800" dirty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</a:t>
                      </a:r>
                      <a:r>
                        <a:rPr lang="ru-RU" sz="1400" dirty="0"/>
                        <a:t>грыжевой канал имеет короткий и прямой ход.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18416">
                <a:tc>
                  <a:txBody>
                    <a:bodyPr/>
                    <a:lstStyle/>
                    <a:p>
                      <a:r>
                        <a:rPr lang="ru-RU" sz="1400" dirty="0"/>
                        <a:t>3. Косые паховые грыжи могут быть врожденными и приобретенными, Врожденные паховые грыжи всегда являются косыми. Они развиваются в случае </a:t>
                      </a:r>
                      <a:r>
                        <a:rPr lang="ru-RU" sz="1400" dirty="0" err="1"/>
                        <a:t>незаращения</a:t>
                      </a:r>
                      <a:r>
                        <a:rPr lang="ru-RU" sz="1400" dirty="0"/>
                        <a:t> влагалищного отростка брюшины. Последний, сообщаясь с полостью брюшины, образует грыжевой мешок. 4. Грыжевой мешок при этом покрыт общей влагалищной оболочкой семенного канатика и повторяет его ход.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прямые - всегда приобретенные.Врождёнными не бывают. 4. Грыжевой мешок при прямой паховой грыже не связан с общей влагалищной оболочкой семенного канатика и не опускается в мошонку. Этому препятствует поперечная фасция, образующая наряду с </a:t>
                      </a:r>
                      <a:r>
                        <a:rPr lang="ru-RU" sz="1400" dirty="0" err="1"/>
                        <a:t>предбрюшинной</a:t>
                      </a:r>
                      <a:r>
                        <a:rPr lang="ru-RU" sz="1400" dirty="0"/>
                        <a:t> клетчаткой грыжевые оболочки при этой форме грыжи.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1336">
                <a:tc>
                  <a:txBody>
                    <a:bodyPr/>
                    <a:lstStyle/>
                    <a:p>
                      <a:r>
                        <a:rPr lang="ru-RU" sz="1400" dirty="0"/>
                        <a:t>5</a:t>
                      </a:r>
                      <a:r>
                        <a:rPr lang="ru-RU" dirty="0"/>
                        <a:t>. </a:t>
                      </a:r>
                      <a:r>
                        <a:rPr lang="ru-RU" sz="1400" dirty="0"/>
                        <a:t>Часто у молодых и детей.</a:t>
                      </a:r>
                    </a:p>
                    <a:p>
                      <a:r>
                        <a:rPr lang="ru-RU" sz="1400" dirty="0"/>
                        <a:t>6. Как правило односторонние. 7. М.б. </a:t>
                      </a:r>
                      <a:r>
                        <a:rPr lang="ru-RU" sz="1400" dirty="0" err="1"/>
                        <a:t>паховомошоночными</a:t>
                      </a:r>
                      <a:r>
                        <a:rPr lang="ru-RU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Прямые паховые грыжи встречаются реже косых и наблюдаются преимущественно у пожилых мужчин. Они часто бывают двусторонними.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3950">
                <a:tc>
                  <a:txBody>
                    <a:bodyPr/>
                    <a:lstStyle/>
                    <a:p>
                      <a:r>
                        <a:rPr lang="ru-RU" sz="1400" dirty="0"/>
                        <a:t>8. При косой паховой грыже скользит </a:t>
                      </a:r>
                      <a:r>
                        <a:rPr lang="ru-RU" sz="1400" dirty="0" err="1"/>
                        <a:t>илеоцекальный</a:t>
                      </a:r>
                      <a:r>
                        <a:rPr lang="ru-RU" sz="1400" dirty="0"/>
                        <a:t> угол с аппендиксом.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Паховые грыжи, особенно часто прямые, могут быть скользящими (мочевой пузырь).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55439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9.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При косой паховой грыже  выпячивание передней брюшной стенки  имеет продолговатую форму, располагается по ходу пахового канала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При прямой паховой грыже выпячивание имеет округлую или овальную форму, расположено у медиальной части паховой связки, рядом с наружным краем лона.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0267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n-lt"/>
                          <a:cs typeface="Times New Roman" pitchFamily="18" charset="0"/>
                        </a:rPr>
                        <a:t>10. При косой паховой грыже палец не определяет наличия кости при продвижении его по паховому каналу, так как этому мешают мышечно-апоневротические элементы пахового треугольника. Не извлекая пальца из грыжевого канала, больного просят </a:t>
                      </a:r>
                      <a:r>
                        <a:rPr lang="ru-RU" sz="1400" dirty="0" err="1">
                          <a:latin typeface="+mn-lt"/>
                          <a:cs typeface="Times New Roman" pitchFamily="18" charset="0"/>
                        </a:rPr>
                        <a:t>потужиться</a:t>
                      </a:r>
                      <a:r>
                        <a:rPr lang="ru-RU" sz="1400" dirty="0">
                          <a:latin typeface="+mn-lt"/>
                          <a:cs typeface="Times New Roman" pitchFamily="18" charset="0"/>
                        </a:rPr>
                        <a:t> или покашлять - определяют симптом кашлевого толчка.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При прямой грыже указательный палец, введенный в наружное паховое отверстие, сразу же попадает в медиальную паховую ямку, из которой и выходит прямая грыжа. При этом отчетливо прощупывается верхняя поверхность или бугорок лонной кости.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26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959428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EHS в 2009 году предложило новую классификацию грыж паховой области в которой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рубрифицируются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как анатомическое положение – латеральное или медиальное, так и размер грыж (&lt;1,5 см; 1,5-3,0 см; &gt;3 см), кроме того они разделены на первичные и рецидивные (таблица 1).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Именно эта классификация является международной, общепринятой и указана в Российских Национальных клинических рекомендациях по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герниологии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7225274"/>
              </p:ext>
            </p:extLst>
          </p:nvPr>
        </p:nvGraphicFramePr>
        <p:xfrm>
          <a:off x="3119437" y="1979800"/>
          <a:ext cx="5953125" cy="4655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375">
                  <a:extLst>
                    <a:ext uri="{9D8B030D-6E8A-4147-A177-3AD203B41FA5}">
                      <a16:colId xmlns:a16="http://schemas.microsoft.com/office/drawing/2014/main" xmlns="" val="2690157860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xmlns="" val="2540182801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xmlns="" val="3911875440"/>
                    </a:ext>
                  </a:extLst>
                </a:gridCol>
                <a:gridCol w="912495">
                  <a:extLst>
                    <a:ext uri="{9D8B030D-6E8A-4147-A177-3AD203B41FA5}">
                      <a16:colId xmlns:a16="http://schemas.microsoft.com/office/drawing/2014/main" xmlns="" val="3232910274"/>
                    </a:ext>
                  </a:extLst>
                </a:gridCol>
                <a:gridCol w="912495">
                  <a:extLst>
                    <a:ext uri="{9D8B030D-6E8A-4147-A177-3AD203B41FA5}">
                      <a16:colId xmlns:a16="http://schemas.microsoft.com/office/drawing/2014/main" xmlns="" val="1907838758"/>
                    </a:ext>
                  </a:extLst>
                </a:gridCol>
                <a:gridCol w="798830">
                  <a:extLst>
                    <a:ext uri="{9D8B030D-6E8A-4147-A177-3AD203B41FA5}">
                      <a16:colId xmlns:a16="http://schemas.microsoft.com/office/drawing/2014/main" xmlns="" val="1234074616"/>
                    </a:ext>
                  </a:extLst>
                </a:gridCol>
              </a:tblGrid>
              <a:tr h="1298320">
                <a:tc rowSpan="2"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000" dirty="0">
                          <a:effectLst/>
                        </a:rPr>
                        <a:t>EHS</a:t>
                      </a:r>
                      <a:r>
                        <a:rPr lang="en-US" sz="1000" dirty="0">
                          <a:effectLst/>
                        </a:rPr>
                        <a:t> Groin</a:t>
                      </a:r>
                      <a:endParaRPr lang="ru-RU" sz="1400" dirty="0">
                        <a:effectLst/>
                      </a:endParaRP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n-US" sz="1000" dirty="0">
                          <a:effectLst/>
                        </a:rPr>
                        <a:t>Hernia</a:t>
                      </a:r>
                      <a:endParaRPr lang="ru-RU" sz="1400" dirty="0">
                        <a:effectLst/>
                      </a:endParaRP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en-US" sz="1000" dirty="0">
                          <a:effectLst/>
                        </a:rPr>
                        <a:t>Classification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Primary</a:t>
                      </a:r>
                      <a:r>
                        <a:rPr lang="ru-RU" sz="1200" dirty="0">
                          <a:effectLst/>
                        </a:rPr>
                        <a:t>/</a:t>
                      </a:r>
                      <a:r>
                        <a:rPr lang="en-US" sz="1200" dirty="0">
                          <a:effectLst/>
                        </a:rPr>
                        <a:t>Recurrent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8718228"/>
                  </a:ext>
                </a:extLst>
              </a:tr>
              <a:tr h="848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31277427"/>
                  </a:ext>
                </a:extLst>
              </a:tr>
              <a:tr h="623194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68580" algn="l"/>
                        </a:tabLst>
                      </a:pPr>
                      <a:r>
                        <a:rPr lang="en-US" sz="1100">
                          <a:effectLst/>
                        </a:rPr>
                        <a:t>Lateral</a:t>
                      </a:r>
                      <a:r>
                        <a:rPr lang="ru-RU" sz="1100">
                          <a:effectLst/>
                        </a:rPr>
                        <a:t> (</a:t>
                      </a:r>
                      <a:r>
                        <a:rPr lang="en-US" sz="1100">
                          <a:effectLst/>
                        </a:rPr>
                        <a:t>L</a:t>
                      </a:r>
                      <a:r>
                        <a:rPr lang="ru-RU" sz="1100">
                          <a:effectLst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98303075"/>
                  </a:ext>
                </a:extLst>
              </a:tr>
              <a:tr h="623194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68580" algn="l"/>
                        </a:tabLst>
                      </a:pPr>
                      <a:r>
                        <a:rPr lang="en-US" sz="1100">
                          <a:effectLst/>
                        </a:rPr>
                        <a:t>Medial</a:t>
                      </a:r>
                      <a:r>
                        <a:rPr lang="ru-RU" sz="1100">
                          <a:effectLst/>
                        </a:rPr>
                        <a:t> (М)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71366301"/>
                  </a:ext>
                </a:extLst>
              </a:tr>
              <a:tr h="1262569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68580" algn="l"/>
                        </a:tabLst>
                      </a:pPr>
                      <a:r>
                        <a:rPr lang="en-US" sz="1100">
                          <a:effectLst/>
                        </a:rPr>
                        <a:t>Femoral</a:t>
                      </a:r>
                      <a:r>
                        <a:rPr lang="ru-RU" sz="1100">
                          <a:effectLst/>
                        </a:rPr>
                        <a:t> (</a:t>
                      </a:r>
                      <a:r>
                        <a:rPr lang="en-US" sz="1100">
                          <a:effectLst/>
                        </a:rPr>
                        <a:t>F</a:t>
                      </a:r>
                      <a:r>
                        <a:rPr lang="ru-RU" sz="1100">
                          <a:effectLst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4302606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938367"/>
            <a:ext cx="296131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Классификация грыж паховой области 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EHS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(2009)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/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Primary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– первичная грыжа, </a:t>
            </a:r>
          </a:p>
          <a:p>
            <a:pPr lvl="0"/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Recurrent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– рецидивная грыжа; </a:t>
            </a:r>
          </a:p>
          <a:p>
            <a:pPr lvl="0"/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 размеру 0 – грыжа не определяется; </a:t>
            </a:r>
          </a:p>
          <a:p>
            <a:pPr lvl="0"/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 – &lt; 1,5 см; 2 – &lt; 3 см; 3 – &gt; 3 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м, Х – не исследовано;</a:t>
            </a:r>
          </a:p>
          <a:p>
            <a:pPr lvl="0"/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Lateral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косая, 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Medial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– прямая, 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Femoral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– бедренная грыжа.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961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576" y="0"/>
            <a:ext cx="7772400" cy="750888"/>
          </a:xfrm>
          <a:gradFill>
            <a:gsLst>
              <a:gs pos="100000">
                <a:srgbClr val="03D4A8">
                  <a:alpha val="85000"/>
                </a:srgbClr>
              </a:gs>
              <a:gs pos="0">
                <a:srgbClr val="21D6E0">
                  <a:alpha val="22000"/>
                </a:srgbClr>
              </a:gs>
              <a:gs pos="75000">
                <a:srgbClr val="0087E6"/>
              </a:gs>
              <a:gs pos="0">
                <a:srgbClr val="005CBF">
                  <a:alpha val="8000"/>
                </a:srgbClr>
              </a:gs>
            </a:gsLst>
            <a:lin ang="5400000" scaled="0"/>
          </a:gradFill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4000" dirty="0" err="1"/>
              <a:t>Оперативное</a:t>
            </a:r>
            <a:r>
              <a:rPr lang="en-US" sz="4000" dirty="0"/>
              <a:t> </a:t>
            </a:r>
            <a:r>
              <a:rPr lang="en-US" sz="4000" dirty="0" err="1"/>
              <a:t>лечение</a:t>
            </a:r>
            <a:r>
              <a:rPr lang="ru-RU" sz="4000" dirty="0"/>
              <a:t> грыж</a:t>
            </a:r>
            <a:endParaRPr lang="en-US" sz="4000" dirty="0"/>
          </a:p>
        </p:txBody>
      </p:sp>
      <p:sp>
        <p:nvSpPr>
          <p:cNvPr id="139269" name="Прямоугольник 4"/>
          <p:cNvSpPr>
            <a:spLocks noChangeArrowheads="1"/>
          </p:cNvSpPr>
          <p:nvPr/>
        </p:nvSpPr>
        <p:spPr bwMode="auto">
          <a:xfrm>
            <a:off x="1524000" y="765175"/>
            <a:ext cx="9144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u="sng" dirty="0">
                <a:latin typeface="Times New Roman" panose="02020603050405020304" pitchFamily="18" charset="0"/>
              </a:rPr>
              <a:t>Принцип операции при всех видах грыж живота единообразен и состоит из следующих этапов: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0" dirty="0">
                <a:latin typeface="Times New Roman" panose="02020603050405020304" pitchFamily="18" charset="0"/>
              </a:rPr>
              <a:t>•  послойное рассечение тканей над грыжевым выпячиванием;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0" dirty="0">
                <a:latin typeface="Times New Roman" panose="02020603050405020304" pitchFamily="18" charset="0"/>
              </a:rPr>
              <a:t>•  выделение грыжевого мешка из оболочек грыжи, не повредив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0" dirty="0">
                <a:latin typeface="Times New Roman" panose="02020603050405020304" pitchFamily="18" charset="0"/>
              </a:rPr>
              <a:t> в них важных образований;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0" dirty="0">
                <a:latin typeface="Times New Roman" panose="02020603050405020304" pitchFamily="18" charset="0"/>
              </a:rPr>
              <a:t>•  вскрытие грыжевого мешка и перемещение его содержимого в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0" dirty="0">
                <a:latin typeface="Times New Roman" panose="02020603050405020304" pitchFamily="18" charset="0"/>
              </a:rPr>
              <a:t> брюшную полость;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0" dirty="0">
                <a:latin typeface="Times New Roman" panose="02020603050405020304" pitchFamily="18" charset="0"/>
              </a:rPr>
              <a:t>•  прошивание и перевязка грыжевого мешка на уровне его шейки, отсечение и удаление его;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0" dirty="0">
                <a:latin typeface="Times New Roman" panose="02020603050405020304" pitchFamily="18" charset="0"/>
              </a:rPr>
              <a:t>•  закрытие грыжевых ворот - </a:t>
            </a:r>
            <a:r>
              <a:rPr lang="ru-RU" altLang="ru-RU" sz="2400" b="0" dirty="0" err="1">
                <a:latin typeface="Times New Roman" panose="02020603050405020304" pitchFamily="18" charset="0"/>
              </a:rPr>
              <a:t>герниопластика</a:t>
            </a:r>
            <a:r>
              <a:rPr lang="ru-RU" altLang="ru-RU" sz="2400" b="0" dirty="0"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0" dirty="0">
                <a:latin typeface="Times New Roman" panose="02020603050405020304" pitchFamily="18" charset="0"/>
              </a:rPr>
              <a:t>Последний наиболее важный этап операции - пластику грыжевых ворот производят различными способами: 1) путем сшивания местных однородных тканей </a:t>
            </a:r>
            <a:r>
              <a:rPr lang="ru-RU" altLang="ru-RU" sz="2400" dirty="0">
                <a:latin typeface="Times New Roman" panose="02020603050405020304" pitchFamily="18" charset="0"/>
              </a:rPr>
              <a:t>(</a:t>
            </a:r>
            <a:r>
              <a:rPr lang="ru-RU" altLang="ru-RU" sz="2400" dirty="0" err="1">
                <a:latin typeface="Times New Roman" panose="02020603050405020304" pitchFamily="18" charset="0"/>
              </a:rPr>
              <a:t>аутопластические</a:t>
            </a:r>
            <a:r>
              <a:rPr lang="ru-RU" altLang="ru-RU" sz="2400" dirty="0">
                <a:latin typeface="Times New Roman" panose="02020603050405020304" pitchFamily="18" charset="0"/>
              </a:rPr>
              <a:t> методы</a:t>
            </a:r>
            <a:r>
              <a:rPr lang="ru-RU" altLang="ru-RU" sz="2400" b="0" dirty="0">
                <a:latin typeface="Times New Roman" panose="02020603050405020304" pitchFamily="18" charset="0"/>
              </a:rPr>
              <a:t>); 2) с использованием дополнительных биологических или синтетических материалов </a:t>
            </a:r>
            <a:r>
              <a:rPr lang="ru-RU" altLang="ru-RU" sz="2400" dirty="0">
                <a:latin typeface="Times New Roman" panose="02020603050405020304" pitchFamily="18" charset="0"/>
              </a:rPr>
              <a:t>(аллопластические методы</a:t>
            </a:r>
            <a:r>
              <a:rPr lang="ru-RU" altLang="ru-RU" sz="2400" b="0" dirty="0">
                <a:latin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250061305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4500561" cy="1571612"/>
          </a:xfrm>
          <a:gradFill>
            <a:gsLst>
              <a:gs pos="100000">
                <a:srgbClr val="03D4A8">
                  <a:alpha val="85000"/>
                </a:srgbClr>
              </a:gs>
              <a:gs pos="0">
                <a:srgbClr val="21D6E0">
                  <a:alpha val="22000"/>
                </a:srgbClr>
              </a:gs>
              <a:gs pos="75000">
                <a:srgbClr val="0087E6"/>
              </a:gs>
              <a:gs pos="0">
                <a:srgbClr val="005CBF">
                  <a:alpha val="8000"/>
                </a:srgbClr>
              </a:gs>
            </a:gsLst>
            <a:lin ang="5400000" scaled="0"/>
          </a:gradFill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4000" dirty="0"/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Скользящая грыжа </a:t>
            </a:r>
            <a:r>
              <a:rPr lang="ru-RU" sz="2800" dirty="0"/>
              <a:t>–</a:t>
            </a:r>
            <a:br>
              <a:rPr lang="ru-RU" sz="2800" dirty="0"/>
            </a:br>
            <a:r>
              <a:rPr lang="ru-RU" sz="2800" dirty="0"/>
              <a:t> </a:t>
            </a:r>
            <a:r>
              <a:rPr lang="en-US" sz="2800" dirty="0"/>
              <a:t>Hernia sliding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en-US" sz="2800" dirty="0"/>
              <a:t> (per </a:t>
            </a:r>
            <a:r>
              <a:rPr lang="en-US" sz="2800" dirty="0" err="1"/>
              <a:t>glissiment</a:t>
            </a:r>
            <a:r>
              <a:rPr lang="en-US" sz="2800" dirty="0"/>
              <a:t>)</a:t>
            </a:r>
            <a:endParaRPr lang="ru-RU" sz="2800" dirty="0"/>
          </a:p>
        </p:txBody>
      </p:sp>
      <p:pic>
        <p:nvPicPr>
          <p:cNvPr id="12698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45" t="26776" r="61575" b="26994"/>
          <a:stretch>
            <a:fillRect/>
          </a:stretch>
        </p:blipFill>
        <p:spPr>
          <a:xfrm>
            <a:off x="6311900" y="1628776"/>
            <a:ext cx="4356100" cy="3095625"/>
          </a:xfrm>
          <a:noFill/>
        </p:spPr>
      </p:pic>
      <p:pic>
        <p:nvPicPr>
          <p:cNvPr id="12698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126" y="142876"/>
            <a:ext cx="47148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2698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133600"/>
            <a:ext cx="45640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26984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268414"/>
            <a:ext cx="38782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26985" name="Стрелка вправо 6"/>
          <p:cNvSpPr>
            <a:spLocks noChangeArrowheads="1"/>
          </p:cNvSpPr>
          <p:nvPr/>
        </p:nvSpPr>
        <p:spPr bwMode="auto">
          <a:xfrm rot="20482505">
            <a:off x="6486525" y="3576638"/>
            <a:ext cx="977900" cy="349250"/>
          </a:xfrm>
          <a:prstGeom prst="rightArrow">
            <a:avLst>
              <a:gd name="adj1" fmla="val 50000"/>
              <a:gd name="adj2" fmla="val 50115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0">
              <a:latin typeface="Times New Roman" panose="02020603050405020304" pitchFamily="18" charset="0"/>
            </a:endParaRPr>
          </a:p>
        </p:txBody>
      </p:sp>
      <p:sp>
        <p:nvSpPr>
          <p:cNvPr id="126986" name="Прямоугольник 7"/>
          <p:cNvSpPr>
            <a:spLocks noChangeArrowheads="1"/>
          </p:cNvSpPr>
          <p:nvPr/>
        </p:nvSpPr>
        <p:spPr bwMode="auto">
          <a:xfrm>
            <a:off x="1524000" y="4724401"/>
            <a:ext cx="91440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u="sng" dirty="0">
                <a:latin typeface="Times New Roman" panose="02020603050405020304" pitchFamily="18" charset="0"/>
              </a:rPr>
              <a:t>Скользящими грыжами называются </a:t>
            </a:r>
            <a:r>
              <a:rPr lang="ru-RU" altLang="ru-RU" sz="2000" b="0" dirty="0">
                <a:latin typeface="Times New Roman" panose="02020603050405020304" pitchFamily="18" charset="0"/>
              </a:rPr>
              <a:t>грыжи, в которых одной из стенок грыжевого мешка является орган, частично покрытый брюшиной (рис.). Скользящие грыжи составляют около 1,5% всех паховых грыж. По механизму возникновения они могут быть врожденными и приобретенными. Больные при скользящих грыжах могут жаловаться на запоры, боли в животе во время дефекации, </a:t>
            </a:r>
            <a:r>
              <a:rPr lang="ru-RU" altLang="ru-RU" sz="2000" b="0" dirty="0" err="1">
                <a:latin typeface="Times New Roman" panose="02020603050405020304" pitchFamily="18" charset="0"/>
              </a:rPr>
              <a:t>дизурические</a:t>
            </a:r>
            <a:r>
              <a:rPr lang="ru-RU" altLang="ru-RU" sz="2000" b="0" dirty="0">
                <a:latin typeface="Times New Roman" panose="02020603050405020304" pitchFamily="18" charset="0"/>
              </a:rPr>
              <a:t> расстройства. Наличие этих симптомов требует дополнительного обследования с проведением </a:t>
            </a:r>
            <a:r>
              <a:rPr lang="ru-RU" altLang="ru-RU" sz="2000" b="0" dirty="0" err="1">
                <a:latin typeface="Times New Roman" panose="02020603050405020304" pitchFamily="18" charset="0"/>
              </a:rPr>
              <a:t>ирриго</a:t>
            </a:r>
            <a:r>
              <a:rPr lang="ru-RU" altLang="ru-RU" sz="2000" b="0" dirty="0">
                <a:latin typeface="Times New Roman" panose="02020603050405020304" pitchFamily="18" charset="0"/>
              </a:rPr>
              <a:t> скопии, цистографии, </a:t>
            </a:r>
            <a:r>
              <a:rPr lang="ru-RU" altLang="ru-RU" sz="2000" b="0" dirty="0" err="1">
                <a:latin typeface="Times New Roman" panose="02020603050405020304" pitchFamily="18" charset="0"/>
              </a:rPr>
              <a:t>бимануального</a:t>
            </a:r>
            <a:r>
              <a:rPr lang="ru-RU" altLang="ru-RU" sz="2000" b="0" dirty="0">
                <a:latin typeface="Times New Roman" panose="02020603050405020304" pitchFamily="18" charset="0"/>
              </a:rPr>
              <a:t> гинекологического исследования у женщин.</a:t>
            </a:r>
          </a:p>
        </p:txBody>
      </p:sp>
    </p:spTree>
    <p:extLst>
      <p:ext uri="{BB962C8B-B14F-4D97-AF65-F5344CB8AC3E}">
        <p14:creationId xmlns:p14="http://schemas.microsoft.com/office/powerpoint/2010/main" xmlns="" val="36958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57288"/>
          </a:xfrm>
          <a:gradFill>
            <a:gsLst>
              <a:gs pos="100000">
                <a:srgbClr val="03D4A8">
                  <a:alpha val="85000"/>
                </a:srgbClr>
              </a:gs>
              <a:gs pos="0">
                <a:srgbClr val="21D6E0">
                  <a:alpha val="22000"/>
                </a:srgbClr>
              </a:gs>
              <a:gs pos="75000">
                <a:srgbClr val="0087E6"/>
              </a:gs>
              <a:gs pos="0">
                <a:srgbClr val="005CBF">
                  <a:alpha val="8000"/>
                </a:srgbClr>
              </a:gs>
            </a:gsLst>
            <a:lin ang="5400000" scaled="0"/>
          </a:gradFill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3600" dirty="0"/>
              <a:t>Общие принципы лечения </a:t>
            </a:r>
            <a:br>
              <a:rPr lang="ru-RU" sz="3600" dirty="0"/>
            </a:br>
            <a:r>
              <a:rPr lang="ru-RU" sz="3600" dirty="0"/>
              <a:t>грыж живота</a:t>
            </a:r>
          </a:p>
        </p:txBody>
      </p:sp>
      <p:sp>
        <p:nvSpPr>
          <p:cNvPr id="141317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1524000" y="1071564"/>
            <a:ext cx="9144000" cy="5786437"/>
          </a:xfrm>
        </p:spPr>
        <p:txBody>
          <a:bodyPr/>
          <a:lstStyle/>
          <a:p>
            <a:r>
              <a:rPr lang="ru-RU" altLang="ru-RU" sz="2400"/>
              <a:t>Устранить грыжу можно только оперативным путём:</a:t>
            </a:r>
          </a:p>
          <a:p>
            <a:r>
              <a:rPr lang="ru-RU" altLang="ru-RU" sz="2400"/>
              <a:t>Основным принципом оперативного лечения является индивидуальный , дифференцированный подход у выбору метода грыжесечения</a:t>
            </a:r>
            <a:r>
              <a:rPr lang="ru-RU" altLang="ru-RU" smtClean="0"/>
              <a:t>.</a:t>
            </a:r>
          </a:p>
          <a:p>
            <a:r>
              <a:rPr lang="ru-RU" altLang="ru-RU" sz="2400"/>
              <a:t>Операция при грыже должна быть максимально простой и наименее травматичной.</a:t>
            </a:r>
          </a:p>
          <a:p>
            <a:r>
              <a:rPr lang="ru-RU" altLang="ru-RU" sz="2400"/>
              <a:t>Важнейшим принципом операции при грыже является безукоризненное техническое выполнение.</a:t>
            </a:r>
          </a:p>
          <a:p>
            <a:r>
              <a:rPr lang="ru-RU" altLang="ru-RU" sz="2400"/>
              <a:t>Грыжесечение- операция деликатная.</a:t>
            </a:r>
          </a:p>
          <a:p>
            <a:r>
              <a:rPr lang="ru-RU" altLang="ru-RU" sz="2400"/>
              <a:t>Важнейшим принципом операции при грыже является сопоставление швами однородных тканей.</a:t>
            </a:r>
          </a:p>
          <a:p>
            <a:r>
              <a:rPr lang="ru-RU" altLang="ru-RU" sz="2400"/>
              <a:t>Необходимо отсутствие натяжения и отсутствие жировой ткани между соприкасающимися поверхностями.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8894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31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58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836613"/>
          </a:xfrm>
          <a:gradFill>
            <a:gsLst>
              <a:gs pos="100000">
                <a:srgbClr val="03D4A8">
                  <a:alpha val="85000"/>
                </a:srgbClr>
              </a:gs>
              <a:gs pos="0">
                <a:srgbClr val="21D6E0">
                  <a:alpha val="22000"/>
                </a:srgbClr>
              </a:gs>
              <a:gs pos="75000">
                <a:srgbClr val="0087E6"/>
              </a:gs>
              <a:gs pos="0">
                <a:srgbClr val="005CBF">
                  <a:alpha val="8000"/>
                </a:srgbClr>
              </a:gs>
            </a:gsLst>
            <a:lin ang="5400000" scaled="0"/>
          </a:gradFill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4000" dirty="0"/>
              <a:t>Паховые грыжи</a:t>
            </a:r>
            <a:r>
              <a:rPr lang="en-US" sz="4000" dirty="0"/>
              <a:t>- hernia</a:t>
            </a:r>
            <a:r>
              <a:rPr lang="ru-RU" sz="4000" dirty="0"/>
              <a:t> </a:t>
            </a:r>
            <a:r>
              <a:rPr lang="en-US" sz="4000" dirty="0" err="1"/>
              <a:t>ingvinalis</a:t>
            </a:r>
            <a:endParaRPr lang="ru-RU" sz="400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1" y="1045029"/>
            <a:ext cx="5724525" cy="4985884"/>
          </a:xfrm>
        </p:spPr>
        <p:txBody>
          <a:bodyPr/>
          <a:lstStyle/>
          <a:p>
            <a:pPr marL="185738" indent="-185738">
              <a:buNone/>
            </a:pPr>
            <a:r>
              <a:rPr lang="ru-RU" altLang="ru-RU" dirty="0" smtClean="0"/>
              <a:t>  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Врождённая- </a:t>
            </a:r>
            <a:r>
              <a:rPr lang="en-US" altLang="ru-RU" sz="3200" dirty="0" err="1" smtClean="0">
                <a:latin typeface="Times New Roman" panose="02020603050405020304" pitchFamily="18" charset="0"/>
              </a:rPr>
              <a:t>congenita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.  Приобретённая</a:t>
            </a:r>
            <a:r>
              <a:rPr lang="en-US" altLang="ru-RU" sz="3200" dirty="0" smtClean="0">
                <a:latin typeface="Times New Roman" panose="02020603050405020304" pitchFamily="18" charset="0"/>
              </a:rPr>
              <a:t> –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 </a:t>
            </a:r>
            <a:r>
              <a:rPr lang="en-US" altLang="ru-RU" sz="3200" dirty="0" err="1" smtClean="0">
                <a:latin typeface="Times New Roman" panose="02020603050405020304" pitchFamily="18" charset="0"/>
              </a:rPr>
              <a:t>acqu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s</a:t>
            </a:r>
            <a:r>
              <a:rPr lang="en-US" altLang="ru-RU" sz="3200" dirty="0" err="1" smtClean="0">
                <a:latin typeface="Times New Roman" panose="02020603050405020304" pitchFamily="18" charset="0"/>
              </a:rPr>
              <a:t>i</a:t>
            </a:r>
            <a:r>
              <a:rPr lang="ru-RU" altLang="ru-RU" sz="3200" dirty="0" err="1" smtClean="0">
                <a:latin typeface="Times New Roman" panose="02020603050405020304" pitchFamily="18" charset="0"/>
              </a:rPr>
              <a:t>ta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.</a:t>
            </a:r>
            <a:r>
              <a:rPr lang="en-US" altLang="ru-RU" sz="3200" dirty="0" smtClean="0">
                <a:latin typeface="Times New Roman" panose="02020603050405020304" pitchFamily="18" charset="0"/>
              </a:rPr>
              <a:t> </a:t>
            </a:r>
            <a:endParaRPr lang="ru-RU" altLang="ru-RU" sz="3200" dirty="0" smtClean="0">
              <a:latin typeface="Times New Roman" panose="02020603050405020304" pitchFamily="18" charset="0"/>
            </a:endParaRPr>
          </a:p>
          <a:p>
            <a:pPr marL="185738" indent="-185738">
              <a:buNone/>
            </a:pPr>
            <a:r>
              <a:rPr lang="ru-RU" altLang="ru-RU" sz="3200" dirty="0" smtClean="0">
                <a:latin typeface="Times New Roman" panose="02020603050405020304" pitchFamily="18" charset="0"/>
              </a:rPr>
              <a:t>  Прямая – </a:t>
            </a:r>
            <a:r>
              <a:rPr lang="en-US" altLang="ru-RU" sz="3200" dirty="0" smtClean="0">
                <a:latin typeface="Times New Roman" panose="02020603050405020304" pitchFamily="18" charset="0"/>
              </a:rPr>
              <a:t>direct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.</a:t>
            </a:r>
          </a:p>
          <a:p>
            <a:pPr marL="185738" indent="-185738">
              <a:buNone/>
            </a:pPr>
            <a:r>
              <a:rPr lang="ru-RU" altLang="ru-RU" sz="3200" dirty="0" smtClean="0">
                <a:latin typeface="Times New Roman" panose="02020603050405020304" pitchFamily="18" charset="0"/>
              </a:rPr>
              <a:t>  Косая</a:t>
            </a:r>
            <a:r>
              <a:rPr lang="en-US" altLang="ru-RU" sz="3200" dirty="0" smtClean="0">
                <a:latin typeface="Times New Roman" panose="02020603050405020304" pitchFamily="18" charset="0"/>
              </a:rPr>
              <a:t> –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3200" dirty="0" err="1" smtClean="0">
                <a:latin typeface="Times New Roman" panose="02020603050405020304" pitchFamily="18" charset="0"/>
              </a:rPr>
              <a:t>obliqua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.</a:t>
            </a:r>
          </a:p>
          <a:p>
            <a:pPr marL="185738" indent="-185738">
              <a:buNone/>
            </a:pPr>
            <a:r>
              <a:rPr lang="ru-RU" altLang="ru-RU" sz="3200" dirty="0" smtClean="0">
                <a:latin typeface="Times New Roman" panose="02020603050405020304" pitchFamily="18" charset="0"/>
              </a:rPr>
              <a:t>  </a:t>
            </a:r>
            <a:r>
              <a:rPr lang="ru-RU" altLang="ru-RU" sz="3200" dirty="0" err="1" smtClean="0">
                <a:latin typeface="Times New Roman" panose="02020603050405020304" pitchFamily="18" charset="0"/>
              </a:rPr>
              <a:t>Внутристеночная</a:t>
            </a:r>
            <a:r>
              <a:rPr lang="en-US" altLang="ru-RU" sz="3200" dirty="0" smtClean="0">
                <a:latin typeface="Times New Roman" panose="02020603050405020304" pitchFamily="18" charset="0"/>
              </a:rPr>
              <a:t>- </a:t>
            </a:r>
            <a:r>
              <a:rPr lang="en-US" altLang="ru-RU" sz="3200" dirty="0" err="1" smtClean="0">
                <a:latin typeface="Times New Roman" panose="02020603050405020304" pitchFamily="18" charset="0"/>
              </a:rPr>
              <a:t>interparietalis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.</a:t>
            </a:r>
          </a:p>
          <a:p>
            <a:pPr marL="185738" indent="-185738">
              <a:buNone/>
            </a:pPr>
            <a:r>
              <a:rPr lang="ru-RU" altLang="ru-RU" sz="3200" dirty="0" smtClean="0">
                <a:latin typeface="Times New Roman" panose="02020603050405020304" pitchFamily="18" charset="0"/>
              </a:rPr>
              <a:t>  </a:t>
            </a:r>
            <a:r>
              <a:rPr lang="ru-RU" altLang="ru-RU" sz="3200" dirty="0" err="1" smtClean="0">
                <a:latin typeface="Times New Roman" panose="02020603050405020304" pitchFamily="18" charset="0"/>
              </a:rPr>
              <a:t>Kанатиковая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- </a:t>
            </a:r>
            <a:r>
              <a:rPr lang="ru-RU" altLang="ru-RU" sz="3200" dirty="0" err="1" smtClean="0">
                <a:latin typeface="Times New Roman" panose="02020603050405020304" pitchFamily="18" charset="0"/>
              </a:rPr>
              <a:t>funicularis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.  </a:t>
            </a:r>
            <a:r>
              <a:rPr lang="en-US" altLang="ru-RU" sz="3200" dirty="0" smtClean="0">
                <a:latin typeface="Times New Roman" panose="02020603050405020304" pitchFamily="18" charset="0"/>
              </a:rPr>
              <a:t>  </a:t>
            </a:r>
          </a:p>
          <a:p>
            <a:pPr marL="185738" indent="-185738">
              <a:buNone/>
            </a:pPr>
            <a:r>
              <a:rPr lang="ru-RU" altLang="ru-RU" sz="3200" dirty="0" smtClean="0">
                <a:latin typeface="Times New Roman" panose="02020603050405020304" pitchFamily="18" charset="0"/>
              </a:rPr>
              <a:t>  Пахово-мошоночная -  </a:t>
            </a:r>
            <a:r>
              <a:rPr lang="en-US" altLang="ru-RU" sz="3200" dirty="0" err="1" smtClean="0">
                <a:latin typeface="Times New Roman" panose="02020603050405020304" pitchFamily="18" charset="0"/>
              </a:rPr>
              <a:t>inquino-scrotalis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8704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80" t="15973" r="60396" b="17250"/>
          <a:stretch>
            <a:fillRect/>
          </a:stretch>
        </p:blipFill>
        <p:spPr bwMode="auto">
          <a:xfrm>
            <a:off x="7458076" y="1989139"/>
            <a:ext cx="3209925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102885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gradFill>
            <a:gsLst>
              <a:gs pos="100000">
                <a:srgbClr val="03D4A8">
                  <a:alpha val="85000"/>
                </a:srgbClr>
              </a:gs>
              <a:gs pos="0">
                <a:srgbClr val="21D6E0">
                  <a:alpha val="22000"/>
                </a:srgbClr>
              </a:gs>
              <a:gs pos="75000">
                <a:srgbClr val="0087E6"/>
              </a:gs>
              <a:gs pos="0">
                <a:srgbClr val="005CBF">
                  <a:alpha val="8000"/>
                </a:srgbClr>
              </a:gs>
            </a:gsLst>
            <a:lin ang="5400000" scaled="0"/>
          </a:gradFill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dirty="0" err="1"/>
              <a:t>Пластика</a:t>
            </a:r>
            <a:r>
              <a:rPr lang="en-US" dirty="0"/>
              <a:t> передней стенки </a:t>
            </a:r>
            <a:r>
              <a:rPr lang="en-US" dirty="0" err="1"/>
              <a:t>пахового</a:t>
            </a:r>
            <a:r>
              <a:rPr lang="en-US" dirty="0"/>
              <a:t> </a:t>
            </a:r>
            <a:r>
              <a:rPr lang="en-US" dirty="0" err="1"/>
              <a:t>канала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05001"/>
            <a:ext cx="7772400" cy="2532063"/>
          </a:xfrm>
        </p:spPr>
        <p:txBody>
          <a:bodyPr/>
          <a:lstStyle/>
          <a:p>
            <a:r>
              <a:rPr lang="ru-RU" altLang="ru-RU" dirty="0" smtClean="0"/>
              <a:t>Способ Мартынова </a:t>
            </a:r>
          </a:p>
          <a:p>
            <a:r>
              <a:rPr lang="en-US" altLang="ru-RU" dirty="0" err="1" smtClean="0"/>
              <a:t>Способ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Жирара-Спасокукоцкого</a:t>
            </a:r>
            <a:r>
              <a:rPr lang="en-US" altLang="ru-RU" dirty="0" smtClean="0"/>
              <a:t> </a:t>
            </a:r>
            <a:endParaRPr lang="ru-RU" altLang="ru-RU" dirty="0" smtClean="0"/>
          </a:p>
          <a:p>
            <a:pPr>
              <a:buFont typeface="Wingdings" panose="05000000000000000000" pitchFamily="2" charset="2"/>
              <a:buNone/>
            </a:pPr>
            <a:r>
              <a:rPr lang="ru-RU" altLang="ru-RU" dirty="0" smtClean="0"/>
              <a:t>   </a:t>
            </a:r>
            <a:r>
              <a:rPr lang="en-US" altLang="ru-RU" dirty="0" err="1" smtClean="0"/>
              <a:t>со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швами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Кимбаровского</a:t>
            </a:r>
            <a:r>
              <a:rPr lang="ru-RU" altLang="ru-RU" dirty="0" smtClean="0"/>
              <a:t> =</a:t>
            </a:r>
            <a:endParaRPr lang="en-US" altLang="ru-RU" dirty="0" smtClean="0"/>
          </a:p>
          <a:p>
            <a:r>
              <a:rPr lang="ru-RU" altLang="ru-RU" dirty="0" smtClean="0"/>
              <a:t>= </a:t>
            </a:r>
            <a:r>
              <a:rPr lang="en-US" altLang="ru-RU" dirty="0" err="1" smtClean="0"/>
              <a:t>Способ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Топровера</a:t>
            </a:r>
            <a:endParaRPr lang="ru-RU" altLang="ru-RU" dirty="0" smtClean="0"/>
          </a:p>
          <a:p>
            <a:endParaRPr lang="en-US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824190941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title"/>
          </p:nvPr>
        </p:nvSpPr>
        <p:spPr>
          <a:xfrm>
            <a:off x="2208213" y="0"/>
            <a:ext cx="7772400" cy="692150"/>
          </a:xfrm>
          <a:gradFill>
            <a:gsLst>
              <a:gs pos="100000">
                <a:srgbClr val="03D4A8">
                  <a:alpha val="85000"/>
                </a:srgbClr>
              </a:gs>
              <a:gs pos="0">
                <a:srgbClr val="21D6E0">
                  <a:alpha val="22000"/>
                </a:srgbClr>
              </a:gs>
              <a:gs pos="75000">
                <a:srgbClr val="0087E6"/>
              </a:gs>
              <a:gs pos="0">
                <a:srgbClr val="005CBF">
                  <a:alpha val="8000"/>
                </a:srgbClr>
              </a:gs>
            </a:gsLst>
            <a:lin ang="5400000" scaled="0"/>
          </a:gradFill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Рис. Способ Мартынова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6437" name="Picture 5" descr="Документ (5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0088" y="2024064"/>
            <a:ext cx="31734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8" name="Picture 6" descr="Документ (50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8214" y="750888"/>
            <a:ext cx="7920037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133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50912"/>
          </a:xfrm>
          <a:gradFill>
            <a:gsLst>
              <a:gs pos="100000">
                <a:srgbClr val="03D4A8">
                  <a:alpha val="85000"/>
                </a:srgbClr>
              </a:gs>
              <a:gs pos="0">
                <a:srgbClr val="21D6E0">
                  <a:alpha val="22000"/>
                </a:srgbClr>
              </a:gs>
              <a:gs pos="75000">
                <a:srgbClr val="0087E6"/>
              </a:gs>
              <a:gs pos="0">
                <a:srgbClr val="005CBF">
                  <a:alpha val="8000"/>
                </a:srgbClr>
              </a:gs>
            </a:gsLst>
            <a:lin ang="5400000" scaled="0"/>
          </a:gradFill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Пластика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задней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стенки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пахового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канала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9166" y="992777"/>
            <a:ext cx="8418422" cy="2468880"/>
          </a:xfrm>
        </p:spPr>
        <p:txBody>
          <a:bodyPr>
            <a:normAutofit/>
          </a:bodyPr>
          <a:lstStyle/>
          <a:p>
            <a:r>
              <a:rPr lang="en-US" altLang="ru-RU" sz="3200" dirty="0" err="1" smtClean="0">
                <a:latin typeface="Times New Roman" pitchFamily="18" charset="0"/>
                <a:cs typeface="Times New Roman" pitchFamily="18" charset="0"/>
              </a:rPr>
              <a:t>Способ</a:t>
            </a:r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200" dirty="0" err="1" smtClean="0">
                <a:latin typeface="Times New Roman" pitchFamily="18" charset="0"/>
                <a:cs typeface="Times New Roman" pitchFamily="18" charset="0"/>
              </a:rPr>
              <a:t>Бассини</a:t>
            </a:r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altLang="ru-RU" sz="3200" dirty="0" err="1" smtClean="0">
                <a:latin typeface="Times New Roman" pitchFamily="18" charset="0"/>
                <a:cs typeface="Times New Roman" pitchFamily="18" charset="0"/>
              </a:rPr>
              <a:t>Способ</a:t>
            </a:r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200" dirty="0" err="1" smtClean="0">
                <a:latin typeface="Times New Roman" pitchFamily="18" charset="0"/>
                <a:cs typeface="Times New Roman" pitchFamily="18" charset="0"/>
              </a:rPr>
              <a:t>Постемпского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Способ </a:t>
            </a:r>
            <a:r>
              <a:rPr lang="ru-RU" altLang="ru-RU" sz="3200" dirty="0" err="1" smtClean="0">
                <a:latin typeface="Times New Roman" pitchFamily="18" charset="0"/>
                <a:cs typeface="Times New Roman" pitchFamily="18" charset="0"/>
              </a:rPr>
              <a:t>Шулдайса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Способ </a:t>
            </a:r>
            <a:r>
              <a:rPr lang="ru-RU" altLang="ru-RU" sz="3200" dirty="0" err="1" smtClean="0">
                <a:latin typeface="Times New Roman" pitchFamily="18" charset="0"/>
                <a:cs typeface="Times New Roman" pitchFamily="18" charset="0"/>
              </a:rPr>
              <a:t>Кукуджанова</a:t>
            </a:r>
            <a:endParaRPr lang="en-US" alt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486" name="Прямоугольник 3"/>
          <p:cNvSpPr>
            <a:spLocks noChangeArrowheads="1"/>
          </p:cNvSpPr>
          <p:nvPr/>
        </p:nvSpPr>
        <p:spPr bwMode="auto">
          <a:xfrm>
            <a:off x="1524000" y="3429001"/>
            <a:ext cx="9144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0" dirty="0">
                <a:latin typeface="Times New Roman" panose="02020603050405020304" pitchFamily="18" charset="0"/>
              </a:rPr>
              <a:t>в генезе формирования паховых грыж ведущую роль играют не слабость апоневроза наружной косой мышцы живота и расширение наружного пахового кольца, а </a:t>
            </a:r>
            <a:r>
              <a:rPr lang="ru-RU" altLang="ru-RU" sz="2400" b="0" u="sng" dirty="0">
                <a:latin typeface="Times New Roman" panose="02020603050405020304" pitchFamily="18" charset="0"/>
              </a:rPr>
              <a:t>ослабление задней стенки пахового канала и увеличение диаметра его глубокого отверстия</a:t>
            </a:r>
            <a:r>
              <a:rPr lang="ru-RU" altLang="ru-RU" sz="2400" b="0" dirty="0">
                <a:latin typeface="Times New Roman" panose="02020603050405020304" pitchFamily="18" charset="0"/>
              </a:rPr>
              <a:t>. Исходя из этой предпосылки</a:t>
            </a:r>
            <a:r>
              <a:rPr lang="ru-RU" altLang="ru-RU" sz="2400" u="sng" dirty="0">
                <a:latin typeface="Times New Roman" panose="02020603050405020304" pitchFamily="18" charset="0"/>
              </a:rPr>
              <a:t>, при всех прямых, большинстве косых грыж и рецидивных грыжах следует пользоваться методами пластики задней стенки пахового канала</a:t>
            </a:r>
            <a:r>
              <a:rPr lang="ru-RU" altLang="ru-RU" sz="2400" b="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34093926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8138" y="44451"/>
            <a:ext cx="9059862" cy="1152525"/>
          </a:xfrm>
        </p:spPr>
        <p:txBody>
          <a:bodyPr/>
          <a:lstStyle/>
          <a:p>
            <a:pPr algn="ctr"/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операций по поводу паховых грыж (</a:t>
            </a:r>
            <a:r>
              <a:rPr lang="en-US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en-US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Stoppa</a:t>
            </a:r>
            <a:r>
              <a:rPr lang="en-US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1998)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6701" y="1412876"/>
            <a:ext cx="8088313" cy="5184775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dirty="0" smtClean="0"/>
              <a:t>А. Доступ:</a:t>
            </a:r>
          </a:p>
          <a:p>
            <a:pPr>
              <a:lnSpc>
                <a:spcPct val="90000"/>
              </a:lnSpc>
            </a:pPr>
            <a:r>
              <a:rPr lang="ru-RU" altLang="ru-RU" dirty="0" smtClean="0"/>
              <a:t>передний</a:t>
            </a:r>
          </a:p>
          <a:p>
            <a:pPr>
              <a:lnSpc>
                <a:spcPct val="90000"/>
              </a:lnSpc>
            </a:pPr>
            <a:r>
              <a:rPr lang="ru-RU" altLang="ru-RU" dirty="0" err="1" smtClean="0"/>
              <a:t>трансабдоминальный</a:t>
            </a:r>
            <a:endParaRPr lang="ru-RU" altLang="ru-RU" dirty="0" smtClean="0"/>
          </a:p>
          <a:p>
            <a:pPr>
              <a:lnSpc>
                <a:spcPct val="90000"/>
              </a:lnSpc>
            </a:pPr>
            <a:r>
              <a:rPr lang="ru-RU" altLang="ru-RU" dirty="0" err="1" smtClean="0"/>
              <a:t>предбрюшинный</a:t>
            </a:r>
            <a:endParaRPr lang="ru-RU" altLang="ru-RU" dirty="0" smtClean="0"/>
          </a:p>
          <a:p>
            <a:pPr>
              <a:lnSpc>
                <a:spcPct val="90000"/>
              </a:lnSpc>
            </a:pPr>
            <a:r>
              <a:rPr lang="ru-RU" altLang="ru-RU" dirty="0" smtClean="0"/>
              <a:t>эндоскопический :  </a:t>
            </a:r>
            <a:r>
              <a:rPr lang="en-US" altLang="ru-RU" dirty="0" smtClean="0"/>
              <a:t>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ru-RU" dirty="0" smtClean="0"/>
              <a:t>           </a:t>
            </a:r>
            <a:r>
              <a:rPr lang="ru-RU" altLang="ru-RU" dirty="0" err="1" smtClean="0"/>
              <a:t>трансабдоминальный</a:t>
            </a:r>
            <a:r>
              <a:rPr lang="ru-RU" altLang="ru-RU" dirty="0" smtClean="0"/>
              <a:t> (ТАРР)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ru-RU" dirty="0" smtClean="0"/>
              <a:t>           </a:t>
            </a:r>
            <a:r>
              <a:rPr lang="ru-RU" altLang="ru-RU" dirty="0" smtClean="0"/>
              <a:t>полностью внебрюшинный (ТЕР)</a:t>
            </a:r>
            <a:endParaRPr lang="en-US" altLang="ru-RU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altLang="ru-RU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dirty="0" smtClean="0"/>
              <a:t>Б. Реконструкция пахового канала:</a:t>
            </a:r>
          </a:p>
          <a:p>
            <a:pPr>
              <a:lnSpc>
                <a:spcPct val="90000"/>
              </a:lnSpc>
            </a:pPr>
            <a:r>
              <a:rPr lang="ru-RU" altLang="ru-RU" dirty="0" smtClean="0"/>
              <a:t>пластика местными тканями</a:t>
            </a:r>
          </a:p>
          <a:p>
            <a:pPr>
              <a:lnSpc>
                <a:spcPct val="90000"/>
              </a:lnSpc>
            </a:pPr>
            <a:r>
              <a:rPr lang="ru-RU" altLang="ru-RU" dirty="0" smtClean="0"/>
              <a:t>аллопластика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200794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  <a:gradFill>
            <a:gsLst>
              <a:gs pos="100000">
                <a:srgbClr val="03D4A8">
                  <a:alpha val="85000"/>
                </a:srgbClr>
              </a:gs>
              <a:gs pos="0">
                <a:srgbClr val="21D6E0">
                  <a:alpha val="22000"/>
                </a:srgbClr>
              </a:gs>
              <a:gs pos="75000">
                <a:srgbClr val="0087E6"/>
              </a:gs>
              <a:gs pos="0">
                <a:srgbClr val="005CBF">
                  <a:alpha val="8000"/>
                </a:srgbClr>
              </a:gs>
            </a:gsLst>
            <a:lin ang="5400000" scaled="0"/>
          </a:gradFill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Рис. Способ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Жирара-Спасокукоцкого-Кимбаровского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= способ Топровера</a:t>
            </a:r>
            <a:r>
              <a:rPr lang="ru-RU" sz="3600" dirty="0"/>
              <a:t>.</a:t>
            </a:r>
          </a:p>
        </p:txBody>
      </p:sp>
      <p:pic>
        <p:nvPicPr>
          <p:cNvPr id="165893" name="Picture 5" descr="Документ (4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5914" y="1085850"/>
            <a:ext cx="6624637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21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0"/>
            <a:ext cx="7772400" cy="692150"/>
          </a:xfrm>
          <a:gradFill>
            <a:gsLst>
              <a:gs pos="100000">
                <a:srgbClr val="03D4A8">
                  <a:alpha val="85000"/>
                </a:srgbClr>
              </a:gs>
              <a:gs pos="0">
                <a:srgbClr val="21D6E0">
                  <a:alpha val="22000"/>
                </a:srgbClr>
              </a:gs>
              <a:gs pos="75000">
                <a:srgbClr val="0087E6"/>
              </a:gs>
              <a:gs pos="0">
                <a:srgbClr val="005CBF">
                  <a:alpha val="8000"/>
                </a:srgbClr>
              </a:gs>
            </a:gsLst>
            <a:lin ang="5400000" scaled="0"/>
          </a:gradFill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4000" dirty="0"/>
              <a:t>Рис. Способ Бассини</a:t>
            </a:r>
            <a:r>
              <a:rPr lang="en-US" sz="4000" dirty="0">
                <a:solidFill>
                  <a:srgbClr val="FFFF00"/>
                </a:solidFill>
              </a:rPr>
              <a:t>.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169989" name="Picture 4" descr="Документ (44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3850" y="692150"/>
            <a:ext cx="6534150" cy="595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0" name="Picture 5" descr="Eduardo%20Bassin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14375"/>
            <a:ext cx="3071813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91" name="Прямоугольник 4"/>
          <p:cNvSpPr>
            <a:spLocks noChangeArrowheads="1"/>
          </p:cNvSpPr>
          <p:nvPr/>
        </p:nvSpPr>
        <p:spPr bwMode="auto">
          <a:xfrm>
            <a:off x="1524000" y="4857751"/>
            <a:ext cx="2571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err="1">
                <a:latin typeface="Times New Roman" panose="02020603050405020304" pitchFamily="18" charset="0"/>
              </a:rPr>
              <a:t>Eduardo</a:t>
            </a:r>
            <a:r>
              <a:rPr lang="ru-RU" altLang="ru-RU" sz="2400" dirty="0"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</a:rPr>
              <a:t>Bassini</a:t>
            </a:r>
            <a:r>
              <a:rPr lang="ru-RU" altLang="ru-RU" sz="2400" dirty="0">
                <a:latin typeface="Times New Roman" panose="02020603050405020304" pitchFamily="18" charset="0"/>
              </a:rPr>
              <a:t> </a:t>
            </a:r>
            <a:endParaRPr lang="en-US" altLang="ru-RU" sz="24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1844-1924 </a:t>
            </a:r>
          </a:p>
        </p:txBody>
      </p:sp>
    </p:spTree>
    <p:extLst>
      <p:ext uri="{BB962C8B-B14F-4D97-AF65-F5344CB8AC3E}">
        <p14:creationId xmlns:p14="http://schemas.microsoft.com/office/powerpoint/2010/main" xmlns="" val="39295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17463"/>
            <a:ext cx="9144000" cy="1143001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E.E. </a:t>
            </a:r>
            <a:r>
              <a:rPr lang="ru-RU" alt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Shouldice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основатель </a:t>
            </a:r>
            <a:r>
              <a:rPr lang="ru-RU" alt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герниологических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клиник</a:t>
            </a:r>
          </a:p>
        </p:txBody>
      </p:sp>
      <p:pic>
        <p:nvPicPr>
          <p:cNvPr id="179203" name="Picture 4" descr="ear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341439"/>
            <a:ext cx="3152775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4" name="Picture 6" descr="should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8688" y="2751138"/>
            <a:ext cx="5929312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5" name="Text Box 7"/>
          <p:cNvSpPr txBox="1">
            <a:spLocks noChangeArrowheads="1"/>
          </p:cNvSpPr>
          <p:nvPr/>
        </p:nvSpPr>
        <p:spPr bwMode="auto">
          <a:xfrm>
            <a:off x="5009710" y="1571625"/>
            <a:ext cx="42934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4-х </a:t>
            </a:r>
            <a:r>
              <a:rPr lang="ru-RU" altLang="ru-RU" sz="2400" dirty="0" err="1">
                <a:latin typeface="Times New Roman" panose="02020603050405020304" pitchFamily="18" charset="0"/>
              </a:rPr>
              <a:t>слойная</a:t>
            </a:r>
            <a:r>
              <a:rPr lang="ru-RU" altLang="ru-RU" sz="2400" dirty="0">
                <a:latin typeface="Times New Roman" panose="02020603050405020304" pitchFamily="18" charset="0"/>
              </a:rPr>
              <a:t> пластика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Непрерывный 2-рядный шов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Госпитализация 1-2 дня </a:t>
            </a:r>
          </a:p>
        </p:txBody>
      </p:sp>
    </p:spTree>
    <p:extLst>
      <p:ext uri="{BB962C8B-B14F-4D97-AF65-F5344CB8AC3E}">
        <p14:creationId xmlns:p14="http://schemas.microsoft.com/office/powerpoint/2010/main" xmlns="" val="21545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64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829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0" y="-7938"/>
            <a:ext cx="657225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18765" y="3500438"/>
            <a:ext cx="233794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b="1" dirty="0"/>
              <a:t>Способ </a:t>
            </a:r>
            <a:r>
              <a:rPr lang="ru-RU" b="1" dirty="0" err="1"/>
              <a:t>Постемпского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7314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88913"/>
            <a:ext cx="647700" cy="6553200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5" name="Rectangle 2"/>
          <p:cNvSpPr>
            <a:spLocks noGrp="1" noChangeArrowheads="1"/>
          </p:cNvSpPr>
          <p:nvPr>
            <p:ph type="title"/>
          </p:nvPr>
        </p:nvSpPr>
        <p:spPr>
          <a:xfrm>
            <a:off x="2338250" y="-1"/>
            <a:ext cx="9431384" cy="835025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взгляд на хирургию паховых грыж</a:t>
            </a:r>
          </a:p>
        </p:txBody>
      </p:sp>
      <p:pic>
        <p:nvPicPr>
          <p:cNvPr id="197636" name="Picture 4" descr="Irving%20Lichtenste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751" y="1071563"/>
            <a:ext cx="3643313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7" name="Rectangle 7"/>
          <p:cNvSpPr>
            <a:spLocks noChangeArrowheads="1"/>
          </p:cNvSpPr>
          <p:nvPr/>
        </p:nvSpPr>
        <p:spPr bwMode="auto">
          <a:xfrm>
            <a:off x="6738939" y="5715001"/>
            <a:ext cx="27066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err="1">
                <a:latin typeface="Times New Roman" panose="02020603050405020304" pitchFamily="18" charset="0"/>
              </a:rPr>
              <a:t>Irving</a:t>
            </a:r>
            <a:r>
              <a:rPr lang="ru-RU" altLang="ru-RU" sz="2400" dirty="0"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</a:rPr>
              <a:t>Lichtenstein</a:t>
            </a:r>
            <a:endParaRPr lang="ru-RU" altLang="ru-RU" sz="24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(1920-2000)</a:t>
            </a:r>
            <a:r>
              <a:rPr lang="ru-RU" altLang="ru-RU" sz="2400" b="0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97638" name="Picture 8" descr="Francis%20Ush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9" t="1604" r="2129" b="2229"/>
          <a:stretch>
            <a:fillRect/>
          </a:stretch>
        </p:blipFill>
        <p:spPr bwMode="auto">
          <a:xfrm>
            <a:off x="2487614" y="1071564"/>
            <a:ext cx="332263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9" name="Rectangle 9"/>
          <p:cNvSpPr>
            <a:spLocks noChangeArrowheads="1"/>
          </p:cNvSpPr>
          <p:nvPr/>
        </p:nvSpPr>
        <p:spPr bwMode="auto">
          <a:xfrm>
            <a:off x="3095626" y="5643563"/>
            <a:ext cx="2111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err="1">
                <a:latin typeface="Times New Roman" panose="02020603050405020304" pitchFamily="18" charset="0"/>
              </a:rPr>
              <a:t>Francis</a:t>
            </a:r>
            <a:r>
              <a:rPr lang="ru-RU" altLang="ru-RU" sz="2400" dirty="0">
                <a:latin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</a:rPr>
              <a:t>Usher</a:t>
            </a:r>
            <a:r>
              <a:rPr lang="ru-RU" altLang="ru-RU" sz="2400" dirty="0">
                <a:latin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(1908–1980)</a:t>
            </a:r>
          </a:p>
        </p:txBody>
      </p:sp>
    </p:spTree>
    <p:extLst>
      <p:ext uri="{BB962C8B-B14F-4D97-AF65-F5344CB8AC3E}">
        <p14:creationId xmlns:p14="http://schemas.microsoft.com/office/powerpoint/2010/main" xmlns="" val="25968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1" y="0"/>
            <a:ext cx="7777163" cy="1273175"/>
          </a:xfrm>
          <a:gradFill>
            <a:gsLst>
              <a:gs pos="100000">
                <a:srgbClr val="03D4A8">
                  <a:alpha val="85000"/>
                </a:srgbClr>
              </a:gs>
              <a:gs pos="0">
                <a:srgbClr val="21D6E0">
                  <a:alpha val="22000"/>
                </a:srgbClr>
              </a:gs>
              <a:gs pos="75000">
                <a:srgbClr val="0087E6"/>
              </a:gs>
              <a:gs pos="0">
                <a:srgbClr val="005CBF">
                  <a:alpha val="8000"/>
                </a:srgbClr>
              </a:gs>
            </a:gsLst>
            <a:lin ang="5400000" scaled="0"/>
          </a:gradFill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Производящие факторы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образования грыж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84313"/>
            <a:ext cx="7772400" cy="41148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3900" b="1" dirty="0">
                <a:latin typeface="Times New Roman" pitchFamily="18" charset="0"/>
                <a:cs typeface="Times New Roman" pitchFamily="18" charset="0"/>
              </a:rPr>
              <a:t>Повышение внутрибрюшного давления или резкие его колебания:</a:t>
            </a:r>
          </a:p>
          <a:p>
            <a:r>
              <a:rPr lang="ru-RU" altLang="ru-RU" sz="39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altLang="ru-RU" sz="3900" b="1" dirty="0" err="1">
                <a:latin typeface="Times New Roman" pitchFamily="18" charset="0"/>
                <a:cs typeface="Times New Roman" pitchFamily="18" charset="0"/>
              </a:rPr>
              <a:t>яжёлый</a:t>
            </a:r>
            <a:r>
              <a:rPr lang="en-US" altLang="ru-RU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900" b="1" dirty="0" err="1">
                <a:latin typeface="Times New Roman" pitchFamily="18" charset="0"/>
                <a:cs typeface="Times New Roman" pitchFamily="18" charset="0"/>
              </a:rPr>
              <a:t>физический</a:t>
            </a:r>
            <a:r>
              <a:rPr lang="en-US" altLang="ru-RU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900" b="1" dirty="0" err="1">
                <a:latin typeface="Times New Roman" pitchFamily="18" charset="0"/>
                <a:cs typeface="Times New Roman" pitchFamily="18" charset="0"/>
              </a:rPr>
              <a:t>труд</a:t>
            </a:r>
            <a:r>
              <a:rPr lang="ru-RU" altLang="ru-RU" sz="39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altLang="ru-RU" sz="3900" b="1" dirty="0">
                <a:latin typeface="Times New Roman" pitchFamily="18" charset="0"/>
                <a:cs typeface="Times New Roman" pitchFamily="18" charset="0"/>
              </a:rPr>
              <a:t> плач и крик, </a:t>
            </a:r>
          </a:p>
          <a:p>
            <a:r>
              <a:rPr lang="ru-RU" altLang="ru-RU" sz="3900" b="1" dirty="0"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en-US" altLang="ru-RU" sz="3900" b="1" dirty="0" err="1">
                <a:latin typeface="Times New Roman" pitchFamily="18" charset="0"/>
                <a:cs typeface="Times New Roman" pitchFamily="18" charset="0"/>
              </a:rPr>
              <a:t>рудные</a:t>
            </a:r>
            <a:r>
              <a:rPr lang="en-US" altLang="ru-RU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900" b="1" dirty="0" err="1">
                <a:latin typeface="Times New Roman" pitchFamily="18" charset="0"/>
                <a:cs typeface="Times New Roman" pitchFamily="18" charset="0"/>
              </a:rPr>
              <a:t>роды</a:t>
            </a:r>
            <a:r>
              <a:rPr lang="ru-RU" altLang="ru-RU" sz="39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altLang="ru-RU" sz="3900" b="1" dirty="0"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en-US" altLang="ru-RU" sz="3900" b="1" dirty="0" err="1">
                <a:latin typeface="Times New Roman" pitchFamily="18" charset="0"/>
                <a:cs typeface="Times New Roman" pitchFamily="18" charset="0"/>
              </a:rPr>
              <a:t>атруднение</a:t>
            </a:r>
            <a:r>
              <a:rPr lang="en-US" altLang="ru-RU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900" b="1" dirty="0" err="1">
                <a:latin typeface="Times New Roman" pitchFamily="18" charset="0"/>
                <a:cs typeface="Times New Roman" pitchFamily="18" charset="0"/>
              </a:rPr>
              <a:t>мочеиспускания</a:t>
            </a:r>
            <a:r>
              <a:rPr lang="ru-RU" altLang="ru-RU" sz="39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altLang="ru-RU" sz="3900" b="1" dirty="0">
                <a:latin typeface="Times New Roman" pitchFamily="18" charset="0"/>
                <a:cs typeface="Times New Roman" pitchFamily="18" charset="0"/>
              </a:rPr>
              <a:t>хронические з</a:t>
            </a:r>
            <a:r>
              <a:rPr lang="en-US" altLang="ru-RU" sz="3900" b="1" dirty="0" err="1">
                <a:latin typeface="Times New Roman" pitchFamily="18" charset="0"/>
                <a:cs typeface="Times New Roman" pitchFamily="18" charset="0"/>
              </a:rPr>
              <a:t>апоры</a:t>
            </a:r>
            <a:r>
              <a:rPr lang="ru-RU" altLang="ru-RU" sz="39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altLang="ru-RU" sz="39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ru-RU" sz="3900" b="1" dirty="0" err="1">
                <a:latin typeface="Times New Roman" pitchFamily="18" charset="0"/>
                <a:cs typeface="Times New Roman" pitchFamily="18" charset="0"/>
              </a:rPr>
              <a:t>лительный</a:t>
            </a:r>
            <a:r>
              <a:rPr lang="en-US" altLang="ru-RU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900" b="1" dirty="0" err="1">
                <a:latin typeface="Times New Roman" pitchFamily="18" charset="0"/>
                <a:cs typeface="Times New Roman" pitchFamily="18" charset="0"/>
              </a:rPr>
              <a:t>кашель</a:t>
            </a:r>
            <a:r>
              <a:rPr lang="ru-RU" altLang="ru-RU" sz="39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3900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ru-RU" sz="39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dirty="0"/>
          </a:p>
          <a:p>
            <a:pPr marL="0" indent="0">
              <a:buNone/>
            </a:pPr>
            <a:endParaRPr lang="en-US" altLang="ru-RU" sz="2400" dirty="0"/>
          </a:p>
          <a:p>
            <a:pPr marL="0" indent="0">
              <a:buNone/>
            </a:pPr>
            <a:r>
              <a:rPr lang="ru-RU" altLang="ru-RU" dirty="0" smtClean="0"/>
              <a:t> </a:t>
            </a:r>
            <a:endParaRPr lang="en-US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032755180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4" descr="Документ (36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55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  <a:gradFill>
            <a:gsLst>
              <a:gs pos="100000">
                <a:srgbClr val="03D4A8">
                  <a:alpha val="85000"/>
                </a:srgbClr>
              </a:gs>
              <a:gs pos="0">
                <a:srgbClr val="21D6E0">
                  <a:alpha val="22000"/>
                </a:srgbClr>
              </a:gs>
              <a:gs pos="75000">
                <a:srgbClr val="0087E6"/>
              </a:gs>
              <a:gs pos="0">
                <a:srgbClr val="005CBF">
                  <a:alpha val="8000"/>
                </a:srgbClr>
              </a:gs>
            </a:gsLst>
            <a:lin ang="5400000" scaled="0"/>
          </a:gradFill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Ненатяжная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пластика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Лихтенштейну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853" name="Picture 5" descr="Документ (65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29"/>
          <a:stretch>
            <a:fillRect/>
          </a:stretch>
        </p:blipFill>
        <p:spPr bwMode="auto">
          <a:xfrm>
            <a:off x="1524000" y="1422400"/>
            <a:ext cx="56515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7248526" y="1773239"/>
            <a:ext cx="3419475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>
                <a:latin typeface="Times New Roman" panose="02020603050405020304" pitchFamily="18" charset="0"/>
              </a:rPr>
              <a:t>Семенной канатик пропущен через искуственно созданное кольцо синтетической сетки и укладыва-ется на неё. “Ножки сетки”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>
                <a:latin typeface="Times New Roman" panose="02020603050405020304" pitchFamily="18" charset="0"/>
              </a:rPr>
              <a:t>сшиваются между собой П-образным швом.</a:t>
            </a:r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96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5" descr="Документ (38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4870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Основные ключевые точки операции Лихтенштейна слева в модификации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Амида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красным цветом обозначено использование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неабсорбируемой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нити, синим – абсорбируемой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Саша\Downloads\IMG_9317.jpg"/>
          <p:cNvPicPr>
            <a:picLocks noGrp="1"/>
          </p:cNvPicPr>
          <p:nvPr>
            <p:ph idx="1"/>
          </p:nvPr>
        </p:nvPicPr>
        <p:blipFill>
          <a:blip r:embed="rId2" cstate="print">
            <a:lum bright="-13000" contrast="33000"/>
          </a:blip>
          <a:srcRect/>
          <a:stretch>
            <a:fillRect/>
          </a:stretch>
        </p:blipFill>
        <p:spPr bwMode="auto">
          <a:xfrm>
            <a:off x="1828800" y="1632857"/>
            <a:ext cx="8255726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0841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1951" y="44450"/>
            <a:ext cx="8736013" cy="1143000"/>
          </a:xfrm>
        </p:spPr>
        <p:txBody>
          <a:bodyPr/>
          <a:lstStyle/>
          <a:p>
            <a:pPr algn="ctr"/>
            <a:r>
              <a:rPr lang="ru-RU" altLang="ru-RU" sz="3600" b="1" u="sng" dirty="0"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ru-RU" altLang="ru-RU" sz="3600" b="1" u="sng" dirty="0" err="1">
                <a:latin typeface="Times New Roman" pitchFamily="18" charset="0"/>
                <a:cs typeface="Times New Roman" pitchFamily="18" charset="0"/>
              </a:rPr>
              <a:t>лапароскопической</a:t>
            </a:r>
            <a:r>
              <a:rPr lang="ru-RU" altLang="ru-RU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u="sng" dirty="0" err="1">
                <a:latin typeface="Times New Roman" pitchFamily="18" charset="0"/>
                <a:cs typeface="Times New Roman" pitchFamily="18" charset="0"/>
              </a:rPr>
              <a:t>герниопластики</a:t>
            </a:r>
            <a:r>
              <a:rPr lang="ru-RU" altLang="ru-RU" sz="3600" b="1" u="sng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ru-RU" sz="3600" b="1" u="sng" dirty="0"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altLang="ru-RU" sz="3600" b="1" u="sng" dirty="0" err="1">
                <a:latin typeface="Times New Roman" pitchFamily="18" charset="0"/>
                <a:cs typeface="Times New Roman" pitchFamily="18" charset="0"/>
              </a:rPr>
              <a:t>Ger</a:t>
            </a:r>
            <a:r>
              <a:rPr lang="en-US" altLang="ru-RU" sz="3600" b="1" u="sng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1" y="1557338"/>
            <a:ext cx="7007225" cy="5111750"/>
          </a:xfrm>
        </p:spPr>
        <p:txBody>
          <a:bodyPr>
            <a:normAutofit lnSpcReduction="10000"/>
          </a:bodyPr>
          <a:lstStyle/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altLang="ru-RU" dirty="0" smtClean="0"/>
              <a:t>Малый разрез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altLang="ru-RU" dirty="0" smtClean="0"/>
              <a:t>Уменьшение шанса повреждения семенного канатика и яичка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altLang="ru-RU" dirty="0" smtClean="0"/>
              <a:t>Исключение подвздошно-паховой послеоперационной невралгии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altLang="ru-RU" dirty="0" smtClean="0"/>
              <a:t>Способность достигнуть максимально высокого закрытия </a:t>
            </a:r>
            <a:r>
              <a:rPr lang="ru-RU" altLang="ru-RU" dirty="0" err="1" smtClean="0"/>
              <a:t>перитонеального</a:t>
            </a:r>
            <a:r>
              <a:rPr lang="ru-RU" altLang="ru-RU" dirty="0" smtClean="0"/>
              <a:t> мешка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altLang="ru-RU" dirty="0" smtClean="0"/>
              <a:t>Минимальный послеоперационный дискомфорт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altLang="ru-RU" dirty="0" smtClean="0"/>
              <a:t>Способность диагностировать и лечить двусторонние паховые грыжи, без широкой </a:t>
            </a:r>
            <a:r>
              <a:rPr lang="ru-RU" altLang="ru-RU" dirty="0" err="1" smtClean="0"/>
              <a:t>диссекции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5177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6051551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59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Заголовок 1"/>
          <p:cNvSpPr>
            <a:spLocks noGrp="1"/>
          </p:cNvSpPr>
          <p:nvPr>
            <p:ph type="title"/>
          </p:nvPr>
        </p:nvSpPr>
        <p:spPr>
          <a:xfrm>
            <a:off x="7096126" y="2143125"/>
            <a:ext cx="3571875" cy="1714500"/>
          </a:xfrm>
          <a:gradFill>
            <a:gsLst>
              <a:gs pos="100000">
                <a:srgbClr val="03D4A8">
                  <a:alpha val="85000"/>
                </a:srgbClr>
              </a:gs>
              <a:gs pos="0">
                <a:srgbClr val="21D6E0">
                  <a:alpha val="22000"/>
                </a:srgbClr>
              </a:gs>
              <a:gs pos="75000">
                <a:srgbClr val="0087E6"/>
              </a:gs>
              <a:gs pos="0">
                <a:srgbClr val="005CBF">
                  <a:alpha val="8000"/>
                </a:srgbClr>
              </a:gs>
            </a:gsLst>
            <a:lin ang="5400000" scaled="0"/>
          </a:gradFill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3600" dirty="0"/>
              <a:t>Рис.</a:t>
            </a:r>
            <a:br>
              <a:rPr lang="ru-RU" sz="3600" dirty="0"/>
            </a:br>
            <a:r>
              <a:rPr lang="ru-RU" sz="3600" dirty="0"/>
              <a:t> «Роковой треугольник»</a:t>
            </a:r>
          </a:p>
        </p:txBody>
      </p:sp>
      <p:pic>
        <p:nvPicPr>
          <p:cNvPr id="30208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5573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20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Рисунок </a:t>
            </a:r>
            <a:r>
              <a:rPr lang="ru-RU" sz="2000" dirty="0" smtClean="0"/>
              <a:t>. </a:t>
            </a:r>
            <a:r>
              <a:rPr lang="ru-RU" sz="2000" dirty="0" err="1"/>
              <a:t>Интраоперационная</a:t>
            </a:r>
            <a:r>
              <a:rPr lang="ru-RU" sz="2000" dirty="0"/>
              <a:t> картина при выполнении ТАРР, этап рассечения брюшины (рисунок авторов).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 descr="C:\Users\Саша\Downloads\IMG_929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5814" y="1825625"/>
            <a:ext cx="6023294" cy="480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304078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ТАРР слева,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интраоперационное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фото ориентиров в виде перевернутой буквы 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pic>
        <p:nvPicPr>
          <p:cNvPr id="4" name="Объект 3" descr="C:\Users\Саша\Downloads\IMG_8576.jpg"/>
          <p:cNvPicPr>
            <a:picLocks noGrp="1"/>
          </p:cNvPicPr>
          <p:nvPr>
            <p:ph idx="1"/>
          </p:nvPr>
        </p:nvPicPr>
        <p:blipFill>
          <a:blip r:embed="rId2" cstate="print">
            <a:lum bright="2000" contrast="2000"/>
          </a:blip>
          <a:srcRect/>
          <a:stretch>
            <a:fillRect/>
          </a:stretch>
        </p:blipFill>
        <p:spPr bwMode="auto">
          <a:xfrm>
            <a:off x="3137483" y="1761687"/>
            <a:ext cx="6333688" cy="463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81293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781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Анатомические ориентиры в виде перевернутой буквы 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справа, сетчатый имплантат, перекрывающий все возможные места (прямая и косая паховые, бедренные и запирательные) выхода грыж 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Furtado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Marcelo et al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Systemization of laparoscopic inguinal hernia repair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TAPP)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3908"/>
            <a:ext cx="10515600" cy="5025005"/>
          </a:xfrm>
        </p:spPr>
        <p:txBody>
          <a:bodyPr/>
          <a:lstStyle/>
          <a:p>
            <a:r>
              <a:rPr lang="ru-RU" dirty="0" smtClean="0"/>
              <a:t>Правило 5 треугольников </a:t>
            </a:r>
            <a:endParaRPr lang="ru-RU" dirty="0"/>
          </a:p>
        </p:txBody>
      </p:sp>
      <p:pic>
        <p:nvPicPr>
          <p:cNvPr id="4" name="Рисунок 3" descr="C:\Users\Саша\Downloads\IMG_99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594" y="1971412"/>
            <a:ext cx="10110651" cy="488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1858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88719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Факторы риска возникновения паховых грыж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паховые грыжи в 82,6% наблюдаются у лиц мужского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объясняется особенностями строения пахового канала у мужчин: глубокое паховое кольцо больше, паховый промежуток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слабо выраженном апоневрозе наружной косой мышцы живота, когда он имеет многочисленные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межапоневротические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щели, риск возникновения косой паховой грыжи существенно выше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данным Ю.А.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Ярцева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слабый апоневроз наружной косой мышцы живота у здоровых лиц наблюдается в 17,7%, а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грыженосителей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в 32,6%.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Вероятность возникновения прямой паховой грыжи существенно выше у лиц с высоким паховым промежутком (треугольной формы), при котором задняя стенка пахового канала в области медиальной паховой ямки значительно ослаблена.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Липома семенного канатика, которая у здоровых лиц встречается в 32,4-72,5%, тоже является фактором риска возникновения паховой грыжи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Важным фактором риска возникновения паховой грыжи является наличие недифференцированной дисплазии соединительной ткани, которая встречается в 76,2%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при которой, вследствие нарушенного синтеза коллагена, отмечается слабость апоневротических структур пахового канала. </a:t>
            </a:r>
          </a:p>
        </p:txBody>
      </p:sp>
    </p:spTree>
    <p:extLst>
      <p:ext uri="{BB962C8B-B14F-4D97-AF65-F5344CB8AC3E}">
        <p14:creationId xmlns:p14="http://schemas.microsoft.com/office/powerpoint/2010/main" xmlns="" val="31999107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840" y="0"/>
            <a:ext cx="10189029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36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143" y="0"/>
            <a:ext cx="109205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804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4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ТАРР справа, правильное позиционирование сетчатого имплантата при косой паховой грыже, перекрыты все четыре потенциальных места выхода грыж (рисунок авторов).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Саша\Downloads\IMG_9859(3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9143" y="1580606"/>
            <a:ext cx="6701245" cy="527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08010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972491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Сосудистая и нейроанатомия правой паховой области при заднем доступе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1. а.,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epigastrica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inferior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; 2.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lig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  <a:hlinkClick r:id="rId2"/>
              </a:rPr>
              <a:t>interfoveolare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Hesselbachi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); 3. plica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umbilicalis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medialis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; 4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  <a:hlinkClick r:id="rId3"/>
              </a:rPr>
              <a:t>pubic branch epigastric artery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; 5.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lig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pectineali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Cooperi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); 5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lig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lacunare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Gimbernati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);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6. obturator branch epigastric vein; 7. n.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obturatorius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; 8.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musculus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transversus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abdominis, fascia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transversalis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; 9.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tractus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iliopubicus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; 10. n.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cutaneus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femoris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lateralis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a.,v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testicalaris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; 12.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a-Latn" sz="16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la-Latn" sz="1600" b="1" dirty="0">
                <a:latin typeface="Times New Roman" pitchFamily="18" charset="0"/>
                <a:cs typeface="Times New Roman" pitchFamily="18" charset="0"/>
              </a:rPr>
              <a:t> femoralis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; 13. r</a:t>
            </a:r>
            <a:r>
              <a:rPr lang="la-Latn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la-Latn" sz="1600" b="1" dirty="0">
                <a:latin typeface="Times New Roman" pitchFamily="18" charset="0"/>
                <a:cs typeface="Times New Roman" pitchFamily="18" charset="0"/>
              </a:rPr>
              <a:t>enitalis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n.</a:t>
            </a:r>
            <a:r>
              <a:rPr lang="la-Latn" sz="1600" b="1" dirty="0">
                <a:latin typeface="Times New Roman" pitchFamily="18" charset="0"/>
                <a:cs typeface="Times New Roman" pitchFamily="18" charset="0"/>
              </a:rPr>
              <a:t> genitofemoralis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; 14.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a.,v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iliaca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externa; 15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ductus deferens; 16. m. rectus abdominis; a. suprapubic area; b. fossa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inguinalis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medialis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; c. fossa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inguinalis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lateralis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Зеленым цветом обозначены зоны треугольников «боли и смерти»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triangle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pain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doom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(S. Scott Davis Jr., Gregory Dakin, Andrew Bates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ditors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 The SAGES Manual of Hernia Surgery, 2019).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Саша\Downloads\IMG_9929(2)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6446" y="2037806"/>
            <a:ext cx="7106193" cy="482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654230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7" t="11098" r="2750" b="10045"/>
          <a:stretch>
            <a:fillRect/>
          </a:stretch>
        </p:blipFill>
        <p:spPr bwMode="auto">
          <a:xfrm>
            <a:off x="1463676" y="115889"/>
            <a:ext cx="9166225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86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5725"/>
            <a:ext cx="9144000" cy="914400"/>
          </a:xfrm>
        </p:spPr>
        <p:txBody>
          <a:bodyPr/>
          <a:lstStyle/>
          <a:p>
            <a:pPr algn="ctr"/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надувного баллона </a:t>
            </a:r>
            <a:r>
              <a:rPr lang="en-US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(TEP)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21539" name="Picture 4" descr="бало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4" y="1005840"/>
            <a:ext cx="9120187" cy="555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00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Text Box 4"/>
          <p:cNvSpPr txBox="1">
            <a:spLocks noChangeArrowheads="1"/>
          </p:cNvSpPr>
          <p:nvPr/>
        </p:nvSpPr>
        <p:spPr bwMode="auto">
          <a:xfrm>
            <a:off x="1881189" y="1"/>
            <a:ext cx="86439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hlinkClick r:id="rId2" action="ppaction://hlinkfile"/>
              </a:rPr>
              <a:t>Тотальная </a:t>
            </a:r>
            <a:r>
              <a:rPr lang="ru-RU" alt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hlinkClick r:id="rId2" action="ppaction://hlinkfile"/>
              </a:rPr>
              <a:t>предбрюшинная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hlinkClick r:id="rId2" action="ppaction://hlinkfile"/>
              </a:rPr>
              <a:t> пластика (</a:t>
            </a:r>
            <a:r>
              <a:rPr lang="en-US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hlinkClick r:id="rId2" action="ppaction://hlinkfile"/>
              </a:rPr>
              <a:t>TEP) </a:t>
            </a:r>
            <a:endParaRPr lang="ru-RU" alt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256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2625" y="682128"/>
            <a:ext cx="3557588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6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860800"/>
            <a:ext cx="345281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65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4563" y="3857626"/>
            <a:ext cx="34417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66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1688" y="642939"/>
            <a:ext cx="3649662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765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49530"/>
          </a:xfrm>
        </p:spPr>
        <p:txBody>
          <a:bodyPr>
            <a:normAutofit/>
          </a:bodyPr>
          <a:lstStyle/>
          <a:p>
            <a:r>
              <a:rPr lang="ru-RU" sz="3200" b="1" cap="small" dirty="0">
                <a:latin typeface="Times New Roman" pitchFamily="18" charset="0"/>
                <a:cs typeface="Times New Roman" pitchFamily="18" charset="0"/>
              </a:rPr>
              <a:t>Инструментальное обследование больных паховой грыжей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5210"/>
            <a:ext cx="10515600" cy="5982789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Ультразвуковое исследование (УЗИ),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смотря на его низкую информативность, является доступным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неинвазивным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инструментальным методом диагностики грыж, а также сопутствующей патологии органов брюшной полости, степени и характер изменений мышечно-апоневротических тканей передней брюшной стенки. Максимальную диагностическую ценность УЗИ имеет у больных с трудностями в клинической диагностике паховых и бедренных грыж. Его проведение позволяет уточнить размеры грыжевых ворот, характер грыжевого содержимого, диагностировать липому семенного канатика, грыжевое образование на контралатеральной стороне, провести дифференциальную диагностику с другими патологическими состояниями.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Рентгеновская компьютерная томография (РКТ)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целесообразно использовать у пациентов с выраженным ожирением, редкими формами и рецидивами грыжевых образований, неоднократными оперативными вмешательствами на органах брюшной полости, а также для измерения соотношения объемов грыжевого мешка и брюшной полости при выборе характера планируемого оперативного вмешательства, в том числе, с целью профилактики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компартмент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-синдрома при гигантских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грыжах.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Выполнение магнитной резонансной томографии (МРТ)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использованием приема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Валсальва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является наиболее информативным при проведении дифференциальной диагностики тазовых грыж с патологией опорно-двигательного аппарата и диагностики спаечного процесса в брюшной полости. МРТ при диагностике паховой грыжи имеет специфичность и чувствительность выше 94%. При его использовании могут быть диагностированы опухоль, скользящая грыжа мочевого пузыря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272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1"/>
            <a:ext cx="7772400" cy="822325"/>
          </a:xfrm>
          <a:gradFill>
            <a:gsLst>
              <a:gs pos="100000">
                <a:srgbClr val="03D4A8">
                  <a:alpha val="85000"/>
                </a:srgbClr>
              </a:gs>
              <a:gs pos="0">
                <a:srgbClr val="21D6E0">
                  <a:alpha val="22000"/>
                </a:srgbClr>
              </a:gs>
              <a:gs pos="75000">
                <a:srgbClr val="0087E6"/>
              </a:gs>
              <a:gs pos="0">
                <a:srgbClr val="005CBF">
                  <a:alpha val="8000"/>
                </a:srgbClr>
              </a:gs>
            </a:gsLst>
            <a:lin ang="5400000" scaled="0"/>
          </a:gradFill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4000" dirty="0"/>
              <a:t>Паховый канал и его стенки.</a:t>
            </a: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4" y="1700214"/>
            <a:ext cx="8435975" cy="47085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i="1" u="sng" dirty="0"/>
              <a:t>Паховый канал</a:t>
            </a:r>
            <a:r>
              <a:rPr lang="ru-RU" altLang="ru-RU" sz="2400" dirty="0"/>
              <a:t> – пространство в паховой области, ограниченное фиброзно-мышечными слоями передней брюшной стенки и занятое семенным канатиком или круглой связкой матки.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i="1" u="sng" dirty="0"/>
              <a:t>Стенки</a:t>
            </a:r>
            <a:r>
              <a:rPr lang="ru-RU" altLang="ru-RU" sz="2400" u="sng" dirty="0"/>
              <a:t> пахового канала</a:t>
            </a:r>
            <a:r>
              <a:rPr lang="ru-RU" altLang="ru-RU" sz="2400" dirty="0"/>
              <a:t>:</a:t>
            </a:r>
          </a:p>
          <a:p>
            <a:pPr>
              <a:lnSpc>
                <a:spcPct val="80000"/>
              </a:lnSpc>
            </a:pPr>
            <a:r>
              <a:rPr lang="ru-RU" altLang="ru-RU" sz="2400" u="sng" dirty="0"/>
              <a:t>Передняя</a:t>
            </a:r>
            <a:r>
              <a:rPr lang="ru-RU" altLang="ru-RU" sz="2400" dirty="0"/>
              <a:t> – апоневроз наружной косой мышцы, а в латеральной части – и волокна внутренней косой мышцы;</a:t>
            </a:r>
          </a:p>
          <a:p>
            <a:pPr>
              <a:lnSpc>
                <a:spcPct val="80000"/>
              </a:lnSpc>
            </a:pPr>
            <a:r>
              <a:rPr lang="ru-RU" altLang="ru-RU" sz="2400" u="sng" dirty="0"/>
              <a:t>Задняя</a:t>
            </a:r>
            <a:r>
              <a:rPr lang="ru-RU" altLang="ru-RU" sz="2400" dirty="0"/>
              <a:t> – поперечная фасция живота;</a:t>
            </a:r>
          </a:p>
          <a:p>
            <a:pPr>
              <a:lnSpc>
                <a:spcPct val="80000"/>
              </a:lnSpc>
            </a:pPr>
            <a:r>
              <a:rPr lang="ru-RU" altLang="ru-RU" sz="2400" u="sng" dirty="0"/>
              <a:t>Верхняя</a:t>
            </a:r>
            <a:r>
              <a:rPr lang="ru-RU" altLang="ru-RU" sz="2400" dirty="0"/>
              <a:t> – нижний край внутренней косой и поперечной мышц живота;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Нижняя – желоб паховой связки.</a:t>
            </a:r>
          </a:p>
        </p:txBody>
      </p:sp>
    </p:spTree>
    <p:extLst>
      <p:ext uri="{BB962C8B-B14F-4D97-AF65-F5344CB8AC3E}">
        <p14:creationId xmlns:p14="http://schemas.microsoft.com/office/powerpoint/2010/main" xmlns="" val="27746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Паховый канал Ограничен: Спереди: Апоневроз m. obliquus externus abdominis Снизу: lig. inguinalis (Пупартова) Сверху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40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Саша\Desktop\Методичка Пах\IMG_9352 белый.jpg"/>
          <p:cNvPicPr/>
          <p:nvPr/>
        </p:nvPicPr>
        <p:blipFill>
          <a:blip r:embed="rId2" cstate="print">
            <a:lum bright="11000" contrast="28000"/>
          </a:blip>
          <a:srcRect/>
          <a:stretch>
            <a:fillRect/>
          </a:stretch>
        </p:blipFill>
        <p:spPr bwMode="auto">
          <a:xfrm>
            <a:off x="3178175" y="1054100"/>
            <a:ext cx="583565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Паховый канал справа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054100"/>
            <a:ext cx="10394659" cy="572420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5492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Места  выхода грыжевых </a:t>
            </a:r>
            <a:r>
              <a:rPr lang="ru-RU" b="1" dirty="0" err="1" smtClean="0"/>
              <a:t>выпячиваний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C:\Users\Саша\Desktop\Методичка Пах\IMG_99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0686" y="1690688"/>
            <a:ext cx="7759337" cy="482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696813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2109</Words>
  <Application>Microsoft Office PowerPoint</Application>
  <PresentationFormat>Произвольный</PresentationFormat>
  <Paragraphs>201</Paragraphs>
  <Slides>47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Паховые грыжи</vt:lpstr>
      <vt:lpstr>Паховые грыжи- hernia ingvinalis</vt:lpstr>
      <vt:lpstr>Производящие факторы образования грыж</vt:lpstr>
      <vt:lpstr>Факторы риска возникновения паховых грыж</vt:lpstr>
      <vt:lpstr>Инструментальное обследование больных паховой грыжей</vt:lpstr>
      <vt:lpstr>Паховый канал и его стенки.</vt:lpstr>
      <vt:lpstr>Слайд 7</vt:lpstr>
      <vt:lpstr>Паховый канал справа </vt:lpstr>
      <vt:lpstr>Места  выхода грыжевых выпячиваний</vt:lpstr>
      <vt:lpstr>Слайд 10</vt:lpstr>
      <vt:lpstr>Слайд 11</vt:lpstr>
      <vt:lpstr>Слайд 12</vt:lpstr>
      <vt:lpstr>Слайд 13</vt:lpstr>
      <vt:lpstr>Дифференциальная диагностика косых и прямых паховых грыж</vt:lpstr>
      <vt:lpstr>EHS в 2009 году предложило новую классификацию грыж паховой области в которой рубрифицируются как анатомическое положение – латеральное или медиальное, так и размер грыж (&lt;1,5 см; 1,5-3,0 см; &gt;3 см), кроме того они разделены на первичные и рецидивные (таблица 1). Именно эта классификация является международной, общепринятой и указана в Российских Национальных клинических рекомендациях по герниологии</vt:lpstr>
      <vt:lpstr>Оперативное лечение грыж</vt:lpstr>
      <vt:lpstr> Скользящая грыжа –  Hernia sliding  (per glissiment)</vt:lpstr>
      <vt:lpstr>Общие принципы лечения  грыж живота</vt:lpstr>
      <vt:lpstr>Слайд 19</vt:lpstr>
      <vt:lpstr>Пластика передней стенки пахового канала</vt:lpstr>
      <vt:lpstr>Рис. Способ Мартынова</vt:lpstr>
      <vt:lpstr>Пластика задней стенки пахового канала</vt:lpstr>
      <vt:lpstr>Классификация операций по поводу паховых грыж (R. Stoppa, 1998)</vt:lpstr>
      <vt:lpstr>Рис. Способ Жирара-Спасокукоцкого-Кимбаровского = способ Топровера.</vt:lpstr>
      <vt:lpstr>Рис. Способ Бассини.</vt:lpstr>
      <vt:lpstr>E.E. Shouldice – основатель герниологических клиник</vt:lpstr>
      <vt:lpstr>Слайд 27</vt:lpstr>
      <vt:lpstr>Слайд 28</vt:lpstr>
      <vt:lpstr>Новый взгляд на хирургию паховых грыж</vt:lpstr>
      <vt:lpstr>Слайд 30</vt:lpstr>
      <vt:lpstr>Рис. Ненатяжная пластика по Лихтенштейну</vt:lpstr>
      <vt:lpstr>Слайд 32</vt:lpstr>
      <vt:lpstr>Рисунок  . Основные ключевые точки операции Лихтенштейна слева в модификации Амида, красным цветом обозначено использование неабсорбируемой нити, синим – абсорбируемой </vt:lpstr>
      <vt:lpstr>Преимущества лапароскопической герниопластики (R. Ger)</vt:lpstr>
      <vt:lpstr>Слайд 35</vt:lpstr>
      <vt:lpstr>Рис.  «Роковой треугольник»</vt:lpstr>
      <vt:lpstr>Рисунок . Интраоперационная картина при выполнении ТАРР, этап рассечения брюшины (рисунок авторов). </vt:lpstr>
      <vt:lpstr>Рисунок . ТАРР слева, интраоперационное фото ориентиров в виде перевернутой буквы «Y» </vt:lpstr>
      <vt:lpstr>Рисунок . Анатомические ориентиры в виде перевернутой буквы «Y» справа, сетчатый имплантат, перекрывающий все возможные места (прямая и косая паховые, бедренные и запирательные) выхода грыж (Furtado, Marcelo et al. Systemization of laparoscopic inguinal hernia repair (TAPP) </vt:lpstr>
      <vt:lpstr>Слайд 40</vt:lpstr>
      <vt:lpstr>Слайд 41</vt:lpstr>
      <vt:lpstr>Слайд 42</vt:lpstr>
      <vt:lpstr>Рисунок . ТАРР справа, правильное позиционирование сетчатого имплантата при косой паховой грыже, перекрыты все четыре потенциальных места выхода грыж (рисунок авторов). </vt:lpstr>
      <vt:lpstr>Рисунок . Сосудистая и нейроанатомия правой паховой области при заднем доступе: 1. а.,v. epigastrica inferior; 2. lig. interfoveolare (Hesselbachi); 3. plica umbilicalis medialis; 4. pubic branch epigastric artery; 5. lig. pectineali (Cooperi); 5а. lig. lacunare (Gimbernati); 6. obturator branch epigastric vein; 7. n. obturatorius; 8. musculus transversus abdominis, fascia transversalis; 9. tractus iliopubicus; 10. n. cutaneus femoris lateralis; 11. a.,v. testicalaris; 12. n. femoralis; 13. r. genitalis n. genitofemoralis; 14. a.,v. iliaca externa; 15. ductus deferens; 16. m. rectus abdominis; a. suprapubic area; b. fossa inguinalis medialis; c. fossa inguinalis lateralis. Зеленым цветом обозначены зоны треугольников «боли и смерти» (triangle of pain and doom). (S. Scott Davis Jr., Gregory Dakin, Andrew Bates еditors. The SAGES Manual of Hernia Surgery, 2019). </vt:lpstr>
      <vt:lpstr>Слайд 45</vt:lpstr>
      <vt:lpstr>Установка надувного баллона (TEP) </vt:lpstr>
      <vt:lpstr>Слайд 47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Паховые грыжи</dc:title>
  <dc:creator>user</dc:creator>
  <cp:lastModifiedBy>Попова </cp:lastModifiedBy>
  <cp:revision>28</cp:revision>
  <dcterms:created xsi:type="dcterms:W3CDTF">2022-09-20T11:56:24Z</dcterms:created>
  <dcterms:modified xsi:type="dcterms:W3CDTF">2022-09-30T15:44:22Z</dcterms:modified>
</cp:coreProperties>
</file>