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98" r:id="rId4"/>
    <p:sldId id="299" r:id="rId5"/>
    <p:sldId id="297" r:id="rId6"/>
    <p:sldId id="332" r:id="rId7"/>
    <p:sldId id="333" r:id="rId8"/>
    <p:sldId id="294" r:id="rId9"/>
    <p:sldId id="259" r:id="rId10"/>
    <p:sldId id="260" r:id="rId11"/>
    <p:sldId id="261" r:id="rId12"/>
    <p:sldId id="262" r:id="rId13"/>
    <p:sldId id="263" r:id="rId14"/>
    <p:sldId id="275" r:id="rId15"/>
    <p:sldId id="276" r:id="rId16"/>
    <p:sldId id="277" r:id="rId17"/>
    <p:sldId id="278" r:id="rId18"/>
    <p:sldId id="279" r:id="rId19"/>
    <p:sldId id="300" r:id="rId20"/>
    <p:sldId id="280" r:id="rId21"/>
    <p:sldId id="334" r:id="rId22"/>
    <p:sldId id="335" r:id="rId23"/>
    <p:sldId id="336" r:id="rId24"/>
    <p:sldId id="337" r:id="rId25"/>
    <p:sldId id="265" r:id="rId26"/>
    <p:sldId id="319" r:id="rId27"/>
    <p:sldId id="282" r:id="rId28"/>
    <p:sldId id="266" r:id="rId29"/>
    <p:sldId id="267" r:id="rId30"/>
    <p:sldId id="292" r:id="rId31"/>
    <p:sldId id="283" r:id="rId32"/>
    <p:sldId id="321" r:id="rId33"/>
    <p:sldId id="303" r:id="rId34"/>
    <p:sldId id="320" r:id="rId35"/>
    <p:sldId id="302" r:id="rId36"/>
    <p:sldId id="301" r:id="rId37"/>
    <p:sldId id="305" r:id="rId38"/>
    <p:sldId id="285" r:id="rId39"/>
    <p:sldId id="308" r:id="rId40"/>
    <p:sldId id="286" r:id="rId41"/>
    <p:sldId id="309" r:id="rId42"/>
    <p:sldId id="313" r:id="rId43"/>
    <p:sldId id="268" r:id="rId44"/>
    <p:sldId id="288" r:id="rId45"/>
    <p:sldId id="310" r:id="rId46"/>
    <p:sldId id="322" r:id="rId47"/>
    <p:sldId id="311" r:id="rId48"/>
    <p:sldId id="312" r:id="rId49"/>
    <p:sldId id="293" r:id="rId50"/>
    <p:sldId id="289" r:id="rId51"/>
    <p:sldId id="318" r:id="rId52"/>
    <p:sldId id="328" r:id="rId53"/>
    <p:sldId id="331" r:id="rId54"/>
    <p:sldId id="330" r:id="rId55"/>
    <p:sldId id="329" r:id="rId56"/>
    <p:sldId id="317" r:id="rId57"/>
    <p:sldId id="327" r:id="rId58"/>
    <p:sldId id="315" r:id="rId59"/>
    <p:sldId id="340" r:id="rId60"/>
    <p:sldId id="323" r:id="rId61"/>
    <p:sldId id="269" r:id="rId62"/>
    <p:sldId id="316" r:id="rId63"/>
    <p:sldId id="291" r:id="rId64"/>
    <p:sldId id="324" r:id="rId65"/>
    <p:sldId id="325" r:id="rId66"/>
    <p:sldId id="326" r:id="rId67"/>
    <p:sldId id="338" r:id="rId68"/>
    <p:sldId id="339" r:id="rId6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FBCB3-45FF-4BF0-97CA-A355D0987156}" type="datetimeFigureOut">
              <a:rPr lang="ru-RU" smtClean="0"/>
              <a:pPr/>
              <a:t>30.09.2022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CE143C-9045-4A7B-BC29-0A283EA073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6294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C1A6EFF-97A2-4CA7-8848-123D71F61726}" type="slidenum">
              <a:rPr lang="ru-RU" altLang="ru-RU" sz="1200" smtClean="0"/>
              <a:pPr/>
              <a:t>61</a:t>
            </a:fld>
            <a:endParaRPr lang="ru-RU" altLang="ru-RU" sz="1200" smtClean="0"/>
          </a:p>
        </p:txBody>
      </p:sp>
      <p:sp>
        <p:nvSpPr>
          <p:cNvPr id="367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1651413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39E3-0890-42E7-BA70-A065D3825FF6}" type="datetimeFigureOut">
              <a:rPr lang="ru-RU" smtClean="0"/>
              <a:pPr/>
              <a:t>30.09.2022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34E3-CDAB-49C0-971E-E2BA1D95A6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8054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39E3-0890-42E7-BA70-A065D3825FF6}" type="datetimeFigureOut">
              <a:rPr lang="ru-RU" smtClean="0"/>
              <a:pPr/>
              <a:t>30.09.2022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34E3-CDAB-49C0-971E-E2BA1D95A6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322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39E3-0890-42E7-BA70-A065D3825FF6}" type="datetimeFigureOut">
              <a:rPr lang="ru-RU" smtClean="0"/>
              <a:pPr/>
              <a:t>30.09.2022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34E3-CDAB-49C0-971E-E2BA1D95A6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010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39E3-0890-42E7-BA70-A065D3825FF6}" type="datetimeFigureOut">
              <a:rPr lang="ru-RU" smtClean="0"/>
              <a:pPr/>
              <a:t>30.09.2022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34E3-CDAB-49C0-971E-E2BA1D95A6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291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39E3-0890-42E7-BA70-A065D3825FF6}" type="datetimeFigureOut">
              <a:rPr lang="ru-RU" smtClean="0"/>
              <a:pPr/>
              <a:t>30.09.2022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34E3-CDAB-49C0-971E-E2BA1D95A6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2917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39E3-0890-42E7-BA70-A065D3825FF6}" type="datetimeFigureOut">
              <a:rPr lang="ru-RU" smtClean="0"/>
              <a:pPr/>
              <a:t>30.09.2022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34E3-CDAB-49C0-971E-E2BA1D95A6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76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39E3-0890-42E7-BA70-A065D3825FF6}" type="datetimeFigureOut">
              <a:rPr lang="ru-RU" smtClean="0"/>
              <a:pPr/>
              <a:t>30.09.2022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34E3-CDAB-49C0-971E-E2BA1D95A6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1841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39E3-0890-42E7-BA70-A065D3825FF6}" type="datetimeFigureOut">
              <a:rPr lang="ru-RU" smtClean="0"/>
              <a:pPr/>
              <a:t>30.09.2022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34E3-CDAB-49C0-971E-E2BA1D95A6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8290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39E3-0890-42E7-BA70-A065D3825FF6}" type="datetimeFigureOut">
              <a:rPr lang="ru-RU" smtClean="0"/>
              <a:pPr/>
              <a:t>30.09.2022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34E3-CDAB-49C0-971E-E2BA1D95A6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4158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39E3-0890-42E7-BA70-A065D3825FF6}" type="datetimeFigureOut">
              <a:rPr lang="ru-RU" smtClean="0"/>
              <a:pPr/>
              <a:t>30.09.2022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34E3-CDAB-49C0-971E-E2BA1D95A6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0079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539E3-0890-42E7-BA70-A065D3825FF6}" type="datetimeFigureOut">
              <a:rPr lang="ru-RU" smtClean="0"/>
              <a:pPr/>
              <a:t>30.09.2022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C34E3-CDAB-49C0-971E-E2BA1D95A6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4419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539E3-0890-42E7-BA70-A065D3825FF6}" type="datetimeFigureOut">
              <a:rPr lang="ru-RU" smtClean="0"/>
              <a:pPr/>
              <a:t>30.09.2022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C34E3-CDAB-49C0-971E-E2BA1D95A6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031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934817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Послеоперационные вентральные грыжи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53589" y="1828800"/>
            <a:ext cx="10685417" cy="4638261"/>
          </a:xfrm>
        </p:spPr>
        <p:txBody>
          <a:bodyPr>
            <a:normAutofit/>
          </a:bodyPr>
          <a:lstStyle/>
          <a:p>
            <a:pPr algn="l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ПОВГ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страдают от 2,5 до 7 % людей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больных с большими послеоперационными вентральными грыжами (ПОВГ),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достигло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38 % от общего количества грыж.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Анализ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такой патологии говорит о том, что каждый 3–5-й житель планеты является потенциальным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грыженосителем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8764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9270"/>
            <a:ext cx="9144000" cy="594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extBox 2"/>
          <p:cNvSpPr txBox="1">
            <a:spLocks noChangeArrowheads="1"/>
          </p:cNvSpPr>
          <p:nvPr/>
        </p:nvSpPr>
        <p:spPr bwMode="auto">
          <a:xfrm>
            <a:off x="1523999" y="1"/>
            <a:ext cx="9396549" cy="646331"/>
          </a:xfrm>
          <a:prstGeom prst="rect">
            <a:avLst/>
          </a:prstGeom>
          <a:gradFill>
            <a:gsLst>
              <a:gs pos="0">
                <a:srgbClr val="03D4A8"/>
              </a:gs>
              <a:gs pos="0">
                <a:srgbClr val="03D4A8"/>
              </a:gs>
              <a:gs pos="0">
                <a:srgbClr val="21D6E0">
                  <a:alpha val="22000"/>
                </a:srgbClr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/>
              <a:t>Послеоперационные вентральные грыжи</a:t>
            </a:r>
          </a:p>
        </p:txBody>
      </p:sp>
    </p:spTree>
    <p:extLst>
      <p:ext uri="{BB962C8B-B14F-4D97-AF65-F5344CB8AC3E}">
        <p14:creationId xmlns:p14="http://schemas.microsoft.com/office/powerpoint/2010/main" xmlns="" val="143939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816" y="0"/>
            <a:ext cx="120221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969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0" t="4851" r="1176" b="23750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583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 descr="Классификация SWR • Классификация Chevrel J. P. , Rath A. M. (SWR classification 1999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51" t="3799" r="6950" b="12199"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8226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38125" indent="450215">
              <a:lnSpc>
                <a:spcPct val="150000"/>
              </a:lnSpc>
              <a:spcAft>
                <a:spcPts val="0"/>
              </a:spcAft>
            </a:pPr>
            <a:endParaRPr lang="ru-RU" sz="32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38125" indent="450215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Послеоперационные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грыжи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классифицируются по трем параметрам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–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локализации, ширине грыжевых ворот и наличию рецидива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38125"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локализации на брюшной стенке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срединная (М); латеральная (L).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ширине грыжевых ворот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W1 (малая) – &lt; 4 см; W2 (средняя) – ≥4-10 см; W3 (большая) – ≥10 см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238125"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частоте рецидивов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R0; R1; R2; R3 и т.д.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587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26598017"/>
              </p:ext>
            </p:extLst>
          </p:nvPr>
        </p:nvGraphicFramePr>
        <p:xfrm>
          <a:off x="600501" y="3"/>
          <a:ext cx="10795379" cy="70095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69227">
                  <a:extLst>
                    <a:ext uri="{9D8B030D-6E8A-4147-A177-3AD203B41FA5}">
                      <a16:colId xmlns:a16="http://schemas.microsoft.com/office/drawing/2014/main" xmlns="" val="1998120161"/>
                    </a:ext>
                  </a:extLst>
                </a:gridCol>
                <a:gridCol w="1886127">
                  <a:extLst>
                    <a:ext uri="{9D8B030D-6E8A-4147-A177-3AD203B41FA5}">
                      <a16:colId xmlns:a16="http://schemas.microsoft.com/office/drawing/2014/main" xmlns="" val="1964162390"/>
                    </a:ext>
                  </a:extLst>
                </a:gridCol>
                <a:gridCol w="453898">
                  <a:extLst>
                    <a:ext uri="{9D8B030D-6E8A-4147-A177-3AD203B41FA5}">
                      <a16:colId xmlns:a16="http://schemas.microsoft.com/office/drawing/2014/main" xmlns="" val="3826772495"/>
                    </a:ext>
                  </a:extLst>
                </a:gridCol>
                <a:gridCol w="1886127">
                  <a:extLst>
                    <a:ext uri="{9D8B030D-6E8A-4147-A177-3AD203B41FA5}">
                      <a16:colId xmlns:a16="http://schemas.microsoft.com/office/drawing/2014/main" xmlns="" val="3631144505"/>
                    </a:ext>
                  </a:extLst>
                </a:gridCol>
              </a:tblGrid>
              <a:tr h="1544219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Классификация послеоперационных грыж </a:t>
                      </a:r>
                      <a:r>
                        <a:rPr lang="ru-RU" sz="3200" dirty="0" err="1">
                          <a:effectLst/>
                        </a:rPr>
                        <a:t>Европрейского</a:t>
                      </a:r>
                      <a:r>
                        <a:rPr lang="ru-RU" sz="3200" dirty="0">
                          <a:effectLst/>
                        </a:rPr>
                        <a:t> </a:t>
                      </a:r>
                      <a:r>
                        <a:rPr lang="ru-RU" sz="3200" dirty="0" err="1">
                          <a:effectLst/>
                        </a:rPr>
                        <a:t>Герниологического</a:t>
                      </a:r>
                      <a:r>
                        <a:rPr lang="ru-RU" sz="3200" dirty="0">
                          <a:effectLst/>
                        </a:rPr>
                        <a:t> Общества (</a:t>
                      </a:r>
                      <a:r>
                        <a:rPr lang="en-US" sz="3200" dirty="0">
                          <a:effectLst/>
                        </a:rPr>
                        <a:t>EHS</a:t>
                      </a:r>
                      <a:r>
                        <a:rPr lang="ru-RU" sz="3200" dirty="0">
                          <a:effectLst/>
                        </a:rPr>
                        <a:t>)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2656549"/>
                  </a:ext>
                </a:extLst>
              </a:tr>
              <a:tr h="705136">
                <a:tc rowSpan="5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 </a:t>
                      </a:r>
                      <a:r>
                        <a:rPr lang="ru-RU" sz="1800" dirty="0">
                          <a:effectLst/>
                        </a:rPr>
                        <a:t>Срединная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Субксифоидальная</a:t>
                      </a:r>
                      <a:r>
                        <a:rPr lang="ru-RU" sz="1800" dirty="0">
                          <a:effectLst/>
                        </a:rPr>
                        <a:t> М1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/>
                </a:tc>
                <a:extLst>
                  <a:ext uri="{0D108BD9-81ED-4DB2-BD59-A6C34878D82A}">
                    <a16:rowId xmlns:a16="http://schemas.microsoft.com/office/drawing/2014/main" xmlns="" val="2425351462"/>
                  </a:ext>
                </a:extLst>
              </a:tr>
              <a:tr h="4617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Эпигастральная</a:t>
                      </a:r>
                      <a:r>
                        <a:rPr lang="ru-RU" sz="1800" dirty="0">
                          <a:effectLst/>
                        </a:rPr>
                        <a:t> М2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/>
                </a:tc>
                <a:extLst>
                  <a:ext uri="{0D108BD9-81ED-4DB2-BD59-A6C34878D82A}">
                    <a16:rowId xmlns:a16="http://schemas.microsoft.com/office/drawing/2014/main" xmlns="" val="4166896715"/>
                  </a:ext>
                </a:extLst>
              </a:tr>
              <a:tr h="4617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Пупочная М3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/>
                </a:tc>
                <a:extLst>
                  <a:ext uri="{0D108BD9-81ED-4DB2-BD59-A6C34878D82A}">
                    <a16:rowId xmlns:a16="http://schemas.microsoft.com/office/drawing/2014/main" xmlns="" val="1315707491"/>
                  </a:ext>
                </a:extLst>
              </a:tr>
              <a:tr h="8686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Инфраумбиликальная</a:t>
                      </a:r>
                      <a:r>
                        <a:rPr lang="ru-RU" sz="1800" dirty="0">
                          <a:effectLst/>
                        </a:rPr>
                        <a:t> М4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/>
                </a:tc>
                <a:extLst>
                  <a:ext uri="{0D108BD9-81ED-4DB2-BD59-A6C34878D82A}">
                    <a16:rowId xmlns:a16="http://schemas.microsoft.com/office/drawing/2014/main" xmlns="" val="2968650379"/>
                  </a:ext>
                </a:extLst>
              </a:tr>
              <a:tr h="4617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Надлобковая М5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/>
                </a:tc>
                <a:extLst>
                  <a:ext uri="{0D108BD9-81ED-4DB2-BD59-A6C34878D82A}">
                    <a16:rowId xmlns:a16="http://schemas.microsoft.com/office/drawing/2014/main" xmlns="" val="3634439056"/>
                  </a:ext>
                </a:extLst>
              </a:tr>
              <a:tr h="461719">
                <a:tc row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Латеральная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Подреберная </a:t>
                      </a:r>
                      <a:r>
                        <a:rPr lang="en-US" sz="1800" dirty="0">
                          <a:effectLst/>
                        </a:rPr>
                        <a:t>L1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/>
                </a:tc>
                <a:extLst>
                  <a:ext uri="{0D108BD9-81ED-4DB2-BD59-A6C34878D82A}">
                    <a16:rowId xmlns:a16="http://schemas.microsoft.com/office/drawing/2014/main" xmlns="" val="2929904147"/>
                  </a:ext>
                </a:extLst>
              </a:tr>
              <a:tr h="4617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Боковая </a:t>
                      </a:r>
                      <a:r>
                        <a:rPr lang="en-US" sz="1800" dirty="0">
                          <a:effectLst/>
                        </a:rPr>
                        <a:t>L2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/>
                </a:tc>
                <a:extLst>
                  <a:ext uri="{0D108BD9-81ED-4DB2-BD59-A6C34878D82A}">
                    <a16:rowId xmlns:a16="http://schemas.microsoft.com/office/drawing/2014/main" xmlns="" val="2753870423"/>
                  </a:ext>
                </a:extLst>
              </a:tr>
              <a:tr h="4617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Подвздошная </a:t>
                      </a:r>
                      <a:r>
                        <a:rPr lang="en-US" sz="1800" dirty="0">
                          <a:effectLst/>
                        </a:rPr>
                        <a:t>L3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/>
                </a:tc>
                <a:extLst>
                  <a:ext uri="{0D108BD9-81ED-4DB2-BD59-A6C34878D82A}">
                    <a16:rowId xmlns:a16="http://schemas.microsoft.com/office/drawing/2014/main" xmlns="" val="904932356"/>
                  </a:ext>
                </a:extLst>
              </a:tr>
              <a:tr h="4617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Поясничная </a:t>
                      </a:r>
                      <a:r>
                        <a:rPr lang="en-US" sz="1800" dirty="0">
                          <a:effectLst/>
                        </a:rPr>
                        <a:t>L</a:t>
                      </a:r>
                      <a:r>
                        <a:rPr lang="ru-RU" sz="1800" dirty="0">
                          <a:effectLst/>
                        </a:rPr>
                        <a:t>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/>
                </a:tc>
                <a:extLst>
                  <a:ext uri="{0D108BD9-81ED-4DB2-BD59-A6C34878D82A}">
                    <a16:rowId xmlns:a16="http://schemas.microsoft.com/office/drawing/2014/main" xmlns="" val="495704771"/>
                  </a:ext>
                </a:extLst>
              </a:tr>
              <a:tr h="659542">
                <a:tc gridSpan="2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Рецидивная послеоперационная грыжа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Да о Нет 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73" marR="4157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00741322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4209219" y="1678543"/>
            <a:ext cx="4367227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Классификация послеоперационных вентральных грыж </a:t>
            </a:r>
            <a:endParaRPr kumimoji="0" lang="ru-RU" alt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Европрейского Герниологического Общества (</a:t>
            </a:r>
            <a:r>
              <a:rPr kumimoji="0" lang="en-US" altLang="ru-RU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EHS</a:t>
            </a: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ru-RU" alt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319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9803810"/>
              </p:ext>
            </p:extLst>
          </p:nvPr>
        </p:nvGraphicFramePr>
        <p:xfrm>
          <a:off x="888275" y="0"/>
          <a:ext cx="10398034" cy="33512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6426">
                  <a:extLst>
                    <a:ext uri="{9D8B030D-6E8A-4147-A177-3AD203B41FA5}">
                      <a16:colId xmlns:a16="http://schemas.microsoft.com/office/drawing/2014/main" xmlns="" val="3495649981"/>
                    </a:ext>
                  </a:extLst>
                </a:gridCol>
                <a:gridCol w="2184156">
                  <a:extLst>
                    <a:ext uri="{9D8B030D-6E8A-4147-A177-3AD203B41FA5}">
                      <a16:colId xmlns:a16="http://schemas.microsoft.com/office/drawing/2014/main" xmlns="" val="1172049919"/>
                    </a:ext>
                  </a:extLst>
                </a:gridCol>
                <a:gridCol w="2506777">
                  <a:extLst>
                    <a:ext uri="{9D8B030D-6E8A-4147-A177-3AD203B41FA5}">
                      <a16:colId xmlns:a16="http://schemas.microsoft.com/office/drawing/2014/main" xmlns="" val="371695679"/>
                    </a:ext>
                  </a:extLst>
                </a:gridCol>
                <a:gridCol w="2670675">
                  <a:extLst>
                    <a:ext uri="{9D8B030D-6E8A-4147-A177-3AD203B41FA5}">
                      <a16:colId xmlns:a16="http://schemas.microsoft.com/office/drawing/2014/main" xmlns="" val="818079620"/>
                    </a:ext>
                  </a:extLst>
                </a:gridCol>
              </a:tblGrid>
              <a:tr h="1027051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Длина: см.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Ширина: см.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3174557"/>
                  </a:ext>
                </a:extLst>
              </a:tr>
              <a:tr h="23241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Ширина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см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W1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&lt; 4 </a:t>
                      </a:r>
                      <a:r>
                        <a:rPr lang="ru-RU" sz="1800" dirty="0">
                          <a:effectLst/>
                        </a:rPr>
                        <a:t>см.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W2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≥4-10 c</a:t>
                      </a:r>
                      <a:r>
                        <a:rPr lang="ru-RU" sz="1800" dirty="0">
                          <a:effectLst/>
                        </a:rPr>
                        <a:t>м.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W3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≥</a:t>
                      </a:r>
                      <a:r>
                        <a:rPr lang="ru-RU" sz="1800" dirty="0">
                          <a:effectLst/>
                        </a:rPr>
                        <a:t>10 см.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83733008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09434" y="2693713"/>
            <a:ext cx="11423175" cy="41549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746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Срединная (</a:t>
            </a: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) грыжа включает 5 зон (</a:t>
            </a: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W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1–</a:t>
            </a: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W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5) 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(рис. 1)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M1 – </a:t>
            </a:r>
            <a:r>
              <a:rPr kumimoji="0" lang="ru-RU" altLang="ru-RU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субксифоидальная</a:t>
            </a: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(до 3 см от мечевидного отростка до 3 см каудально), M2 – </a:t>
            </a:r>
            <a:r>
              <a:rPr kumimoji="0" lang="ru-RU" altLang="ru-RU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эпигастральная</a:t>
            </a: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(от 3 см ниже мечевидного отростка до 3 см над пупком), M3 – пупочная (3 см выше и ниже пупка), </a:t>
            </a:r>
            <a:r>
              <a:rPr kumimoji="0" lang="es-ES_tradnl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</a:t>
            </a: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4 – </a:t>
            </a:r>
            <a:r>
              <a:rPr kumimoji="0" lang="ru-RU" altLang="ru-RU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инфраумбиликальная</a:t>
            </a: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(от 3 см ниже пупка до 3 см над лобком), </a:t>
            </a:r>
            <a:r>
              <a:rPr kumimoji="0" lang="es-ES_tradnl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</a:t>
            </a: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5 – надлобковая (от лобковой кости до 3 см </a:t>
            </a:r>
            <a:r>
              <a:rPr kumimoji="0" lang="ru-RU" altLang="ru-RU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краниально</a:t>
            </a: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).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Латеральная (</a:t>
            </a: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 грыжа включает 4 зоны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L1 – подреберная (</a:t>
            </a:r>
            <a:r>
              <a:rPr kumimoji="0" lang="ru-RU" altLang="ru-RU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латеральнее</a:t>
            </a: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прямой мышцы между реберной дугой и горизонтальной линией на 3 см выше пупка) , </a:t>
            </a:r>
            <a:r>
              <a:rPr kumimoji="0" lang="en-US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</a:t>
            </a: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 – боковая (</a:t>
            </a:r>
            <a:r>
              <a:rPr kumimoji="0" lang="ru-RU" altLang="ru-RU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латеральнее</a:t>
            </a: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прямой мышцы между горизонтальной линией 3 см ниже и выше пупка) </a:t>
            </a:r>
            <a:r>
              <a:rPr kumimoji="0" lang="en-US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</a:t>
            </a: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3 – подвздошная (</a:t>
            </a:r>
            <a:r>
              <a:rPr kumimoji="0" lang="ru-RU" altLang="ru-RU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латеральнее</a:t>
            </a: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прямой мышцы между горизонтальной линией 3 см ниже пупка и подвздошной области), </a:t>
            </a:r>
            <a:r>
              <a:rPr kumimoji="0" lang="en-US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</a:t>
            </a: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4 – поясничная (</a:t>
            </a:r>
            <a:r>
              <a:rPr kumimoji="0" lang="ru-RU" altLang="ru-RU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латеральнее</a:t>
            </a: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передней подмышечной линии).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81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6" descr="C:\Users\gogia\Desktop\Херниа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1233" y="4763"/>
            <a:ext cx="9183189" cy="670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698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E:\Херниа\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5737" y="4763"/>
            <a:ext cx="9065623" cy="671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573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79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838200" y="2"/>
            <a:ext cx="10515600" cy="967408"/>
          </a:xfrm>
        </p:spPr>
        <p:txBody>
          <a:bodyPr/>
          <a:lstStyle/>
          <a:p>
            <a:r>
              <a:rPr lang="en-US" altLang="ru-RU" dirty="0" smtClean="0"/>
              <a:t> </a:t>
            </a:r>
            <a:endParaRPr lang="ru-RU" altLang="ru-RU" dirty="0" smtClean="0"/>
          </a:p>
        </p:txBody>
      </p:sp>
      <p:pic>
        <p:nvPicPr>
          <p:cNvPr id="3440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835" y="848140"/>
            <a:ext cx="10257182" cy="600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4068" name="TextBox 3"/>
          <p:cNvSpPr txBox="1">
            <a:spLocks noChangeArrowheads="1"/>
          </p:cNvSpPr>
          <p:nvPr/>
        </p:nvSpPr>
        <p:spPr bwMode="auto">
          <a:xfrm>
            <a:off x="1524000" y="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i="1" dirty="0">
                <a:latin typeface="Times New Roman" panose="02020603050405020304" pitchFamily="18" charset="0"/>
              </a:rPr>
              <a:t>Послеоперационная вентральная грыжа</a:t>
            </a:r>
          </a:p>
        </p:txBody>
      </p:sp>
    </p:spTree>
    <p:extLst>
      <p:ext uri="{BB962C8B-B14F-4D97-AF65-F5344CB8AC3E}">
        <p14:creationId xmlns:p14="http://schemas.microsoft.com/office/powerpoint/2010/main" xmlns="" val="215321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577" y="-10404"/>
            <a:ext cx="1149531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Противопоказания для хирургического лечения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Противопоказанием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плановой операции являются наличие: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сопутствующих заболеваний сердечно-сосудистой и дыхательной систем в стадии декомпенсации, не поддающихся коррекции;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грыжи после паллиативных операций у онкологических больных;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сахарного диабета, не поддающегося коррекции инсулином;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срока до 6 месяцев после предыдущей лапаротомии;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срока до 12 месяцев после обширного нагноения в ране и длительного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пребывания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стационаре по поводу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релапаротомии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цирроз печени с явлениями асцита.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40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Пластика брюшной стенки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b="1" u="sng" dirty="0" smtClean="0"/>
          </a:p>
          <a:p>
            <a:pPr marL="0" indent="0">
              <a:buNone/>
            </a:pPr>
            <a:r>
              <a:rPr lang="ru-RU" b="1" u="sng" dirty="0" smtClean="0"/>
              <a:t>Аутопластика</a:t>
            </a:r>
            <a:r>
              <a:rPr lang="ru-RU" b="1" dirty="0" smtClean="0"/>
              <a:t>                                    </a:t>
            </a:r>
            <a:r>
              <a:rPr lang="ru-RU" b="1" u="sng" dirty="0"/>
              <a:t>Аллопластика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Среди </a:t>
            </a:r>
            <a:r>
              <a:rPr lang="ru-RU" dirty="0" err="1"/>
              <a:t>аутопластических</a:t>
            </a:r>
            <a:r>
              <a:rPr lang="ru-RU" dirty="0"/>
              <a:t> методов оперативного лечения послеоперационных грыж наибольшее распространение получили фасциально-апоневротическая и мышечно-апоневротическая пластики, в основном, способы: </a:t>
            </a:r>
          </a:p>
          <a:p>
            <a:pPr marL="858139" lvl="1" indent="-457200">
              <a:buFont typeface="+mj-lt"/>
              <a:buAutoNum type="arabicPeriod"/>
            </a:pPr>
            <a:r>
              <a:rPr lang="ru-RU" b="1" u="sng" dirty="0"/>
              <a:t>Мартынова </a:t>
            </a:r>
          </a:p>
          <a:p>
            <a:pPr marL="858139" lvl="1" indent="-457200">
              <a:buFont typeface="+mj-lt"/>
              <a:buAutoNum type="arabicPeriod"/>
            </a:pPr>
            <a:r>
              <a:rPr lang="ru-RU" b="1" u="sng" dirty="0" err="1"/>
              <a:t>Напалкова</a:t>
            </a:r>
            <a:r>
              <a:rPr lang="ru-RU" b="1" u="sng" dirty="0"/>
              <a:t> </a:t>
            </a:r>
          </a:p>
          <a:p>
            <a:pPr marL="858139" lvl="1" indent="-457200">
              <a:buFont typeface="+mj-lt"/>
              <a:buAutoNum type="arabicPeriod"/>
            </a:pPr>
            <a:r>
              <a:rPr lang="ru-RU" b="1" u="sng" dirty="0"/>
              <a:t>Сапежко </a:t>
            </a:r>
          </a:p>
          <a:p>
            <a:pPr marL="858139" lvl="1" indent="-457200">
              <a:buFont typeface="+mj-lt"/>
              <a:buAutoNum type="arabicPeriod"/>
            </a:pPr>
            <a:r>
              <a:rPr lang="ru-RU" b="1" u="sng" dirty="0"/>
              <a:t>Мейо </a:t>
            </a:r>
          </a:p>
          <a:p>
            <a:pPr marL="858139" lvl="1" indent="-457200">
              <a:buFont typeface="+mj-lt"/>
              <a:buAutoNum type="arabicPeriod"/>
            </a:pPr>
            <a:r>
              <a:rPr lang="ru-RU" b="1" u="sng" dirty="0"/>
              <a:t>Сабанеева–</a:t>
            </a:r>
            <a:r>
              <a:rPr lang="ru-RU" b="1" u="sng" dirty="0" err="1"/>
              <a:t>Монакова</a:t>
            </a:r>
            <a:r>
              <a:rPr lang="ru-RU" b="1" u="sng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90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36913"/>
          </a:xfrm>
        </p:spPr>
        <p:txBody>
          <a:bodyPr/>
          <a:lstStyle/>
          <a:p>
            <a:r>
              <a:rPr lang="ru-RU" b="1" dirty="0" smtClean="0"/>
              <a:t>Пластика по Сапежко</a:t>
            </a: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502228"/>
            <a:ext cx="12192000" cy="535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181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45473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Пластика  по Мартынову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548" y="1489166"/>
            <a:ext cx="10258698" cy="536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9130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Операция по Н. И.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Напалкову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при расхождении прямых мышц живота.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1714" y="1750423"/>
            <a:ext cx="3757750" cy="510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4572" y="1828800"/>
            <a:ext cx="3827418" cy="487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7482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477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Особое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значение в комплексе обследования больных  с  послеоперационными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грыжами имеет исследование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функции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внешнего дыхания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(ФВД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Необходимо определить жизненную емкость легких,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которая  часто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снижена, особенно у больных с обширными и гигантскими грыжами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УЗ-сканирование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брюшной стенки до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операции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позволяет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определить размеры (ширину и толщину) прямых мышц живота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различных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уровнях, размеры белой линии живота на всем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протяжении, выявить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место перехода в апоневроз поперечной, наружной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внутренней косых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мышц живота, измерить их толщину, осмотреть послеоперационный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рубец и наличие спаечных процессов в этой области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.Также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при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помощи УЗИ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брюшной полости можно определить точные размеры грыжевых ворот,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наличие или отсутствие дополнительных грыжевых дефектов, локализацию и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информацию о содержимом грыжевого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мешка .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Методика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КТ-абдоминометрии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которая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позволяет   измерить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объем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брюшной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полости,Объем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грыжевого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мешка, его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относительный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объем. Относительный объем грыжи,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вычисляемый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процентах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высчитывается по отношению объема грыжевого мешка 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объему  брюшной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полости. При показателе 25% и более относительный объем грыжи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авторы назвали «потерей живота», или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loss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domain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b="0" i="0" dirty="0">
              <a:solidFill>
                <a:srgbClr val="000000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0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Способы пластики послеоперационных грыж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19794"/>
            <a:ext cx="10515600" cy="5238205"/>
          </a:xfrm>
        </p:spPr>
        <p:txBody>
          <a:bodyPr>
            <a:normAutofit fontScale="62500" lnSpcReduction="20000"/>
          </a:bodyPr>
          <a:lstStyle/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пластике послеоперационных вентральных грыж возможны несколько способов имплантации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эндопротеза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Onlay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Sublay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IPOM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Inlay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Методика “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Onlay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состоит в том, что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эндопротез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фиксируют поверх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фасциаль-ного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дефекта. </a:t>
            </a:r>
          </a:p>
          <a:p>
            <a:pPr lvl="0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методике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Sublay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эндопротез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размещают за мышцами.</a:t>
            </a:r>
          </a:p>
          <a:p>
            <a:pPr lvl="0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Методика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IPOM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подразумевает расположение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эндопротеза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интраперитонеаль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-но и фиксацию его к передней брюшной стенке. </a:t>
            </a:r>
          </a:p>
          <a:p>
            <a:pPr lvl="0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Подшивание </a:t>
            </a:r>
            <a:r>
              <a:rPr lang="ru-RU" sz="3600" dirty="0" err="1">
                <a:latin typeface="Times New Roman" pitchFamily="18" charset="0"/>
                <a:cs typeface="Times New Roman" pitchFamily="18" charset="0"/>
              </a:rPr>
              <a:t>эндопротеза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к краям фасциального дефекта в виде мостика –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методика “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Inlay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не укрепляет его и не предотвращает рецидива грыжи. </a:t>
            </a:r>
          </a:p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7833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9289" y="44450"/>
            <a:ext cx="8353425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/>
              <a:t>Схема размещения сетчатого трансплантата</a:t>
            </a:r>
          </a:p>
        </p:txBody>
      </p:sp>
    </p:spTree>
    <p:extLst>
      <p:ext uri="{BB962C8B-B14F-4D97-AF65-F5344CB8AC3E}">
        <p14:creationId xmlns:p14="http://schemas.microsoft.com/office/powerpoint/2010/main" xmlns="" val="17781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42" t="14722" r="10458" b="12730"/>
          <a:stretch>
            <a:fillRect/>
          </a:stretch>
        </p:blipFill>
        <p:spPr bwMode="auto">
          <a:xfrm>
            <a:off x="195943" y="1110342"/>
            <a:ext cx="11756571" cy="574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499" name="TextBox 1"/>
          <p:cNvSpPr txBox="1">
            <a:spLocks noChangeArrowheads="1"/>
          </p:cNvSpPr>
          <p:nvPr/>
        </p:nvSpPr>
        <p:spPr bwMode="auto">
          <a:xfrm flipH="1">
            <a:off x="1538289" y="44450"/>
            <a:ext cx="91090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dirty="0">
                <a:latin typeface="Times New Roman" panose="02020603050405020304" pitchFamily="18" charset="0"/>
              </a:rPr>
              <a:t>По отношению к грыжевым воротам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dirty="0">
                <a:latin typeface="Times New Roman" panose="02020603050405020304" pitchFamily="18" charset="0"/>
              </a:rPr>
              <a:t>сетку </a:t>
            </a:r>
            <a:r>
              <a:rPr lang="ru-RU" altLang="ru-RU" sz="3600" dirty="0" smtClean="0">
                <a:latin typeface="Times New Roman" panose="02020603050405020304" pitchFamily="18" charset="0"/>
              </a:rPr>
              <a:t>укладывают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36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871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Причины образования послеоперационной вентральной грыжи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593670"/>
            <a:ext cx="121919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/>
              <a:t>Послеоперационная </a:t>
            </a:r>
            <a:r>
              <a:rPr lang="ru-RU" sz="2400" b="1" u="sng" dirty="0"/>
              <a:t>грыжа является следствием ранее выполненного оперативного вмешательства. </a:t>
            </a:r>
          </a:p>
          <a:p>
            <a:pPr algn="ctr"/>
            <a:endParaRPr lang="en-US" sz="2400" dirty="0" smtClean="0"/>
          </a:p>
          <a:p>
            <a:pPr algn="ctr"/>
            <a:endParaRPr lang="ru-RU" sz="2400" dirty="0"/>
          </a:p>
          <a:p>
            <a:pPr algn="ctr"/>
            <a:r>
              <a:rPr lang="ru-RU" sz="2400" b="1" i="1" u="sng" dirty="0"/>
              <a:t>Основная причина- это расхождения мышечно-</a:t>
            </a:r>
            <a:r>
              <a:rPr lang="ru-RU" sz="2400" b="1" i="1" u="sng" dirty="0" err="1"/>
              <a:t>апоневратических</a:t>
            </a:r>
            <a:r>
              <a:rPr lang="ru-RU" sz="2400" b="1" i="1" u="sng" dirty="0"/>
              <a:t> слоев передней брюшной стенки в области послеоперационного рубца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Определяющими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причинами для ее развития служат:</a:t>
            </a:r>
          </a:p>
          <a:p>
            <a:pPr lvl="1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нагноение и расхождение послеоперационных ран</a:t>
            </a:r>
          </a:p>
          <a:p>
            <a:pPr lvl="1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неоднократные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релапаротомии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лапаростомия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тампонада брюшной полости</a:t>
            </a:r>
          </a:p>
          <a:p>
            <a:pPr lvl="1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перитонит</a:t>
            </a:r>
          </a:p>
          <a:p>
            <a:pPr lvl="1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неправильный оперативный доступ</a:t>
            </a:r>
          </a:p>
          <a:p>
            <a:pPr lvl="1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погрешности хирургической техники</a:t>
            </a:r>
          </a:p>
          <a:p>
            <a:pPr lvl="1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ранняя физическая нагрузка</a:t>
            </a:r>
          </a:p>
        </p:txBody>
      </p:sp>
    </p:spTree>
    <p:extLst>
      <p:ext uri="{BB962C8B-B14F-4D97-AF65-F5344CB8AC3E}">
        <p14:creationId xmlns:p14="http://schemas.microsoft.com/office/powerpoint/2010/main" xmlns="" val="27151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514" y="1"/>
            <a:ext cx="11456126" cy="6958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 hangingPunct="0">
              <a:lnSpc>
                <a:spcPct val="150000"/>
              </a:lnSpc>
              <a:spcAft>
                <a:spcPts val="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литературным данным </a:t>
            </a:r>
            <a:r>
              <a:rPr lang="ru-RU" sz="3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эндопротез</a:t>
            </a:r>
            <a:r>
              <a:rPr lang="ru-RU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должен перекрывать грыжевые ворота, по меньшей мере, на 3-5 см во всех направлениях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это перекрытие должно увеличиваться пропорционально размерам грыжевых ворот. Необходимость более обширного перекрывания обусловлена тем, что больших размеров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эндопротез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будет контактировать с большей площадью брюшной стенки, благодаря чему увеличится площадь ее врастания и, следовательно, биологическая фиксация. Важно также укрытие всего послеоперационного рубца целиком во избежание появления незащищенного участка брюшной стенки, в котором могут сформироваться новые грыжи или произойдет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рецидив.Значительное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перекрытие грыжевых ворот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эндопротезом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сопровождаются более низкой частотой рецидивов.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558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9634" y="-1"/>
            <a:ext cx="1158675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Методика “</a:t>
            </a:r>
            <a:r>
              <a:rPr lang="en-US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On</a:t>
            </a:r>
            <a:r>
              <a:rPr lang="ru-RU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lay</a:t>
            </a:r>
            <a:r>
              <a:rPr lang="ru-RU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”. </a:t>
            </a:r>
            <a:endParaRPr lang="ru-RU" sz="36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4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При </a:t>
            </a:r>
            <a:r>
              <a:rPr lang="ru-RU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этой методике после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грыжесечения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ликвидации дефекта брюшной стенки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эндопротез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располагается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предфасциально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фиксацией к брюшной стенке. При этом площадь размещения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эндопротеза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должна быть больше дефекта брюшной стенки.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Эндопротез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подшивается к подлежащему апоневрозу непрерывным швом таким образом, чтобы исключить сморщивание и смещение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эндопротеза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 данным литературы, в большинстве случаев при этой методике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эндопротез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выкраивают на 3-5см шире ушитых грыжевых ворот. Над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эндопротезом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устанавливается дренаж по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Redon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297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810" name="Group 11"/>
          <p:cNvGrpSpPr>
            <a:grpSpLocks/>
          </p:cNvGrpSpPr>
          <p:nvPr/>
        </p:nvGrpSpPr>
        <p:grpSpPr bwMode="auto">
          <a:xfrm>
            <a:off x="182880" y="796834"/>
            <a:ext cx="11848011" cy="6061166"/>
            <a:chOff x="113" y="1298"/>
            <a:chExt cx="4763" cy="2560"/>
          </a:xfrm>
        </p:grpSpPr>
        <p:pic>
          <p:nvPicPr>
            <p:cNvPr id="375812" name="Picture 5" descr="on_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298"/>
              <a:ext cx="150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5813" name="Picture 6" descr="on_0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1298"/>
              <a:ext cx="150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5814" name="Picture 7" descr="on_0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1298"/>
              <a:ext cx="150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5815" name="Picture 8" descr="on_0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658"/>
              <a:ext cx="150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5816" name="Picture 9" descr="on_0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1" y="2658"/>
              <a:ext cx="150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5817" name="Picture 10" descr="on_0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658"/>
              <a:ext cx="150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5811" name="Rectangle 12"/>
          <p:cNvSpPr>
            <a:spLocks noChangeArrowheads="1"/>
          </p:cNvSpPr>
          <p:nvPr/>
        </p:nvSpPr>
        <p:spPr bwMode="auto">
          <a:xfrm>
            <a:off x="3174274" y="0"/>
            <a:ext cx="58260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u="sng" dirty="0">
                <a:latin typeface="Times New Roman" panose="02020603050405020304" pitchFamily="18" charset="0"/>
              </a:rPr>
              <a:t>Методика </a:t>
            </a:r>
            <a:r>
              <a:rPr lang="en-US" altLang="ru-RU" sz="3600" u="sng" dirty="0" err="1">
                <a:latin typeface="Times New Roman" panose="02020603050405020304" pitchFamily="18" charset="0"/>
              </a:rPr>
              <a:t>Onlay</a:t>
            </a:r>
            <a:endParaRPr lang="ru-RU" altLang="ru-RU" sz="3600" u="sng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795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6754" y="-23381"/>
            <a:ext cx="12348753" cy="6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229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3669" y="0"/>
            <a:ext cx="92746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3832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1965577" cy="685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Методика “</a:t>
            </a:r>
            <a:r>
              <a:rPr lang="ru-RU" sz="3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Sublay</a:t>
            </a:r>
            <a:r>
              <a:rPr lang="ru-RU" sz="3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”. </a:t>
            </a:r>
            <a:endParaRPr lang="ru-RU" sz="36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стандартного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грыжесечения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краям грыжевых ворот выполняют вскрытие влагалищ прямых мышц живота. Далее производят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диссекцию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ретромускулярного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пространства. Последнее с помощью электрохирургического скальпеля освобождают до его латеральной границы на всём протяжении прямых мышц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краниально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каудально в зависимости от размеров грыжевых ворот и локализации грыжи на брюшной стенке. Осуществляют тщательный гемостаз. В последующем выполняется размещение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эндопротеза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ретромускулярном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пространстве.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Эндопротез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фиксируется узловыми швами к задним листкам влагалищ прямых мышц живота. Наложение швов необходимо для правильного позиционирования и полного расправления сетки, чтобы обеспечить её хорошее прилегание к подлежащим тканям по всей их поверхности.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Ретромускулярное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пространство следует дренировать, используя любой из доступных вариантов с отрицательным давлением. После завершения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ретромускулярной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имплантации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эндопротеза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производят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ушивание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передних листков влагалищ прямых мышц живота.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659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193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646" y="0"/>
            <a:ext cx="10502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201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823" y="0"/>
            <a:ext cx="11430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Открытая методика “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IPOM</a:t>
            </a:r>
            <a:r>
              <a:rPr lang="ru-RU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”.</a:t>
            </a:r>
            <a:endParaRPr lang="ru-RU" sz="28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800" b="1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При </a:t>
            </a:r>
            <a:r>
              <a:rPr lang="ru-RU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этой методике после </a:t>
            </a:r>
            <a:r>
              <a:rPr lang="ru-RU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грыжесечения</a:t>
            </a:r>
            <a:r>
              <a:rPr lang="ru-RU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проводится имплантация композитного </a:t>
            </a:r>
            <a:r>
              <a:rPr lang="ru-RU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эндопротеза</a:t>
            </a:r>
            <a:r>
              <a:rPr lang="ru-RU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интраперитонеально</a:t>
            </a:r>
            <a:r>
              <a:rPr lang="ru-RU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с фиксацией его к задней поверхности передней брюшной стенки. Для осуществления этой задачи края </a:t>
            </a:r>
            <a:r>
              <a:rPr lang="ru-RU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эндопротеза</a:t>
            </a:r>
            <a:r>
              <a:rPr lang="ru-RU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на расстояние 3-4см подшиваются к передней брюшной стенке узловыми швами или с помощью </a:t>
            </a:r>
            <a:r>
              <a:rPr lang="ru-RU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герниостеплера</a:t>
            </a:r>
            <a:r>
              <a:rPr lang="ru-RU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ru-RU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Эндопртез</a:t>
            </a:r>
            <a:r>
              <a:rPr lang="ru-RU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должен перекрывать края фасциального дефекта как минимум на 3-5см. Затем над имплантатом ушиваются края грыжевых ворот.</a:t>
            </a:r>
            <a:endParaRPr lang="ru-RU" sz="2800" b="1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401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190"/>
            <a:ext cx="12192000" cy="6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892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2651759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патогенеза послеоперационных вентральных грыж является невозможность послеоперационного рубца противостоять внутрибрюшному давлению (ВБД)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24743"/>
            <a:ext cx="10515600" cy="48332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Ведущими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причинами возникновения послеоперационных вентральных грыж являются срединная лапаротомия (78–80 %),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длинный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разрез,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наличие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диабета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инфицирование и нагноение раны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анемия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ожирение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гипопротеинемия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высокое внутрибрюшное давление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хроническая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обструктивная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болезнь лёгких (кашель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),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аденома предстательной железы (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натуживание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технические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погрешности при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ушивании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передней брюшной стенки </a:t>
            </a:r>
          </a:p>
        </p:txBody>
      </p:sp>
    </p:spTree>
    <p:extLst>
      <p:ext uri="{BB962C8B-B14F-4D97-AF65-F5344CB8AC3E}">
        <p14:creationId xmlns:p14="http://schemas.microsoft.com/office/powerpoint/2010/main" xmlns="" val="356989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Следует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выделить особую категорию пациентов, у которых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сформировались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вентральные и послеоперационные грыжи с редукцией объема брюшной полости. По данным мета – анализов, частота рецидивов у этих больных достигает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53%.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Классические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методики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ublay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ru-RU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nlay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подходят для применения в рассматриваемых ситуациях, в том числе из - за указанного неприемлемого риска. </a:t>
            </a:r>
            <a:endParaRPr lang="ru-RU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перемещении в брюшную полость значительных объемов грыжевого содержимого может развиться синдром </a:t>
            </a:r>
            <a:endParaRPr lang="ru-RU" sz="32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интраабдоминальной</a:t>
            </a:r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гипертензии</a:t>
            </a:r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таких ситуациях считается допустимым использовать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nlay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технику, что позволяет выполнить действительно </a:t>
            </a:r>
            <a:r>
              <a:rPr lang="ru-RU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ненатяжную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пластику.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781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4"/>
          <p:cNvSpPr>
            <a:spLocks noChangeArrowheads="1"/>
          </p:cNvSpPr>
          <p:nvPr/>
        </p:nvSpPr>
        <p:spPr bwMode="auto">
          <a:xfrm>
            <a:off x="2116184" y="-20638"/>
            <a:ext cx="79683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u="sng" dirty="0">
                <a:latin typeface="Times New Roman" panose="02020603050405020304" pitchFamily="18" charset="0"/>
              </a:rPr>
              <a:t>Методика </a:t>
            </a:r>
            <a:r>
              <a:rPr lang="en-US" altLang="ru-RU" sz="4000" u="sng" dirty="0">
                <a:latin typeface="Times New Roman" panose="02020603050405020304" pitchFamily="18" charset="0"/>
              </a:rPr>
              <a:t>Inlay </a:t>
            </a:r>
            <a:endParaRPr lang="ru-RU" altLang="ru-RU" sz="4000" u="sng" dirty="0">
              <a:latin typeface="Times New Roman" panose="02020603050405020304" pitchFamily="18" charset="0"/>
            </a:endParaRPr>
          </a:p>
        </p:txBody>
      </p:sp>
      <p:pic>
        <p:nvPicPr>
          <p:cNvPr id="378883" name="Picture 8" descr="incisionalherni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2674" y="718457"/>
            <a:ext cx="3893276" cy="273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884" name="Picture 10" descr="incisionalhernia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3188" y="714376"/>
            <a:ext cx="3713162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885" name="Picture 12" descr="incisionalhernia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657600"/>
            <a:ext cx="4000500" cy="309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886" name="Picture 14" descr="incisionalhernia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8812" y="3683000"/>
            <a:ext cx="4437153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0170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716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TextBox 2"/>
          <p:cNvSpPr txBox="1">
            <a:spLocks noChangeArrowheads="1"/>
          </p:cNvSpPr>
          <p:nvPr/>
        </p:nvSpPr>
        <p:spPr bwMode="auto">
          <a:xfrm>
            <a:off x="509451" y="1"/>
            <a:ext cx="11090366" cy="68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dirty="0">
                <a:latin typeface="Times New Roman" panose="02020603050405020304" pitchFamily="18" charset="0"/>
              </a:rPr>
              <a:t>Послеоперационные грыжи Сепарационная пластика </a:t>
            </a:r>
            <a:endParaRPr lang="en-US" altLang="ru-RU" sz="36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0" dirty="0">
                <a:latin typeface="Times New Roman" panose="02020603050405020304" pitchFamily="18" charset="0"/>
              </a:rPr>
              <a:t> Поперечный размер грыжевого дефекта более 10 см </a:t>
            </a:r>
            <a:endParaRPr lang="en-US" altLang="ru-RU" b="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0" dirty="0">
                <a:latin typeface="Times New Roman" panose="02020603050405020304" pitchFamily="18" charset="0"/>
              </a:rPr>
              <a:t> Потеря домена более 20% (объёма органов, которые находятся вне брюшной полости. КТ!) </a:t>
            </a:r>
            <a:endParaRPr lang="en-US" altLang="ru-RU" b="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0" dirty="0">
                <a:latin typeface="Times New Roman" panose="02020603050405020304" pitchFamily="18" charset="0"/>
              </a:rPr>
              <a:t>• </a:t>
            </a:r>
            <a:r>
              <a:rPr lang="ru-RU" altLang="ru-RU" dirty="0">
                <a:latin typeface="Times New Roman" panose="02020603050405020304" pitchFamily="18" charset="0"/>
              </a:rPr>
              <a:t>Передняя Пластика </a:t>
            </a:r>
            <a:r>
              <a:rPr lang="ru-RU" altLang="ru-RU" dirty="0" err="1">
                <a:latin typeface="Times New Roman" panose="02020603050405020304" pitchFamily="18" charset="0"/>
              </a:rPr>
              <a:t>Рамиреса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b="0" dirty="0">
                <a:latin typeface="Times New Roman" panose="02020603050405020304" pitchFamily="18" charset="0"/>
              </a:rPr>
              <a:t>– рассекают апоневроз наружной косой мышцы живота в месте крепления к влагалищу прямой мышцы от рёберной дуги до лонной кости, отделяют наружную косую мышцу живота от внутренней косой мышцы</a:t>
            </a:r>
            <a:r>
              <a:rPr lang="ru-RU" altLang="ru-RU" b="0" dirty="0" smtClean="0">
                <a:latin typeface="Times New Roman" panose="02020603050405020304" pitchFamily="18" charset="0"/>
              </a:rPr>
              <a:t>.</a:t>
            </a:r>
            <a:endParaRPr lang="en-US" altLang="ru-RU" b="0" dirty="0" smtClean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0" dirty="0" smtClean="0">
                <a:latin typeface="Times New Roman" panose="02020603050405020304" pitchFamily="18" charset="0"/>
              </a:rPr>
              <a:t> </a:t>
            </a:r>
            <a:endParaRPr lang="en-US" altLang="ru-RU" b="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</a:rPr>
              <a:t>• Задняя Пластика по </a:t>
            </a:r>
            <a:r>
              <a:rPr lang="ru-RU" altLang="ru-RU" dirty="0" err="1">
                <a:latin typeface="Times New Roman" panose="02020603050405020304" pitchFamily="18" charset="0"/>
              </a:rPr>
              <a:t>Carbonell</a:t>
            </a:r>
            <a:r>
              <a:rPr lang="ru-RU" altLang="ru-RU" dirty="0">
                <a:latin typeface="Times New Roman" panose="02020603050405020304" pitchFamily="18" charset="0"/>
              </a:rPr>
              <a:t> </a:t>
            </a:r>
            <a:r>
              <a:rPr lang="ru-RU" altLang="ru-RU" b="0" dirty="0">
                <a:latin typeface="Times New Roman" panose="02020603050405020304" pitchFamily="18" charset="0"/>
              </a:rPr>
              <a:t>– вскрывают задние листки. влагалищ прямых мышц живота, затем вскрывают латеральные </a:t>
            </a:r>
            <a:r>
              <a:rPr lang="ru-RU" altLang="ru-RU" dirty="0">
                <a:latin typeface="Times New Roman" panose="02020603050405020304" pitchFamily="18" charset="0"/>
              </a:rPr>
              <a:t>части этих задних листков. </a:t>
            </a:r>
            <a:endParaRPr lang="en-US" altLang="ru-RU" dirty="0" smtClean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ru-RU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dirty="0">
                <a:latin typeface="Times New Roman" panose="02020603050405020304" pitchFamily="18" charset="0"/>
              </a:rPr>
              <a:t>TAR-пластика </a:t>
            </a:r>
            <a:r>
              <a:rPr lang="ru-RU" altLang="ru-RU" b="0" dirty="0">
                <a:latin typeface="Times New Roman" panose="02020603050405020304" pitchFamily="18" charset="0"/>
              </a:rPr>
              <a:t>– пластика с пересечением поперечной мышцы живота.</a:t>
            </a:r>
          </a:p>
        </p:txBody>
      </p:sp>
    </p:spTree>
    <p:extLst>
      <p:ext uri="{BB962C8B-B14F-4D97-AF65-F5344CB8AC3E}">
        <p14:creationId xmlns:p14="http://schemas.microsoft.com/office/powerpoint/2010/main" xmlns="" val="180257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10788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Сепарационная пластика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Рамиреса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75658"/>
            <a:ext cx="10515600" cy="5682342"/>
          </a:xfrm>
        </p:spPr>
        <p:txBody>
          <a:bodyPr>
            <a:normAutofit fontScale="92500" lnSpcReduction="20000"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Базовым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вариантом разделения компонентов брюшной стенки является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операция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Ramirez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(1990)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 Указанное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вмешательство представляет собой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совокупность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технических приемов, реализуемых как в среднем, так и в латеральных отделах брюшной стенки и представляет собой открытый передний способ ACST.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этом апоневроз наружной косой мышцы живота рассекают в 1,5–2 см от линии его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прикрепления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 прямой мышце и параллельно последней на всем протяжении. Далее в латеральном направлении производят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диссекцию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тканей под апоневрозом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прием выполняют билатерально, что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позволяет мобилизовать и переместить прямые мышцы живота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медиально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расположив их в физиологической позиции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Данная процедура позволяет получить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дополнительную подвижность слоев брюшной стенки (5 см в верхней части живота, 10 см в области пупка и 3 см в нижней). Таким образом, расстояние, на которое можно переместить обе прямые мышцы, составляет 10, 20, 6 см.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6714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5764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Сепарационная пластика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Рамиреса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0709"/>
            <a:ext cx="12192000" cy="60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435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45473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Виды сепарационной пластики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2778" y="1322069"/>
            <a:ext cx="10502536" cy="55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47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7971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Операция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Рамиреса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с постановкой сетки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ONLEY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07164"/>
            <a:ext cx="12192000" cy="585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423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4570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Операция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Рамиреса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с постановкой сетки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ONLEY+ SUBLEY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71154"/>
            <a:ext cx="12192000" cy="57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259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794" y="1"/>
            <a:ext cx="9326879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3991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2011680"/>
          </a:xfrm>
        </p:spPr>
        <p:txBody>
          <a:bodyPr/>
          <a:lstStyle/>
          <a:p>
            <a:r>
              <a:rPr lang="ru-RU" b="1" dirty="0"/>
              <a:t>Предрасполагающие факторы развития вентральных грыж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49087" y="1946366"/>
            <a:ext cx="108525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/>
          </a:p>
          <a:p>
            <a:r>
              <a:rPr lang="ru-RU" sz="2800" b="1" dirty="0" smtClean="0"/>
              <a:t>Избыточная </a:t>
            </a:r>
            <a:r>
              <a:rPr lang="ru-RU" sz="2800" b="1" dirty="0"/>
              <a:t>масса тела</a:t>
            </a:r>
          </a:p>
          <a:p>
            <a:r>
              <a:rPr lang="ru-RU" sz="2800" b="1" dirty="0"/>
              <a:t>Пожилой и старческий возраст</a:t>
            </a:r>
          </a:p>
          <a:p>
            <a:r>
              <a:rPr lang="ru-RU" sz="2800" b="1" dirty="0"/>
              <a:t>Бронхит, пневмония после операции </a:t>
            </a:r>
          </a:p>
          <a:p>
            <a:r>
              <a:rPr lang="ru-RU" sz="2800" b="1" dirty="0"/>
              <a:t>Рвота</a:t>
            </a:r>
          </a:p>
          <a:p>
            <a:r>
              <a:rPr lang="ru-RU" sz="2800" b="1" dirty="0"/>
              <a:t>Запор</a:t>
            </a:r>
          </a:p>
          <a:p>
            <a:r>
              <a:rPr lang="ru-RU" sz="2800" b="1" dirty="0"/>
              <a:t>Метеоризм (вздутие живота)</a:t>
            </a:r>
          </a:p>
          <a:p>
            <a:r>
              <a:rPr lang="ru-RU" sz="2800" b="1" dirty="0"/>
              <a:t>Угнетение защитных и регенераторных возможностей организма</a:t>
            </a:r>
          </a:p>
        </p:txBody>
      </p:sp>
    </p:spTree>
    <p:extLst>
      <p:ext uri="{BB962C8B-B14F-4D97-AF65-F5344CB8AC3E}">
        <p14:creationId xmlns:p14="http://schemas.microsoft.com/office/powerpoint/2010/main" xmlns="" val="8399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Схематическое изображение этапа разделения компонентов брюшной стенки по 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методике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Ramirez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28395975" cy="100912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399" y="152399"/>
            <a:ext cx="329228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0" y="1801906"/>
            <a:ext cx="12192000" cy="5056094"/>
            <a:chOff x="0" y="0"/>
            <a:chExt cx="39326" cy="27964"/>
          </a:xfrm>
        </p:grpSpPr>
        <p:pic>
          <p:nvPicPr>
            <p:cNvPr id="7171" name="Picture 3" descr="B839B86C-6FB9-4627-865C-02E77863CA3A-L0-0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" y="2032"/>
              <a:ext cx="35262" cy="23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9326" cy="27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44899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771" y="1"/>
            <a:ext cx="10570029" cy="139772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Сепарационная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герниопластика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Ramirez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 мобилизацией задней стенки влагалища прямой мышцы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живота  (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операция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TAR  ).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3852"/>
            <a:ext cx="12191999" cy="54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980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872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Операция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Novitski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 TAR)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0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1934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Этап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TAR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пластики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71154"/>
            <a:ext cx="12191999" cy="57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899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88719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TAR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пластики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092064"/>
            <a:ext cx="12192001" cy="576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400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TAR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пластики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06286"/>
            <a:ext cx="12191999" cy="55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877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31800" y="1736499"/>
            <a:ext cx="10515600" cy="1166358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4057" y="1"/>
            <a:ext cx="10551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633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67096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Схема операции </a:t>
            </a:r>
            <a:r>
              <a:rPr lang="en-US" sz="4000" b="1" dirty="0" err="1" smtClean="0"/>
              <a:t>Carbonell</a:t>
            </a:r>
            <a:endParaRPr lang="ru-RU" sz="4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91772"/>
            <a:ext cx="12192000" cy="55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434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32410"/>
          </a:xfrm>
        </p:spPr>
        <p:txBody>
          <a:bodyPr/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Лапароскопическая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IPOM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герниопластика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1" y="1373404"/>
            <a:ext cx="11834948" cy="5484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568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045028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Методика   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IPOM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5030"/>
            <a:ext cx="12192000" cy="581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Осложнения послеоперационных грыж</a:t>
            </a:r>
            <a:endParaRPr lang="ru-RU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595021"/>
            <a:ext cx="12192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Основными осложнениями послеоперационной грыжи являются:</a:t>
            </a:r>
          </a:p>
          <a:p>
            <a:pPr lvl="1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Нарушение стула</a:t>
            </a:r>
          </a:p>
          <a:p>
            <a:pPr lvl="1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Кишечная непроходимость</a:t>
            </a:r>
          </a:p>
          <a:p>
            <a:pPr lvl="1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Ущемление грыжи </a:t>
            </a:r>
          </a:p>
          <a:p>
            <a:pPr lvl="1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Новообразования грыжи</a:t>
            </a:r>
          </a:p>
          <a:p>
            <a:pPr lvl="1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Метеоризм и т.д.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Но даже при отсутствии выше перечисленных опасных для жизни осложнений, послеоперационные грыжи приводят к </a:t>
            </a: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снижению трудовой и физической активности, нарушению качества жизни!!!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717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23850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Лапароскопическая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герниопластика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7017" y="1201783"/>
            <a:ext cx="10855234" cy="56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57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5" descr="Документ (63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6755"/>
            <a:ext cx="9291918" cy="670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961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528353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Частота рецидивов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67097"/>
            <a:ext cx="10515600" cy="4909866"/>
          </a:xfrm>
        </p:spPr>
        <p:txBody>
          <a:bodyPr/>
          <a:lstStyle/>
          <a:p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Методика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3200" b="1" i="1" dirty="0" err="1">
                <a:latin typeface="Times New Roman" pitchFamily="18" charset="0"/>
                <a:cs typeface="Times New Roman" pitchFamily="18" charset="0"/>
              </a:rPr>
              <a:t>ublay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и его модификации считаются золотым стандартом при </a:t>
            </a:r>
            <a:r>
              <a:rPr lang="ru-RU" sz="3200" i="1" dirty="0" err="1">
                <a:latin typeface="Times New Roman" pitchFamily="18" charset="0"/>
                <a:cs typeface="Times New Roman" pitchFamily="18" charset="0"/>
              </a:rPr>
              <a:t>герниопластике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 открытым способом. </a:t>
            </a:r>
            <a:endParaRPr lang="ru-RU" sz="32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Тем 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не менее, в настоящее время имеется недостаточно данных в литературе, чтобы во всех случаях отдавать предпочтение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методике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Sublay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перед методикой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Onlay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Рецидив после методики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Onlay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 колеблется от 2,5% до 36% , после методики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Sublay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 от 1% до 24%.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9003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10" y="-1"/>
            <a:ext cx="1187849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ВБД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ведущей причиной гнойно-воспалительных осложнений, рецидива и летальности у больных с большими послеоперационными вентральными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грыжами.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Частота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развития местных послеоперационных осложнений при использовании </a:t>
            </a:r>
            <a:r>
              <a:rPr lang="ru-RU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эндопротезов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была выше, чем при аутопластике (32% и 17% соответственно). </a:t>
            </a:r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Самыми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частыми осложнениями были раневая инфекция, </a:t>
            </a:r>
            <a:r>
              <a:rPr lang="ru-RU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серомы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гематомы (50%). Лечение их в большинстве случаев (65%) удавалось ограничить ревизией раны на небольшом протяжении и повторным дренированием.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019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Критерии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выбора вариантов сепарационной пластики в зависимости от уровня внутрибрюшного давления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1417" y="1815737"/>
            <a:ext cx="9300754" cy="49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055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Диспанцерное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наблюдение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15291"/>
            <a:ext cx="12192000" cy="53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989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Критерии оценки качества медицинской помощи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63040"/>
            <a:ext cx="1219200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89639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Профилактика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489166"/>
            <a:ext cx="10515600" cy="4687797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Парамедиальные и поперечные лапаротомии характеризуются более низкой частотой возникновения грыж по сравнению с срединными разрезами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ушивании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раны преимущество имеют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монофиламентные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медленнорассасывающие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лигатуры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Использование непрерывного шва апоневроза по технике малых байтов ( отступ от края раны апоневроза 5-8 мм и шаг шва не более 4:1 ).Рекомендуется использовать нить 2\0 с небольшой иглой 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Профилактическое применение сетки  при крайне высоком риске развития послеоперационной раны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Устранение факторов риска приводящих к повышению внутрибрюшного давления.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Осложнения грыж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15290"/>
            <a:ext cx="12192000" cy="5342709"/>
          </a:xfrm>
        </p:spPr>
        <p:txBody>
          <a:bodyPr>
            <a:normAutofit/>
          </a:bodyPr>
          <a:lstStyle/>
          <a:p>
            <a:r>
              <a:rPr lang="ru-RU" sz="3200" b="1" u="sng" dirty="0">
                <a:latin typeface="Times New Roman" pitchFamily="18" charset="0"/>
                <a:cs typeface="Times New Roman" pitchFamily="18" charset="0"/>
              </a:rPr>
              <a:t>Ущемление</a:t>
            </a:r>
          </a:p>
          <a:p>
            <a:pPr lvl="1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Паховые – 57,3%</a:t>
            </a:r>
          </a:p>
          <a:p>
            <a:pPr lvl="1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Бедренные – 31%</a:t>
            </a:r>
          </a:p>
          <a:p>
            <a:pPr lvl="1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Пупочные – 6%</a:t>
            </a:r>
          </a:p>
          <a:p>
            <a:pPr lvl="1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Грыжи белой линии – 3%</a:t>
            </a:r>
          </a:p>
          <a:p>
            <a:pPr lvl="1"/>
            <a:r>
              <a:rPr lang="ru-RU" sz="3200" b="1" u="sng" dirty="0">
                <a:latin typeface="Times New Roman" pitchFamily="18" charset="0"/>
                <a:cs typeface="Times New Roman" pitchFamily="18" charset="0"/>
              </a:rPr>
              <a:t>Послеоперационные – 2,2%</a:t>
            </a:r>
          </a:p>
          <a:p>
            <a:pPr lvl="1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Другие локализации – 0,5%</a:t>
            </a:r>
          </a:p>
          <a:p>
            <a:r>
              <a:rPr lang="ru-RU" sz="3200" b="1" u="sng" dirty="0">
                <a:latin typeface="Times New Roman" pitchFamily="18" charset="0"/>
                <a:cs typeface="Times New Roman" pitchFamily="18" charset="0"/>
              </a:rPr>
              <a:t>Воспаление</a:t>
            </a:r>
          </a:p>
          <a:p>
            <a:r>
              <a:rPr lang="ru-RU" sz="3200" b="1" u="sng" dirty="0">
                <a:latin typeface="Times New Roman" pitchFamily="18" charset="0"/>
                <a:cs typeface="Times New Roman" pitchFamily="18" charset="0"/>
              </a:rPr>
              <a:t>Повреждение</a:t>
            </a:r>
          </a:p>
          <a:p>
            <a:r>
              <a:rPr lang="ru-RU" sz="3200" b="1" u="sng" dirty="0">
                <a:latin typeface="Times New Roman" pitchFamily="18" charset="0"/>
                <a:cs typeface="Times New Roman" pitchFamily="18" charset="0"/>
              </a:rPr>
              <a:t>Новообразования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5460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8011" y="1397726"/>
            <a:ext cx="99054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Летальность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при плановом хирургическом лечении послеоперационных вентральных грыжах составляет 3 %, она резко возрастает до 26 % у пациентов с ущемленными ПОВГ</a:t>
            </a:r>
          </a:p>
        </p:txBody>
      </p:sp>
    </p:spTree>
    <p:extLst>
      <p:ext uri="{BB962C8B-B14F-4D97-AF65-F5344CB8AC3E}">
        <p14:creationId xmlns:p14="http://schemas.microsoft.com/office/powerpoint/2010/main" xmlns="" val="421703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7463" y="1502228"/>
            <a:ext cx="5205051" cy="495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502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1610" y="1463040"/>
            <a:ext cx="5368835" cy="518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66916" name="TextBox 3"/>
          <p:cNvSpPr txBox="1">
            <a:spLocks noChangeArrowheads="1"/>
          </p:cNvSpPr>
          <p:nvPr/>
        </p:nvSpPr>
        <p:spPr bwMode="auto">
          <a:xfrm>
            <a:off x="1908578" y="214313"/>
            <a:ext cx="8741560" cy="1200329"/>
          </a:xfrm>
          <a:prstGeom prst="rect">
            <a:avLst/>
          </a:prstGeom>
          <a:gradFill>
            <a:gsLst>
              <a:gs pos="0">
                <a:srgbClr val="03D4A8"/>
              </a:gs>
              <a:gs pos="0">
                <a:srgbClr val="03D4A8"/>
              </a:gs>
              <a:gs pos="0">
                <a:srgbClr val="21D6E0">
                  <a:alpha val="22000"/>
                </a:srgbClr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Классификации</a:t>
            </a:r>
          </a:p>
          <a:p>
            <a:pPr algn="ctr">
              <a:defRPr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послеоперационных вентральных грыж</a:t>
            </a:r>
          </a:p>
        </p:txBody>
      </p:sp>
    </p:spTree>
    <p:extLst>
      <p:ext uri="{BB962C8B-B14F-4D97-AF65-F5344CB8AC3E}">
        <p14:creationId xmlns:p14="http://schemas.microsoft.com/office/powerpoint/2010/main" xmlns="" val="416863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2031</Words>
  <Application>Microsoft Office PowerPoint</Application>
  <PresentationFormat>Произвольный</PresentationFormat>
  <Paragraphs>217</Paragraphs>
  <Slides>68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Послеоперационные вентральные грыжи</vt:lpstr>
      <vt:lpstr> </vt:lpstr>
      <vt:lpstr>Причины образования послеоперационной вентральной грыжи</vt:lpstr>
      <vt:lpstr>  Основной патогенеза послеоперационных вентральных грыж является невозможность послеоперационного рубца противостоять внутрибрюшному давлению (ВБД) </vt:lpstr>
      <vt:lpstr>Предрасполагающие факторы развития вентральных грыж</vt:lpstr>
      <vt:lpstr>Осложнения послеоперационных грыж</vt:lpstr>
      <vt:lpstr>Осложнения грыж</vt:lpstr>
      <vt:lpstr>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Пластика брюшной стенки</vt:lpstr>
      <vt:lpstr>Пластика по Сапежко</vt:lpstr>
      <vt:lpstr>Пластика  по Мартынову</vt:lpstr>
      <vt:lpstr>Операция по Н. И. Напалкову при расхождении прямых мышц живота.</vt:lpstr>
      <vt:lpstr>Слайд 25</vt:lpstr>
      <vt:lpstr>Слайд 26</vt:lpstr>
      <vt:lpstr>Способы пластики послеоперационных грыж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Сепарационная пластика Рамиреса</vt:lpstr>
      <vt:lpstr>Сепарационная пластика Рамиреса</vt:lpstr>
      <vt:lpstr>Виды сепарационной пластики</vt:lpstr>
      <vt:lpstr>Операция Рамиреса  с постановкой сетки ONLEY</vt:lpstr>
      <vt:lpstr>Операция Рамиреса с постановкой сетки ONLEY+ SUBLEY</vt:lpstr>
      <vt:lpstr>Слайд 49</vt:lpstr>
      <vt:lpstr>Схематическое изображение этапа разделения компонентов брюшной стенки по   методике O.M. Ramirez</vt:lpstr>
      <vt:lpstr> Сепарационная герниопластика  Ramirez с мобилизацией задней стенки влагалища прямой мышцы живота  ( операция TAR  ). </vt:lpstr>
      <vt:lpstr>Операция   Novitski ( TAR) </vt:lpstr>
      <vt:lpstr>Этап  TAR пластики</vt:lpstr>
      <vt:lpstr>Этап TAR   пластики</vt:lpstr>
      <vt:lpstr>Этап TAR   пластики</vt:lpstr>
      <vt:lpstr> </vt:lpstr>
      <vt:lpstr>Схема операции Carbonell</vt:lpstr>
      <vt:lpstr>Лапароскопическая   IPOM герниопластика </vt:lpstr>
      <vt:lpstr>                        Методика     IPOM</vt:lpstr>
      <vt:lpstr>Лапароскопическая герниопластика</vt:lpstr>
      <vt:lpstr>Слайд 61</vt:lpstr>
      <vt:lpstr>Частота рецидивов </vt:lpstr>
      <vt:lpstr>Слайд 63</vt:lpstr>
      <vt:lpstr>          Критерии выбора вариантов сепарационной пластики в зависимости от уровня внутрибрюшного давления </vt:lpstr>
      <vt:lpstr>Диспанцерное наблюдение </vt:lpstr>
      <vt:lpstr>Критерии оценки качества медицинской помощи</vt:lpstr>
      <vt:lpstr>Профилактика </vt:lpstr>
      <vt:lpstr>Слайд 68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ииит</dc:creator>
  <cp:lastModifiedBy>Попова </cp:lastModifiedBy>
  <cp:revision>123</cp:revision>
  <dcterms:created xsi:type="dcterms:W3CDTF">2022-09-29T07:59:03Z</dcterms:created>
  <dcterms:modified xsi:type="dcterms:W3CDTF">2022-09-30T17:27:00Z</dcterms:modified>
</cp:coreProperties>
</file>