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74" r:id="rId9"/>
    <p:sldId id="275" r:id="rId10"/>
    <p:sldId id="272" r:id="rId11"/>
    <p:sldId id="280" r:id="rId12"/>
    <p:sldId id="282" r:id="rId13"/>
    <p:sldId id="283" r:id="rId14"/>
    <p:sldId id="284" r:id="rId15"/>
    <p:sldId id="281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800000"/>
    <a:srgbClr val="FF00FF"/>
    <a:srgbClr val="CC00CC"/>
    <a:srgbClr val="006600"/>
    <a:srgbClr val="FF0000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35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82F14-6D0D-43C2-B624-17196DEAF5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432C5-9F19-4297-9116-C1CDA266BE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D1499-D366-4427-821F-C4DF85CCB7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41133-E4CA-41DF-A4B7-5058D2570B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69449-F99D-4DC7-8AF9-8F0FD9BB4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A141D-6764-471F-9136-6B655DD850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4776D-76FA-48F9-B58C-D5EE20B92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1F332-1D3E-4CC0-80ED-B8C550233D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35950-7C4D-4FB1-8731-82E625EC77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3FFF4-2B30-42F1-A91A-08EE2F380A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18162-7CF9-400B-A319-AFB0AC8E67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8C1FD4-9694-4031-B6F4-57348525E81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772400" cy="1470025"/>
          </a:xfrm>
        </p:spPr>
        <p:txBody>
          <a:bodyPr/>
          <a:lstStyle/>
          <a:p>
            <a:r>
              <a:rPr lang="ru-RU" sz="5400" b="1" i="1"/>
              <a:t>Прикладная анатомия брюшной стенки</a:t>
            </a:r>
            <a:r>
              <a:rPr lang="ru-RU" sz="4000" b="1"/>
              <a:t/>
            </a:r>
            <a:br>
              <a:rPr lang="ru-RU" sz="4000" b="1"/>
            </a:br>
            <a:r>
              <a:rPr lang="ru-RU" sz="4000" b="1"/>
              <a:t/>
            </a:r>
            <a:br>
              <a:rPr lang="ru-RU" sz="4000" b="1"/>
            </a:br>
            <a:r>
              <a:rPr lang="ru-RU" sz="5400" b="1" i="1"/>
              <a:t>Техника лапароскопии</a:t>
            </a:r>
            <a:endParaRPr lang="ru-RU" sz="40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149725"/>
            <a:ext cx="6400800" cy="1752600"/>
          </a:xfrm>
        </p:spPr>
        <p:txBody>
          <a:bodyPr/>
          <a:lstStyle/>
          <a:p>
            <a:r>
              <a:rPr lang="ru-RU" sz="4800"/>
              <a:t>Лекция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Типичные точки для наложения пневмоперитонеума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162175"/>
            <a:ext cx="52578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6600"/>
            </a:gs>
            <a:gs pos="100000">
              <a:srgbClr val="006600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Правила проведения лапароскопии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solidFill>
                  <a:srgbClr val="FF9900"/>
                </a:solidFill>
              </a:rPr>
              <a:t>Соблюдать последовательность осмотра</a:t>
            </a: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FF9900"/>
                </a:solidFill>
              </a:rPr>
              <a:t>Сочетать панорамный и прицельный осмотры органов</a:t>
            </a: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FF9900"/>
                </a:solidFill>
              </a:rPr>
              <a:t>ревизию брюшной полости и малого таза производить от здоровых органов к больным</a:t>
            </a:r>
          </a:p>
          <a:p>
            <a:pPr>
              <a:lnSpc>
                <a:spcPct val="90000"/>
              </a:lnSpc>
            </a:pPr>
            <a:r>
              <a:rPr lang="ru-RU">
                <a:solidFill>
                  <a:srgbClr val="FF9900"/>
                </a:solidFill>
              </a:rPr>
              <a:t>использовать разные положения операционного стола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Боковой наклон операционного стола 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8458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Положение Тренделенбурга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Положение Фаулера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38400"/>
            <a:ext cx="7543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>
                <a:gamma/>
                <a:shade val="46275"/>
                <a:invGamma/>
              </a:srgbClr>
            </a:gs>
            <a:gs pos="50000">
              <a:srgbClr val="FFCC66"/>
            </a:gs>
            <a:gs pos="100000">
              <a:srgbClr val="FFCC66">
                <a:gamma/>
                <a:shade val="4627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r>
              <a:rPr lang="ru-RU" sz="4000" b="1" i="1">
                <a:solidFill>
                  <a:schemeClr val="accent2"/>
                </a:solidFill>
              </a:rPr>
              <a:t>Очередность планового осмотра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72400" cy="41148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1 сектор</a:t>
            </a:r>
            <a:r>
              <a:rPr lang="ru-RU" sz="2400">
                <a:solidFill>
                  <a:schemeClr val="accent2"/>
                </a:solidFill>
              </a:rPr>
              <a:t> — правый верхний квадрант живота (правая доля печени, желчный пузырь, правая половина диафрагмы с расположенными здесь большим сальником и кишками);</a:t>
            </a:r>
            <a:endParaRPr lang="ru-RU" sz="2400" b="1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2 сектор </a:t>
            </a:r>
            <a:r>
              <a:rPr lang="ru-RU" sz="2400">
                <a:solidFill>
                  <a:schemeClr val="accent2"/>
                </a:solidFill>
              </a:rPr>
              <a:t>левый верхний квадрант живота (левая доля и печени, желудок, левая половина диафрагмы, части большого сальника и кишечника, селезенка);</a:t>
            </a:r>
            <a:endParaRPr lang="ru-RU" sz="2400" b="1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3 сектор </a:t>
            </a:r>
            <a:r>
              <a:rPr lang="ru-RU" sz="2400">
                <a:solidFill>
                  <a:schemeClr val="accent2"/>
                </a:solidFill>
              </a:rPr>
              <a:t>— брюшина левой половины живота;</a:t>
            </a:r>
            <a:endParaRPr lang="ru-RU" sz="2400" b="1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4 сектор - </a:t>
            </a:r>
            <a:r>
              <a:rPr lang="ru-RU" sz="2400">
                <a:solidFill>
                  <a:schemeClr val="accent2"/>
                </a:solidFill>
              </a:rPr>
              <a:t>малый таз с расположенными в нем органами;</a:t>
            </a:r>
          </a:p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5 сектор</a:t>
            </a:r>
            <a:r>
              <a:rPr lang="ru-RU" sz="2400">
                <a:solidFill>
                  <a:schemeClr val="accent2"/>
                </a:solidFill>
              </a:rPr>
              <a:t> — брюшина правой половины живота;</a:t>
            </a:r>
            <a:endParaRPr lang="ru-RU" sz="2400" b="1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ru-RU" sz="2400" b="1">
                <a:solidFill>
                  <a:schemeClr val="accent2"/>
                </a:solidFill>
              </a:rPr>
              <a:t>6 сектор </a:t>
            </a:r>
            <a:r>
              <a:rPr lang="ru-RU" sz="2400">
                <a:solidFill>
                  <a:schemeClr val="accent2"/>
                </a:solidFill>
              </a:rPr>
              <a:t>- основание брюшной полости (тонкая и толстая кишка, большой сальник, червеобразный отросток).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>
                <a:solidFill>
                  <a:srgbClr val="66FF66"/>
                </a:solidFill>
              </a:rPr>
              <a:t>Лапароскопия завершается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>
                <a:solidFill>
                  <a:srgbClr val="66FF66"/>
                </a:solidFill>
              </a:rPr>
              <a:t>осмотром места пункции</a:t>
            </a:r>
          </a:p>
          <a:p>
            <a:r>
              <a:rPr lang="ru-RU" sz="3600">
                <a:solidFill>
                  <a:srgbClr val="66FF66"/>
                </a:solidFill>
              </a:rPr>
              <a:t>эвакуацией воздуха через гильзу троакара</a:t>
            </a:r>
          </a:p>
          <a:p>
            <a:r>
              <a:rPr lang="ru-RU" sz="3600">
                <a:solidFill>
                  <a:srgbClr val="66FF66"/>
                </a:solidFill>
              </a:rPr>
              <a:t>извлечением троакара</a:t>
            </a:r>
          </a:p>
          <a:p>
            <a:r>
              <a:rPr lang="ru-RU" sz="3600">
                <a:solidFill>
                  <a:srgbClr val="66FF66"/>
                </a:solidFill>
              </a:rPr>
              <a:t>наложением шва на кожный разрез</a:t>
            </a:r>
          </a:p>
          <a:p>
            <a:r>
              <a:rPr lang="ru-RU" sz="3600">
                <a:solidFill>
                  <a:srgbClr val="66FF66"/>
                </a:solidFill>
              </a:rPr>
              <a:t>наложением асептической повязки</a:t>
            </a:r>
            <a:endParaRPr lang="ru-RU">
              <a:solidFill>
                <a:srgbClr val="66FF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>
                <a:solidFill>
                  <a:srgbClr val="FF0000"/>
                </a:solidFill>
              </a:rPr>
              <a:t>Области брюшной стенки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>
                <a:solidFill>
                  <a:srgbClr val="FF0000"/>
                </a:solidFill>
              </a:rPr>
              <a:t>надчревная</a:t>
            </a:r>
            <a:r>
              <a:rPr lang="ru-RU">
                <a:solidFill>
                  <a:srgbClr val="FF0000"/>
                </a:solidFill>
              </a:rPr>
              <a:t> (собственно надчревная, правое и левое подреберья)</a:t>
            </a:r>
            <a:endParaRPr lang="ru-RU" b="1">
              <a:solidFill>
                <a:srgbClr val="FF0000"/>
              </a:solidFill>
            </a:endParaRPr>
          </a:p>
          <a:p>
            <a:r>
              <a:rPr lang="ru-RU" b="1">
                <a:solidFill>
                  <a:srgbClr val="FF0000"/>
                </a:solidFill>
              </a:rPr>
              <a:t>чревная</a:t>
            </a:r>
            <a:r>
              <a:rPr lang="ru-RU">
                <a:solidFill>
                  <a:srgbClr val="FF0000"/>
                </a:solidFill>
              </a:rPr>
              <a:t> (пупочная, правая и левая боковые)</a:t>
            </a:r>
            <a:endParaRPr lang="ru-RU" b="1">
              <a:solidFill>
                <a:srgbClr val="FF0000"/>
              </a:solidFill>
            </a:endParaRPr>
          </a:p>
          <a:p>
            <a:r>
              <a:rPr lang="ru-RU" b="1">
                <a:solidFill>
                  <a:srgbClr val="FF0000"/>
                </a:solidFill>
              </a:rPr>
              <a:t>подчревная</a:t>
            </a:r>
            <a:r>
              <a:rPr lang="ru-RU">
                <a:solidFill>
                  <a:srgbClr val="FF0000"/>
                </a:solidFill>
              </a:rPr>
              <a:t> (лобковая и две паховые)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i="1">
                <a:solidFill>
                  <a:srgbClr val="006600"/>
                </a:solidFill>
              </a:rPr>
              <a:t>Слои брюшной стенки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4114800"/>
          </a:xfrm>
        </p:spPr>
        <p:txBody>
          <a:bodyPr/>
          <a:lstStyle/>
          <a:p>
            <a:r>
              <a:rPr lang="ru-RU">
                <a:solidFill>
                  <a:srgbClr val="006600"/>
                </a:solidFill>
              </a:rPr>
              <a:t>кожа</a:t>
            </a:r>
          </a:p>
          <a:p>
            <a:r>
              <a:rPr lang="ru-RU">
                <a:solidFill>
                  <a:srgbClr val="006600"/>
                </a:solidFill>
              </a:rPr>
              <a:t>подкожная клетчатка</a:t>
            </a:r>
          </a:p>
          <a:p>
            <a:r>
              <a:rPr lang="ru-RU">
                <a:solidFill>
                  <a:srgbClr val="006600"/>
                </a:solidFill>
              </a:rPr>
              <a:t>поверхностная и собственная фасции</a:t>
            </a:r>
          </a:p>
          <a:p>
            <a:r>
              <a:rPr lang="ru-RU">
                <a:solidFill>
                  <a:srgbClr val="006600"/>
                </a:solidFill>
              </a:rPr>
              <a:t>мышцы</a:t>
            </a:r>
          </a:p>
          <a:p>
            <a:r>
              <a:rPr lang="ru-RU">
                <a:solidFill>
                  <a:srgbClr val="006600"/>
                </a:solidFill>
              </a:rPr>
              <a:t>поперечная фасция</a:t>
            </a:r>
          </a:p>
          <a:p>
            <a:r>
              <a:rPr lang="ru-RU">
                <a:solidFill>
                  <a:srgbClr val="006600"/>
                </a:solidFill>
              </a:rPr>
              <a:t>предбрюшинная клетчатка</a:t>
            </a:r>
          </a:p>
          <a:p>
            <a:r>
              <a:rPr lang="ru-RU">
                <a:solidFill>
                  <a:srgbClr val="006600"/>
                </a:solidFill>
              </a:rPr>
              <a:t>брюшина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Возможные положения конца иглы после ее прохождения через брюшную стенку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00200"/>
            <a:ext cx="5257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Проведение иглы через слои брюшной стенки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7467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Смещение париетальной брюшины </a:t>
            </a:r>
            <a:br>
              <a:rPr lang="ru-RU" sz="3200"/>
            </a:br>
            <a:r>
              <a:rPr lang="ru-RU" sz="3200"/>
              <a:t>перед ее перфорацией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ru-RU" sz="3600"/>
              <a:t>Введение первого троакара по Хассону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8610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r>
              <a:rPr lang="ru-RU" sz="3600" b="1" i="1">
                <a:solidFill>
                  <a:srgbClr val="FFFF00"/>
                </a:solidFill>
              </a:rPr>
              <a:t>Анатомия сосудов брюшной стенки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 marL="812800" indent="-812800">
              <a:lnSpc>
                <a:spcPct val="80000"/>
              </a:lnSpc>
            </a:pPr>
            <a:r>
              <a:rPr lang="ru-RU" sz="2800" b="1">
                <a:solidFill>
                  <a:srgbClr val="FFFF00"/>
                </a:solidFill>
              </a:rPr>
              <a:t>Верхняя надчревная артерия </a:t>
            </a:r>
            <a:r>
              <a:rPr lang="ru-RU" sz="2800">
                <a:solidFill>
                  <a:srgbClr val="FFFF00"/>
                </a:solidFill>
              </a:rPr>
              <a:t> является одной из ветвей внутренней грудной артерии. Располагается ближе к наружному краю прямой мышцы живота.</a:t>
            </a:r>
            <a:endParaRPr lang="ru-RU" sz="2800" b="1">
              <a:solidFill>
                <a:srgbClr val="FFFF00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ru-RU" sz="2800" b="1">
                <a:solidFill>
                  <a:srgbClr val="FFFF00"/>
                </a:solidFill>
              </a:rPr>
              <a:t>Нижняя надчревная артерия </a:t>
            </a:r>
            <a:r>
              <a:rPr lang="ru-RU" sz="2800">
                <a:solidFill>
                  <a:srgbClr val="FFFF00"/>
                </a:solidFill>
              </a:rPr>
              <a:t>является ветвью наружной подвздошной артерии. Располагается в подчревной области между задним листком влагалища и прямой мышцей живота, в пупочной — на середине расстояния между внутренним и наружным ее краями, а в надчревной — на уровне хрящей IX —Х ребер ближе к внутреннему краю.</a:t>
            </a:r>
          </a:p>
          <a:p>
            <a:pPr marL="812800" indent="-812800">
              <a:lnSpc>
                <a:spcPct val="80000"/>
              </a:lnSpc>
            </a:pPr>
            <a:r>
              <a:rPr lang="ru-RU" sz="2800">
                <a:solidFill>
                  <a:srgbClr val="FFFF00"/>
                </a:solidFill>
              </a:rPr>
              <a:t>В области пупка обе артерии широко анастомозируют друг с другом.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800000">
                <a:gamma/>
                <a:shade val="4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>
                <a:solidFill>
                  <a:srgbClr val="CC00CC"/>
                </a:solidFill>
              </a:rPr>
              <a:t>Этапы лапароскопии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FF00FF"/>
                </a:solidFill>
              </a:rPr>
              <a:t>пункция брюшной полости иглой  и создание пневмоперитонеума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00FF"/>
                </a:solidFill>
              </a:rPr>
              <a:t>введение лапароскопа и осмотр органов брюшной полости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00FF"/>
                </a:solidFill>
              </a:rPr>
              <a:t>проведение диагностических лечебных операций</a:t>
            </a: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FF00FF"/>
                </a:solidFill>
              </a:rPr>
              <a:t>завершение исследования осмотром брюшной полости, оставлением контрольных дренажей и другими вмешательствами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355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Times New Roman</vt:lpstr>
      <vt:lpstr>Оформление по умолчанию</vt:lpstr>
      <vt:lpstr>Прикладная анатомия брюшной стенки  Техника лапароскопии</vt:lpstr>
      <vt:lpstr>Области брюшной стенки</vt:lpstr>
      <vt:lpstr>Слои брюшной стенки</vt:lpstr>
      <vt:lpstr>Возможные положения конца иглы после ее прохождения через брюшную стенку</vt:lpstr>
      <vt:lpstr>Проведение иглы через слои брюшной стенки</vt:lpstr>
      <vt:lpstr>Смещение париетальной брюшины  перед ее перфорацией</vt:lpstr>
      <vt:lpstr>Введение первого троакара по Хассону</vt:lpstr>
      <vt:lpstr>Анатомия сосудов брюшной стенки</vt:lpstr>
      <vt:lpstr>Этапы лапароскопии</vt:lpstr>
      <vt:lpstr>Типичные точки для наложения пневмоперитонеума</vt:lpstr>
      <vt:lpstr>Правила проведения лапароскопии</vt:lpstr>
      <vt:lpstr>Боковой наклон операционного стола </vt:lpstr>
      <vt:lpstr>Положение Тренделенбурга</vt:lpstr>
      <vt:lpstr>Положение Фаулера</vt:lpstr>
      <vt:lpstr>Очередность планового осмотра</vt:lpstr>
      <vt:lpstr>Лапароскопия завершается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Попова </cp:lastModifiedBy>
  <cp:revision>21</cp:revision>
  <dcterms:created xsi:type="dcterms:W3CDTF">1601-01-01T00:00:00Z</dcterms:created>
  <dcterms:modified xsi:type="dcterms:W3CDTF">2023-04-03T11:35:34Z</dcterms:modified>
</cp:coreProperties>
</file>