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93" r:id="rId4"/>
    <p:sldId id="284" r:id="rId5"/>
    <p:sldId id="294" r:id="rId6"/>
    <p:sldId id="295" r:id="rId7"/>
    <p:sldId id="296" r:id="rId8"/>
    <p:sldId id="297" r:id="rId9"/>
    <p:sldId id="285" r:id="rId10"/>
    <p:sldId id="298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2E3C6"/>
    <a:srgbClr val="007366"/>
    <a:srgbClr val="E5C78C"/>
    <a:srgbClr val="076434"/>
    <a:srgbClr val="FFFFFF"/>
    <a:srgbClr val="008000"/>
    <a:srgbClr val="009900"/>
    <a:srgbClr val="078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93842" autoAdjust="0"/>
  </p:normalViewPr>
  <p:slideViewPr>
    <p:cSldViewPr>
      <p:cViewPr varScale="1">
        <p:scale>
          <a:sx n="67" d="100"/>
          <a:sy n="67" d="100"/>
        </p:scale>
        <p:origin x="12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E79E3-F0A1-4A0B-B14A-729849E5C1C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4944-BA2B-473A-80CF-98BE18741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МРТ Т2ВИ FS в аксиальной проекции, этот же пациент. Дополнительные характерные изменения, свойственные параличу левой голосовой складки. Черпаловидно-надгортанная складка утолщена и смещена в медиальную сторону, левый грушевидный синус расширен.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4944-BA2B-473A-80CF-98BE1874194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МРТ Т2ВИ FS в аксиальной проекции, этот же пациент. Дополнительные характерные изменения, свойственные параличу левой голосовой складки. Черпаловидно-надгортанная складка утолщена и смещена в медиальную сторону, левый грушевидный синус расширен.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4944-BA2B-473A-80CF-98BE1874194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9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МРТ Т2ВИ FS в аксиальной проекции, этот же пациент. Дополнительные характерные изменения, свойственные параличу левой голосовой складки. Черпаловидно-надгортанная складка утолщена и смещена в медиальную сторону, левый грушевидный синус расширен.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4944-BA2B-473A-80CF-98BE1874194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МРТ Т2ВИ FS в аксиальной проекции, этот же пациент. Дополнительные характерные изменения, свойственные параличу левой голосовой складки. Черпаловидно-надгортанная складка утолщена и смещена в медиальную сторону, левый грушевидный синус расширен.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4944-BA2B-473A-80CF-98BE1874194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4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МРТ Т2ВИ FS в аксиальной проекции, этот же пациент. Дополнительные характерные изменения, свойственные параличу левой голосовой складки. Черпаловидно-надгортанная складка утолщена и смещена в медиальную сторону, левый грушевидный синус расширен.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4944-BA2B-473A-80CF-98BE1874194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9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МРТ Т2ВИ FS в аксиальной проекции, этот же пациент. Дополнительные характерные изменения, свойственные параличу левой голосовой складки. Черпаловидно-надгортанная складка утолщена и смещена в медиальную сторону, левый грушевидный синус расширен.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4944-BA2B-473A-80CF-98BE1874194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4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МРТ Т2ВИ FS в аксиальной проекции, этот же пациент. Дополнительные характерные изменения, свойственные параличу левой голосовой складки. Черпаловидно-надгортанная складка утолщена и смещена в медиальную сторону, левый грушевидный синус расширен.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4944-BA2B-473A-80CF-98BE1874194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5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МРТ Т2ВИ FS в аксиальной проекции, этот же пациент. Дополнительные характерные изменения, свойственные параличу левой голосовой складки. Черпаловидно-надгортанная складка утолщена и смещена в медиальную сторону, левый грушевидный синус расширен.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4944-BA2B-473A-80CF-98BE1874194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7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МРТ Т2ВИ FS в аксиальной проекции, этот же пациент. Дополнительные характерные изменения, свойственные параличу левой голосовой складки. Черпаловидно-надгортанная складка утолщена и смещена в медиальную сторону, левый грушевидный синус расширен.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4944-BA2B-473A-80CF-98BE1874194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6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4541381"/>
            <a:ext cx="3084263" cy="2286000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ru-RU" sz="1800" b="1" dirty="0">
                <a:solidFill>
                  <a:srgbClr val="007366"/>
                </a:solidFill>
              </a:rPr>
              <a:t>Подготовил:</a:t>
            </a:r>
            <a:r>
              <a:rPr lang="ru-RU" sz="1800" dirty="0">
                <a:solidFill>
                  <a:srgbClr val="007366"/>
                </a:solidFill>
              </a:rPr>
              <a:t> </a:t>
            </a:r>
          </a:p>
          <a:p>
            <a:pPr algn="l"/>
            <a:r>
              <a:rPr lang="ru-RU" sz="1800" dirty="0">
                <a:solidFill>
                  <a:srgbClr val="007366"/>
                </a:solidFill>
              </a:rPr>
              <a:t>студент 5 курса 4 группы</a:t>
            </a:r>
          </a:p>
          <a:p>
            <a:pPr algn="l"/>
            <a:r>
              <a:rPr lang="ru-RU" sz="1800" dirty="0">
                <a:solidFill>
                  <a:srgbClr val="007366"/>
                </a:solidFill>
              </a:rPr>
              <a:t>педиатрического факультета </a:t>
            </a:r>
          </a:p>
          <a:p>
            <a:pPr algn="l"/>
            <a:r>
              <a:rPr lang="ru-RU" sz="1800" dirty="0">
                <a:solidFill>
                  <a:srgbClr val="007366"/>
                </a:solidFill>
              </a:rPr>
              <a:t>М.Ю. Шапошникова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5D064-AD44-4D81-9F68-E5F69385DEEB}"/>
              </a:ext>
            </a:extLst>
          </p:cNvPr>
          <p:cNvSpPr txBox="1"/>
          <p:nvPr/>
        </p:nvSpPr>
        <p:spPr>
          <a:xfrm>
            <a:off x="3619500" y="6336268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366"/>
                </a:solidFill>
                <a:latin typeface="Alegreya Sans Medium"/>
                <a:cs typeface="Times New Roman" panose="02020603050405020304" pitchFamily="18" charset="0"/>
              </a:rPr>
              <a:t>Волгоград, 2023 г.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3000" y="2447925"/>
            <a:ext cx="7239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Кризисная помощь лицам, пережившим утрату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895A2F-BE91-4F49-A6EF-86A24A104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>
            <a:fillRect/>
          </a:stretch>
        </p:blipFill>
        <p:spPr>
          <a:xfrm>
            <a:off x="2982819" y="267027"/>
            <a:ext cx="1491929" cy="1390240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37348D32-ED15-E22D-80A6-3385F00124EB}"/>
              </a:ext>
            </a:extLst>
          </p:cNvPr>
          <p:cNvSpPr txBox="1">
            <a:spLocks/>
          </p:cNvSpPr>
          <p:nvPr/>
        </p:nvSpPr>
        <p:spPr>
          <a:xfrm>
            <a:off x="1143000" y="1673781"/>
            <a:ext cx="6477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007366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6C196-3F27-C4B3-D904-F0529C3B6CDF}"/>
              </a:ext>
            </a:extLst>
          </p:cNvPr>
          <p:cNvSpPr txBox="1">
            <a:spLocks/>
          </p:cNvSpPr>
          <p:nvPr/>
        </p:nvSpPr>
        <p:spPr>
          <a:xfrm>
            <a:off x="1333499" y="2036223"/>
            <a:ext cx="6477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07366"/>
                </a:solidFill>
              </a:rPr>
              <a:t>Волгоградский государственный медицинский университет </a:t>
            </a:r>
            <a:br>
              <a:rPr lang="ru-RU" sz="1800" b="1" dirty="0">
                <a:solidFill>
                  <a:srgbClr val="007366"/>
                </a:solidFill>
              </a:rPr>
            </a:br>
            <a:r>
              <a:rPr lang="ru-RU" sz="1800" b="1" dirty="0">
                <a:solidFill>
                  <a:srgbClr val="007366"/>
                </a:solidFill>
              </a:rPr>
              <a:t>Кафедра психиатрии, наркологии и психотерапии</a:t>
            </a:r>
            <a:endParaRPr lang="ru-RU" sz="2000" dirty="0">
              <a:solidFill>
                <a:srgbClr val="00736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BD4634-4C4F-3D6B-170C-EC168BA7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32" y="267027"/>
            <a:ext cx="1390241" cy="13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447880"/>
            <a:ext cx="7010399" cy="106680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sz="4000" b="1" dirty="0">
                <a:solidFill>
                  <a:srgbClr val="007366"/>
                </a:solidFill>
                <a:latin typeface="Austin Cyr Bold" panose="02020803070702030403" pitchFamily="18" charset="-52"/>
              </a:rPr>
              <a:t>Тактика оказания помощи пациентам с кризисом утраты в зависимости от стадии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67838-C2C5-47E9-AB4B-F44BC965A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>
            <a:fillRect/>
          </a:stretch>
        </p:blipFill>
        <p:spPr>
          <a:xfrm>
            <a:off x="108271" y="57560"/>
            <a:ext cx="1491929" cy="139024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884398B-36C4-1C7A-BCB8-0C6531332A09}"/>
              </a:ext>
            </a:extLst>
          </p:cNvPr>
          <p:cNvSpPr/>
          <p:nvPr/>
        </p:nvSpPr>
        <p:spPr>
          <a:xfrm>
            <a:off x="4429123" y="2006769"/>
            <a:ext cx="4613595" cy="710862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4A7D6-38D2-DA0D-1D9E-1D1CD1781D5D}"/>
              </a:ext>
            </a:extLst>
          </p:cNvPr>
          <p:cNvSpPr txBox="1"/>
          <p:nvPr/>
        </p:nvSpPr>
        <p:spPr>
          <a:xfrm>
            <a:off x="4876800" y="2081661"/>
            <a:ext cx="4463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пациенту в принятии утраты</a:t>
            </a:r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B7191B5F-C02D-CC5A-639E-F50CF52F4860}"/>
              </a:ext>
            </a:extLst>
          </p:cNvPr>
          <p:cNvCxnSpPr>
            <a:cxnSpLocks/>
          </p:cNvCxnSpPr>
          <p:nvPr/>
        </p:nvCxnSpPr>
        <p:spPr>
          <a:xfrm flipV="1">
            <a:off x="2806379" y="2362200"/>
            <a:ext cx="1594171" cy="1419794"/>
          </a:xfrm>
          <a:prstGeom prst="curvedConnector3">
            <a:avLst>
              <a:gd name="adj1" fmla="val 50000"/>
            </a:avLst>
          </a:prstGeom>
          <a:ln w="76200">
            <a:gradFill>
              <a:gsLst>
                <a:gs pos="34000">
                  <a:srgbClr val="ACB282"/>
                </a:gs>
                <a:gs pos="5000">
                  <a:srgbClr val="007366">
                    <a:alpha val="72000"/>
                  </a:srgbClr>
                </a:gs>
                <a:gs pos="79000">
                  <a:srgbClr val="E5C78C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C094559-CBEE-BEA7-0352-0530AEA367B2}"/>
              </a:ext>
            </a:extLst>
          </p:cNvPr>
          <p:cNvSpPr/>
          <p:nvPr/>
        </p:nvSpPr>
        <p:spPr>
          <a:xfrm>
            <a:off x="116835" y="3501960"/>
            <a:ext cx="2558729" cy="623232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4C05BE-C065-2381-46F2-A09A9EF1305D}"/>
              </a:ext>
            </a:extLst>
          </p:cNvPr>
          <p:cNvSpPr txBox="1"/>
          <p:nvPr/>
        </p:nvSpPr>
        <p:spPr>
          <a:xfrm>
            <a:off x="159390" y="3492442"/>
            <a:ext cx="2425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страдания и депрессии 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38D6B2E-C355-8FBD-4347-7D19CE9065F8}"/>
              </a:ext>
            </a:extLst>
          </p:cNvPr>
          <p:cNvSpPr/>
          <p:nvPr/>
        </p:nvSpPr>
        <p:spPr>
          <a:xfrm>
            <a:off x="116835" y="4953000"/>
            <a:ext cx="2558729" cy="935496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A2CB4C-FF38-988C-01FB-95CC4B7D4FBB}"/>
              </a:ext>
            </a:extLst>
          </p:cNvPr>
          <p:cNvSpPr txBox="1"/>
          <p:nvPr/>
        </p:nvSpPr>
        <p:spPr>
          <a:xfrm>
            <a:off x="125400" y="5079950"/>
            <a:ext cx="2425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принятия и реорганизации </a:t>
            </a:r>
          </a:p>
        </p:txBody>
      </p:sp>
      <p:cxnSp>
        <p:nvCxnSpPr>
          <p:cNvPr id="40" name="Соединитель: изогнутый 39">
            <a:extLst>
              <a:ext uri="{FF2B5EF4-FFF2-40B4-BE49-F238E27FC236}">
                <a16:creationId xmlns:a16="http://schemas.microsoft.com/office/drawing/2014/main" id="{12205A90-21E2-F4D8-C371-24DE879CFB5B}"/>
              </a:ext>
            </a:extLst>
          </p:cNvPr>
          <p:cNvCxnSpPr>
            <a:cxnSpLocks/>
          </p:cNvCxnSpPr>
          <p:nvPr/>
        </p:nvCxnSpPr>
        <p:spPr>
          <a:xfrm flipV="1">
            <a:off x="2819638" y="4343400"/>
            <a:ext cx="1468837" cy="1207603"/>
          </a:xfrm>
          <a:prstGeom prst="curvedConnector3">
            <a:avLst>
              <a:gd name="adj1" fmla="val 50000"/>
            </a:avLst>
          </a:prstGeom>
          <a:ln w="76200">
            <a:gradFill>
              <a:gsLst>
                <a:gs pos="34000">
                  <a:srgbClr val="ACB282"/>
                </a:gs>
                <a:gs pos="5000">
                  <a:srgbClr val="007366">
                    <a:alpha val="72000"/>
                  </a:srgbClr>
                </a:gs>
                <a:gs pos="79000">
                  <a:srgbClr val="E5C78C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69CEC2AA-F4A1-C510-ACED-E09344AEC42B}"/>
              </a:ext>
            </a:extLst>
          </p:cNvPr>
          <p:cNvSpPr/>
          <p:nvPr/>
        </p:nvSpPr>
        <p:spPr>
          <a:xfrm>
            <a:off x="4413260" y="3804050"/>
            <a:ext cx="4554525" cy="1987150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8B1D3-3576-0405-70BE-420D0B60AE5E}"/>
              </a:ext>
            </a:extLst>
          </p:cNvPr>
          <p:cNvSpPr txBox="1"/>
          <p:nvPr/>
        </p:nvSpPr>
        <p:spPr>
          <a:xfrm>
            <a:off x="4458659" y="3950565"/>
            <a:ext cx="44637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пациенту в приспособлении к новой реальности; помощь в перестройке систем взаимоотношений с людьми в той мере, в какой это нужно; помощь в пересмотре жизненных приоритетов, выявлении наиболее важных смыслов; помощь в определении долговременных жизненных целей, построении планов на будущее.</a:t>
            </a:r>
          </a:p>
        </p:txBody>
      </p:sp>
    </p:spTree>
    <p:extLst>
      <p:ext uri="{BB962C8B-B14F-4D97-AF65-F5344CB8AC3E}">
        <p14:creationId xmlns:p14="http://schemas.microsoft.com/office/powerpoint/2010/main" val="72584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7400" y="4541381"/>
            <a:ext cx="3084263" cy="2286000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ru-RU" sz="1800" b="1" dirty="0">
                <a:solidFill>
                  <a:srgbClr val="007366"/>
                </a:solidFill>
              </a:rPr>
              <a:t>Подготовил:</a:t>
            </a:r>
            <a:r>
              <a:rPr lang="ru-RU" sz="1800" dirty="0">
                <a:solidFill>
                  <a:srgbClr val="007366"/>
                </a:solidFill>
              </a:rPr>
              <a:t> </a:t>
            </a:r>
          </a:p>
          <a:p>
            <a:pPr algn="l"/>
            <a:r>
              <a:rPr lang="ru-RU" sz="1800" dirty="0">
                <a:solidFill>
                  <a:srgbClr val="007366"/>
                </a:solidFill>
              </a:rPr>
              <a:t>студент 5 курса 4 группы</a:t>
            </a:r>
          </a:p>
          <a:p>
            <a:pPr algn="l"/>
            <a:r>
              <a:rPr lang="ru-RU" sz="1800" dirty="0">
                <a:solidFill>
                  <a:srgbClr val="007366"/>
                </a:solidFill>
              </a:rPr>
              <a:t>педиатрического факультета </a:t>
            </a:r>
          </a:p>
          <a:p>
            <a:pPr algn="l"/>
            <a:r>
              <a:rPr lang="ru-RU" sz="1800" dirty="0">
                <a:solidFill>
                  <a:srgbClr val="007366"/>
                </a:solidFill>
              </a:rPr>
              <a:t>М.Ю. Шапошникова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5D064-AD44-4D81-9F68-E5F69385DEEB}"/>
              </a:ext>
            </a:extLst>
          </p:cNvPr>
          <p:cNvSpPr txBox="1"/>
          <p:nvPr/>
        </p:nvSpPr>
        <p:spPr>
          <a:xfrm>
            <a:off x="3619500" y="6336268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366"/>
                </a:solidFill>
                <a:latin typeface="Alegreya Sans Medium"/>
                <a:cs typeface="Times New Roman" panose="02020603050405020304" pitchFamily="18" charset="0"/>
              </a:rPr>
              <a:t>Волгоград, 2023 г.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3000" y="2447925"/>
            <a:ext cx="7239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Кризисная помощь лицам, пережившим утрату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895A2F-BE91-4F49-A6EF-86A24A104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>
            <a:fillRect/>
          </a:stretch>
        </p:blipFill>
        <p:spPr>
          <a:xfrm>
            <a:off x="2982819" y="267027"/>
            <a:ext cx="1491929" cy="1390240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37348D32-ED15-E22D-80A6-3385F00124EB}"/>
              </a:ext>
            </a:extLst>
          </p:cNvPr>
          <p:cNvSpPr txBox="1">
            <a:spLocks/>
          </p:cNvSpPr>
          <p:nvPr/>
        </p:nvSpPr>
        <p:spPr>
          <a:xfrm>
            <a:off x="1143000" y="1673781"/>
            <a:ext cx="6477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007366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6C196-3F27-C4B3-D904-F0529C3B6CDF}"/>
              </a:ext>
            </a:extLst>
          </p:cNvPr>
          <p:cNvSpPr txBox="1">
            <a:spLocks/>
          </p:cNvSpPr>
          <p:nvPr/>
        </p:nvSpPr>
        <p:spPr>
          <a:xfrm>
            <a:off x="1333499" y="2036223"/>
            <a:ext cx="6477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07366"/>
                </a:solidFill>
              </a:rPr>
              <a:t>Волгоградский государственный медицинский университет </a:t>
            </a:r>
            <a:br>
              <a:rPr lang="ru-RU" sz="1800" b="1" dirty="0">
                <a:solidFill>
                  <a:srgbClr val="007366"/>
                </a:solidFill>
              </a:rPr>
            </a:br>
            <a:r>
              <a:rPr lang="ru-RU" sz="1800" b="1" dirty="0">
                <a:solidFill>
                  <a:srgbClr val="007366"/>
                </a:solidFill>
              </a:rPr>
              <a:t>Кафедра психиатрии, наркологии и психотерапии</a:t>
            </a:r>
            <a:endParaRPr lang="ru-RU" sz="2000" dirty="0">
              <a:solidFill>
                <a:srgbClr val="00736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BD4634-4C4F-3D6B-170C-EC168BA7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32" y="267027"/>
            <a:ext cx="1390241" cy="13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447880"/>
            <a:ext cx="7010399" cy="10668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7366"/>
                </a:solidFill>
                <a:latin typeface="Austin Cyr Bold" panose="02020803070702030403" pitchFamily="18" charset="-52"/>
              </a:rPr>
              <a:t>Определение и классификация кризисов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67838-C2C5-47E9-AB4B-F44BC965A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>
            <a:fillRect/>
          </a:stretch>
        </p:blipFill>
        <p:spPr>
          <a:xfrm>
            <a:off x="108271" y="57560"/>
            <a:ext cx="1491929" cy="13902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4ADCBD-4103-3FA0-D0DB-F189B23CAD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74"/>
          <a:stretch/>
        </p:blipFill>
        <p:spPr>
          <a:xfrm>
            <a:off x="1250841" y="2724150"/>
            <a:ext cx="6642318" cy="368597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16AB799-19EE-F355-6D96-7311D2785DB8}"/>
              </a:ext>
            </a:extLst>
          </p:cNvPr>
          <p:cNvSpPr/>
          <p:nvPr/>
        </p:nvSpPr>
        <p:spPr>
          <a:xfrm>
            <a:off x="751728" y="1662214"/>
            <a:ext cx="7734300" cy="1061935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одержимое 6">
            <a:extLst>
              <a:ext uri="{FF2B5EF4-FFF2-40B4-BE49-F238E27FC236}">
                <a16:creationId xmlns:a16="http://schemas.microsoft.com/office/drawing/2014/main" id="{3B88B2EE-9716-A50B-A8A8-0D2E25636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4235" y="1676400"/>
            <a:ext cx="7529287" cy="243840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Кризис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(от греч.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crisis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— решение, поворотный пункт, исход) определяется как резкий, крутой перелом или острое затруднение в чем-либо, тяжелое переходное состояние или тяжелое положение.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447880"/>
            <a:ext cx="7010399" cy="10668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366"/>
                </a:solidFill>
                <a:latin typeface="Austin Cyr Bold" panose="02020803070702030403" pitchFamily="18" charset="-52"/>
              </a:rPr>
              <a:t>Основные типы утрат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67838-C2C5-47E9-AB4B-F44BC965A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>
            <a:fillRect/>
          </a:stretch>
        </p:blipFill>
        <p:spPr>
          <a:xfrm>
            <a:off x="108271" y="57560"/>
            <a:ext cx="1491929" cy="139024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16AB799-19EE-F355-6D96-7311D2785DB8}"/>
              </a:ext>
            </a:extLst>
          </p:cNvPr>
          <p:cNvSpPr/>
          <p:nvPr/>
        </p:nvSpPr>
        <p:spPr>
          <a:xfrm>
            <a:off x="523128" y="1662214"/>
            <a:ext cx="4048872" cy="1995386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одержимое 6">
            <a:extLst>
              <a:ext uri="{FF2B5EF4-FFF2-40B4-BE49-F238E27FC236}">
                <a16:creationId xmlns:a16="http://schemas.microsoft.com/office/drawing/2014/main" id="{3B88B2EE-9716-A50B-A8A8-0D2E25636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29094"/>
            <a:ext cx="7529287" cy="243840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Безвозвратные</a:t>
            </a:r>
          </a:p>
          <a:p>
            <a:pPr marL="0" indent="0" algn="just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Временные</a:t>
            </a:r>
          </a:p>
          <a:p>
            <a:pPr marL="0" indent="0" algn="just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Социальные утраты</a:t>
            </a:r>
          </a:p>
          <a:p>
            <a:pPr marL="0" indent="0" algn="just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Психические или физические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C452B3-F85A-3F97-3750-BE63C6D26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032" y="1447800"/>
            <a:ext cx="2309044" cy="1447800"/>
          </a:xfrm>
          <a:prstGeom prst="ellipse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9DE7CE-C91B-4FF7-3CAA-C836FCA33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73" y="2649682"/>
            <a:ext cx="2401935" cy="16033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D11769-504D-3002-2BE0-5D5AF6A8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65806"/>
            <a:ext cx="2600068" cy="16033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8404AC8-E0A8-AD70-FD2B-7C4F2009F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3" t="13772"/>
          <a:stretch/>
        </p:blipFill>
        <p:spPr bwMode="auto">
          <a:xfrm>
            <a:off x="-42957" y="3974270"/>
            <a:ext cx="2327891" cy="28837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134632F-041B-0AFD-0CB8-A05358F55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6" r="58780"/>
          <a:stretch/>
        </p:blipFill>
        <p:spPr bwMode="auto">
          <a:xfrm>
            <a:off x="6417543" y="4685163"/>
            <a:ext cx="2414929" cy="17941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0BEE925-7863-E18F-D9FD-C26AD38A4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8817"/>
          <a:stretch/>
        </p:blipFill>
        <p:spPr bwMode="auto">
          <a:xfrm>
            <a:off x="2364173" y="4399370"/>
            <a:ext cx="2207827" cy="23715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D1B143D-34B4-BF85-13B2-0BF4A19FE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1" r="27458"/>
          <a:stretch/>
        </p:blipFill>
        <p:spPr bwMode="auto">
          <a:xfrm>
            <a:off x="4600575" y="5439387"/>
            <a:ext cx="1905702" cy="13809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32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CD5F3C-A028-BFCF-4C8F-067B4F6F8E8A}"/>
              </a:ext>
            </a:extLst>
          </p:cNvPr>
          <p:cNvSpPr/>
          <p:nvPr/>
        </p:nvSpPr>
        <p:spPr>
          <a:xfrm>
            <a:off x="342900" y="1586220"/>
            <a:ext cx="8458200" cy="1524000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447880"/>
            <a:ext cx="7010399" cy="10668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366"/>
                </a:solidFill>
                <a:latin typeface="Austin Cyr Bold" panose="02020803070702030403" pitchFamily="18" charset="-52"/>
              </a:rPr>
              <a:t>Проявления кризиса утраты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67838-C2C5-47E9-AB4B-F44BC965A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>
            <a:fillRect/>
          </a:stretch>
        </p:blipFill>
        <p:spPr>
          <a:xfrm>
            <a:off x="108271" y="57560"/>
            <a:ext cx="1491929" cy="139024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95301" y="1653100"/>
            <a:ext cx="8305799" cy="145287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2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страданье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периодические приступы со спазмами в горле, припадками удушья, учащенным дыханием и постоянной потребностью вздохнуть. Ощущается чувство пустоты в животе, потеря аппетита, мышечной силы. Отмечаются изменения ясности сознания: возникает легкое чувство нереальности и ощущение увеличения эмоционального расстояния, отделяющего человека от других людей.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5F4B6B-16C5-4C15-6BE0-2BAEBCF8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382FC90-A49F-F56B-A2E2-3E790360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3400424"/>
            <a:ext cx="26955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1ACAB6-4C6A-B850-2909-AC4B05D33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090" y="3962400"/>
            <a:ext cx="2772735" cy="18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CD5F3C-A028-BFCF-4C8F-067B4F6F8E8A}"/>
              </a:ext>
            </a:extLst>
          </p:cNvPr>
          <p:cNvSpPr/>
          <p:nvPr/>
        </p:nvSpPr>
        <p:spPr>
          <a:xfrm>
            <a:off x="342900" y="1586220"/>
            <a:ext cx="8458200" cy="1156980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447880"/>
            <a:ext cx="7010399" cy="10668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366"/>
                </a:solidFill>
                <a:latin typeface="Austin Cyr Bold" panose="02020803070702030403" pitchFamily="18" charset="-52"/>
              </a:rPr>
              <a:t>Проявления кризиса утраты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67838-C2C5-47E9-AB4B-F44BC965A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>
            <a:fillRect/>
          </a:stretch>
        </p:blipFill>
        <p:spPr>
          <a:xfrm>
            <a:off x="108271" y="57560"/>
            <a:ext cx="1491929" cy="139024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95301" y="1653100"/>
            <a:ext cx="8305799" cy="10139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2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Поглощенность образом утраченного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 фоне некоторой нереальности происходящего могут возникать зрительные, слуховые или сочетанные иллюзии.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05648F-4341-A944-93E8-DA244E52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81" y="3000273"/>
            <a:ext cx="5548638" cy="341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CD5F3C-A028-BFCF-4C8F-067B4F6F8E8A}"/>
              </a:ext>
            </a:extLst>
          </p:cNvPr>
          <p:cNvSpPr/>
          <p:nvPr/>
        </p:nvSpPr>
        <p:spPr>
          <a:xfrm>
            <a:off x="238125" y="2296164"/>
            <a:ext cx="2400300" cy="699780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447880"/>
            <a:ext cx="7010399" cy="10668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366"/>
                </a:solidFill>
                <a:latin typeface="Austin Cyr Bold" panose="02020803070702030403" pitchFamily="18" charset="-52"/>
              </a:rPr>
              <a:t>Проявления кризиса утраты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67838-C2C5-47E9-AB4B-F44BC965A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>
            <a:fillRect/>
          </a:stretch>
        </p:blipFill>
        <p:spPr>
          <a:xfrm>
            <a:off x="108271" y="57560"/>
            <a:ext cx="1491929" cy="139024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90526" y="2363044"/>
            <a:ext cx="8305799" cy="10139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2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Чувство вины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AAAE227-C5B3-7AAD-9825-D60B1B8D1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1" y="4162426"/>
            <a:ext cx="3788861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9A9F03F-2BD2-4B81-DA71-87A0BAE8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798" y="4051300"/>
            <a:ext cx="421005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1C52F30-212A-61BC-8326-683A4F57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143000"/>
            <a:ext cx="5981700" cy="28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146DB41C-DA90-BD64-D11F-175FECF2DB24}"/>
              </a:ext>
            </a:extLst>
          </p:cNvPr>
          <p:cNvSpPr/>
          <p:nvPr/>
        </p:nvSpPr>
        <p:spPr>
          <a:xfrm>
            <a:off x="3257550" y="1797690"/>
            <a:ext cx="1828800" cy="1492890"/>
          </a:xfrm>
          <a:prstGeom prst="ellipse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3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CD5F3C-A028-BFCF-4C8F-067B4F6F8E8A}"/>
              </a:ext>
            </a:extLst>
          </p:cNvPr>
          <p:cNvSpPr/>
          <p:nvPr/>
        </p:nvSpPr>
        <p:spPr>
          <a:xfrm>
            <a:off x="386861" y="2348220"/>
            <a:ext cx="3114675" cy="699780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447880"/>
            <a:ext cx="7010399" cy="10668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366"/>
                </a:solidFill>
                <a:latin typeface="Austin Cyr Bold" panose="02020803070702030403" pitchFamily="18" charset="-52"/>
              </a:rPr>
              <a:t>Проявления кризиса утраты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67838-C2C5-47E9-AB4B-F44BC965A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>
            <a:fillRect/>
          </a:stretch>
        </p:blipFill>
        <p:spPr>
          <a:xfrm>
            <a:off x="108271" y="57560"/>
            <a:ext cx="1491929" cy="139024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39263" y="2415100"/>
            <a:ext cx="8305799" cy="10139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2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Враждебные реакции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7618D84-1B07-107C-A3F5-542B2CAB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33" y="2133600"/>
            <a:ext cx="4928880" cy="32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D1C57F6-586D-DF8A-0BD9-DC8E4600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3572080"/>
            <a:ext cx="3546236" cy="2838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3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CD5F3C-A028-BFCF-4C8F-067B4F6F8E8A}"/>
              </a:ext>
            </a:extLst>
          </p:cNvPr>
          <p:cNvSpPr/>
          <p:nvPr/>
        </p:nvSpPr>
        <p:spPr>
          <a:xfrm>
            <a:off x="228600" y="1676400"/>
            <a:ext cx="8686800" cy="1390240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447880"/>
            <a:ext cx="7010399" cy="10668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366"/>
                </a:solidFill>
                <a:latin typeface="Austin Cyr Bold" panose="02020803070702030403" pitchFamily="18" charset="-52"/>
              </a:rPr>
              <a:t>Проявления кризиса утраты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67838-C2C5-47E9-AB4B-F44BC965A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>
            <a:fillRect/>
          </a:stretch>
        </p:blipFill>
        <p:spPr>
          <a:xfrm>
            <a:off x="108271" y="57560"/>
            <a:ext cx="1491929" cy="139024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2" y="1743280"/>
            <a:ext cx="8305799" cy="12285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2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Утрата прежних, естественных моделей поведения.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поступках отмечается торопливость, суетливость, человек становится непоседливым или совершает хаотические действия в поисках какого-либо занятия, но оказывается совершенно неспособным к простейшей организованной деятельности.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96DD34B-91E4-B2AD-65C9-C0215C70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3199785"/>
            <a:ext cx="29260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6A70330-E68E-71FC-1BF1-AA693638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95420"/>
            <a:ext cx="3581400" cy="23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2D3CE5C-DBDD-3ADD-6EEC-D1FABE9EDE61}"/>
              </a:ext>
            </a:extLst>
          </p:cNvPr>
          <p:cNvSpPr/>
          <p:nvPr/>
        </p:nvSpPr>
        <p:spPr>
          <a:xfrm>
            <a:off x="228600" y="5346502"/>
            <a:ext cx="8686800" cy="1206698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одержимое 6">
            <a:extLst>
              <a:ext uri="{FF2B5EF4-FFF2-40B4-BE49-F238E27FC236}">
                <a16:creationId xmlns:a16="http://schemas.microsoft.com/office/drawing/2014/main" id="{931ACE53-F4AB-D13A-AE5A-0C9DFD8B6C74}"/>
              </a:ext>
            </a:extLst>
          </p:cNvPr>
          <p:cNvSpPr txBox="1">
            <a:spLocks/>
          </p:cNvSpPr>
          <p:nvPr/>
        </p:nvSpPr>
        <p:spPr>
          <a:xfrm>
            <a:off x="447677" y="5442162"/>
            <a:ext cx="8305799" cy="911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Aft>
                <a:spcPts val="1000"/>
              </a:spcAft>
              <a:buFont typeface="Arial" pitchFamily="34" charset="0"/>
              <a:buNone/>
              <a:tabLst>
                <a:tab pos="2604770" algn="l"/>
              </a:tabLst>
            </a:pPr>
            <a:r>
              <a:rPr lang="ru-RU" sz="1700" b="1" u="sng" dirty="0">
                <a:latin typeface="Times New Roman" panose="02020603050405020304" pitchFamily="18" charset="0"/>
              </a:rPr>
              <a:t>Идентификация с утратой</a:t>
            </a:r>
            <a:r>
              <a:rPr lang="ru-RU" sz="1700" dirty="0">
                <a:latin typeface="Times New Roman" panose="02020603050405020304" pitchFamily="18" charset="0"/>
              </a:rPr>
              <a:t>. В высказываниях и поступках человека появляются черты поведения утраченного. Как правило, идентификация с утратой становится следствием поглощенности образом утраченного.</a:t>
            </a:r>
          </a:p>
        </p:txBody>
      </p:sp>
    </p:spTree>
    <p:extLst>
      <p:ext uri="{BB962C8B-B14F-4D97-AF65-F5344CB8AC3E}">
        <p14:creationId xmlns:p14="http://schemas.microsoft.com/office/powerpoint/2010/main" val="68062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CD5F3C-A028-BFCF-4C8F-067B4F6F8E8A}"/>
              </a:ext>
            </a:extLst>
          </p:cNvPr>
          <p:cNvSpPr/>
          <p:nvPr/>
        </p:nvSpPr>
        <p:spPr>
          <a:xfrm>
            <a:off x="108271" y="2478131"/>
            <a:ext cx="2558729" cy="623232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399" y="447880"/>
            <a:ext cx="7010399" cy="106680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sz="4000" b="1" dirty="0">
                <a:solidFill>
                  <a:srgbClr val="007366"/>
                </a:solidFill>
                <a:latin typeface="Austin Cyr Bold" panose="02020803070702030403" pitchFamily="18" charset="-52"/>
              </a:rPr>
              <a:t>Тактика оказания помощи пациентам с кризисом утраты в зависимости от стадии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67838-C2C5-47E9-AB4B-F44BC965A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>
            <a:fillRect/>
          </a:stretch>
        </p:blipFill>
        <p:spPr>
          <a:xfrm>
            <a:off x="108271" y="57560"/>
            <a:ext cx="1491929" cy="1390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39583-484C-D24D-A9B6-A1D8696B168C}"/>
              </a:ext>
            </a:extLst>
          </p:cNvPr>
          <p:cNvSpPr txBox="1"/>
          <p:nvPr/>
        </p:nvSpPr>
        <p:spPr>
          <a:xfrm>
            <a:off x="110805" y="2451558"/>
            <a:ext cx="2425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шока и отрицания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884398B-36C4-1C7A-BCB8-0C6531332A09}"/>
              </a:ext>
            </a:extLst>
          </p:cNvPr>
          <p:cNvSpPr/>
          <p:nvPr/>
        </p:nvSpPr>
        <p:spPr>
          <a:xfrm>
            <a:off x="4419600" y="1651338"/>
            <a:ext cx="4613595" cy="1701461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4A7D6-38D2-DA0D-1D9E-1D1CD1781D5D}"/>
              </a:ext>
            </a:extLst>
          </p:cNvPr>
          <p:cNvSpPr txBox="1"/>
          <p:nvPr/>
        </p:nvSpPr>
        <p:spPr>
          <a:xfrm>
            <a:off x="4550416" y="1651339"/>
            <a:ext cx="44637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обращение по имени; использование привлекающих внимание, значимых зрительных впечатлений; тактильный контакт с утратившим; открытость по отношению к утратившему и его переживаниям; открытость в выражении чувств по отношению к утратившему и его утрате; разговор об эмоционально значимых моментах случившегося</a:t>
            </a:r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B7191B5F-C02D-CC5A-639E-F50CF52F4860}"/>
              </a:ext>
            </a:extLst>
          </p:cNvPr>
          <p:cNvCxnSpPr>
            <a:cxnSpLocks/>
          </p:cNvCxnSpPr>
          <p:nvPr/>
        </p:nvCxnSpPr>
        <p:spPr>
          <a:xfrm flipV="1">
            <a:off x="2718119" y="1985313"/>
            <a:ext cx="1549081" cy="798038"/>
          </a:xfrm>
          <a:prstGeom prst="curvedConnector3">
            <a:avLst>
              <a:gd name="adj1" fmla="val 50000"/>
            </a:avLst>
          </a:prstGeom>
          <a:ln w="76200">
            <a:gradFill>
              <a:gsLst>
                <a:gs pos="34000">
                  <a:srgbClr val="ACB282"/>
                </a:gs>
                <a:gs pos="5000">
                  <a:srgbClr val="007366">
                    <a:alpha val="72000"/>
                  </a:srgbClr>
                </a:gs>
                <a:gs pos="79000">
                  <a:srgbClr val="E5C78C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C094559-CBEE-BEA7-0352-0530AEA367B2}"/>
              </a:ext>
            </a:extLst>
          </p:cNvPr>
          <p:cNvSpPr/>
          <p:nvPr/>
        </p:nvSpPr>
        <p:spPr>
          <a:xfrm>
            <a:off x="112758" y="3445022"/>
            <a:ext cx="2558729" cy="623232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4C05BE-C065-2381-46F2-A09A9EF1305D}"/>
              </a:ext>
            </a:extLst>
          </p:cNvPr>
          <p:cNvSpPr txBox="1"/>
          <p:nvPr/>
        </p:nvSpPr>
        <p:spPr>
          <a:xfrm>
            <a:off x="159390" y="3492442"/>
            <a:ext cx="2425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гнева и обиды </a:t>
            </a:r>
          </a:p>
        </p:txBody>
      </p:sp>
      <p:cxnSp>
        <p:nvCxnSpPr>
          <p:cNvPr id="25" name="Соединитель: изогнутый 24">
            <a:extLst>
              <a:ext uri="{FF2B5EF4-FFF2-40B4-BE49-F238E27FC236}">
                <a16:creationId xmlns:a16="http://schemas.microsoft.com/office/drawing/2014/main" id="{AEA6B4C1-B4DF-8053-8F76-E5AE4CF070BB}"/>
              </a:ext>
            </a:extLst>
          </p:cNvPr>
          <p:cNvCxnSpPr>
            <a:cxnSpLocks/>
          </p:cNvCxnSpPr>
          <p:nvPr/>
        </p:nvCxnSpPr>
        <p:spPr>
          <a:xfrm>
            <a:off x="2844959" y="3581400"/>
            <a:ext cx="1295400" cy="1154668"/>
          </a:xfrm>
          <a:prstGeom prst="curvedConnector3">
            <a:avLst>
              <a:gd name="adj1" fmla="val 50000"/>
            </a:avLst>
          </a:prstGeom>
          <a:ln w="76200">
            <a:gradFill>
              <a:gsLst>
                <a:gs pos="34000">
                  <a:srgbClr val="ACB282"/>
                </a:gs>
                <a:gs pos="5000">
                  <a:srgbClr val="007366">
                    <a:alpha val="72000"/>
                  </a:srgbClr>
                </a:gs>
                <a:gs pos="79000">
                  <a:srgbClr val="E5C78C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258CDA6-69E5-066B-5733-002604FBD041}"/>
              </a:ext>
            </a:extLst>
          </p:cNvPr>
          <p:cNvSpPr/>
          <p:nvPr/>
        </p:nvSpPr>
        <p:spPr>
          <a:xfrm>
            <a:off x="4419600" y="3756638"/>
            <a:ext cx="4616130" cy="1350478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9A2DF3-60B5-CD2F-A79A-9ADBB3146AE0}"/>
              </a:ext>
            </a:extLst>
          </p:cNvPr>
          <p:cNvSpPr txBox="1"/>
          <p:nvPr/>
        </p:nvSpPr>
        <p:spPr>
          <a:xfrm>
            <a:off x="4549456" y="3848861"/>
            <a:ext cx="446372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помочь пациенту понять, что переживаемые им негативные чувства, направленные на других, являются нормальными; помочь выразить негативные чувства в приемлемой форме, направить их в конструктивное русло. 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38D6B2E-C355-8FBD-4347-7D19CE9065F8}"/>
              </a:ext>
            </a:extLst>
          </p:cNvPr>
          <p:cNvSpPr/>
          <p:nvPr/>
        </p:nvSpPr>
        <p:spPr>
          <a:xfrm>
            <a:off x="108270" y="4398504"/>
            <a:ext cx="2558729" cy="623232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A2CB4C-FF38-988C-01FB-95CC4B7D4FBB}"/>
              </a:ext>
            </a:extLst>
          </p:cNvPr>
          <p:cNvSpPr txBox="1"/>
          <p:nvPr/>
        </p:nvSpPr>
        <p:spPr>
          <a:xfrm>
            <a:off x="116835" y="4525454"/>
            <a:ext cx="2425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гнева и обиды </a:t>
            </a:r>
          </a:p>
        </p:txBody>
      </p:sp>
      <p:cxnSp>
        <p:nvCxnSpPr>
          <p:cNvPr id="40" name="Соединитель: изогнутый 39">
            <a:extLst>
              <a:ext uri="{FF2B5EF4-FFF2-40B4-BE49-F238E27FC236}">
                <a16:creationId xmlns:a16="http://schemas.microsoft.com/office/drawing/2014/main" id="{12205A90-21E2-F4D8-C371-24DE879CFB5B}"/>
              </a:ext>
            </a:extLst>
          </p:cNvPr>
          <p:cNvCxnSpPr>
            <a:cxnSpLocks/>
          </p:cNvCxnSpPr>
          <p:nvPr/>
        </p:nvCxnSpPr>
        <p:spPr>
          <a:xfrm>
            <a:off x="2817652" y="4750784"/>
            <a:ext cx="1295400" cy="1154668"/>
          </a:xfrm>
          <a:prstGeom prst="curvedConnector3">
            <a:avLst>
              <a:gd name="adj1" fmla="val 50000"/>
            </a:avLst>
          </a:prstGeom>
          <a:ln w="76200">
            <a:gradFill>
              <a:gsLst>
                <a:gs pos="34000">
                  <a:srgbClr val="ACB282"/>
                </a:gs>
                <a:gs pos="5000">
                  <a:srgbClr val="007366">
                    <a:alpha val="72000"/>
                  </a:srgbClr>
                </a:gs>
                <a:gs pos="79000">
                  <a:srgbClr val="E5C78C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69CEC2AA-F4A1-C510-ACED-E09344AEC42B}"/>
              </a:ext>
            </a:extLst>
          </p:cNvPr>
          <p:cNvSpPr/>
          <p:nvPr/>
        </p:nvSpPr>
        <p:spPr>
          <a:xfrm>
            <a:off x="4458659" y="5334000"/>
            <a:ext cx="4554525" cy="1154668"/>
          </a:xfrm>
          <a:prstGeom prst="roundRect">
            <a:avLst/>
          </a:prstGeom>
          <a:gradFill flip="none" rotWithShape="1">
            <a:gsLst>
              <a:gs pos="11800">
                <a:srgbClr val="1B7D6A">
                  <a:alpha val="67000"/>
                </a:srgbClr>
              </a:gs>
              <a:gs pos="0">
                <a:srgbClr val="007366">
                  <a:alpha val="70000"/>
                </a:srgbClr>
              </a:gs>
              <a:gs pos="100000">
                <a:srgbClr val="E5C78C">
                  <a:alpha val="8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8B1D3-3576-0405-70BE-420D0B60AE5E}"/>
              </a:ext>
            </a:extLst>
          </p:cNvPr>
          <p:cNvSpPr txBox="1"/>
          <p:nvPr/>
        </p:nvSpPr>
        <p:spPr>
          <a:xfrm>
            <a:off x="4458660" y="5409074"/>
            <a:ext cx="44637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1000"/>
              </a:spcAft>
              <a:buNone/>
              <a:tabLst>
                <a:tab pos="260477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поговорить с утратившим об этом чувстве, дать ему возможность рассказать о своих переживаниях, выразить их; определиться, что пациент  хотел бы сделать с чувством вины; выяснить природу вины.</a:t>
            </a:r>
          </a:p>
        </p:txBody>
      </p:sp>
    </p:spTree>
    <p:extLst>
      <p:ext uri="{BB962C8B-B14F-4D97-AF65-F5344CB8AC3E}">
        <p14:creationId xmlns:p14="http://schemas.microsoft.com/office/powerpoint/2010/main" val="1002862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804</Words>
  <Application>Microsoft Office PowerPoint</Application>
  <PresentationFormat>Экран (4:3)</PresentationFormat>
  <Paragraphs>62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Alegreya Sans Medium</vt:lpstr>
      <vt:lpstr>Arial</vt:lpstr>
      <vt:lpstr>Austin Cyr Bold</vt:lpstr>
      <vt:lpstr>Calibri</vt:lpstr>
      <vt:lpstr>Times New Roman</vt:lpstr>
      <vt:lpstr>Office Theme</vt:lpstr>
      <vt:lpstr>Презентация PowerPoint</vt:lpstr>
      <vt:lpstr>Определение и классификация кризисов</vt:lpstr>
      <vt:lpstr>Основные типы утрат </vt:lpstr>
      <vt:lpstr>Проявления кризиса утраты</vt:lpstr>
      <vt:lpstr>Проявления кризиса утраты</vt:lpstr>
      <vt:lpstr>Проявления кризиса утраты</vt:lpstr>
      <vt:lpstr>Проявления кризиса утраты</vt:lpstr>
      <vt:lpstr>Проявления кризиса утраты</vt:lpstr>
      <vt:lpstr>Тактика оказания помощи пациентам с кризисом утраты в зависимости от стадии</vt:lpstr>
      <vt:lpstr>Тактика оказания помощи пациентам с кризисом утраты в зависимости от стадии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Изобретение микроскопа Хартнака - Оберхойзера</dc:title>
  <dc:creator>Влад</dc:creator>
  <cp:lastModifiedBy>Майя Шапошникова</cp:lastModifiedBy>
  <cp:revision>122</cp:revision>
  <dcterms:created xsi:type="dcterms:W3CDTF">2021-04-18T09:22:50Z</dcterms:created>
  <dcterms:modified xsi:type="dcterms:W3CDTF">2023-10-27T15:04:24Z</dcterms:modified>
</cp:coreProperties>
</file>