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67" r:id="rId5"/>
    <p:sldId id="278" r:id="rId6"/>
    <p:sldId id="277" r:id="rId7"/>
    <p:sldId id="268" r:id="rId8"/>
    <p:sldId id="269" r:id="rId9"/>
    <p:sldId id="270" r:id="rId10"/>
    <p:sldId id="271" r:id="rId11"/>
    <p:sldId id="272" r:id="rId12"/>
    <p:sldId id="261" r:id="rId13"/>
    <p:sldId id="262" r:id="rId14"/>
    <p:sldId id="273" r:id="rId15"/>
    <p:sldId id="274" r:id="rId16"/>
    <p:sldId id="275" r:id="rId17"/>
    <p:sldId id="276" r:id="rId18"/>
    <p:sldId id="263" r:id="rId19"/>
    <p:sldId id="279" r:id="rId20"/>
    <p:sldId id="281" r:id="rId21"/>
    <p:sldId id="282" r:id="rId22"/>
    <p:sldId id="283" r:id="rId23"/>
    <p:sldId id="284" r:id="rId24"/>
    <p:sldId id="285" r:id="rId25"/>
    <p:sldId id="286"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99"/>
    <a:srgbClr val="990000"/>
    <a:srgbClr val="007E39"/>
    <a:srgbClr val="00FFFF"/>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6780" autoAdjust="0"/>
  </p:normalViewPr>
  <p:slideViewPr>
    <p:cSldViewPr>
      <p:cViewPr varScale="1">
        <p:scale>
          <a:sx n="81" d="100"/>
          <a:sy n="81" d="100"/>
        </p:scale>
        <p:origin x="-1421" y="-86"/>
      </p:cViewPr>
      <p:guideLst>
        <p:guide orient="horz" pos="2160"/>
        <p:guide pos="2880"/>
      </p:guideLst>
    </p:cSldViewPr>
  </p:slideViewPr>
  <p:outlineViewPr>
    <p:cViewPr>
      <p:scale>
        <a:sx n="33" d="100"/>
        <a:sy n="33" d="100"/>
      </p:scale>
      <p:origin x="48" y="1246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0FA9164D-9E4D-4064-AFC7-568482598846}" type="datetimeFigureOut">
              <a:rPr lang="ru-RU" smtClean="0">
                <a:solidFill>
                  <a:prstClr val="black">
                    <a:tint val="75000"/>
                  </a:prstClr>
                </a:solidFill>
              </a:rPr>
              <a:pPr/>
              <a:t>25.02.2020</a:t>
            </a:fld>
            <a:endParaRPr lang="ru-RU">
              <a:solidFill>
                <a:prstClr val="black">
                  <a:tint val="75000"/>
                </a:prstClr>
              </a:solidFill>
            </a:endParaRPr>
          </a:p>
        </p:txBody>
      </p:sp>
      <p:sp>
        <p:nvSpPr>
          <p:cNvPr id="6" name="Footer Placeholder 5"/>
          <p:cNvSpPr>
            <a:spLocks noGrp="1"/>
          </p:cNvSpPr>
          <p:nvPr>
            <p:ph type="ftr" sz="quarter" idx="11"/>
          </p:nvPr>
        </p:nvSpPr>
        <p:spPr/>
        <p:txBody>
          <a:bodyPr/>
          <a:lstStyle/>
          <a:p>
            <a:endParaRPr lang="ru-RU">
              <a:solidFill>
                <a:prstClr val="black">
                  <a:tint val="75000"/>
                </a:prstClr>
              </a:solidFill>
            </a:endParaRPr>
          </a:p>
        </p:txBody>
      </p:sp>
      <p:sp>
        <p:nvSpPr>
          <p:cNvPr id="7" name="Slide Number Placeholder 6"/>
          <p:cNvSpPr>
            <a:spLocks noGrp="1"/>
          </p:cNvSpPr>
          <p:nvPr>
            <p:ph type="sldNum" sz="quarter" idx="12"/>
          </p:nvPr>
        </p:nvSpPr>
        <p:spPr/>
        <p:txBody>
          <a:bodyPr/>
          <a:lstStyle/>
          <a:p>
            <a:fld id="{C7F7AD79-0345-45ED-9B74-10619854E6BC}" type="slidenum">
              <a:rPr lang="ru-RU" smtClean="0">
                <a:solidFill>
                  <a:srgbClr val="E84C22"/>
                </a:solidFill>
              </a:rPr>
              <a:pPr/>
              <a:t>‹#›</a:t>
            </a:fld>
            <a:endParaRPr lang="ru-RU">
              <a:solidFill>
                <a:srgbClr val="E84C22"/>
              </a:solidFill>
            </a:endParaRPr>
          </a:p>
        </p:txBody>
      </p:sp>
    </p:spTree>
    <p:extLst>
      <p:ext uri="{BB962C8B-B14F-4D97-AF65-F5344CB8AC3E}">
        <p14:creationId xmlns:p14="http://schemas.microsoft.com/office/powerpoint/2010/main" val="396089303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woTxTwoObj">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0FA9164D-9E4D-4064-AFC7-568482598846}" type="datetimeFigureOut">
              <a:rPr lang="ru-RU" smtClean="0"/>
              <a:pPr/>
              <a:t>25.02.2020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7F7AD79-0345-45ED-9B74-10619854E6BC}"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Tx">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0FA9164D-9E4D-4064-AFC7-568482598846}" type="datetimeFigureOut">
              <a:rPr lang="ru-RU" smtClean="0"/>
              <a:pPr/>
              <a:t>25.02.2020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7F7AD79-0345-45ED-9B74-10619854E6BC}"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FA9164D-9E4D-4064-AFC7-568482598846}" type="datetimeFigureOut">
              <a:rPr lang="ru-RU" smtClean="0"/>
              <a:pPr/>
              <a:t>25.02.2020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7F7AD79-0345-45ED-9B74-10619854E6BC}"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0FA9164D-9E4D-4064-AFC7-568482598846}" type="datetimeFigureOut">
              <a:rPr lang="ru-RU" smtClean="0"/>
              <a:pPr/>
              <a:t>25.02.2020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7F7AD79-0345-45ED-9B74-10619854E6BC}"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FA9164D-9E4D-4064-AFC7-568482598846}" type="datetimeFigureOut">
              <a:rPr lang="ru-RU" smtClean="0">
                <a:solidFill>
                  <a:prstClr val="black">
                    <a:tint val="75000"/>
                  </a:prstClr>
                </a:solidFill>
              </a:rPr>
              <a:pPr/>
              <a:t>25.02.2020</a:t>
            </a:fld>
            <a:endParaRPr lang="ru-RU">
              <a:solidFill>
                <a:prstClr val="black">
                  <a:tint val="75000"/>
                </a:prstClr>
              </a:solidFill>
            </a:endParaRPr>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solidFill>
                <a:prstClr val="black">
                  <a:tint val="75000"/>
                </a:prstClr>
              </a:solidFill>
            </a:endParaRPr>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C7F7AD79-0345-45ED-9B74-10619854E6BC}" type="slidenum">
              <a:rPr lang="ru-RU" smtClean="0">
                <a:solidFill>
                  <a:srgbClr val="E84C22"/>
                </a:solidFill>
              </a:rPr>
              <a:pPr/>
              <a:t>‹#›</a:t>
            </a:fld>
            <a:endParaRPr lang="ru-RU">
              <a:solidFill>
                <a:srgbClr val="E84C22"/>
              </a:solidFill>
            </a:endParaRPr>
          </a:p>
        </p:txBody>
      </p:sp>
    </p:spTree>
    <p:extLst>
      <p:ext uri="{BB962C8B-B14F-4D97-AF65-F5344CB8AC3E}">
        <p14:creationId xmlns:p14="http://schemas.microsoft.com/office/powerpoint/2010/main" val="37789403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3200" dirty="0" smtClean="0"/>
              <a:t/>
            </a:r>
            <a:br>
              <a:rPr lang="ru-RU" sz="3200" dirty="0" smtClean="0"/>
            </a:br>
            <a:r>
              <a:rPr lang="ru-RU" sz="4000" dirty="0" smtClean="0">
                <a:solidFill>
                  <a:srgbClr val="00FFFF"/>
                </a:solidFill>
                <a:effectLst/>
              </a:rPr>
              <a:t/>
            </a:r>
            <a:br>
              <a:rPr lang="ru-RU" sz="4000" dirty="0" smtClean="0">
                <a:solidFill>
                  <a:srgbClr val="00FFFF"/>
                </a:solidFill>
                <a:effectLst/>
              </a:rPr>
            </a:br>
            <a:endParaRPr lang="ru-RU" sz="4000" dirty="0">
              <a:solidFill>
                <a:srgbClr val="00FFFF"/>
              </a:solidFill>
              <a:effectLst/>
              <a:latin typeface="+mn-lt"/>
            </a:endParaRPr>
          </a:p>
        </p:txBody>
      </p:sp>
      <p:sp>
        <p:nvSpPr>
          <p:cNvPr id="8" name="Содержимое 7"/>
          <p:cNvSpPr>
            <a:spLocks noGrp="1"/>
          </p:cNvSpPr>
          <p:nvPr>
            <p:ph sz="quarter" idx="2"/>
          </p:nvPr>
        </p:nvSpPr>
        <p:spPr>
          <a:xfrm>
            <a:off x="500034" y="285728"/>
            <a:ext cx="8186767" cy="6074592"/>
          </a:xfrm>
        </p:spPr>
        <p:txBody>
          <a:bodyPr>
            <a:noAutofit/>
          </a:bodyPr>
          <a:lstStyle/>
          <a:p>
            <a:pPr algn="ctr">
              <a:buNone/>
            </a:pPr>
            <a:r>
              <a:rPr lang="en-US" sz="3600" b="1" u="sng" dirty="0" smtClean="0">
                <a:solidFill>
                  <a:srgbClr val="990000"/>
                </a:solidFill>
                <a:latin typeface="Times New Roman" pitchFamily="18" charset="0"/>
                <a:cs typeface="Times New Roman" pitchFamily="18" charset="0"/>
              </a:rPr>
              <a:t>Theme:</a:t>
            </a:r>
            <a:r>
              <a:rPr lang="ru-RU" sz="3600" b="1" u="sng" dirty="0" smtClean="0">
                <a:solidFill>
                  <a:srgbClr val="990000"/>
                </a:solidFill>
                <a:latin typeface="Times New Roman" pitchFamily="18" charset="0"/>
                <a:cs typeface="Times New Roman" pitchFamily="18" charset="0"/>
              </a:rPr>
              <a:t> </a:t>
            </a:r>
            <a:r>
              <a:rPr lang="en-US" sz="3600" b="1" u="sng" dirty="0" smtClean="0">
                <a:solidFill>
                  <a:srgbClr val="990000"/>
                </a:solidFill>
              </a:rPr>
              <a:t>Human in society. Human as a personality.</a:t>
            </a:r>
            <a:endParaRPr lang="ru-RU" sz="3600" b="1" u="sng" dirty="0" smtClean="0">
              <a:solidFill>
                <a:srgbClr val="990000"/>
              </a:solidFill>
            </a:endParaRPr>
          </a:p>
          <a:p>
            <a:pPr lvl="0" algn="ctr">
              <a:buNone/>
            </a:pPr>
            <a:r>
              <a:rPr lang="en-US" sz="3600" b="1" u="sng" dirty="0" smtClean="0">
                <a:solidFill>
                  <a:srgbClr val="990099"/>
                </a:solidFill>
              </a:rPr>
              <a:t>Genesis of society (</a:t>
            </a:r>
            <a:r>
              <a:rPr lang="en-US" sz="3600" b="1" u="sng" dirty="0" err="1" smtClean="0">
                <a:solidFill>
                  <a:srgbClr val="990099"/>
                </a:solidFill>
              </a:rPr>
              <a:t>anthropo</a:t>
            </a:r>
            <a:r>
              <a:rPr lang="en-US" sz="3600" b="1" u="sng" dirty="0" smtClean="0">
                <a:solidFill>
                  <a:srgbClr val="990099"/>
                </a:solidFill>
              </a:rPr>
              <a:t>-genesis, ethno-genesis, socio-genesis).</a:t>
            </a:r>
            <a:r>
              <a:rPr lang="en-US" sz="3600" u="sng" dirty="0" smtClean="0">
                <a:solidFill>
                  <a:srgbClr val="990099"/>
                </a:solidFill>
              </a:rPr>
              <a:t> </a:t>
            </a:r>
            <a:r>
              <a:rPr lang="ru-RU" sz="3600" dirty="0" smtClean="0">
                <a:solidFill>
                  <a:srgbClr val="990000"/>
                </a:solidFill>
                <a:latin typeface="Times New Roman" pitchFamily="18" charset="0"/>
                <a:cs typeface="Times New Roman" pitchFamily="18" charset="0"/>
              </a:rPr>
              <a:t/>
            </a:r>
            <a:br>
              <a:rPr lang="ru-RU" sz="3600" dirty="0" smtClean="0">
                <a:solidFill>
                  <a:srgbClr val="990000"/>
                </a:solidFill>
                <a:latin typeface="Times New Roman" pitchFamily="18" charset="0"/>
                <a:cs typeface="Times New Roman" pitchFamily="18" charset="0"/>
              </a:rPr>
            </a:br>
            <a:r>
              <a:rPr lang="en-US" sz="3600" dirty="0" smtClean="0"/>
              <a:t>Anthropogenesis</a:t>
            </a:r>
            <a:r>
              <a:rPr lang="en-US" sz="3600" b="1" dirty="0" smtClean="0"/>
              <a:t> </a:t>
            </a:r>
            <a:r>
              <a:rPr lang="en-US" sz="3600" dirty="0" smtClean="0"/>
              <a:t>is the process of historical-evolutional formation of physical type of man, development of his activity, language, society. Anthropogenesis is the subject of study of anthropology. </a:t>
            </a:r>
            <a:endParaRPr lang="ru-RU" sz="3600" b="1" dirty="0" smtClean="0">
              <a:solidFill>
                <a:srgbClr val="990000"/>
              </a:solidFill>
            </a:endParaRPr>
          </a:p>
          <a:p>
            <a:pPr lvl="0" algn="ctr">
              <a:buNone/>
            </a:pPr>
            <a:endParaRPr lang="ru-RU" sz="3600" b="1" u="sng" dirty="0" smtClean="0">
              <a:solidFill>
                <a:srgbClr val="99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одержимое 5"/>
          <p:cNvSpPr>
            <a:spLocks noGrp="1"/>
          </p:cNvSpPr>
          <p:nvPr>
            <p:ph sz="half" idx="1"/>
          </p:nvPr>
        </p:nvSpPr>
        <p:spPr>
          <a:xfrm>
            <a:off x="214282" y="-285776"/>
            <a:ext cx="8929718" cy="7143776"/>
          </a:xfrm>
        </p:spPr>
        <p:txBody>
          <a:bodyPr>
            <a:noAutofit/>
          </a:bodyPr>
          <a:lstStyle/>
          <a:p>
            <a:pPr algn="ctr">
              <a:buNone/>
            </a:pPr>
            <a:endParaRPr lang="ru-RU" sz="3200" dirty="0" smtClean="0"/>
          </a:p>
          <a:p>
            <a:pPr algn="ctr">
              <a:buNone/>
            </a:pPr>
            <a:r>
              <a:rPr lang="en-US" sz="3400" b="1" u="sng" dirty="0" smtClean="0">
                <a:solidFill>
                  <a:srgbClr val="990099"/>
                </a:solidFill>
              </a:rPr>
              <a:t>In the </a:t>
            </a:r>
            <a:r>
              <a:rPr lang="en-US" sz="3400" b="1" i="1" u="sng" dirty="0" smtClean="0">
                <a:solidFill>
                  <a:srgbClr val="990099"/>
                </a:solidFill>
              </a:rPr>
              <a:t>structure of society</a:t>
            </a:r>
            <a:r>
              <a:rPr lang="en-US" sz="3400" b="1" u="sng" dirty="0" smtClean="0">
                <a:solidFill>
                  <a:srgbClr val="990099"/>
                </a:solidFill>
              </a:rPr>
              <a:t> is distinguished some levels: </a:t>
            </a:r>
            <a:endParaRPr lang="ru-RU" sz="3400" b="1" u="sng" dirty="0" smtClean="0">
              <a:solidFill>
                <a:srgbClr val="990099"/>
              </a:solidFill>
            </a:endParaRPr>
          </a:p>
          <a:p>
            <a:pPr marL="514350" indent="-514350" algn="ctr">
              <a:buNone/>
            </a:pPr>
            <a:r>
              <a:rPr lang="ru-RU" sz="3400" b="1" dirty="0" smtClean="0"/>
              <a:t>1)  </a:t>
            </a:r>
            <a:r>
              <a:rPr lang="en-US" sz="3400" b="1" dirty="0" smtClean="0"/>
              <a:t>nature; </a:t>
            </a:r>
            <a:endParaRPr lang="ru-RU" sz="3400" b="1" dirty="0" smtClean="0"/>
          </a:p>
          <a:p>
            <a:pPr marL="514350" indent="-514350" algn="ctr">
              <a:buNone/>
            </a:pPr>
            <a:r>
              <a:rPr lang="en-US" sz="3400" b="1" dirty="0" smtClean="0"/>
              <a:t>2) economic life of society; </a:t>
            </a:r>
            <a:endParaRPr lang="ru-RU" sz="3400" b="1" dirty="0" smtClean="0"/>
          </a:p>
          <a:p>
            <a:pPr marL="514350" indent="-514350" algn="ctr">
              <a:buNone/>
            </a:pPr>
            <a:r>
              <a:rPr lang="en-US" sz="3400" b="1" dirty="0" smtClean="0"/>
              <a:t>3) social structure (social role, group, connections); </a:t>
            </a:r>
            <a:endParaRPr lang="ru-RU" sz="3400" b="1" dirty="0" smtClean="0"/>
          </a:p>
          <a:p>
            <a:pPr marL="514350" indent="-514350" algn="ctr">
              <a:buNone/>
            </a:pPr>
            <a:r>
              <a:rPr lang="en-US" sz="3400" b="1" dirty="0" smtClean="0"/>
              <a:t>4) political life of society (state, politic parts and social organizations); </a:t>
            </a:r>
            <a:endParaRPr lang="ru-RU" sz="3400" b="1" dirty="0" smtClean="0"/>
          </a:p>
          <a:p>
            <a:pPr marL="514350" indent="-514350" algn="ctr">
              <a:buNone/>
            </a:pPr>
            <a:r>
              <a:rPr lang="en-US" sz="3400" b="1" dirty="0" smtClean="0"/>
              <a:t>5) spiritual life of society (science, politic, moral, religion, art, philosophy). </a:t>
            </a:r>
            <a:endParaRPr lang="ru-RU" sz="3400" b="1"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428652"/>
            <a:ext cx="8501122" cy="7072362"/>
          </a:xfrm>
        </p:spPr>
        <p:txBody>
          <a:bodyPr>
            <a:noAutofit/>
          </a:bodyPr>
          <a:lstStyle/>
          <a:p>
            <a:pPr marL="3175" indent="-3175" algn="ctr">
              <a:buNone/>
            </a:pPr>
            <a:endParaRPr lang="ru-RU" sz="3200" b="1" dirty="0" smtClean="0">
              <a:solidFill>
                <a:srgbClr val="990000"/>
              </a:solidFill>
            </a:endParaRPr>
          </a:p>
          <a:p>
            <a:pPr marL="3175" indent="-3175" algn="ctr">
              <a:buNone/>
            </a:pPr>
            <a:r>
              <a:rPr lang="en-US" sz="3200" dirty="0" smtClean="0"/>
              <a:t>In the structure of the society there are some spheres of social life: (</a:t>
            </a:r>
            <a:r>
              <a:rPr lang="en-US" sz="3200" b="1" i="1" dirty="0" smtClean="0">
                <a:solidFill>
                  <a:srgbClr val="990099"/>
                </a:solidFill>
              </a:rPr>
              <a:t>economic, political, social, spiritual</a:t>
            </a:r>
            <a:r>
              <a:rPr lang="en-US" sz="3200" dirty="0" smtClean="0"/>
              <a:t>). </a:t>
            </a:r>
            <a:endParaRPr lang="ru-RU" sz="3200" dirty="0" smtClean="0"/>
          </a:p>
          <a:p>
            <a:pPr marL="3175" indent="-3175" algn="ctr">
              <a:buNone/>
            </a:pPr>
            <a:r>
              <a:rPr lang="en-US" sz="3200" dirty="0" smtClean="0"/>
              <a:t>The </a:t>
            </a:r>
            <a:r>
              <a:rPr lang="en-US" sz="3200" b="1" dirty="0" smtClean="0">
                <a:solidFill>
                  <a:srgbClr val="990099"/>
                </a:solidFill>
              </a:rPr>
              <a:t>economic sphere</a:t>
            </a:r>
            <a:r>
              <a:rPr lang="en-US" sz="3200" dirty="0" smtClean="0">
                <a:solidFill>
                  <a:srgbClr val="990099"/>
                </a:solidFill>
              </a:rPr>
              <a:t> </a:t>
            </a:r>
            <a:r>
              <a:rPr lang="en-US" sz="3200" dirty="0" smtClean="0"/>
              <a:t>can be divided on the base of the material human needs for food, clothing, material means of existence. The need of organization is realized due to the political and legal sphere. </a:t>
            </a:r>
            <a:endParaRPr lang="ru-RU" sz="3200" dirty="0" smtClean="0"/>
          </a:p>
          <a:p>
            <a:pPr marL="3175" indent="-3175" algn="ctr">
              <a:buNone/>
            </a:pPr>
            <a:r>
              <a:rPr lang="en-US" sz="3200" b="1" dirty="0" smtClean="0">
                <a:solidFill>
                  <a:srgbClr val="990099"/>
                </a:solidFill>
              </a:rPr>
              <a:t>Social sphere</a:t>
            </a:r>
            <a:r>
              <a:rPr lang="en-US" sz="3200" dirty="0" smtClean="0"/>
              <a:t> corresponds to the needs of people in the communication. </a:t>
            </a:r>
            <a:endParaRPr lang="ru-RU" sz="3200" dirty="0" smtClean="0"/>
          </a:p>
          <a:p>
            <a:pPr marL="3175" indent="-3175" algn="ctr">
              <a:buNone/>
            </a:pPr>
            <a:r>
              <a:rPr lang="en-US" sz="3200" b="1" dirty="0" smtClean="0">
                <a:solidFill>
                  <a:srgbClr val="990099"/>
                </a:solidFill>
              </a:rPr>
              <a:t>Spiritual sphere </a:t>
            </a:r>
            <a:r>
              <a:rPr lang="en-US" sz="3200" dirty="0" smtClean="0"/>
              <a:t>corresponds to the needs in self-realization and development of their abilities.</a:t>
            </a:r>
            <a:endParaRPr lang="ru-RU" sz="3200" dirty="0" smtClean="0"/>
          </a:p>
          <a:p>
            <a:pPr marL="3175" indent="-3175" algn="ctr">
              <a:buNone/>
            </a:pPr>
            <a:endParaRPr lang="ru-RU" sz="3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одержимое 5"/>
          <p:cNvSpPr>
            <a:spLocks noGrp="1"/>
          </p:cNvSpPr>
          <p:nvPr>
            <p:ph idx="1"/>
          </p:nvPr>
        </p:nvSpPr>
        <p:spPr>
          <a:xfrm>
            <a:off x="214282" y="214290"/>
            <a:ext cx="8472518" cy="6110310"/>
          </a:xfrm>
        </p:spPr>
        <p:txBody>
          <a:bodyPr>
            <a:noAutofit/>
          </a:bodyPr>
          <a:lstStyle/>
          <a:p>
            <a:pPr algn="ctr">
              <a:buNone/>
            </a:pPr>
            <a:r>
              <a:rPr lang="en-US" sz="2800" dirty="0" smtClean="0"/>
              <a:t>In the base of economic sphere are two: </a:t>
            </a:r>
            <a:r>
              <a:rPr lang="en-US" sz="2800" b="1" i="1" u="sng" dirty="0" smtClean="0">
                <a:solidFill>
                  <a:srgbClr val="990099"/>
                </a:solidFill>
              </a:rPr>
              <a:t>productive forces</a:t>
            </a:r>
            <a:r>
              <a:rPr lang="en-US" sz="2800" dirty="0" smtClean="0">
                <a:solidFill>
                  <a:srgbClr val="990099"/>
                </a:solidFill>
              </a:rPr>
              <a:t> and </a:t>
            </a:r>
            <a:r>
              <a:rPr lang="en-US" sz="2800" b="1" i="1" u="sng" dirty="0" smtClean="0">
                <a:solidFill>
                  <a:srgbClr val="990099"/>
                </a:solidFill>
              </a:rPr>
              <a:t>production relations</a:t>
            </a:r>
            <a:r>
              <a:rPr lang="en-US" sz="2800" dirty="0" smtClean="0"/>
              <a:t>. </a:t>
            </a:r>
            <a:r>
              <a:rPr lang="en-US" sz="2800" b="1" i="1" u="sng" dirty="0" smtClean="0">
                <a:solidFill>
                  <a:srgbClr val="990000"/>
                </a:solidFill>
              </a:rPr>
              <a:t>Productive forces</a:t>
            </a:r>
            <a:r>
              <a:rPr lang="en-US" sz="2800" dirty="0" smtClean="0">
                <a:solidFill>
                  <a:srgbClr val="990000"/>
                </a:solidFill>
              </a:rPr>
              <a:t> </a:t>
            </a:r>
            <a:r>
              <a:rPr lang="en-US" sz="2800" dirty="0" smtClean="0"/>
              <a:t>consist of: </a:t>
            </a:r>
            <a:r>
              <a:rPr lang="en-US" sz="2800" b="1" dirty="0" smtClean="0">
                <a:solidFill>
                  <a:srgbClr val="990000"/>
                </a:solidFill>
              </a:rPr>
              <a:t>tools of </a:t>
            </a:r>
            <a:r>
              <a:rPr lang="en-US" sz="2800" b="1" dirty="0" err="1" smtClean="0">
                <a:solidFill>
                  <a:srgbClr val="990000"/>
                </a:solidFill>
              </a:rPr>
              <a:t>labour</a:t>
            </a:r>
            <a:r>
              <a:rPr lang="en-US" sz="2800" dirty="0" smtClean="0">
                <a:solidFill>
                  <a:srgbClr val="990000"/>
                </a:solidFill>
              </a:rPr>
              <a:t> and </a:t>
            </a:r>
            <a:r>
              <a:rPr lang="en-US" sz="2800" b="1" dirty="0" smtClean="0">
                <a:solidFill>
                  <a:srgbClr val="990000"/>
                </a:solidFill>
              </a:rPr>
              <a:t>man</a:t>
            </a:r>
            <a:r>
              <a:rPr lang="en-US" sz="2800" dirty="0" smtClean="0"/>
              <a:t>, who produce things. </a:t>
            </a:r>
            <a:endParaRPr lang="ru-RU" sz="2800" dirty="0" smtClean="0"/>
          </a:p>
          <a:p>
            <a:pPr algn="ctr">
              <a:buNone/>
            </a:pPr>
            <a:r>
              <a:rPr lang="en-US" sz="2800" dirty="0" smtClean="0"/>
              <a:t>Inventing new tools of </a:t>
            </a:r>
            <a:r>
              <a:rPr lang="en-US" sz="2800" dirty="0" err="1" smtClean="0"/>
              <a:t>labour</a:t>
            </a:r>
            <a:r>
              <a:rPr lang="en-US" sz="2800" dirty="0" smtClean="0"/>
              <a:t>, people need to improve yourself. New instruments of </a:t>
            </a:r>
            <a:r>
              <a:rPr lang="en-US" sz="2800" dirty="0" err="1" smtClean="0"/>
              <a:t>labour</a:t>
            </a:r>
            <a:r>
              <a:rPr lang="en-US" sz="2800" dirty="0" smtClean="0"/>
              <a:t> release more time for intellectual activity of man. In human history exist three jumps due to interconnection of people and instruments of </a:t>
            </a:r>
            <a:r>
              <a:rPr lang="en-US" sz="2800" dirty="0" err="1" smtClean="0"/>
              <a:t>labour</a:t>
            </a:r>
            <a:r>
              <a:rPr lang="en-US" sz="2800" dirty="0" smtClean="0"/>
              <a:t>: 1) the first is connected with the origin of agriculture 2) the second - with the origin of industry 3) the third - technological and information. The </a:t>
            </a:r>
            <a:r>
              <a:rPr lang="en-US" sz="2800" b="1" i="1" u="sng" dirty="0" smtClean="0">
                <a:solidFill>
                  <a:srgbClr val="990000"/>
                </a:solidFill>
              </a:rPr>
              <a:t>production relations</a:t>
            </a:r>
            <a:r>
              <a:rPr lang="en-US" sz="2800" dirty="0" smtClean="0">
                <a:solidFill>
                  <a:srgbClr val="990000"/>
                </a:solidFill>
              </a:rPr>
              <a:t> </a:t>
            </a:r>
            <a:r>
              <a:rPr lang="en-US" sz="2800" dirty="0" smtClean="0"/>
              <a:t>are relationship between people that arises in the process of their activities, partnership, mutual, dominance and submission.</a:t>
            </a:r>
            <a:endParaRPr lang="ru-RU" sz="2800" dirty="0" smtClean="0"/>
          </a:p>
          <a:p>
            <a:pPr algn="ctr">
              <a:buNone/>
            </a:pPr>
            <a:endParaRPr lang="ru-RU" sz="3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309360"/>
          </a:xfrm>
        </p:spPr>
        <p:txBody>
          <a:bodyPr>
            <a:noAutofit/>
          </a:bodyPr>
          <a:lstStyle/>
          <a:p>
            <a:pPr marL="3175" indent="-3175" algn="ctr">
              <a:buNone/>
            </a:pPr>
            <a:r>
              <a:rPr lang="en-US" sz="2900" b="1" i="1" u="sng" dirty="0" smtClean="0">
                <a:solidFill>
                  <a:srgbClr val="990000"/>
                </a:solidFill>
              </a:rPr>
              <a:t>Political organization of society</a:t>
            </a:r>
            <a:r>
              <a:rPr lang="en-US" sz="2900" dirty="0" smtClean="0"/>
              <a:t>, or the body politic, or, more narrowly, the institutions of government. The state is a form of human association distinguished from other social groups by its purpose, the establishment of order and security; its methods, the laws and their enforcement; its territory, the area of jurisdiction or geographic boundaries; and finally by its sovereignty. The state consists, most broadly, of the agreement of the individuals on the means whereby disputes are settled in the form of laws. English philosopher of New Time J. Locke said that the state is the social contract by which individuals agree not to infringe on each other's «natural rights» to life, liberty, and property, in exchange for which each man secures his own «sphere of liberty».</a:t>
            </a:r>
            <a:endParaRPr lang="ru-RU" sz="2900" dirty="0" smtClean="0"/>
          </a:p>
          <a:p>
            <a:pPr marL="3175" indent="-3175" algn="ctr">
              <a:buNone/>
            </a:pPr>
            <a:endParaRPr lang="ru-RU" sz="3000" b="1"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Содержимое 4"/>
          <p:cNvSpPr>
            <a:spLocks noGrp="1"/>
          </p:cNvSpPr>
          <p:nvPr>
            <p:ph sz="half" idx="1"/>
          </p:nvPr>
        </p:nvSpPr>
        <p:spPr>
          <a:xfrm>
            <a:off x="0" y="0"/>
            <a:ext cx="9144000" cy="6858000"/>
          </a:xfrm>
        </p:spPr>
        <p:txBody>
          <a:bodyPr>
            <a:noAutofit/>
          </a:bodyPr>
          <a:lstStyle/>
          <a:p>
            <a:pPr algn="ctr">
              <a:buNone/>
            </a:pPr>
            <a:r>
              <a:rPr lang="en-US" dirty="0" smtClean="0"/>
              <a:t>People belong to the state, through its association: </a:t>
            </a:r>
            <a:r>
              <a:rPr lang="en-US" b="1" i="1" u="sng" dirty="0" smtClean="0">
                <a:solidFill>
                  <a:srgbClr val="990000"/>
                </a:solidFill>
              </a:rPr>
              <a:t>political parties</a:t>
            </a:r>
            <a:r>
              <a:rPr lang="en-US" dirty="0" smtClean="0">
                <a:solidFill>
                  <a:srgbClr val="990000"/>
                </a:solidFill>
              </a:rPr>
              <a:t> </a:t>
            </a:r>
            <a:r>
              <a:rPr lang="en-US" dirty="0" smtClean="0"/>
              <a:t>and </a:t>
            </a:r>
            <a:r>
              <a:rPr lang="en-US" b="1" i="1" u="sng" dirty="0" smtClean="0">
                <a:solidFill>
                  <a:srgbClr val="990000"/>
                </a:solidFill>
              </a:rPr>
              <a:t>public organizations</a:t>
            </a:r>
            <a:r>
              <a:rPr lang="en-US" dirty="0" smtClean="0"/>
              <a:t>. Public organizations represent the interests of different groups and stratum of the society that have the similar purposes (for example: ecological organization, the organization for the protection of the rights of consumers). In contrast to the </a:t>
            </a:r>
            <a:r>
              <a:rPr lang="en-US" b="1" i="1" u="sng" dirty="0" smtClean="0">
                <a:solidFill>
                  <a:srgbClr val="990000"/>
                </a:solidFill>
              </a:rPr>
              <a:t>political parties</a:t>
            </a:r>
            <a:r>
              <a:rPr lang="en-US" dirty="0" smtClean="0"/>
              <a:t>, the main role of such structures - to regulate the life of people in the society with the purpose to protect of the general interests. </a:t>
            </a:r>
            <a:endParaRPr lang="ru-RU" dirty="0" smtClean="0"/>
          </a:p>
          <a:p>
            <a:pPr algn="ctr">
              <a:buNone/>
            </a:pPr>
            <a:r>
              <a:rPr lang="en-US" dirty="0" smtClean="0"/>
              <a:t>The purpose of </a:t>
            </a:r>
            <a:r>
              <a:rPr lang="en-US" b="1" i="1" u="sng" dirty="0" smtClean="0">
                <a:solidFill>
                  <a:srgbClr val="990000"/>
                </a:solidFill>
              </a:rPr>
              <a:t>political parties</a:t>
            </a:r>
            <a:r>
              <a:rPr lang="en-US" dirty="0" smtClean="0">
                <a:solidFill>
                  <a:srgbClr val="990000"/>
                </a:solidFill>
              </a:rPr>
              <a:t> </a:t>
            </a:r>
            <a:r>
              <a:rPr lang="en-US" dirty="0" smtClean="0"/>
              <a:t>is always the conquest of power for realization of its program tasks that can include, in some cases, a radical change of the social-economic system or - improvement of existing system, correct it in the interests of some stratum of the society. Political parties are always under the motto of specific ideology. Political parties are the stable organization.</a:t>
            </a:r>
            <a:endParaRPr lang="ru-RU" dirty="0" smtClean="0"/>
          </a:p>
          <a:p>
            <a:pPr algn="ctr">
              <a:buNone/>
            </a:pPr>
            <a:endParaRPr lang="ru-RU"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одержимое 5"/>
          <p:cNvSpPr>
            <a:spLocks noGrp="1"/>
          </p:cNvSpPr>
          <p:nvPr>
            <p:ph sz="half" idx="1"/>
          </p:nvPr>
        </p:nvSpPr>
        <p:spPr>
          <a:xfrm>
            <a:off x="0" y="-428652"/>
            <a:ext cx="9144000" cy="7072362"/>
          </a:xfrm>
        </p:spPr>
        <p:txBody>
          <a:bodyPr>
            <a:noAutofit/>
          </a:bodyPr>
          <a:lstStyle/>
          <a:p>
            <a:pPr algn="ctr">
              <a:buNone/>
            </a:pPr>
            <a:endParaRPr lang="ru-RU" sz="3200" dirty="0" smtClean="0"/>
          </a:p>
          <a:p>
            <a:pPr algn="ctr">
              <a:buNone/>
            </a:pPr>
            <a:r>
              <a:rPr lang="en-US" sz="3200" dirty="0" smtClean="0"/>
              <a:t>The </a:t>
            </a:r>
            <a:r>
              <a:rPr lang="en-US" sz="3200" b="1" i="1" u="sng" dirty="0" smtClean="0">
                <a:solidFill>
                  <a:srgbClr val="990099"/>
                </a:solidFill>
              </a:rPr>
              <a:t>spiritual sphere of life of the society</a:t>
            </a:r>
            <a:r>
              <a:rPr lang="en-US" sz="3200" dirty="0" smtClean="0">
                <a:solidFill>
                  <a:srgbClr val="990099"/>
                </a:solidFill>
              </a:rPr>
              <a:t> </a:t>
            </a:r>
            <a:r>
              <a:rPr lang="en-US" sz="3200" dirty="0" smtClean="0"/>
              <a:t>is the sphere of the manifestation of the highest creative activity. In the spiritual sphere there are such social institutions as morals, law, politics, philosophy, religion, art. Each element of the spiritual sphere is specific. Religion is the unique reflection in the mind of the people of the forces of nature and society. Art expresses aesthetic reflection of reality. Science is based on the knowledge of the laws of nature. </a:t>
            </a:r>
            <a:r>
              <a:rPr lang="en-US" sz="3200" b="1" dirty="0" smtClean="0">
                <a:solidFill>
                  <a:srgbClr val="990000"/>
                </a:solidFill>
              </a:rPr>
              <a:t>All spheres of social life are closely connected</a:t>
            </a:r>
            <a:r>
              <a:rPr lang="en-US" sz="3200" dirty="0" smtClean="0">
                <a:solidFill>
                  <a:srgbClr val="990000"/>
                </a:solidFill>
              </a:rPr>
              <a:t>. </a:t>
            </a:r>
            <a:r>
              <a:rPr lang="en-US" sz="3200" dirty="0" smtClean="0"/>
              <a:t>For example, the character of economic relations can influence on the social and political structure.</a:t>
            </a:r>
            <a:endParaRPr lang="ru-RU" sz="3200" dirty="0" smtClean="0"/>
          </a:p>
          <a:p>
            <a:pPr algn="ctr">
              <a:buNone/>
            </a:pPr>
            <a:endParaRPr lang="ru-RU" sz="36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sz="half" idx="1"/>
          </p:nvPr>
        </p:nvSpPr>
        <p:spPr>
          <a:xfrm>
            <a:off x="0" y="0"/>
            <a:ext cx="8929718" cy="6858000"/>
          </a:xfrm>
        </p:spPr>
        <p:txBody>
          <a:bodyPr>
            <a:noAutofit/>
          </a:bodyPr>
          <a:lstStyle/>
          <a:p>
            <a:pPr algn="ctr">
              <a:buNone/>
            </a:pPr>
            <a:r>
              <a:rPr lang="en-US" sz="3200" b="1" u="sng" dirty="0" smtClean="0">
                <a:solidFill>
                  <a:srgbClr val="990000"/>
                </a:solidFill>
              </a:rPr>
              <a:t>Man, individual, personality. </a:t>
            </a:r>
            <a:endParaRPr lang="ru-RU" sz="3200" b="1" u="sng" dirty="0" smtClean="0">
              <a:solidFill>
                <a:srgbClr val="990000"/>
              </a:solidFill>
            </a:endParaRPr>
          </a:p>
          <a:p>
            <a:pPr algn="ctr">
              <a:buNone/>
            </a:pPr>
            <a:r>
              <a:rPr lang="en-US" sz="3200" dirty="0" smtClean="0"/>
              <a:t>Concept of </a:t>
            </a:r>
            <a:r>
              <a:rPr lang="en-US" sz="3200" b="1" i="1" u="sng" dirty="0" smtClean="0">
                <a:solidFill>
                  <a:srgbClr val="990099"/>
                </a:solidFill>
              </a:rPr>
              <a:t>man</a:t>
            </a:r>
            <a:r>
              <a:rPr lang="en-US" sz="3200" dirty="0" smtClean="0">
                <a:solidFill>
                  <a:srgbClr val="990099"/>
                </a:solidFill>
              </a:rPr>
              <a:t> </a:t>
            </a:r>
            <a:r>
              <a:rPr lang="en-US" sz="3200" dirty="0" smtClean="0"/>
              <a:t>is the general concept that expresses the common features inherent to the humankind in whole. In this concept can be included biological, psychological and social features of man. </a:t>
            </a:r>
            <a:endParaRPr lang="ru-RU" sz="3200" dirty="0" smtClean="0"/>
          </a:p>
          <a:p>
            <a:pPr algn="ctr">
              <a:buNone/>
            </a:pPr>
            <a:r>
              <a:rPr lang="en-US" sz="3200" b="1" i="1" u="sng" dirty="0" smtClean="0">
                <a:solidFill>
                  <a:srgbClr val="990099"/>
                </a:solidFill>
              </a:rPr>
              <a:t>Individual</a:t>
            </a:r>
            <a:r>
              <a:rPr lang="en-US" sz="3200" dirty="0" smtClean="0"/>
              <a:t> is a specific man who has along with the tribal features of homo sapiens (intelligent man) - individual features. It concerns to his natural and mental peculiarities: peculiarities of memory, imagination, temperament, character of thinking. In other words, the individual - is just a single human being, part of the nature.</a:t>
            </a:r>
            <a:endParaRPr lang="ru-RU" sz="3200" dirty="0" smtClean="0"/>
          </a:p>
          <a:p>
            <a:pPr algn="ctr">
              <a:buNone/>
            </a:pPr>
            <a:endParaRPr lang="ru-RU" sz="3400" b="1" dirty="0" smtClean="0">
              <a:solidFill>
                <a:srgbClr val="9900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одержимое 5"/>
          <p:cNvSpPr>
            <a:spLocks noGrp="1"/>
          </p:cNvSpPr>
          <p:nvPr>
            <p:ph sz="half" idx="1"/>
          </p:nvPr>
        </p:nvSpPr>
        <p:spPr>
          <a:xfrm>
            <a:off x="214282" y="0"/>
            <a:ext cx="8715436" cy="6429396"/>
          </a:xfrm>
        </p:spPr>
        <p:txBody>
          <a:bodyPr>
            <a:noAutofit/>
          </a:bodyPr>
          <a:lstStyle/>
          <a:p>
            <a:pPr algn="ctr">
              <a:buNone/>
            </a:pPr>
            <a:r>
              <a:rPr lang="en-US" sz="2800" b="1" i="1" u="sng" dirty="0" smtClean="0">
                <a:solidFill>
                  <a:srgbClr val="990000"/>
                </a:solidFill>
              </a:rPr>
              <a:t>Personality</a:t>
            </a:r>
            <a:r>
              <a:rPr lang="en-US" sz="2800" dirty="0" smtClean="0"/>
              <a:t> is a characteristic way of thinking, feeling, and behaving. Personality embraces moods, attitudes, and opinions and is most clearly expressed in interactions with other people. It includes behavioral characteristics, both inherent and acquired, that distinguish one person from another and that can be observed in people's relations to the environment and to the social group.</a:t>
            </a:r>
            <a:endParaRPr lang="ru-RU" sz="2800" dirty="0" smtClean="0"/>
          </a:p>
          <a:p>
            <a:pPr algn="ctr">
              <a:buNone/>
            </a:pPr>
            <a:r>
              <a:rPr lang="en-US" sz="2800" dirty="0" smtClean="0"/>
              <a:t>The term personality has been defined in many ways, but as a psychological concept two main meanings have evolved. The first pertains to the consistent differences that exist between people: in this sense, the study of personality focuses on classifying and explaining relatively stable human psychological characteristics</a:t>
            </a:r>
            <a:r>
              <a:rPr lang="en-US" sz="3200" dirty="0" smtClean="0"/>
              <a:t>.</a:t>
            </a:r>
            <a:endParaRPr lang="ru-RU" sz="3000" u="sng" dirty="0">
              <a:solidFill>
                <a:srgbClr val="002060"/>
              </a:solidFill>
            </a:endParaRPr>
          </a:p>
        </p:txBody>
      </p:sp>
      <p:sp>
        <p:nvSpPr>
          <p:cNvPr id="7170" name="AutoShape 2" descr="https://community.emc.com/servlet/JiveServlet/showImage/38-3582-31330/Ernst-Mach-1900.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sz="half" idx="1"/>
          </p:nvPr>
        </p:nvSpPr>
        <p:spPr>
          <a:xfrm>
            <a:off x="0" y="214290"/>
            <a:ext cx="9144000" cy="6643710"/>
          </a:xfrm>
        </p:spPr>
        <p:txBody>
          <a:bodyPr>
            <a:normAutofit fontScale="92500" lnSpcReduction="20000"/>
          </a:bodyPr>
          <a:lstStyle/>
          <a:p>
            <a:pPr algn="ctr">
              <a:buNone/>
            </a:pPr>
            <a:r>
              <a:rPr lang="en-US" sz="4000" dirty="0" smtClean="0"/>
              <a:t>The second meaning emphasizes those qualities that make all people alike and that distinguish psychological man from other species; it directs the personality theorist to search for those regularities among all people that define the nature of man as well as the factors that influence the course of lives.</a:t>
            </a:r>
            <a:endParaRPr lang="ru-RU" sz="4000" dirty="0" smtClean="0"/>
          </a:p>
          <a:p>
            <a:pPr algn="ctr">
              <a:buNone/>
            </a:pPr>
            <a:r>
              <a:rPr lang="en-US" sz="4000" b="1" i="1" u="sng" dirty="0" smtClean="0">
                <a:solidFill>
                  <a:srgbClr val="990000"/>
                </a:solidFill>
              </a:rPr>
              <a:t>Personality</a:t>
            </a:r>
            <a:r>
              <a:rPr lang="en-US" sz="4000" dirty="0" smtClean="0">
                <a:solidFill>
                  <a:srgbClr val="990000"/>
                </a:solidFill>
              </a:rPr>
              <a:t> </a:t>
            </a:r>
            <a:r>
              <a:rPr lang="en-US" sz="4000" dirty="0" smtClean="0"/>
              <a:t>– is the active man who can influence to social relations, to society. Every personality is man and individuality but not every man and individuality is a personality. </a:t>
            </a:r>
            <a:endParaRPr lang="en-US" sz="3800" dirty="0" smtClean="0">
              <a:solidFill>
                <a:srgbClr val="FFC0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sz="half" idx="1"/>
          </p:nvPr>
        </p:nvSpPr>
        <p:spPr>
          <a:xfrm>
            <a:off x="0" y="0"/>
            <a:ext cx="9144000" cy="6858000"/>
          </a:xfrm>
        </p:spPr>
        <p:txBody>
          <a:bodyPr>
            <a:noAutofit/>
          </a:bodyPr>
          <a:lstStyle/>
          <a:p>
            <a:pPr algn="ctr">
              <a:buNone/>
            </a:pPr>
            <a:r>
              <a:rPr lang="en-US" sz="3400" dirty="0" smtClean="0"/>
              <a:t>The new born child is the man and individuality but he is not personality yet. For this (in order to achieve this), child must have the difficult process of social, biological and mental development. </a:t>
            </a:r>
            <a:r>
              <a:rPr lang="en-US" sz="3400" b="1" i="1" u="sng" dirty="0" smtClean="0">
                <a:solidFill>
                  <a:srgbClr val="990000"/>
                </a:solidFill>
              </a:rPr>
              <a:t>One can say that personality is a social characteristic of man. Only in society human becomes personality.</a:t>
            </a:r>
            <a:r>
              <a:rPr lang="en-US" sz="3400" dirty="0" smtClean="0">
                <a:solidFill>
                  <a:srgbClr val="990000"/>
                </a:solidFill>
              </a:rPr>
              <a:t> </a:t>
            </a:r>
            <a:r>
              <a:rPr lang="en-US" sz="3400" dirty="0" smtClean="0"/>
              <a:t>Thus, personality is qualitative characteristic of man. Man can not be born as personality, personality is product of </a:t>
            </a:r>
            <a:r>
              <a:rPr lang="en-US" sz="3400" b="1" i="1" dirty="0" smtClean="0">
                <a:solidFill>
                  <a:srgbClr val="990000"/>
                </a:solidFill>
              </a:rPr>
              <a:t>socialization</a:t>
            </a:r>
            <a:r>
              <a:rPr lang="en-US" sz="3400" dirty="0" smtClean="0"/>
              <a:t>. If man has mental disease he can not be a personality. If this is an innate mental disease, man is a failed personality.</a:t>
            </a:r>
            <a:endParaRPr lang="ru-RU" sz="3400" dirty="0" smtClean="0"/>
          </a:p>
          <a:p>
            <a:pPr algn="ctr">
              <a:buNone/>
            </a:pP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sz="half" idx="1"/>
          </p:nvPr>
        </p:nvSpPr>
        <p:spPr>
          <a:xfrm>
            <a:off x="0" y="-1928850"/>
            <a:ext cx="9144000" cy="8572560"/>
          </a:xfrm>
        </p:spPr>
        <p:txBody>
          <a:bodyPr>
            <a:noAutofit/>
          </a:bodyPr>
          <a:lstStyle/>
          <a:p>
            <a:pPr marL="88900" indent="-7938">
              <a:buNone/>
            </a:pPr>
            <a:endParaRPr lang="ru-RU" b="1" dirty="0" smtClean="0"/>
          </a:p>
          <a:p>
            <a:pPr marL="88900" indent="-7938">
              <a:buNone/>
            </a:pPr>
            <a:endParaRPr lang="en-US" b="1" dirty="0" smtClean="0"/>
          </a:p>
          <a:p>
            <a:pPr algn="ctr">
              <a:buNone/>
            </a:pPr>
            <a:endParaRPr lang="ru-RU" dirty="0" smtClean="0"/>
          </a:p>
          <a:p>
            <a:pPr marL="88900" indent="-7938">
              <a:buNone/>
            </a:pPr>
            <a:endParaRPr lang="ru-RU" dirty="0" smtClean="0"/>
          </a:p>
          <a:p>
            <a:pPr algn="ctr">
              <a:buNone/>
            </a:pPr>
            <a:r>
              <a:rPr lang="en-US" sz="3200" b="1" u="sng" dirty="0" smtClean="0">
                <a:solidFill>
                  <a:srgbClr val="990000"/>
                </a:solidFill>
              </a:rPr>
              <a:t>Traditionally in anthropogenesis are divided three stages:</a:t>
            </a:r>
            <a:endParaRPr lang="ru-RU" sz="3200" b="1" u="sng" dirty="0" smtClean="0">
              <a:solidFill>
                <a:srgbClr val="990000"/>
              </a:solidFill>
            </a:endParaRPr>
          </a:p>
          <a:p>
            <a:pPr algn="ctr">
              <a:buNone/>
            </a:pPr>
            <a:r>
              <a:rPr lang="en-US" sz="3200" dirty="0" smtClean="0">
                <a:solidFill>
                  <a:srgbClr val="990099"/>
                </a:solidFill>
              </a:rPr>
              <a:t>1) stage of immediate ancestors of man.</a:t>
            </a:r>
            <a:endParaRPr lang="ru-RU" sz="3200" dirty="0" smtClean="0">
              <a:solidFill>
                <a:srgbClr val="990099"/>
              </a:solidFill>
            </a:endParaRPr>
          </a:p>
          <a:p>
            <a:pPr algn="ctr">
              <a:buNone/>
            </a:pPr>
            <a:r>
              <a:rPr lang="en-US" sz="3200" dirty="0" smtClean="0">
                <a:solidFill>
                  <a:srgbClr val="990099"/>
                </a:solidFill>
              </a:rPr>
              <a:t>2) stage of origin of man and formation of mankind.</a:t>
            </a:r>
            <a:endParaRPr lang="ru-RU" sz="3200" dirty="0" smtClean="0">
              <a:solidFill>
                <a:srgbClr val="990099"/>
              </a:solidFill>
            </a:endParaRPr>
          </a:p>
          <a:p>
            <a:pPr algn="ctr">
              <a:buNone/>
            </a:pPr>
            <a:r>
              <a:rPr lang="en-US" sz="3200" dirty="0" smtClean="0">
                <a:solidFill>
                  <a:srgbClr val="990099"/>
                </a:solidFill>
              </a:rPr>
              <a:t>3) stage of existence of the modern type of man.</a:t>
            </a:r>
            <a:endParaRPr lang="ru-RU" sz="3200" dirty="0" smtClean="0">
              <a:solidFill>
                <a:srgbClr val="990099"/>
              </a:solidFill>
            </a:endParaRPr>
          </a:p>
          <a:p>
            <a:pPr algn="ctr">
              <a:buNone/>
            </a:pPr>
            <a:r>
              <a:rPr lang="en-US" sz="3200" dirty="0" smtClean="0"/>
              <a:t>There are many centers of origin of the modern man because there are the great distinctions between races. Races are the sorts of homo sapiens (intelligent man). Races characterize the general inherited physical peculiarities that connect with the unity of origin and territory of spreading.</a:t>
            </a:r>
            <a:endParaRPr lang="ru-RU" sz="3200" dirty="0" smtClean="0"/>
          </a:p>
          <a:p>
            <a:pPr marL="88900" indent="-7938" algn="ctr">
              <a:buNone/>
            </a:pPr>
            <a:r>
              <a:rPr lang="en-US" sz="3200" dirty="0" smtClean="0"/>
              <a:t>.</a:t>
            </a:r>
            <a:endParaRPr lang="ru-RU" sz="3200" dirty="0" smtClean="0"/>
          </a:p>
          <a:p>
            <a:pPr marL="88900" indent="-7938" algn="ctr">
              <a:buNone/>
            </a:pPr>
            <a:endParaRPr lang="ru-RU" sz="3200" dirty="0" smtClean="0"/>
          </a:p>
          <a:p>
            <a:pPr marL="88900" indent="-7938" algn="ctr">
              <a:buNone/>
            </a:pPr>
            <a:endParaRPr lang="ru-RU" sz="3200" dirty="0"/>
          </a:p>
        </p:txBody>
      </p:sp>
      <p:sp>
        <p:nvSpPr>
          <p:cNvPr id="20483" name="Rectangle 3"/>
          <p:cNvSpPr>
            <a:spLocks noChangeArrowheads="1"/>
          </p:cNvSpPr>
          <p:nvPr/>
        </p:nvSpPr>
        <p:spPr bwMode="auto">
          <a:xfrm>
            <a:off x="285720" y="0"/>
            <a:ext cx="8143932" cy="584775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ctr" defTabSz="914400" rtl="0" eaLnBrk="0" fontAlgn="base" latinLnBrk="0" hangingPunct="0">
              <a:lnSpc>
                <a:spcPct val="100000"/>
              </a:lnSpc>
              <a:spcBef>
                <a:spcPct val="0"/>
              </a:spcBef>
              <a:spcAft>
                <a:spcPct val="0"/>
              </a:spcAft>
              <a:buClrTx/>
              <a:buSzTx/>
              <a:buFontTx/>
              <a:buNone/>
              <a:tabLst/>
            </a:pPr>
            <a:endParaRPr kumimoji="0" lang="ru-RU" sz="3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450850" algn="ctr" defTabSz="914400" rtl="0" eaLnBrk="0" fontAlgn="base" latinLnBrk="0" hangingPunct="0">
              <a:lnSpc>
                <a:spcPct val="100000"/>
              </a:lnSpc>
              <a:spcBef>
                <a:spcPct val="0"/>
              </a:spcBef>
              <a:spcAft>
                <a:spcPct val="0"/>
              </a:spcAft>
              <a:buClrTx/>
              <a:buSzTx/>
              <a:buFontTx/>
              <a:buNone/>
              <a:tabLst/>
            </a:pPr>
            <a:endParaRPr lang="ru-RU" sz="3400" dirty="0" smtClean="0">
              <a:latin typeface="Times New Roman" pitchFamily="18" charset="0"/>
              <a:ea typeface="Times New Roman" pitchFamily="18" charset="0"/>
              <a:cs typeface="Times New Roman" pitchFamily="18" charset="0"/>
            </a:endParaRPr>
          </a:p>
          <a:p>
            <a:pPr marL="0" marR="0" lvl="0" indent="450850" algn="ctr" defTabSz="914400" rtl="0" eaLnBrk="0" fontAlgn="base" latinLnBrk="0" hangingPunct="0">
              <a:lnSpc>
                <a:spcPct val="100000"/>
              </a:lnSpc>
              <a:spcBef>
                <a:spcPct val="0"/>
              </a:spcBef>
              <a:spcAft>
                <a:spcPct val="0"/>
              </a:spcAft>
              <a:buClrTx/>
              <a:buSzTx/>
              <a:buFontTx/>
              <a:buNone/>
              <a:tabLst/>
            </a:pPr>
            <a:endParaRPr kumimoji="0" lang="ru-RU" sz="3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450850" algn="ctr" defTabSz="914400" rtl="0" eaLnBrk="0" fontAlgn="base" latinLnBrk="0" hangingPunct="0">
              <a:lnSpc>
                <a:spcPct val="100000"/>
              </a:lnSpc>
              <a:spcBef>
                <a:spcPct val="0"/>
              </a:spcBef>
              <a:spcAft>
                <a:spcPct val="0"/>
              </a:spcAft>
              <a:buClrTx/>
              <a:buSzTx/>
              <a:buFontTx/>
              <a:buNone/>
              <a:tabLst/>
            </a:pPr>
            <a:endParaRPr lang="ru-RU" sz="3400" dirty="0" smtClean="0">
              <a:latin typeface="Times New Roman" pitchFamily="18" charset="0"/>
              <a:ea typeface="Times New Roman" pitchFamily="18" charset="0"/>
              <a:cs typeface="Times New Roman" pitchFamily="18" charset="0"/>
            </a:endParaRPr>
          </a:p>
          <a:p>
            <a:pPr marL="0" marR="0" lvl="0" indent="450850" algn="ctr" defTabSz="914400" rtl="0" eaLnBrk="0" fontAlgn="base" latinLnBrk="0" hangingPunct="0">
              <a:lnSpc>
                <a:spcPct val="100000"/>
              </a:lnSpc>
              <a:spcBef>
                <a:spcPct val="0"/>
              </a:spcBef>
              <a:spcAft>
                <a:spcPct val="0"/>
              </a:spcAft>
              <a:buClrTx/>
              <a:buSzTx/>
              <a:buFontTx/>
              <a:buNone/>
              <a:tabLst/>
            </a:pPr>
            <a:endParaRPr kumimoji="0" lang="ru-RU" sz="3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450850" algn="ctr" defTabSz="914400" rtl="0" eaLnBrk="0" fontAlgn="base" latinLnBrk="0" hangingPunct="0">
              <a:lnSpc>
                <a:spcPct val="100000"/>
              </a:lnSpc>
              <a:spcBef>
                <a:spcPct val="0"/>
              </a:spcBef>
              <a:spcAft>
                <a:spcPct val="0"/>
              </a:spcAft>
              <a:buClrTx/>
              <a:buSzTx/>
              <a:buFontTx/>
              <a:buNone/>
              <a:tabLst/>
            </a:pPr>
            <a:endParaRPr lang="ru-RU" sz="3400" dirty="0" smtClean="0">
              <a:latin typeface="Times New Roman" pitchFamily="18" charset="0"/>
              <a:ea typeface="Times New Roman" pitchFamily="18" charset="0"/>
              <a:cs typeface="Times New Roman" pitchFamily="18" charset="0"/>
            </a:endParaRPr>
          </a:p>
          <a:p>
            <a:pPr marL="0" marR="0" lvl="0" indent="450850" algn="ctr" defTabSz="914400" rtl="0" eaLnBrk="0" fontAlgn="base" latinLnBrk="0" hangingPunct="0">
              <a:lnSpc>
                <a:spcPct val="100000"/>
              </a:lnSpc>
              <a:spcBef>
                <a:spcPct val="0"/>
              </a:spcBef>
              <a:spcAft>
                <a:spcPct val="0"/>
              </a:spcAft>
              <a:buClrTx/>
              <a:buSzTx/>
              <a:buFontTx/>
              <a:buNone/>
              <a:tabLst/>
            </a:pPr>
            <a:endParaRPr kumimoji="0" lang="ru-RU" sz="3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450850" algn="ctr" defTabSz="914400" rtl="0" eaLnBrk="0" fontAlgn="base" latinLnBrk="0" hangingPunct="0">
              <a:lnSpc>
                <a:spcPct val="100000"/>
              </a:lnSpc>
              <a:spcBef>
                <a:spcPct val="0"/>
              </a:spcBef>
              <a:spcAft>
                <a:spcPct val="0"/>
              </a:spcAft>
              <a:buClrTx/>
              <a:buSzTx/>
              <a:buFontTx/>
              <a:buNone/>
              <a:tabLst/>
            </a:pPr>
            <a:endParaRPr lang="ru-RU" sz="3400" dirty="0" smtClean="0">
              <a:latin typeface="Times New Roman" pitchFamily="18" charset="0"/>
              <a:ea typeface="Times New Roman" pitchFamily="18" charset="0"/>
              <a:cs typeface="Times New Roman" pitchFamily="18" charset="0"/>
            </a:endParaRPr>
          </a:p>
          <a:p>
            <a:pPr marL="0" marR="0" lvl="0" indent="450850" algn="ctr" defTabSz="914400" rtl="0" eaLnBrk="0" fontAlgn="base" latinLnBrk="0" hangingPunct="0">
              <a:lnSpc>
                <a:spcPct val="100000"/>
              </a:lnSpc>
              <a:spcBef>
                <a:spcPct val="0"/>
              </a:spcBef>
              <a:spcAft>
                <a:spcPct val="0"/>
              </a:spcAft>
              <a:buClrTx/>
              <a:buSzTx/>
              <a:buFontTx/>
              <a:buNone/>
              <a:tabLst/>
            </a:pPr>
            <a:endParaRPr kumimoji="0" lang="ru-RU" sz="3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450850" algn="ctr" defTabSz="914400" rtl="0" eaLnBrk="0" fontAlgn="base" latinLnBrk="0" hangingPunct="0">
              <a:lnSpc>
                <a:spcPct val="100000"/>
              </a:lnSpc>
              <a:spcBef>
                <a:spcPct val="0"/>
              </a:spcBef>
              <a:spcAft>
                <a:spcPct val="0"/>
              </a:spcAft>
              <a:buClrTx/>
              <a:buSzTx/>
              <a:buFontTx/>
              <a:buNone/>
              <a:tabLst/>
            </a:pPr>
            <a:endParaRPr lang="ru-RU" sz="3400" dirty="0" smtClean="0">
              <a:latin typeface="Times New Roman" pitchFamily="18" charset="0"/>
              <a:ea typeface="Times New Roman" pitchFamily="18" charset="0"/>
              <a:cs typeface="Times New Roman" pitchFamily="18" charset="0"/>
            </a:endParaRPr>
          </a:p>
          <a:p>
            <a:pPr marL="0" marR="0" lvl="0" indent="450850" algn="ctr" defTabSz="914400" rtl="0" eaLnBrk="0" fontAlgn="base" latinLnBrk="0" hangingPunct="0">
              <a:lnSpc>
                <a:spcPct val="100000"/>
              </a:lnSpc>
              <a:spcBef>
                <a:spcPct val="0"/>
              </a:spcBef>
              <a:spcAft>
                <a:spcPct val="0"/>
              </a:spcAft>
              <a:buClrTx/>
              <a:buSzTx/>
              <a:buFontTx/>
              <a:buNone/>
              <a:tabLst/>
            </a:pPr>
            <a:endParaRPr kumimoji="0" lang="ru-RU" sz="3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sz="half" idx="1"/>
          </p:nvPr>
        </p:nvSpPr>
        <p:spPr>
          <a:xfrm>
            <a:off x="0" y="214290"/>
            <a:ext cx="9144000" cy="6429420"/>
          </a:xfrm>
        </p:spPr>
        <p:txBody>
          <a:bodyPr>
            <a:noAutofit/>
          </a:bodyPr>
          <a:lstStyle/>
          <a:p>
            <a:pPr algn="ctr">
              <a:buNone/>
            </a:pPr>
            <a:r>
              <a:rPr lang="en-US" sz="4000" dirty="0" smtClean="0"/>
              <a:t>For characteristic of man as a personality we must distinguish man as individuality from mass and define his individual features and look how this features show itself in social activity of this man. Every man as a personality fulfills social roles and status. </a:t>
            </a:r>
            <a:r>
              <a:rPr lang="en-US" sz="4000" b="1" i="1" u="sng" dirty="0" smtClean="0">
                <a:solidFill>
                  <a:srgbClr val="990000"/>
                </a:solidFill>
              </a:rPr>
              <a:t>Social role</a:t>
            </a:r>
            <a:r>
              <a:rPr lang="en-US" sz="4000" dirty="0" smtClean="0">
                <a:solidFill>
                  <a:srgbClr val="990000"/>
                </a:solidFill>
              </a:rPr>
              <a:t> </a:t>
            </a:r>
            <a:r>
              <a:rPr lang="en-US" sz="4000" dirty="0" smtClean="0"/>
              <a:t>is function that man fulfills depending on the circumstances. </a:t>
            </a:r>
            <a:r>
              <a:rPr lang="en-US" sz="4000" b="1" i="1" u="sng" dirty="0" smtClean="0">
                <a:solidFill>
                  <a:srgbClr val="990000"/>
                </a:solidFill>
              </a:rPr>
              <a:t>Social status</a:t>
            </a:r>
            <a:r>
              <a:rPr lang="en-US" sz="4000" dirty="0" smtClean="0">
                <a:solidFill>
                  <a:srgbClr val="990000"/>
                </a:solidFill>
              </a:rPr>
              <a:t> </a:t>
            </a:r>
            <a:r>
              <a:rPr lang="en-US" sz="4000" dirty="0" smtClean="0"/>
              <a:t>is the place of man in society. </a:t>
            </a:r>
            <a:endParaRPr lang="ru-RU" sz="4000" dirty="0" smtClean="0"/>
          </a:p>
          <a:p>
            <a:pPr algn="ctr">
              <a:buNone/>
            </a:pPr>
            <a:endParaRPr lang="ru-RU" sz="4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sz="half" idx="1"/>
          </p:nvPr>
        </p:nvSpPr>
        <p:spPr>
          <a:xfrm>
            <a:off x="214282" y="0"/>
            <a:ext cx="8715436" cy="6715148"/>
          </a:xfrm>
        </p:spPr>
        <p:txBody>
          <a:bodyPr>
            <a:noAutofit/>
          </a:bodyPr>
          <a:lstStyle/>
          <a:p>
            <a:pPr algn="ctr">
              <a:buNone/>
            </a:pPr>
            <a:r>
              <a:rPr lang="en-US" sz="3600" b="1" dirty="0" smtClean="0">
                <a:solidFill>
                  <a:srgbClr val="990000"/>
                </a:solidFill>
              </a:rPr>
              <a:t>Personality as an active force of social development.</a:t>
            </a:r>
            <a:endParaRPr lang="ru-RU" sz="3600" dirty="0" smtClean="0">
              <a:solidFill>
                <a:srgbClr val="990000"/>
              </a:solidFill>
            </a:endParaRPr>
          </a:p>
          <a:p>
            <a:pPr algn="ctr">
              <a:buNone/>
            </a:pPr>
            <a:r>
              <a:rPr lang="en-US" sz="3600" dirty="0" smtClean="0"/>
              <a:t>The deciding role of the masses, classes, ethnic groups in the history does not mean denying of the role of individual personalities. History is made by people; therefore, the personality has the most important role. The appearance of outstanding personalities is caused with specific historical conditions, which are connected with activities of the masses and historical needs.</a:t>
            </a:r>
            <a:endParaRPr lang="ru-RU" sz="36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sz="half" idx="1"/>
          </p:nvPr>
        </p:nvSpPr>
        <p:spPr>
          <a:xfrm>
            <a:off x="357158" y="285728"/>
            <a:ext cx="8329642" cy="6357982"/>
          </a:xfrm>
        </p:spPr>
        <p:txBody>
          <a:bodyPr>
            <a:normAutofit/>
          </a:bodyPr>
          <a:lstStyle/>
          <a:p>
            <a:pPr algn="ctr">
              <a:buNone/>
            </a:pPr>
            <a:r>
              <a:rPr lang="en-US" sz="3600" b="1" dirty="0" smtClean="0">
                <a:solidFill>
                  <a:srgbClr val="990000"/>
                </a:solidFill>
              </a:rPr>
              <a:t>There are two conditions, due to which the outstanding personality can influence on society:</a:t>
            </a:r>
            <a:endParaRPr lang="ru-RU" sz="3600" b="1" dirty="0" smtClean="0">
              <a:solidFill>
                <a:srgbClr val="990000"/>
              </a:solidFill>
            </a:endParaRPr>
          </a:p>
          <a:p>
            <a:pPr algn="ctr">
              <a:buNone/>
            </a:pPr>
            <a:r>
              <a:rPr lang="en-US" sz="3600" dirty="0" smtClean="0"/>
              <a:t>1) talent to make the person more than the other concerned public needs of this time.</a:t>
            </a:r>
            <a:endParaRPr lang="ru-RU" sz="3600" dirty="0" smtClean="0"/>
          </a:p>
          <a:p>
            <a:pPr algn="ctr">
              <a:buNone/>
            </a:pPr>
            <a:r>
              <a:rPr lang="en-US" sz="3600" dirty="0" smtClean="0"/>
              <a:t>2) existing social conditions should not impede of activity of person with its abilities.</a:t>
            </a:r>
            <a:endParaRPr lang="ru-RU" sz="3600" dirty="0" smtClean="0"/>
          </a:p>
          <a:p>
            <a:pPr marL="0" indent="0" algn="ctr">
              <a:buNone/>
            </a:pPr>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 name="Содержимое 3"/>
          <p:cNvSpPr>
            <a:spLocks noGrp="1"/>
          </p:cNvSpPr>
          <p:nvPr>
            <p:ph sz="half" idx="1"/>
          </p:nvPr>
        </p:nvSpPr>
        <p:spPr>
          <a:xfrm>
            <a:off x="142844" y="214290"/>
            <a:ext cx="8858312" cy="6500858"/>
          </a:xfrm>
          <a:ln>
            <a:noFill/>
          </a:ln>
        </p:spPr>
        <p:txBody>
          <a:bodyPr>
            <a:normAutofit lnSpcReduction="10000"/>
          </a:bodyPr>
          <a:lstStyle/>
          <a:p>
            <a:pPr algn="ctr">
              <a:buNone/>
            </a:pPr>
            <a:r>
              <a:rPr lang="en-US" sz="3200" b="1" u="sng" dirty="0" smtClean="0">
                <a:solidFill>
                  <a:srgbClr val="990000"/>
                </a:solidFill>
              </a:rPr>
              <a:t>Freedom and responsibility of man as a personality. </a:t>
            </a:r>
            <a:endParaRPr lang="ru-RU" sz="3200" b="1" u="sng" dirty="0" smtClean="0">
              <a:solidFill>
                <a:srgbClr val="990000"/>
              </a:solidFill>
            </a:endParaRPr>
          </a:p>
          <a:p>
            <a:pPr algn="ctr">
              <a:buNone/>
            </a:pPr>
            <a:r>
              <a:rPr lang="en-US" sz="3200" dirty="0" smtClean="0"/>
              <a:t>Freedom is the main philosophical categories, characterizing the essence of man and his existence that consists in the possibility of the personality to think and act in accordance with their views and desires. </a:t>
            </a:r>
            <a:endParaRPr lang="ru-RU" sz="3200" dirty="0" smtClean="0"/>
          </a:p>
          <a:p>
            <a:pPr algn="ctr">
              <a:buNone/>
            </a:pPr>
            <a:r>
              <a:rPr lang="en-US" sz="3200" dirty="0" smtClean="0"/>
              <a:t>Having mind (reason) man always can choose. The possibility of choice - is freedom. Being free to choose, people always choose non freedom. Man has the choice always in distinct to the animal, whose behavior is programmed of instinct. The most extreme case of choice is between life and death.</a:t>
            </a:r>
            <a:endParaRPr lang="ru-RU" sz="3200" dirty="0" smtClean="0"/>
          </a:p>
          <a:p>
            <a:pPr>
              <a:buNone/>
            </a:pPr>
            <a:endParaRPr lang="ru-RU"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sz="half" idx="1"/>
          </p:nvPr>
        </p:nvSpPr>
        <p:spPr>
          <a:xfrm>
            <a:off x="214282" y="214290"/>
            <a:ext cx="8715436" cy="6429420"/>
          </a:xfrm>
        </p:spPr>
        <p:txBody>
          <a:bodyPr>
            <a:normAutofit/>
          </a:bodyPr>
          <a:lstStyle/>
          <a:p>
            <a:pPr algn="ctr">
              <a:buNone/>
            </a:pPr>
            <a:r>
              <a:rPr lang="en-US" sz="3400" dirty="0" smtClean="0"/>
              <a:t>In the profession - a higher degree of freedom has someone who knows more, he has the rich choice of actions. In the art - greater freedom has someone who has more creative ideas, it depends on the talent.</a:t>
            </a:r>
            <a:endParaRPr lang="ru-RU" sz="3400" dirty="0" smtClean="0"/>
          </a:p>
          <a:p>
            <a:pPr algn="ctr">
              <a:buNone/>
            </a:pPr>
            <a:r>
              <a:rPr lang="en-US" sz="3400" dirty="0" smtClean="0"/>
              <a:t>More advanced personality needs in more degree of freedom. More advanced society can provide more freedom for personality. Therefore, a criterion of freedom is the spiritual development of a personality that is appropriate of spiritual development of society.</a:t>
            </a:r>
            <a:endParaRPr lang="ru-RU" sz="3400" dirty="0" smtClean="0"/>
          </a:p>
          <a:p>
            <a:pPr marL="0" indent="0" algn="ctr">
              <a:buNone/>
            </a:pPr>
            <a:endParaRPr lang="ru-RU" sz="3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sz="half" idx="1"/>
          </p:nvPr>
        </p:nvSpPr>
        <p:spPr>
          <a:xfrm>
            <a:off x="500034" y="285728"/>
            <a:ext cx="8186766" cy="5962672"/>
          </a:xfrm>
        </p:spPr>
        <p:txBody>
          <a:bodyPr>
            <a:normAutofit/>
          </a:bodyPr>
          <a:lstStyle/>
          <a:p>
            <a:pPr algn="ctr">
              <a:buNone/>
            </a:pPr>
            <a:r>
              <a:rPr lang="en-US" sz="3600" dirty="0" smtClean="0"/>
              <a:t>The relative character of freedom expresses in the </a:t>
            </a:r>
            <a:r>
              <a:rPr lang="en-US" sz="3600" b="1" dirty="0" smtClean="0">
                <a:solidFill>
                  <a:srgbClr val="990000"/>
                </a:solidFill>
              </a:rPr>
              <a:t>responsibility of the personality in front of other personalities</a:t>
            </a:r>
            <a:r>
              <a:rPr lang="en-US" sz="3600" dirty="0" smtClean="0">
                <a:solidFill>
                  <a:srgbClr val="990000"/>
                </a:solidFill>
              </a:rPr>
              <a:t> </a:t>
            </a:r>
            <a:r>
              <a:rPr lang="en-US" sz="3600" dirty="0" smtClean="0"/>
              <a:t>and society as a whole. The interconnection between freedom and responsibility can be expressed in this phrase: if the person has the more freedom, the more responsibility will be for the use of these freedoms. </a:t>
            </a:r>
            <a:endParaRPr lang="ru-RU" sz="3600" dirty="0" smtClean="0"/>
          </a:p>
          <a:p>
            <a:pPr algn="ctr">
              <a:buNone/>
            </a:pPr>
            <a:endParaRPr lang="ru-RU"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noAutofit/>
          </a:bodyPr>
          <a:lstStyle/>
          <a:p>
            <a:pPr algn="ctr">
              <a:buNone/>
            </a:pPr>
            <a:r>
              <a:rPr lang="en-US" sz="3000" dirty="0" smtClean="0"/>
              <a:t>In </a:t>
            </a:r>
            <a:r>
              <a:rPr lang="en-US" sz="3000" dirty="0" err="1" smtClean="0"/>
              <a:t>ethnogenesis</a:t>
            </a:r>
            <a:r>
              <a:rPr lang="en-US" sz="3000" dirty="0" smtClean="0"/>
              <a:t> is the transition from man as an animal to the cultural man. Man at the beginning is identical with animal. Therefore the elementary point of evolution of man (as an animal) is the </a:t>
            </a:r>
            <a:r>
              <a:rPr lang="en-US" sz="3000" b="1" i="1" u="sng" dirty="0" smtClean="0">
                <a:solidFill>
                  <a:srgbClr val="990000"/>
                </a:solidFill>
              </a:rPr>
              <a:t>population</a:t>
            </a:r>
            <a:r>
              <a:rPr lang="en-US" sz="3000" dirty="0" smtClean="0">
                <a:solidFill>
                  <a:srgbClr val="990000"/>
                </a:solidFill>
              </a:rPr>
              <a:t>. </a:t>
            </a:r>
            <a:r>
              <a:rPr lang="en-US" sz="3000" dirty="0" smtClean="0"/>
              <a:t>Population is indivisible on parts evolution unity that can develop in space and time, can reproduce itself and change territory. Ethnos is the social formation on the population base. Primitive social formation is </a:t>
            </a:r>
            <a:r>
              <a:rPr lang="en-US" sz="3000" b="1" i="1" u="sng" dirty="0" smtClean="0">
                <a:solidFill>
                  <a:srgbClr val="990000"/>
                </a:solidFill>
              </a:rPr>
              <a:t>tribe</a:t>
            </a:r>
            <a:r>
              <a:rPr lang="en-US" sz="3000" dirty="0" smtClean="0">
                <a:solidFill>
                  <a:srgbClr val="990000"/>
                </a:solidFill>
              </a:rPr>
              <a:t>.</a:t>
            </a:r>
            <a:endParaRPr lang="ru-RU" sz="3000" dirty="0" smtClean="0">
              <a:solidFill>
                <a:srgbClr val="990000"/>
              </a:solidFill>
            </a:endParaRPr>
          </a:p>
          <a:p>
            <a:pPr algn="ctr">
              <a:buNone/>
            </a:pPr>
            <a:r>
              <a:rPr lang="en-US" sz="3000" b="1" i="1" u="sng" dirty="0" smtClean="0">
                <a:solidFill>
                  <a:srgbClr val="990000"/>
                </a:solidFill>
              </a:rPr>
              <a:t>Tribe</a:t>
            </a:r>
            <a:r>
              <a:rPr lang="en-US" sz="3000" dirty="0" smtClean="0">
                <a:solidFill>
                  <a:srgbClr val="990000"/>
                </a:solidFill>
              </a:rPr>
              <a:t> </a:t>
            </a:r>
            <a:r>
              <a:rPr lang="en-US" sz="3000" dirty="0" smtClean="0"/>
              <a:t>was the unification of blood relatives, on the base of population, with a common territory, a common traditions, common language and beliefs. On the base of tribes arise ethnos. </a:t>
            </a:r>
            <a:endParaRPr lang="ru-RU" sz="3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214338"/>
            <a:ext cx="8786874" cy="6786610"/>
          </a:xfrm>
        </p:spPr>
        <p:txBody>
          <a:bodyPr>
            <a:noAutofit/>
          </a:bodyPr>
          <a:lstStyle/>
          <a:p>
            <a:pPr algn="ctr">
              <a:buNone/>
            </a:pPr>
            <a:endParaRPr lang="ru-RU" sz="3400" dirty="0" smtClean="0"/>
          </a:p>
          <a:p>
            <a:pPr algn="ctr">
              <a:buNone/>
            </a:pPr>
            <a:r>
              <a:rPr lang="en-US" sz="3000" b="1" i="1" u="sng" dirty="0" smtClean="0">
                <a:solidFill>
                  <a:srgbClr val="990000"/>
                </a:solidFill>
              </a:rPr>
              <a:t>Ethnos</a:t>
            </a:r>
            <a:r>
              <a:rPr lang="en-US" sz="3000" dirty="0" smtClean="0"/>
              <a:t> - is a historically developed in the population-based community of people, with its own territory, language, common culture and economic interconnections.</a:t>
            </a:r>
            <a:endParaRPr lang="ru-RU" sz="3000" dirty="0" smtClean="0"/>
          </a:p>
          <a:p>
            <a:pPr algn="ctr">
              <a:buNone/>
            </a:pPr>
            <a:r>
              <a:rPr lang="en-US" sz="3000" dirty="0" smtClean="0"/>
              <a:t>Ethnos changes in the process of historical development. Formation of the new ethnos takes a long time. On a territory should live ten generations of the people that after that one can speak of them as an ethnic group. </a:t>
            </a:r>
            <a:endParaRPr lang="ru-RU" sz="3000" dirty="0" smtClean="0"/>
          </a:p>
          <a:p>
            <a:pPr algn="ctr">
              <a:buNone/>
            </a:pPr>
            <a:r>
              <a:rPr lang="en-US" sz="3000" dirty="0" smtClean="0"/>
              <a:t>The formation of the higher forms of the community of people, the is connected with the development </a:t>
            </a:r>
            <a:r>
              <a:rPr lang="en-US" sz="3000" b="1" i="1" u="sng" dirty="0" smtClean="0">
                <a:solidFill>
                  <a:srgbClr val="990000"/>
                </a:solidFill>
              </a:rPr>
              <a:t>nation</a:t>
            </a:r>
            <a:r>
              <a:rPr lang="en-US" sz="3000" dirty="0" smtClean="0">
                <a:solidFill>
                  <a:srgbClr val="990000"/>
                </a:solidFill>
              </a:rPr>
              <a:t> </a:t>
            </a:r>
            <a:r>
              <a:rPr lang="en-US" sz="3000" dirty="0" smtClean="0"/>
              <a:t>of capitalism. </a:t>
            </a:r>
            <a:endParaRPr lang="ru-RU" sz="3000" dirty="0" smtClean="0"/>
          </a:p>
          <a:p>
            <a:pPr algn="ctr">
              <a:buNone/>
            </a:pPr>
            <a:endParaRPr lang="ru-RU" sz="3000" b="1" dirty="0">
              <a:solidFill>
                <a:srgbClr val="00206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normAutofit fontScale="92500" lnSpcReduction="10000"/>
          </a:bodyPr>
          <a:lstStyle/>
          <a:p>
            <a:pPr algn="ctr">
              <a:buNone/>
            </a:pPr>
            <a:r>
              <a:rPr lang="en-US" sz="3200" b="1" u="sng" dirty="0" smtClean="0">
                <a:solidFill>
                  <a:srgbClr val="990000"/>
                </a:solidFill>
              </a:rPr>
              <a:t>Nation is characterized by this features:</a:t>
            </a:r>
            <a:endParaRPr lang="ru-RU" sz="3200" b="1" u="sng" dirty="0" smtClean="0">
              <a:solidFill>
                <a:srgbClr val="990000"/>
              </a:solidFill>
            </a:endParaRPr>
          </a:p>
          <a:p>
            <a:pPr algn="ctr">
              <a:buNone/>
            </a:pPr>
            <a:r>
              <a:rPr lang="en-US" sz="3200" dirty="0" smtClean="0"/>
              <a:t>1) </a:t>
            </a:r>
            <a:r>
              <a:rPr lang="en-US" sz="3200" b="1" i="1" u="sng" dirty="0" smtClean="0">
                <a:solidFill>
                  <a:srgbClr val="990000"/>
                </a:solidFill>
              </a:rPr>
              <a:t>the common territory</a:t>
            </a:r>
            <a:r>
              <a:rPr lang="en-US" sz="3200" dirty="0" smtClean="0">
                <a:solidFill>
                  <a:srgbClr val="990000"/>
                </a:solidFill>
              </a:rPr>
              <a:t>. </a:t>
            </a:r>
            <a:r>
              <a:rPr lang="en-US" sz="3200" dirty="0" smtClean="0"/>
              <a:t>People for a long time spatially separated from each other can not be one nation.</a:t>
            </a:r>
            <a:endParaRPr lang="ru-RU" sz="3200" dirty="0" smtClean="0"/>
          </a:p>
          <a:p>
            <a:pPr algn="ctr">
              <a:buNone/>
            </a:pPr>
            <a:r>
              <a:rPr lang="en-US" sz="3200" dirty="0" smtClean="0"/>
              <a:t>2) to the generality of the territory should add a </a:t>
            </a:r>
            <a:r>
              <a:rPr lang="en-US" sz="3200" b="1" i="1" u="sng" dirty="0" smtClean="0">
                <a:solidFill>
                  <a:srgbClr val="990000"/>
                </a:solidFill>
              </a:rPr>
              <a:t>common language</a:t>
            </a:r>
            <a:r>
              <a:rPr lang="en-US" sz="3200" dirty="0" smtClean="0">
                <a:solidFill>
                  <a:srgbClr val="990000"/>
                </a:solidFill>
              </a:rPr>
              <a:t>.</a:t>
            </a:r>
            <a:r>
              <a:rPr lang="en-US" sz="3200" dirty="0" smtClean="0"/>
              <a:t> The national language is the language understandable for the nation, and which was established in the literature. </a:t>
            </a:r>
            <a:endParaRPr lang="ru-RU" sz="3200" dirty="0" smtClean="0"/>
          </a:p>
          <a:p>
            <a:pPr algn="ctr">
              <a:buNone/>
            </a:pPr>
            <a:r>
              <a:rPr lang="en-US" sz="3200" dirty="0" smtClean="0"/>
              <a:t>3) </a:t>
            </a:r>
            <a:r>
              <a:rPr lang="en-US" sz="3200" b="1" i="1" u="sng" dirty="0" smtClean="0">
                <a:solidFill>
                  <a:srgbClr val="990000"/>
                </a:solidFill>
              </a:rPr>
              <a:t>common of economic life</a:t>
            </a:r>
            <a:r>
              <a:rPr lang="en-US" sz="3200" dirty="0" smtClean="0"/>
              <a:t>, which is in the basis of economic specialization different regions of the country.</a:t>
            </a:r>
            <a:endParaRPr lang="ru-RU" sz="3200" dirty="0" smtClean="0"/>
          </a:p>
          <a:p>
            <a:pPr algn="ctr">
              <a:buNone/>
            </a:pPr>
            <a:r>
              <a:rPr lang="en-US" sz="3200" dirty="0" smtClean="0"/>
              <a:t>4) on the base of a historical common territory, language, economic life is formed by the fourth sign of the nation - common features of the psychological,  ‑ it is </a:t>
            </a:r>
            <a:r>
              <a:rPr lang="en-US" sz="3200" b="1" i="1" u="sng" dirty="0" smtClean="0">
                <a:solidFill>
                  <a:srgbClr val="990000"/>
                </a:solidFill>
              </a:rPr>
              <a:t>mentality</a:t>
            </a:r>
            <a:r>
              <a:rPr lang="en-US" sz="3200" dirty="0" smtClean="0">
                <a:solidFill>
                  <a:srgbClr val="990000"/>
                </a:solidFill>
              </a:rPr>
              <a:t> </a:t>
            </a:r>
            <a:r>
              <a:rPr lang="en-US" sz="3200" dirty="0" smtClean="0"/>
              <a:t>of the people. </a:t>
            </a:r>
            <a:endParaRPr lang="ru-RU" sz="3200" dirty="0" smtClean="0"/>
          </a:p>
          <a:p>
            <a:pPr algn="ctr">
              <a:buNone/>
            </a:pPr>
            <a:endParaRPr lang="ru-RU" sz="3200" u="sng" dirty="0">
              <a:solidFill>
                <a:srgbClr val="C0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одержимое 5"/>
          <p:cNvSpPr>
            <a:spLocks noGrp="1"/>
          </p:cNvSpPr>
          <p:nvPr>
            <p:ph sz="half" idx="1"/>
          </p:nvPr>
        </p:nvSpPr>
        <p:spPr>
          <a:xfrm>
            <a:off x="214282" y="0"/>
            <a:ext cx="8715436" cy="6643710"/>
          </a:xfrm>
        </p:spPr>
        <p:txBody>
          <a:bodyPr>
            <a:noAutofit/>
          </a:bodyPr>
          <a:lstStyle/>
          <a:p>
            <a:pPr algn="ctr">
              <a:buNone/>
            </a:pPr>
            <a:r>
              <a:rPr lang="en-US" sz="3200" dirty="0" smtClean="0"/>
              <a:t>Mentality is the reflection in the consciousness of the nation peculiarities of its economic and political development, relations with other nations, the specific geographical conditions. Mentality is manifested in the peculiarities of the national life of the people, in the manners, habits of people of one nation, the peculiarities of their songs, dances and painting.</a:t>
            </a:r>
            <a:r>
              <a:rPr lang="en-US" sz="3200" b="1" i="1" u="sng" dirty="0" smtClean="0"/>
              <a:t> </a:t>
            </a:r>
            <a:endParaRPr lang="ru-RU" sz="3200" dirty="0" smtClean="0"/>
          </a:p>
          <a:p>
            <a:pPr algn="ctr">
              <a:buNone/>
            </a:pPr>
            <a:r>
              <a:rPr lang="en-US" sz="3200" dirty="0" smtClean="0">
                <a:solidFill>
                  <a:srgbClr val="990000"/>
                </a:solidFill>
              </a:rPr>
              <a:t>Social evolution of man can be investigated due to specific formations that structure its activities on the creation of the second nature. </a:t>
            </a:r>
            <a:r>
              <a:rPr lang="en-US" sz="3200" dirty="0" smtClean="0"/>
              <a:t>These formations have the name of </a:t>
            </a:r>
            <a:r>
              <a:rPr lang="en-US" sz="3200" b="1" i="1" u="sng" dirty="0" smtClean="0">
                <a:solidFill>
                  <a:srgbClr val="990000"/>
                </a:solidFill>
              </a:rPr>
              <a:t>social institutes</a:t>
            </a:r>
            <a:r>
              <a:rPr lang="en-US" sz="3200" dirty="0" smtClean="0">
                <a:solidFill>
                  <a:srgbClr val="990000"/>
                </a:solidFill>
              </a:rPr>
              <a:t>.</a:t>
            </a:r>
            <a:endParaRPr lang="ru-RU" sz="3200" dirty="0" smtClean="0">
              <a:solidFill>
                <a:srgbClr val="990000"/>
              </a:solidFill>
            </a:endParaRPr>
          </a:p>
          <a:p>
            <a:pPr algn="ctr">
              <a:buNone/>
            </a:pPr>
            <a:endParaRPr lang="ru-RU" sz="32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0"/>
            <a:ext cx="8715436" cy="6572272"/>
          </a:xfrm>
        </p:spPr>
        <p:txBody>
          <a:bodyPr>
            <a:noAutofit/>
          </a:bodyPr>
          <a:lstStyle/>
          <a:p>
            <a:pPr algn="ctr">
              <a:buNone/>
            </a:pPr>
            <a:r>
              <a:rPr lang="en-US" sz="3600" b="1" i="1" u="sng" dirty="0" smtClean="0">
                <a:solidFill>
                  <a:srgbClr val="990099"/>
                </a:solidFill>
              </a:rPr>
              <a:t>Social institutes</a:t>
            </a:r>
            <a:r>
              <a:rPr lang="en-US" sz="3600" dirty="0" smtClean="0">
                <a:solidFill>
                  <a:srgbClr val="990099"/>
                </a:solidFill>
              </a:rPr>
              <a:t> </a:t>
            </a:r>
            <a:r>
              <a:rPr lang="en-US" sz="3600" dirty="0" smtClean="0"/>
              <a:t>express the social evolution of mankind. Social institute is the stable complex of formal and informal rules, principles, norms, regulating different spheres of human activity, organizing this in the system of social roles and statuses. Social institutes arise with culture and reproduce itself constantly. Connections between people can be only on the base of social institutes.</a:t>
            </a:r>
            <a:endParaRPr lang="ru-RU" sz="3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14290"/>
            <a:ext cx="8572560" cy="6429420"/>
          </a:xfrm>
        </p:spPr>
        <p:txBody>
          <a:bodyPr>
            <a:noAutofit/>
          </a:bodyPr>
          <a:lstStyle/>
          <a:p>
            <a:pPr algn="ctr">
              <a:buNone/>
            </a:pPr>
            <a:r>
              <a:rPr lang="en-US" sz="2800" b="1" dirty="0" smtClean="0">
                <a:solidFill>
                  <a:srgbClr val="002060"/>
                </a:solidFill>
              </a:rPr>
              <a:t>Society as a system: the main spheres of social life (economical, political and spiritual). </a:t>
            </a:r>
            <a:endParaRPr lang="ru-RU" sz="2800" b="1" dirty="0" smtClean="0">
              <a:solidFill>
                <a:srgbClr val="002060"/>
              </a:solidFill>
            </a:endParaRPr>
          </a:p>
          <a:p>
            <a:pPr algn="ctr">
              <a:buNone/>
            </a:pPr>
            <a:r>
              <a:rPr lang="en-US" sz="2800" dirty="0" smtClean="0"/>
              <a:t>In the most general way, </a:t>
            </a:r>
            <a:r>
              <a:rPr lang="en-US" sz="2800" b="1" i="1" u="sng" dirty="0" smtClean="0">
                <a:solidFill>
                  <a:srgbClr val="002060"/>
                </a:solidFill>
              </a:rPr>
              <a:t>social structure</a:t>
            </a:r>
            <a:r>
              <a:rPr lang="en-US" sz="2800" dirty="0" smtClean="0">
                <a:solidFill>
                  <a:srgbClr val="002060"/>
                </a:solidFill>
              </a:rPr>
              <a:t> </a:t>
            </a:r>
            <a:r>
              <a:rPr lang="en-US" sz="2800" dirty="0" smtClean="0"/>
              <a:t>may be defined as those features of a social entity (a society or group within a society) that have a certain permanence over time, are interrelated, and determine or condition to a large extent both the functioning of the entity as a whole and the activities of its individual members.</a:t>
            </a:r>
            <a:endParaRPr lang="ru-RU" sz="2800" dirty="0" smtClean="0"/>
          </a:p>
          <a:p>
            <a:pPr algn="ctr">
              <a:buNone/>
            </a:pPr>
            <a:r>
              <a:rPr lang="en-US" sz="2800" dirty="0" smtClean="0"/>
              <a:t>The notion of social structure implies, in other words, that human beings are not completely free and autonomous in choosing their activities, but rather they are constrained by the social world they live in and the social relations they form with one another.</a:t>
            </a:r>
            <a:endParaRPr lang="ru-RU" sz="2800" dirty="0" smtClean="0"/>
          </a:p>
          <a:p>
            <a:pPr algn="ctr">
              <a:buNone/>
            </a:pPr>
            <a:endParaRPr lang="ru-RU" sz="30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0"/>
            <a:ext cx="9001156" cy="6858000"/>
          </a:xfrm>
        </p:spPr>
        <p:txBody>
          <a:bodyPr>
            <a:noAutofit/>
          </a:bodyPr>
          <a:lstStyle/>
          <a:p>
            <a:pPr algn="ctr">
              <a:buNone/>
            </a:pPr>
            <a:r>
              <a:rPr lang="en-US" sz="3200" dirty="0" smtClean="0"/>
              <a:t>Social life can be structured along the dimensions of time and space. Specific social activities take place at specific times, and time is divided into periods that are connected with the rhythms of social life - the routines of the day, the month, and the year. </a:t>
            </a:r>
            <a:endParaRPr lang="ru-RU" sz="3200" dirty="0" smtClean="0"/>
          </a:p>
          <a:p>
            <a:pPr algn="ctr">
              <a:buNone/>
            </a:pPr>
            <a:r>
              <a:rPr lang="en-US" sz="3200" dirty="0" smtClean="0"/>
              <a:t>Specific social activities are also organized at specific places; particular places, for instance, are designated for such activities as working, worshiping, eating, or sleeping. Territorial boundaries delineate these places. In any society, moreover, there is a more or less regular division of </a:t>
            </a:r>
            <a:r>
              <a:rPr lang="en-US" sz="3200" dirty="0" err="1" smtClean="0"/>
              <a:t>labour</a:t>
            </a:r>
            <a:r>
              <a:rPr lang="en-US" sz="3200" dirty="0" smtClean="0"/>
              <a:t>. </a:t>
            </a:r>
            <a:endParaRPr lang="ru-RU" sz="3200" dirty="0" smtClean="0"/>
          </a:p>
          <a:p>
            <a:pPr algn="just">
              <a:buNone/>
            </a:pPr>
            <a:endParaRPr lang="ru-RU" sz="3000" dirty="0">
              <a:solidFill>
                <a:srgbClr val="99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Грань">
  <a:themeElements>
    <a:clrScheme name="Красный и оранжевый">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
  <TotalTime>1516</TotalTime>
  <Words>2374</Words>
  <Application>Microsoft Office PowerPoint</Application>
  <PresentationFormat>Экран (4:3)</PresentationFormat>
  <Paragraphs>80</Paragraphs>
  <Slides>25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Грань</vt:lpstr>
      <vt:lpstr>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solomea</dc:creator>
  <cp:lastModifiedBy>Екатерина</cp:lastModifiedBy>
  <cp:revision>363</cp:revision>
  <dcterms:created xsi:type="dcterms:W3CDTF">2012-08-14T13:30:11Z</dcterms:created>
  <dcterms:modified xsi:type="dcterms:W3CDTF">2020-02-25T17:02:53Z</dcterms:modified>
</cp:coreProperties>
</file>