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0" r:id="rId1"/>
    <p:sldMasterId id="2147483934" r:id="rId2"/>
  </p:sldMasterIdLst>
  <p:notesMasterIdLst>
    <p:notesMasterId r:id="rId24"/>
  </p:notesMasterIdLst>
  <p:sldIdLst>
    <p:sldId id="331" r:id="rId3"/>
    <p:sldId id="342" r:id="rId4"/>
    <p:sldId id="299" r:id="rId5"/>
    <p:sldId id="306" r:id="rId6"/>
    <p:sldId id="301" r:id="rId7"/>
    <p:sldId id="303" r:id="rId8"/>
    <p:sldId id="304" r:id="rId9"/>
    <p:sldId id="305" r:id="rId10"/>
    <p:sldId id="311" r:id="rId11"/>
    <p:sldId id="312" r:id="rId12"/>
    <p:sldId id="323" r:id="rId13"/>
    <p:sldId id="346" r:id="rId14"/>
    <p:sldId id="353" r:id="rId15"/>
    <p:sldId id="347" r:id="rId16"/>
    <p:sldId id="332" r:id="rId17"/>
    <p:sldId id="333" r:id="rId18"/>
    <p:sldId id="334" r:id="rId19"/>
    <p:sldId id="352" r:id="rId20"/>
    <p:sldId id="335" r:id="rId21"/>
    <p:sldId id="355" r:id="rId22"/>
    <p:sldId id="356" r:id="rId2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4356B49-E556-4349-A1B6-AC7949979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D3DB2F-7F59-4F63-A38A-AF7F8891A4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FDB7-378D-4DD4-9397-61B8A20CDBC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35259333-5170-4061-A183-076D312818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C685BEE-65D1-4A5D-890F-A7E7AAFEE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E5DFF-DB59-42C7-B6DE-A2B7A7D34C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B2D0A0-1F76-4085-8196-A1548600A9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9BB21-DE9B-457D-B54F-FAE23F3EDE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193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4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5278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7459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39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26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084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50333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8944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8" y="1844824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8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3" y="4913048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5576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82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75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2154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89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01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B75B615-1464-43DC-825C-15DD385AEE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506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3215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014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902445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3">
            <a:extLst>
              <a:ext uri="{FF2B5EF4-FFF2-40B4-BE49-F238E27FC236}">
                <a16:creationId xmlns:a16="http://schemas.microsoft.com/office/drawing/2014/main" id="{9FF9C3FF-C2D2-457E-8D76-8C979EF6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9">
            <a:extLst>
              <a:ext uri="{FF2B5EF4-FFF2-40B4-BE49-F238E27FC236}">
                <a16:creationId xmlns:a16="http://schemas.microsoft.com/office/drawing/2014/main" id="{19CD9DCE-95BB-4CF9-A7B9-0613C487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>
            <a:extLst>
              <a:ext uri="{FF2B5EF4-FFF2-40B4-BE49-F238E27FC236}">
                <a16:creationId xmlns:a16="http://schemas.microsoft.com/office/drawing/2014/main" id="{AD1B59D9-2397-4788-BB08-195EB493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07212-856C-4BBA-87D5-AAB3B59B2C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588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57796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2C400AE3-AE6C-4E1D-856A-1FE8E6523B8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227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8315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3827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4379109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99810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43781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89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22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60274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714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D3FFF12-ABE2-4311-89E2-F76E7AEA143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5498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639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288903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178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685473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27CC1-B356-4CB9-AEB6-BE20B2BE18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14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65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7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78521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49387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5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7354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94623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05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06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4" r:id="rId13"/>
    <p:sldLayoutId id="2147483925" r:id="rId14"/>
    <p:sldLayoutId id="2147483926" r:id="rId15"/>
    <p:sldLayoutId id="2147483927" r:id="rId16"/>
    <p:sldLayoutId id="2147483928" r:id="rId17"/>
    <p:sldLayoutId id="2147483929" r:id="rId18"/>
    <p:sldLayoutId id="2147483930" r:id="rId19"/>
    <p:sldLayoutId id="2147483931" r:id="rId20"/>
    <p:sldLayoutId id="2147483932" r:id="rId21"/>
    <p:sldLayoutId id="2147483933" r:id="rId22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78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2000" y="3861049"/>
            <a:ext cx="7920000" cy="576063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Лекция 5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18651024-1D71-4E38-BD7C-B90DECB5A1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4509121"/>
            <a:ext cx="7920000" cy="1368152"/>
          </a:xfrm>
        </p:spPr>
        <p:txBody>
          <a:bodyPr lIns="0" tIns="0" rIns="0" bIns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3600" dirty="0"/>
              <a:t>Лекарственные </a:t>
            </a:r>
            <a:r>
              <a:rPr lang="ru-RU" sz="3600" dirty="0" smtClean="0"/>
              <a:t>средства как </a:t>
            </a:r>
            <a:r>
              <a:rPr lang="ru-RU" sz="3600" dirty="0"/>
              <a:t>объект правоотношений. Договоры в фармацевтической деятельности.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FE9F52B0-85B5-434C-B6D3-BAD5936AB4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2000" y="1422400"/>
            <a:ext cx="7920000" cy="2387600"/>
          </a:xfrm>
        </p:spPr>
        <p:txBody>
          <a:bodyPr/>
          <a:lstStyle/>
          <a:p>
            <a:r>
              <a:rPr lang="ru-RU" altLang="ru-RU" sz="2800" dirty="0"/>
              <a:t>ЛЕКЦИИ</a:t>
            </a:r>
            <a:r>
              <a:rPr lang="en-US" altLang="ru-RU" sz="2800" dirty="0"/>
              <a:t> </a:t>
            </a:r>
            <a:r>
              <a:rPr lang="ru-RU" altLang="ru-RU" sz="2800" dirty="0"/>
              <a:t>по дисциплине</a:t>
            </a:r>
            <a:br>
              <a:rPr lang="ru-RU" altLang="ru-RU" sz="2800" dirty="0"/>
            </a:b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800"/>
              <a:t>«Правовое обеспечение профессиональной деятельности» </a:t>
            </a:r>
            <a:br>
              <a:rPr lang="ru-RU" altLang="ru-RU" sz="2800"/>
            </a:br>
            <a:r>
              <a:rPr lang="ru-RU" altLang="ru-RU" sz="2800"/>
              <a:t>для специальности Фармация </a:t>
            </a:r>
            <a:r>
              <a:rPr lang="ru-RU" altLang="ru-RU" sz="2400"/>
              <a:t/>
            </a:r>
            <a:br>
              <a:rPr lang="ru-RU" altLang="ru-RU" sz="2400"/>
            </a:br>
            <a:endParaRPr lang="ru-RU" altLang="ru-RU" sz="2800" b="0" dirty="0">
              <a:solidFill>
                <a:srgbClr val="0787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Объект 2">
            <a:extLst>
              <a:ext uri="{FF2B5EF4-FFF2-40B4-BE49-F238E27FC236}">
                <a16:creationId xmlns:a16="http://schemas.microsoft.com/office/drawing/2014/main" id="{C55C5FBD-156B-49F7-A8DA-2F394E502A3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 flipH="1">
            <a:off x="467544" y="1700808"/>
            <a:ext cx="8280920" cy="463365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9275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9275 h 10000"/>
              <a:gd name="connsiteX3" fmla="*/ 5000 w 10000"/>
              <a:gd name="connsiteY3" fmla="*/ 10000 h 10000"/>
              <a:gd name="connsiteX4" fmla="*/ 0 w 10000"/>
              <a:gd name="connsiteY4" fmla="*/ 8949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9275"/>
                </a:lnTo>
                <a:lnTo>
                  <a:pt x="5000" y="10000"/>
                </a:lnTo>
                <a:lnTo>
                  <a:pt x="0" y="894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08000" tIns="0" rIns="360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ru-RU" altLang="ru-RU" sz="2400" b="1" i="1" dirty="0">
                <a:solidFill>
                  <a:srgbClr val="078777"/>
                </a:solidFill>
                <a:cs typeface="Arial" panose="020B0604020202020204" pitchFamily="34" charset="0"/>
              </a:rPr>
              <a:t>Имущество может находиться в собственности граждан и юридических лиц, а также Российской Федерации, субъектов РФ, муниципальных образований.</a:t>
            </a:r>
          </a:p>
          <a:p>
            <a:pPr marL="360000" indent="-173038" algn="just" defTabSz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ru-RU" altLang="ru-RU" sz="2400" dirty="0" smtClean="0">
                <a:solidFill>
                  <a:srgbClr val="000000"/>
                </a:solidFill>
              </a:rPr>
              <a:t>Собственник </a:t>
            </a:r>
            <a:r>
              <a:rPr lang="ru-RU" altLang="ru-RU" sz="2400" dirty="0">
                <a:solidFill>
                  <a:srgbClr val="000000"/>
                </a:solidFill>
              </a:rPr>
              <a:t>несет бремя содержания принадлежащего ему имущества, </a:t>
            </a:r>
            <a:r>
              <a:rPr lang="ru-RU" altLang="ru-RU" sz="2400" dirty="0" smtClean="0">
                <a:solidFill>
                  <a:srgbClr val="000000"/>
                </a:solidFill>
              </a:rPr>
              <a:t>а также риск </a:t>
            </a:r>
            <a:r>
              <a:rPr lang="ru-RU" altLang="ru-RU" sz="2400" dirty="0">
                <a:solidFill>
                  <a:srgbClr val="000000"/>
                </a:solidFill>
              </a:rPr>
              <a:t>случайной гибели или случайного повреждения </a:t>
            </a:r>
            <a:r>
              <a:rPr lang="ru-RU" altLang="ru-RU" sz="2400" dirty="0" smtClean="0">
                <a:solidFill>
                  <a:srgbClr val="000000"/>
                </a:solidFill>
              </a:rPr>
              <a:t>имущества</a:t>
            </a:r>
            <a:r>
              <a:rPr lang="ru-RU" altLang="ru-RU" sz="2400" dirty="0">
                <a:solidFill>
                  <a:srgbClr val="000000"/>
                </a:solidFill>
              </a:rPr>
              <a:t>.</a:t>
            </a:r>
            <a:endParaRPr lang="ru-RU" altLang="ru-RU" sz="2400" dirty="0" smtClean="0">
              <a:solidFill>
                <a:srgbClr val="000000"/>
              </a:solidFill>
            </a:endParaRPr>
          </a:p>
          <a:p>
            <a:pPr marL="360000" indent="-173038" algn="just" defTabSz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ru-RU" altLang="ru-RU" sz="2400" dirty="0" smtClean="0">
                <a:solidFill>
                  <a:srgbClr val="000000"/>
                </a:solidFill>
              </a:rPr>
              <a:t>Основания возникновения и прекращения права собственности определены ГК РФ</a:t>
            </a:r>
            <a:endParaRPr lang="ru-RU" altLang="ru-RU" sz="24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F890F8E-7546-4E12-B45F-A7E97063EC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1595C1E-367F-4559-85BF-92998F66C7C8}"/>
              </a:ext>
            </a:extLst>
          </p:cNvPr>
          <p:cNvSpPr/>
          <p:nvPr/>
        </p:nvSpPr>
        <p:spPr>
          <a:xfrm>
            <a:off x="1330514" y="311772"/>
            <a:ext cx="7417950" cy="1255728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36000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663"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altLang="ru-RU" sz="2400" b="1" i="1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Конституция РФ закрепляет</a:t>
            </a:r>
            <a:br>
              <a:rPr lang="ru-RU" altLang="ru-RU" sz="2400" b="1" i="1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altLang="ru-RU" sz="2400" b="1" i="1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частную, государственную, муниципальную</a:t>
            </a:r>
            <a:br>
              <a:rPr lang="ru-RU" altLang="ru-RU" sz="2400" b="1" i="1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altLang="ru-RU" sz="2400" b="1" i="1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и иные формы собственности.</a:t>
            </a:r>
            <a:endParaRPr lang="ru-RU" altLang="ru-RU" sz="2400" b="1" i="1" dirty="0">
              <a:solidFill>
                <a:srgbClr val="078777"/>
              </a:solidFill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7B038-E7C6-48C2-BCF4-C018221D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0834" y="288000"/>
            <a:ext cx="4305461" cy="38802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/>
              <a:t>оборотоспособность</a:t>
            </a:r>
            <a:endParaRPr lang="ru-RU" dirty="0"/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CDD1881B-AC64-4C01-B4D4-C1CE6C8C2B1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11555" y="908720"/>
            <a:ext cx="7837177" cy="4392488"/>
          </a:xfrm>
          <a:prstGeom prst="snip1Rect">
            <a:avLst>
              <a:gd name="adj" fmla="val 9703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24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Объекты гражданских прав могут </a:t>
            </a:r>
            <a:r>
              <a:rPr lang="ru-RU" altLang="ru-RU" sz="2000" dirty="0" smtClean="0">
                <a:solidFill>
                  <a:srgbClr val="000000"/>
                </a:solidFill>
              </a:rPr>
              <a:t>свободно отчуждаться </a:t>
            </a:r>
            <a:r>
              <a:rPr lang="ru-RU" altLang="ru-RU" sz="2000" dirty="0">
                <a:solidFill>
                  <a:srgbClr val="000000"/>
                </a:solidFill>
              </a:rPr>
              <a:t>или переходить от одного лица </a:t>
            </a:r>
            <a:r>
              <a:rPr lang="ru-RU" altLang="ru-RU" sz="2000" dirty="0" smtClean="0">
                <a:solidFill>
                  <a:srgbClr val="000000"/>
                </a:solidFill>
              </a:rPr>
              <a:t>к другому</a:t>
            </a:r>
            <a:r>
              <a:rPr lang="ru-RU" altLang="ru-RU" sz="2000" dirty="0">
                <a:solidFill>
                  <a:srgbClr val="000000"/>
                </a:solidFill>
              </a:rPr>
              <a:t>, если они не ограничены в обороте.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 smtClean="0">
                <a:solidFill>
                  <a:srgbClr val="000000"/>
                </a:solidFill>
              </a:rPr>
              <a:t>Лекарственные </a:t>
            </a:r>
            <a:r>
              <a:rPr lang="ru-RU" altLang="ru-RU" sz="2000" dirty="0">
                <a:solidFill>
                  <a:srgbClr val="000000"/>
                </a:solidFill>
              </a:rPr>
              <a:t>средства </a:t>
            </a:r>
            <a:r>
              <a:rPr lang="ru-RU" altLang="ru-RU" sz="2000" dirty="0" smtClean="0">
                <a:solidFill>
                  <a:srgbClr val="000000"/>
                </a:solidFill>
              </a:rPr>
              <a:t>медицинского назначения </a:t>
            </a:r>
            <a:r>
              <a:rPr lang="ru-RU" altLang="ru-RU" sz="2000" dirty="0">
                <a:solidFill>
                  <a:srgbClr val="000000"/>
                </a:solidFill>
              </a:rPr>
              <a:t>ограничены в обороте.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 err="1">
                <a:solidFill>
                  <a:srgbClr val="000000"/>
                </a:solidFill>
              </a:rPr>
              <a:t>Незарегистрированые</a:t>
            </a:r>
            <a:r>
              <a:rPr lang="ru-RU" altLang="ru-RU" sz="2000" dirty="0">
                <a:solidFill>
                  <a:srgbClr val="000000"/>
                </a:solidFill>
              </a:rPr>
              <a:t> в установленном порядке </a:t>
            </a:r>
            <a:r>
              <a:rPr lang="ru-RU" altLang="ru-RU" sz="2000" dirty="0" smtClean="0">
                <a:solidFill>
                  <a:srgbClr val="000000"/>
                </a:solidFill>
              </a:rPr>
              <a:t>в РФ </a:t>
            </a:r>
            <a:r>
              <a:rPr lang="ru-RU" altLang="ru-RU" sz="2000" dirty="0">
                <a:solidFill>
                  <a:srgbClr val="000000"/>
                </a:solidFill>
              </a:rPr>
              <a:t>ЛС изъяты из гражданского оборота </a:t>
            </a:r>
            <a:r>
              <a:rPr lang="ru-RU" altLang="ru-RU" sz="2000" dirty="0" smtClean="0">
                <a:solidFill>
                  <a:srgbClr val="000000"/>
                </a:solidFill>
              </a:rPr>
              <a:t>за исключением </a:t>
            </a:r>
            <a:r>
              <a:rPr lang="ru-RU" altLang="ru-RU" sz="2000" dirty="0">
                <a:solidFill>
                  <a:srgbClr val="000000"/>
                </a:solidFill>
              </a:rPr>
              <a:t>случаев, определенных ФЗ «</a:t>
            </a:r>
            <a:r>
              <a:rPr lang="ru-RU" altLang="ru-RU" sz="2000" dirty="0" smtClean="0">
                <a:solidFill>
                  <a:srgbClr val="000000"/>
                </a:solidFill>
              </a:rPr>
              <a:t>Об обращении </a:t>
            </a:r>
            <a:r>
              <a:rPr lang="ru-RU" altLang="ru-RU" sz="2000" dirty="0">
                <a:solidFill>
                  <a:srgbClr val="000000"/>
                </a:solidFill>
              </a:rPr>
              <a:t>лекарственных средств».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 smtClean="0">
                <a:solidFill>
                  <a:srgbClr val="000000"/>
                </a:solidFill>
              </a:rPr>
              <a:t>Ограниченная </a:t>
            </a:r>
            <a:r>
              <a:rPr lang="ru-RU" altLang="ru-RU" sz="2000" dirty="0">
                <a:solidFill>
                  <a:srgbClr val="000000"/>
                </a:solidFill>
              </a:rPr>
              <a:t>оборотоспособность большинства </a:t>
            </a:r>
            <a:r>
              <a:rPr lang="ru-RU" altLang="ru-RU" sz="2000" dirty="0" smtClean="0">
                <a:solidFill>
                  <a:srgbClr val="000000"/>
                </a:solidFill>
              </a:rPr>
              <a:t>ЛС обусловливает </a:t>
            </a:r>
            <a:r>
              <a:rPr lang="ru-RU" altLang="ru-RU" sz="2000" dirty="0">
                <a:solidFill>
                  <a:srgbClr val="000000"/>
                </a:solidFill>
              </a:rPr>
              <a:t>лицензирование деятельности по </a:t>
            </a:r>
            <a:r>
              <a:rPr lang="ru-RU" altLang="ru-RU" sz="2000" dirty="0" smtClean="0">
                <a:solidFill>
                  <a:srgbClr val="000000"/>
                </a:solidFill>
              </a:rPr>
              <a:t>их обороту </a:t>
            </a:r>
            <a:r>
              <a:rPr lang="ru-RU" altLang="ru-RU" sz="2000" dirty="0">
                <a:solidFill>
                  <a:srgbClr val="000000"/>
                </a:solidFill>
              </a:rPr>
              <a:t>(см. лекцию № 4) и рецептурный </a:t>
            </a:r>
            <a:r>
              <a:rPr lang="ru-RU" altLang="ru-RU" sz="2000" dirty="0" smtClean="0">
                <a:solidFill>
                  <a:srgbClr val="000000"/>
                </a:solidFill>
              </a:rPr>
              <a:t>отпуск конечным </a:t>
            </a:r>
            <a:r>
              <a:rPr lang="ru-RU" altLang="ru-RU" sz="2000" dirty="0">
                <a:solidFill>
                  <a:srgbClr val="000000"/>
                </a:solidFill>
              </a:rPr>
              <a:t>потребителям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5EC5E41-42AB-46A2-AE82-9B2FF84091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11</a:t>
            </a:fld>
            <a:endParaRPr lang="ru-RU" altLang="ru-RU"/>
          </a:p>
        </p:txBody>
      </p:sp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2F7438AB-97A6-4B9C-83E8-5C809C87795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604000" y="5805263"/>
            <a:ext cx="540000" cy="54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5CB0B7-080C-426E-A197-A358730C6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486489"/>
            <a:ext cx="2071886" cy="1177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>
            <a:extLst>
              <a:ext uri="{FF2B5EF4-FFF2-40B4-BE49-F238E27FC236}">
                <a16:creationId xmlns:a16="http://schemas.microsoft.com/office/drawing/2014/main" id="{A5C092FA-9907-4DBB-8DBB-CF644A013A9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908721"/>
            <a:ext cx="7886700" cy="3888431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24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>
                <a:solidFill>
                  <a:srgbClr val="000000"/>
                </a:solidFill>
              </a:rPr>
              <a:t> К недвижимым вещам (недвижимое </a:t>
            </a:r>
            <a:r>
              <a:rPr lang="ru-RU" altLang="ru-RU" sz="2300" dirty="0" smtClean="0">
                <a:solidFill>
                  <a:srgbClr val="000000"/>
                </a:solidFill>
              </a:rPr>
              <a:t>имущество, недвижимость</a:t>
            </a:r>
            <a:r>
              <a:rPr lang="ru-RU" altLang="ru-RU" sz="2300" dirty="0">
                <a:solidFill>
                  <a:srgbClr val="000000"/>
                </a:solidFill>
              </a:rPr>
              <a:t>) относятся земельные участки, участки недр </a:t>
            </a:r>
            <a:r>
              <a:rPr lang="ru-RU" altLang="ru-RU" sz="2300" dirty="0" smtClean="0">
                <a:solidFill>
                  <a:srgbClr val="000000"/>
                </a:solidFill>
              </a:rPr>
              <a:t>и все</a:t>
            </a:r>
            <a:r>
              <a:rPr lang="ru-RU" altLang="ru-RU" sz="2300" dirty="0">
                <a:solidFill>
                  <a:srgbClr val="000000"/>
                </a:solidFill>
              </a:rPr>
              <a:t>, что прочно связано с землей, а также воздушные </a:t>
            </a:r>
            <a:r>
              <a:rPr lang="ru-RU" altLang="ru-RU" sz="2300" dirty="0" smtClean="0">
                <a:solidFill>
                  <a:srgbClr val="000000"/>
                </a:solidFill>
              </a:rPr>
              <a:t>и морские </a:t>
            </a:r>
            <a:r>
              <a:rPr lang="ru-RU" altLang="ru-RU" sz="2300" dirty="0">
                <a:solidFill>
                  <a:srgbClr val="000000"/>
                </a:solidFill>
              </a:rPr>
              <a:t>суда, суда внутреннего плавания.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 smtClean="0">
                <a:solidFill>
                  <a:srgbClr val="000000"/>
                </a:solidFill>
              </a:rPr>
              <a:t>Сделки </a:t>
            </a:r>
            <a:r>
              <a:rPr lang="ru-RU" altLang="ru-RU" sz="2300" dirty="0">
                <a:solidFill>
                  <a:srgbClr val="000000"/>
                </a:solidFill>
              </a:rPr>
              <a:t>с недвижимостью подлежат </a:t>
            </a:r>
            <a:r>
              <a:rPr lang="ru-RU" altLang="ru-RU" sz="2300" dirty="0" smtClean="0">
                <a:solidFill>
                  <a:srgbClr val="000000"/>
                </a:solidFill>
              </a:rPr>
              <a:t>государственной регистрации</a:t>
            </a:r>
            <a:r>
              <a:rPr lang="ru-RU" altLang="ru-RU" sz="2300" dirty="0">
                <a:solidFill>
                  <a:srgbClr val="000000"/>
                </a:solidFill>
              </a:rPr>
              <a:t>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 smtClean="0">
                <a:solidFill>
                  <a:srgbClr val="000000"/>
                </a:solidFill>
              </a:rPr>
              <a:t>Вещи</a:t>
            </a:r>
            <a:r>
              <a:rPr lang="ru-RU" altLang="ru-RU" sz="2300" dirty="0">
                <a:solidFill>
                  <a:srgbClr val="000000"/>
                </a:solidFill>
              </a:rPr>
              <a:t>, не относящиеся к недвижимости, в том числе </a:t>
            </a:r>
            <a:r>
              <a:rPr lang="ru-RU" altLang="ru-RU" sz="2300" dirty="0" smtClean="0">
                <a:solidFill>
                  <a:srgbClr val="000000"/>
                </a:solidFill>
              </a:rPr>
              <a:t>ЛС, признаются </a:t>
            </a:r>
            <a:r>
              <a:rPr lang="ru-RU" altLang="ru-RU" sz="2300" dirty="0">
                <a:solidFill>
                  <a:srgbClr val="000000"/>
                </a:solidFill>
              </a:rPr>
              <a:t>движимым имуществом.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EC9FE2D-47F2-41B0-8685-EDAE71AACC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12</a:t>
            </a:fld>
            <a:endParaRPr lang="ru-RU" altLang="ru-RU"/>
          </a:p>
        </p:txBody>
      </p:sp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62EB022F-CC5B-4773-A385-88718F56E1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24001" y="253632"/>
            <a:ext cx="540000" cy="54000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1749B6-7E50-41F8-AD38-EF7BC6FD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88000"/>
            <a:ext cx="6696744" cy="38802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Недвижимые и движимые вещи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CF24CC-3F77-4FF7-AE12-774142339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072365"/>
            <a:ext cx="2071886" cy="1177547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6CD65B-52DE-4186-9E76-F5684E5C6CB9}"/>
              </a:ext>
            </a:extLst>
          </p:cNvPr>
          <p:cNvSpPr>
            <a:spLocks noChangeAspect="1"/>
          </p:cNvSpPr>
          <p:nvPr/>
        </p:nvSpPr>
        <p:spPr>
          <a:xfrm>
            <a:off x="513140" y="1263547"/>
            <a:ext cx="563363" cy="56304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>
            <a:extLst>
              <a:ext uri="{FF2B5EF4-FFF2-40B4-BE49-F238E27FC236}">
                <a16:creationId xmlns:a16="http://schemas.microsoft.com/office/drawing/2014/main" id="{A5C092FA-9907-4DBB-8DBB-CF644A013A9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1263547"/>
            <a:ext cx="7886700" cy="374963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24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 smtClean="0">
                <a:solidFill>
                  <a:srgbClr val="000000"/>
                </a:solidFill>
              </a:rPr>
              <a:t>индивидуально определенные - недвижимые </a:t>
            </a:r>
            <a:r>
              <a:rPr lang="ru-RU" altLang="ru-RU" sz="2300" dirty="0">
                <a:solidFill>
                  <a:srgbClr val="000000"/>
                </a:solidFill>
              </a:rPr>
              <a:t>вещи, а также </a:t>
            </a:r>
            <a:r>
              <a:rPr lang="ru-RU" altLang="ru-RU" sz="2300" dirty="0" smtClean="0">
                <a:solidFill>
                  <a:srgbClr val="000000"/>
                </a:solidFill>
              </a:rPr>
              <a:t>вещи </a:t>
            </a:r>
            <a:r>
              <a:rPr lang="ru-RU" altLang="ru-RU" sz="2300" dirty="0">
                <a:solidFill>
                  <a:srgbClr val="000000"/>
                </a:solidFill>
              </a:rPr>
              <a:t>уникальные, </a:t>
            </a:r>
            <a:r>
              <a:rPr lang="ru-RU" altLang="ru-RU" sz="2300" dirty="0" smtClean="0">
                <a:solidFill>
                  <a:srgbClr val="000000"/>
                </a:solidFill>
              </a:rPr>
              <a:t>единственные </a:t>
            </a:r>
            <a:r>
              <a:rPr lang="ru-RU" altLang="ru-RU" sz="2300" dirty="0">
                <a:solidFill>
                  <a:srgbClr val="000000"/>
                </a:solidFill>
              </a:rPr>
              <a:t>в своем </a:t>
            </a:r>
            <a:r>
              <a:rPr lang="ru-RU" altLang="ru-RU" sz="2300" dirty="0" smtClean="0">
                <a:solidFill>
                  <a:srgbClr val="000000"/>
                </a:solidFill>
              </a:rPr>
              <a:t> роде</a:t>
            </a:r>
            <a:r>
              <a:rPr lang="ru-RU" altLang="ru-RU" sz="2300" dirty="0">
                <a:solidFill>
                  <a:srgbClr val="000000"/>
                </a:solidFill>
              </a:rPr>
              <a:t>. Если предметом </a:t>
            </a:r>
            <a:r>
              <a:rPr lang="ru-RU" altLang="ru-RU" sz="2300" dirty="0" smtClean="0">
                <a:solidFill>
                  <a:srgbClr val="000000"/>
                </a:solidFill>
              </a:rPr>
              <a:t>сделки </a:t>
            </a:r>
            <a:r>
              <a:rPr lang="ru-RU" altLang="ru-RU" sz="2300" dirty="0">
                <a:solidFill>
                  <a:srgbClr val="000000"/>
                </a:solidFill>
              </a:rPr>
              <a:t>является </a:t>
            </a:r>
            <a:r>
              <a:rPr lang="ru-RU" altLang="ru-RU" sz="2300" dirty="0" smtClean="0">
                <a:solidFill>
                  <a:srgbClr val="000000"/>
                </a:solidFill>
              </a:rPr>
              <a:t>индивидуально-определенная </a:t>
            </a:r>
            <a:r>
              <a:rPr lang="ru-RU" altLang="ru-RU" sz="2300" dirty="0">
                <a:solidFill>
                  <a:srgbClr val="000000"/>
                </a:solidFill>
              </a:rPr>
              <a:t>вещь, </a:t>
            </a:r>
            <a:r>
              <a:rPr lang="ru-RU" altLang="ru-RU" sz="2300" dirty="0" smtClean="0">
                <a:solidFill>
                  <a:srgbClr val="000000"/>
                </a:solidFill>
              </a:rPr>
              <a:t>надлежащим </a:t>
            </a:r>
            <a:r>
              <a:rPr lang="ru-RU" altLang="ru-RU" sz="2300" dirty="0">
                <a:solidFill>
                  <a:srgbClr val="000000"/>
                </a:solidFill>
              </a:rPr>
              <a:t>ее </a:t>
            </a:r>
            <a:r>
              <a:rPr lang="ru-RU" altLang="ru-RU" sz="2300" dirty="0" smtClean="0">
                <a:solidFill>
                  <a:srgbClr val="000000"/>
                </a:solidFill>
              </a:rPr>
              <a:t>исполнением </a:t>
            </a:r>
            <a:r>
              <a:rPr lang="ru-RU" altLang="ru-RU" sz="2300" dirty="0">
                <a:solidFill>
                  <a:srgbClr val="000000"/>
                </a:solidFill>
              </a:rPr>
              <a:t>будет </a:t>
            </a:r>
            <a:r>
              <a:rPr lang="ru-RU" altLang="ru-RU" sz="2300" dirty="0" smtClean="0">
                <a:solidFill>
                  <a:srgbClr val="000000"/>
                </a:solidFill>
              </a:rPr>
              <a:t>признана </a:t>
            </a:r>
            <a:r>
              <a:rPr lang="ru-RU" altLang="ru-RU" sz="2300" dirty="0">
                <a:solidFill>
                  <a:srgbClr val="000000"/>
                </a:solidFill>
              </a:rPr>
              <a:t>передача именно </a:t>
            </a:r>
            <a:r>
              <a:rPr lang="ru-RU" altLang="ru-RU" sz="2300" dirty="0" smtClean="0">
                <a:solidFill>
                  <a:srgbClr val="000000"/>
                </a:solidFill>
              </a:rPr>
              <a:t>этой </a:t>
            </a:r>
            <a:r>
              <a:rPr lang="ru-RU" altLang="ru-RU" sz="2300" dirty="0">
                <a:solidFill>
                  <a:srgbClr val="000000"/>
                </a:solidFill>
              </a:rPr>
              <a:t>вещи</a:t>
            </a:r>
            <a:r>
              <a:rPr lang="ru-RU" altLang="ru-RU" sz="2300" dirty="0" smtClean="0">
                <a:solidFill>
                  <a:srgbClr val="000000"/>
                </a:solidFill>
              </a:rPr>
              <a:t>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>
                <a:solidFill>
                  <a:srgbClr val="000000"/>
                </a:solidFill>
              </a:rPr>
              <a:t>родовые – обладающие  общими признаками для вещей данного рода. Независимо от того, какая именно из  существующей совокупности вещей будет передана по сделке, она будет считаться надлежаще исполненным. ЛС – типичный пример  родовых вещей.</a:t>
            </a:r>
          </a:p>
          <a:p>
            <a:pPr marL="186962" indent="0" algn="just" defTabSz="0">
              <a:spcBef>
                <a:spcPts val="600"/>
              </a:spcBef>
              <a:buClr>
                <a:schemeClr val="accent1"/>
              </a:buClr>
              <a:buSzPct val="100000"/>
              <a:buNone/>
            </a:pPr>
            <a:endParaRPr lang="ru-RU" altLang="ru-RU" sz="2300" dirty="0">
              <a:solidFill>
                <a:srgbClr val="000000"/>
              </a:solidFill>
            </a:endParaRP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endParaRPr lang="ru-RU" altLang="ru-RU" sz="2300" dirty="0" smtClean="0">
              <a:solidFill>
                <a:srgbClr val="00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EC9FE2D-47F2-41B0-8685-EDAE71AACC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13</a:t>
            </a:fld>
            <a:endParaRPr lang="ru-RU" altLang="ru-RU"/>
          </a:p>
        </p:txBody>
      </p:sp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62EB022F-CC5B-4773-A385-88718F56E1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24001" y="253632"/>
            <a:ext cx="540000" cy="54000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1749B6-7E50-41F8-AD38-EF7BC6FD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88000"/>
            <a:ext cx="6696744" cy="5487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Различают вещи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CF24CC-3F77-4FF7-AE12-774142339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072365"/>
            <a:ext cx="2071886" cy="117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>
            <a:extLst>
              <a:ext uri="{FF2B5EF4-FFF2-40B4-BE49-F238E27FC236}">
                <a16:creationId xmlns:a16="http://schemas.microsoft.com/office/drawing/2014/main" id="{A5C092FA-9907-4DBB-8DBB-CF644A013A9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1263547"/>
            <a:ext cx="7886700" cy="331758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24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>
                <a:solidFill>
                  <a:srgbClr val="000000"/>
                </a:solidFill>
              </a:rPr>
              <a:t>потребляемые - в процессе </a:t>
            </a:r>
            <a:r>
              <a:rPr lang="ru-RU" altLang="ru-RU" sz="2300" dirty="0" smtClean="0">
                <a:solidFill>
                  <a:srgbClr val="000000"/>
                </a:solidFill>
              </a:rPr>
              <a:t>эксплуатации </a:t>
            </a:r>
            <a:r>
              <a:rPr lang="ru-RU" altLang="ru-RU" sz="2300" dirty="0">
                <a:solidFill>
                  <a:srgbClr val="000000"/>
                </a:solidFill>
              </a:rPr>
              <a:t>(как правило, </a:t>
            </a:r>
            <a:r>
              <a:rPr lang="ru-RU" altLang="ru-RU" sz="2300" dirty="0" smtClean="0">
                <a:solidFill>
                  <a:srgbClr val="000000"/>
                </a:solidFill>
              </a:rPr>
              <a:t> однократного использования</a:t>
            </a:r>
            <a:r>
              <a:rPr lang="ru-RU" altLang="ru-RU" sz="2300" dirty="0">
                <a:solidFill>
                  <a:srgbClr val="000000"/>
                </a:solidFill>
              </a:rPr>
              <a:t>) полностью </a:t>
            </a:r>
            <a:r>
              <a:rPr lang="ru-RU" altLang="ru-RU" sz="2300" dirty="0" smtClean="0">
                <a:solidFill>
                  <a:srgbClr val="000000"/>
                </a:solidFill>
              </a:rPr>
              <a:t>утрачивают </a:t>
            </a:r>
            <a:r>
              <a:rPr lang="ru-RU" altLang="ru-RU" sz="2300" dirty="0">
                <a:solidFill>
                  <a:srgbClr val="000000"/>
                </a:solidFill>
              </a:rPr>
              <a:t>свои </a:t>
            </a:r>
            <a:r>
              <a:rPr lang="ru-RU" altLang="ru-RU" sz="2300" dirty="0" smtClean="0">
                <a:solidFill>
                  <a:srgbClr val="000000"/>
                </a:solidFill>
              </a:rPr>
              <a:t>потребительские </a:t>
            </a:r>
            <a:r>
              <a:rPr lang="ru-RU" altLang="ru-RU" sz="2300" dirty="0">
                <a:solidFill>
                  <a:srgbClr val="000000"/>
                </a:solidFill>
              </a:rPr>
              <a:t>свойства </a:t>
            </a:r>
            <a:r>
              <a:rPr lang="ru-RU" altLang="ru-RU" sz="2300" dirty="0" smtClean="0">
                <a:solidFill>
                  <a:srgbClr val="000000"/>
                </a:solidFill>
              </a:rPr>
              <a:t>- уничтожаются </a:t>
            </a:r>
            <a:r>
              <a:rPr lang="ru-RU" altLang="ru-RU" sz="2300" dirty="0">
                <a:solidFill>
                  <a:srgbClr val="000000"/>
                </a:solidFill>
              </a:rPr>
              <a:t>либо </a:t>
            </a:r>
            <a:r>
              <a:rPr lang="ru-RU" altLang="ru-RU" sz="2300" dirty="0" smtClean="0">
                <a:solidFill>
                  <a:srgbClr val="000000"/>
                </a:solidFill>
              </a:rPr>
              <a:t>преобразуются </a:t>
            </a:r>
            <a:r>
              <a:rPr lang="ru-RU" altLang="ru-RU" sz="2300" dirty="0">
                <a:solidFill>
                  <a:srgbClr val="000000"/>
                </a:solidFill>
              </a:rPr>
              <a:t>в </a:t>
            </a:r>
            <a:r>
              <a:rPr lang="ru-RU" altLang="ru-RU" sz="2300" dirty="0" smtClean="0">
                <a:solidFill>
                  <a:srgbClr val="000000"/>
                </a:solidFill>
              </a:rPr>
              <a:t>качественно </a:t>
            </a:r>
            <a:r>
              <a:rPr lang="ru-RU" altLang="ru-RU" sz="2300" dirty="0">
                <a:solidFill>
                  <a:srgbClr val="000000"/>
                </a:solidFill>
              </a:rPr>
              <a:t>иную </a:t>
            </a:r>
            <a:r>
              <a:rPr lang="ru-RU" altLang="ru-RU" sz="2300" dirty="0" smtClean="0">
                <a:solidFill>
                  <a:srgbClr val="000000"/>
                </a:solidFill>
              </a:rPr>
              <a:t>вещь. К </a:t>
            </a:r>
            <a:r>
              <a:rPr lang="ru-RU" altLang="ru-RU" sz="2300" dirty="0">
                <a:solidFill>
                  <a:srgbClr val="000000"/>
                </a:solidFill>
              </a:rPr>
              <a:t>ним относятся ЛС. </a:t>
            </a:r>
            <a:r>
              <a:rPr lang="ru-RU" altLang="ru-RU" sz="2300" dirty="0" smtClean="0">
                <a:solidFill>
                  <a:srgbClr val="000000"/>
                </a:solidFill>
              </a:rPr>
              <a:t>Не </a:t>
            </a:r>
            <a:r>
              <a:rPr lang="ru-RU" altLang="ru-RU" sz="2300" dirty="0">
                <a:solidFill>
                  <a:srgbClr val="000000"/>
                </a:solidFill>
              </a:rPr>
              <a:t>могут быть предметом </a:t>
            </a:r>
            <a:r>
              <a:rPr lang="ru-RU" altLang="ru-RU" sz="2300" dirty="0" smtClean="0">
                <a:solidFill>
                  <a:srgbClr val="000000"/>
                </a:solidFill>
              </a:rPr>
              <a:t>аренды</a:t>
            </a:r>
            <a:r>
              <a:rPr lang="ru-RU" altLang="ru-RU" sz="2300" dirty="0">
                <a:solidFill>
                  <a:srgbClr val="000000"/>
                </a:solidFill>
              </a:rPr>
              <a:t>. 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 dirty="0" err="1" smtClean="0">
                <a:solidFill>
                  <a:srgbClr val="000000"/>
                </a:solidFill>
              </a:rPr>
              <a:t>непотребляемые</a:t>
            </a:r>
            <a:r>
              <a:rPr lang="ru-RU" altLang="ru-RU" sz="2300" dirty="0" smtClean="0">
                <a:solidFill>
                  <a:srgbClr val="000000"/>
                </a:solidFill>
              </a:rPr>
              <a:t> (</a:t>
            </a:r>
            <a:r>
              <a:rPr lang="ru-RU" altLang="ru-RU" sz="2300" dirty="0">
                <a:solidFill>
                  <a:srgbClr val="000000"/>
                </a:solidFill>
              </a:rPr>
              <a:t>недвижимость и многие </a:t>
            </a:r>
            <a:r>
              <a:rPr lang="ru-RU" altLang="ru-RU" sz="2300" dirty="0" smtClean="0">
                <a:solidFill>
                  <a:srgbClr val="000000"/>
                </a:solidFill>
              </a:rPr>
              <a:t>движимые </a:t>
            </a:r>
            <a:r>
              <a:rPr lang="ru-RU" altLang="ru-RU" sz="2300" dirty="0">
                <a:solidFill>
                  <a:srgbClr val="000000"/>
                </a:solidFill>
              </a:rPr>
              <a:t>вещи) - долгое </a:t>
            </a:r>
            <a:r>
              <a:rPr lang="ru-RU" altLang="ru-RU" sz="2300" dirty="0" smtClean="0">
                <a:solidFill>
                  <a:srgbClr val="000000"/>
                </a:solidFill>
              </a:rPr>
              <a:t>время </a:t>
            </a:r>
            <a:r>
              <a:rPr lang="ru-RU" altLang="ru-RU" sz="2300" dirty="0">
                <a:solidFill>
                  <a:srgbClr val="000000"/>
                </a:solidFill>
              </a:rPr>
              <a:t>сохраняют свои </a:t>
            </a:r>
            <a:r>
              <a:rPr lang="ru-RU" altLang="ru-RU" sz="2300" dirty="0" smtClean="0">
                <a:solidFill>
                  <a:srgbClr val="000000"/>
                </a:solidFill>
              </a:rPr>
              <a:t>потребительские </a:t>
            </a:r>
            <a:r>
              <a:rPr lang="ru-RU" altLang="ru-RU" sz="2300" dirty="0">
                <a:solidFill>
                  <a:srgbClr val="000000"/>
                </a:solidFill>
              </a:rPr>
              <a:t>свойства </a:t>
            </a:r>
            <a:r>
              <a:rPr lang="ru-RU" altLang="ru-RU" sz="2300" dirty="0" smtClean="0">
                <a:solidFill>
                  <a:srgbClr val="000000"/>
                </a:solidFill>
              </a:rPr>
              <a:t>и </a:t>
            </a:r>
            <a:r>
              <a:rPr lang="ru-RU" altLang="ru-RU" sz="2300" dirty="0">
                <a:solidFill>
                  <a:srgbClr val="000000"/>
                </a:solidFill>
              </a:rPr>
              <a:t>утрачивают их </a:t>
            </a:r>
            <a:r>
              <a:rPr lang="ru-RU" altLang="ru-RU" sz="2300" dirty="0" smtClean="0">
                <a:solidFill>
                  <a:srgbClr val="000000"/>
                </a:solidFill>
              </a:rPr>
              <a:t>постепенно (</a:t>
            </a:r>
            <a:r>
              <a:rPr lang="ru-RU" altLang="ru-RU" sz="2300" dirty="0">
                <a:solidFill>
                  <a:srgbClr val="000000"/>
                </a:solidFill>
              </a:rPr>
              <a:t>амортизируются).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endParaRPr lang="ru-RU" altLang="ru-RU" sz="2300" dirty="0" smtClean="0">
              <a:solidFill>
                <a:srgbClr val="00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EC9FE2D-47F2-41B0-8685-EDAE71AACC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14</a:t>
            </a:fld>
            <a:endParaRPr lang="ru-RU" altLang="ru-RU"/>
          </a:p>
        </p:txBody>
      </p:sp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62EB022F-CC5B-4773-A385-88718F56E1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24001" y="253632"/>
            <a:ext cx="540000" cy="54000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1749B6-7E50-41F8-AD38-EF7BC6FD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88000"/>
            <a:ext cx="6696744" cy="76473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Также различают вещи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CF24CC-3F77-4FF7-AE12-774142339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218193"/>
            <a:ext cx="2071886" cy="1177547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6CD65B-52DE-4186-9E76-F5684E5C6CB9}"/>
              </a:ext>
            </a:extLst>
          </p:cNvPr>
          <p:cNvSpPr>
            <a:spLocks noChangeAspect="1"/>
          </p:cNvSpPr>
          <p:nvPr/>
        </p:nvSpPr>
        <p:spPr>
          <a:xfrm>
            <a:off x="513140" y="1263547"/>
            <a:ext cx="563363" cy="56304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1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 flipH="1">
            <a:off x="3419872" y="2852937"/>
            <a:ext cx="4897536" cy="3312367"/>
          </a:xfrm>
          <a:prstGeom prst="snip2DiagRect">
            <a:avLst>
              <a:gd name="adj1" fmla="val 0"/>
              <a:gd name="adj2" fmla="val 12066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08000" tIns="36000" rIns="108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1950" indent="-175948" algn="ctr" defTabSz="965199">
              <a:spcBef>
                <a:spcPts val="633"/>
              </a:spcBef>
              <a:spcAft>
                <a:spcPts val="633"/>
              </a:spcAft>
              <a:buClr>
                <a:srgbClr val="078877"/>
              </a:buClr>
              <a:buFontTx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b="1" dirty="0"/>
              <a:t> Относительный характер </a:t>
            </a:r>
            <a:r>
              <a:rPr lang="ru-RU" altLang="ru-RU" dirty="0"/>
              <a:t>обязательств проявляется </a:t>
            </a:r>
            <a:br>
              <a:rPr lang="ru-RU" altLang="ru-RU" dirty="0"/>
            </a:br>
            <a:r>
              <a:rPr lang="ru-RU" altLang="ru-RU" dirty="0"/>
              <a:t>в том, что они связывают </a:t>
            </a:r>
            <a:br>
              <a:rPr lang="ru-RU" altLang="ru-RU" dirty="0"/>
            </a:br>
            <a:r>
              <a:rPr lang="ru-RU" altLang="ru-RU" dirty="0"/>
              <a:t>не абсолютно всех участников права, а лишь участников правоотношений, вытекающих из</a:t>
            </a:r>
            <a:r>
              <a:rPr lang="en-US" altLang="ru-RU" dirty="0"/>
              <a:t> </a:t>
            </a:r>
            <a:r>
              <a:rPr lang="ru-RU" altLang="ru-RU" dirty="0"/>
              <a:t>обязательства.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8177" y="288000"/>
            <a:ext cx="6607646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dirty="0"/>
              <a:t>Обязательства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827088" y="1052737"/>
            <a:ext cx="7416800" cy="1476000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ru-RU" altLang="ru-RU" sz="2400" i="1" dirty="0"/>
              <a:t>ОБЯЗАТЕЛЬСТВО </a:t>
            </a:r>
            <a:r>
              <a:rPr lang="ru-RU" altLang="ru-RU" sz="2400" b="0" i="1" dirty="0"/>
              <a:t>– правоотношение, в силу которого одно лицо (должник) обязано совершить в пользу другого лица (кредитора) определенное действие, либо воздержаться от совершения такого действия.</a:t>
            </a:r>
            <a:endParaRPr lang="ru-RU" sz="2400" b="0" i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7D660-6ED7-47B1-A75D-7B07AA61EB76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1228EDD-8B6E-412B-A47B-718D32D9B95C}"/>
              </a:ext>
            </a:extLst>
          </p:cNvPr>
          <p:cNvSpPr/>
          <p:nvPr/>
        </p:nvSpPr>
        <p:spPr>
          <a:xfrm>
            <a:off x="395536" y="3284984"/>
            <a:ext cx="2664296" cy="2736304"/>
          </a:xfrm>
          <a:prstGeom prst="rect">
            <a:avLst/>
          </a:prstGeom>
          <a:blipFill>
            <a:blip r:embed="rId2">
              <a:alphaModFix amt="70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20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 flipH="1">
            <a:off x="827584" y="1925577"/>
            <a:ext cx="7416000" cy="4167279"/>
          </a:xfrm>
          <a:prstGeom prst="snip2DiagRect">
            <a:avLst>
              <a:gd name="adj1" fmla="val 0"/>
              <a:gd name="adj2" fmla="val 13781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180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100" dirty="0"/>
              <a:t>Условия договора определяются усмотрением сторон, действует общий принцип "дозволено все, кроме прямо запрещенного законом".</a:t>
            </a:r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100" dirty="0"/>
              <a:t>Условия договора должны соответствовать обязательным правилам, определяемым правовыми актами на момент его заключения. </a:t>
            </a:r>
            <a:endParaRPr lang="ru-RU" altLang="ru-RU" sz="2100" dirty="0" smtClean="0"/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100" dirty="0"/>
              <a:t>Предложение заключить договор называется оферта, ответное согласие - акцепт</a:t>
            </a:r>
            <a:r>
              <a:rPr lang="ru-RU" altLang="ru-RU" sz="2100" dirty="0" smtClean="0"/>
              <a:t>.</a:t>
            </a:r>
            <a:endParaRPr lang="ru-RU" altLang="ru-RU" sz="2100" dirty="0"/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100" dirty="0"/>
              <a:t>Договор считается заключенным, если сторонами достигнуто соглашение по всем существенным условиям. Круг существенных условий зависит от особенностей конкретного договора.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8177" y="288000"/>
            <a:ext cx="6607646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cap="none" dirty="0"/>
              <a:t>ДОГОВОР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827088" y="908721"/>
            <a:ext cx="7416800" cy="756135"/>
          </a:xfrm>
        </p:spPr>
        <p:txBody>
          <a:bodyPr/>
          <a:lstStyle/>
          <a:p>
            <a:pPr algn="ctr">
              <a:buNone/>
            </a:pPr>
            <a:r>
              <a:rPr lang="ru-RU" altLang="ru-RU" sz="2000" i="1" dirty="0"/>
              <a:t>ДОГОВОР – </a:t>
            </a:r>
            <a:r>
              <a:rPr lang="ru-RU" altLang="ru-RU" sz="2000" b="0" i="1" dirty="0"/>
              <a:t>соглашение между кредитором и должником об установлении обязательственных правоотношений.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7D660-6ED7-47B1-A75D-7B07AA61EB76}" type="slidenum">
              <a:rPr lang="ru-RU" altLang="ru-RU" smtClean="0"/>
              <a:pPr/>
              <a:t>16</a:t>
            </a:fld>
            <a:endParaRPr lang="ru-RU" alt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105773-6618-4BEE-8B76-6D1E1F1FA7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932657"/>
            <a:ext cx="1124744" cy="11247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0672A6A-36C3-4150-8DF8-0645565EEC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0" y="162815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0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2866" y="288000"/>
            <a:ext cx="3998268" cy="404696"/>
          </a:xfrm>
        </p:spPr>
        <p:txBody>
          <a:bodyPr/>
          <a:lstStyle/>
          <a:p>
            <a:pPr algn="ctr">
              <a:defRPr/>
            </a:pPr>
            <a:r>
              <a:rPr lang="ru-RU" dirty="0"/>
              <a:t>Виды договоров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 flipH="1">
            <a:off x="552637" y="2708920"/>
            <a:ext cx="8038726" cy="352800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166688" defTabSz="9144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200" dirty="0"/>
              <a:t>Особый вид – </a:t>
            </a:r>
            <a:r>
              <a:rPr lang="ru-RU" altLang="ru-RU" sz="2200" b="1" dirty="0"/>
              <a:t>публичный договор </a:t>
            </a:r>
            <a:r>
              <a:rPr lang="ru-RU" altLang="ru-RU" sz="2200" dirty="0"/>
              <a:t>– договор, заключаемый лицом, занимающимся предпринимательской деятельностью, </a:t>
            </a:r>
            <a:br>
              <a:rPr lang="ru-RU" altLang="ru-RU" sz="2200" dirty="0"/>
            </a:br>
            <a:r>
              <a:rPr lang="ru-RU" altLang="ru-RU" sz="2200" dirty="0"/>
              <a:t>по продаже товаров, выполнению работ, оказанию услуг.</a:t>
            </a:r>
          </a:p>
          <a:p>
            <a:pPr marL="342900" indent="-166688" defTabSz="9144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200" dirty="0"/>
              <a:t>Особый вид – </a:t>
            </a:r>
            <a:r>
              <a:rPr lang="ru-RU" altLang="ru-RU" sz="2200" b="1" dirty="0"/>
              <a:t>договор присоединения </a:t>
            </a:r>
            <a:r>
              <a:rPr lang="ru-RU" altLang="ru-RU" sz="2200" dirty="0"/>
              <a:t>– договор, условия которого заранее определены одной из сторон и принимаются другой без обсуждения.</a:t>
            </a:r>
          </a:p>
          <a:p>
            <a:pPr marL="342900" indent="-166688" defTabSz="9144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200" dirty="0"/>
              <a:t>Особый вид - </a:t>
            </a:r>
            <a:r>
              <a:rPr lang="ru-RU" altLang="ru-RU" sz="2200" b="1" dirty="0"/>
              <a:t>договор в пользу третьего лица </a:t>
            </a:r>
            <a:r>
              <a:rPr lang="ru-RU" altLang="ru-RU" sz="2200" dirty="0"/>
              <a:t>- должник обязан произвести исполнение не кредитору, а указанному </a:t>
            </a:r>
            <a:br>
              <a:rPr lang="ru-RU" altLang="ru-RU" sz="2200" dirty="0"/>
            </a:br>
            <a:r>
              <a:rPr lang="ru-RU" altLang="ru-RU" sz="2200" dirty="0"/>
              <a:t>в договоре третьему лицу, которое и приобретает право требовать исполнения обязательства.</a:t>
            </a: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1195267" y="813496"/>
            <a:ext cx="7200000" cy="684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ru-RU" sz="2200" b="1" i="1" dirty="0">
                <a:solidFill>
                  <a:srgbClr val="078777"/>
                </a:solidFill>
                <a:latin typeface="+mn-lt"/>
              </a:rPr>
              <a:t>ДОГОВОРЫ</a:t>
            </a:r>
            <a:r>
              <a:rPr lang="ru-RU" altLang="ru-RU" sz="2200" i="1" dirty="0">
                <a:solidFill>
                  <a:srgbClr val="078777"/>
                </a:solidFill>
                <a:latin typeface="+mn-lt"/>
              </a:rPr>
              <a:t> </a:t>
            </a:r>
            <a:r>
              <a:rPr lang="ru-RU" altLang="ru-RU" sz="2200" i="1" dirty="0" smtClean="0">
                <a:solidFill>
                  <a:srgbClr val="078777"/>
                </a:solidFill>
                <a:latin typeface="+mn-lt"/>
              </a:rPr>
              <a:t>в первую очередь различаются </a:t>
            </a:r>
            <a:r>
              <a:rPr lang="ru-RU" altLang="ru-RU" sz="2200" i="1" dirty="0">
                <a:solidFill>
                  <a:srgbClr val="078777"/>
                </a:solidFill>
                <a:latin typeface="+mn-lt"/>
              </a:rPr>
              <a:t>по конкретному содержанию регулируемых ими отношений</a:t>
            </a:r>
            <a:endParaRPr lang="ru-RU" sz="2200" i="1" dirty="0">
              <a:solidFill>
                <a:srgbClr val="078777"/>
              </a:solidFill>
              <a:latin typeface="+mn-lt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 flipH="1">
            <a:off x="1195267" y="1754720"/>
            <a:ext cx="7200000" cy="846000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166688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200" dirty="0">
                <a:latin typeface="+mn-lt"/>
              </a:rPr>
              <a:t> Односторонние и взаимные.</a:t>
            </a:r>
          </a:p>
          <a:p>
            <a:pPr marL="342900" indent="-166688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200" dirty="0" smtClean="0">
                <a:latin typeface="+mn-lt"/>
              </a:rPr>
              <a:t> Основные </a:t>
            </a:r>
            <a:r>
              <a:rPr lang="ru-RU" altLang="ru-RU" sz="2200" dirty="0">
                <a:latin typeface="+mn-lt"/>
              </a:rPr>
              <a:t>и предварительные.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00AE3-AE6C-4E1D-856A-1FE8E6523B8A}" type="slidenum">
              <a:rPr lang="ru-RU" altLang="ru-RU" smtClean="0"/>
              <a:pPr/>
              <a:t>17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93B90E-8A3A-48F9-AA50-D62923FFAF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64" y="128672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 flipH="1">
            <a:off x="827584" y="1196753"/>
            <a:ext cx="7416000" cy="4896104"/>
          </a:xfrm>
          <a:prstGeom prst="snip2DiagRect">
            <a:avLst>
              <a:gd name="adj1" fmla="val 0"/>
              <a:gd name="adj2" fmla="val 13781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180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6212" indent="0" algn="ctr" defTabSz="914400">
              <a:spcAft>
                <a:spcPts val="600"/>
              </a:spcAft>
              <a:buClr>
                <a:srgbClr val="078877"/>
              </a:buClr>
              <a:buNone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ВОЗМОЖНО:</a:t>
            </a:r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по соглашению сторон;</a:t>
            </a:r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в одностороннем порядке, если такое право закреплено за одной из сторон законом или самим договором;</a:t>
            </a:r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при </a:t>
            </a:r>
            <a:r>
              <a:rPr lang="ru-RU" altLang="ru-RU" sz="2000" dirty="0"/>
              <a:t>существенном изменении обстоятельств из которых стороны исходили при заключении </a:t>
            </a:r>
            <a:r>
              <a:rPr lang="ru-RU" altLang="ru-RU" sz="2000" dirty="0" smtClean="0"/>
              <a:t>договора;</a:t>
            </a:r>
          </a:p>
          <a:p>
            <a:pPr marL="342900" indent="-166688" defTabSz="914400"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sz="2000" dirty="0" smtClean="0"/>
              <a:t>по </a:t>
            </a:r>
            <a:r>
              <a:rPr lang="ru-RU" sz="2000" dirty="0"/>
              <a:t>требованию одной из сторон договор может быть изменен или расторгнут по решению суда только при существенном нарушении договора другой </a:t>
            </a:r>
            <a:r>
              <a:rPr lang="ru-RU" sz="2000" dirty="0" smtClean="0"/>
              <a:t>стороной</a:t>
            </a:r>
            <a:r>
              <a:rPr lang="ru-RU" sz="2000" dirty="0"/>
              <a:t>. Требование об изменении или о расторжении договора может быть заявлено стороной в суд только после получения отказа другой стороны на предложение изменить или расторгнуть договор либо неполучения ответа в срок, указанный в предложении или установленный законом либо договором, а при его отсутствии - в тридцатидневный срок.</a:t>
            </a:r>
            <a:endParaRPr lang="ru-RU" alt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8176" y="288000"/>
            <a:ext cx="6904223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cap="none" dirty="0" smtClean="0"/>
              <a:t>ИЗМЕНЕНИЕ ИЛИ РАСТОРЖЕНИЕ ДОГОВОРА</a:t>
            </a:r>
            <a:endParaRPr lang="ru-RU" altLang="ru-RU" cap="none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7D660-6ED7-47B1-A75D-7B07AA61EB76}" type="slidenum">
              <a:rPr lang="ru-RU" altLang="ru-RU" smtClean="0"/>
              <a:pPr/>
              <a:t>18</a:t>
            </a:fld>
            <a:endParaRPr lang="ru-RU" alt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105773-6618-4BEE-8B76-6D1E1F1FA7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016" y="2520061"/>
            <a:ext cx="1124744" cy="11247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0672A6A-36C3-4150-8DF8-0645565EEC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4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149" y="288000"/>
            <a:ext cx="7111702" cy="360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/>
              <a:t>Договор поставки </a:t>
            </a:r>
            <a:r>
              <a:rPr lang="ru-RU" dirty="0" err="1" smtClean="0"/>
              <a:t>лс</a:t>
            </a: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 flipH="1">
            <a:off x="504000" y="908720"/>
            <a:ext cx="8136000" cy="4752000"/>
          </a:xfrm>
          <a:prstGeom prst="snip2DiagRect">
            <a:avLst>
              <a:gd name="adj1" fmla="val 0"/>
              <a:gd name="adj2" fmla="val 11515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Согласно ГК РФ, по договору поставки поставщик-продавец</a:t>
            </a:r>
            <a:r>
              <a:rPr lang="ru-RU" altLang="ru-RU" sz="2000" dirty="0"/>
              <a:t>, осуществляющий предпринимательскую деятельность, обязуется передать в обусловленный срок или сроки производимые или закупаемые им товары покупателю для использования в предпринимательской деятельности или в иных целях, не связанных с личным, семейным, домашним и иным подобным использованием</a:t>
            </a:r>
            <a:r>
              <a:rPr lang="ru-RU" altLang="ru-RU" sz="2000" dirty="0" smtClean="0"/>
              <a:t>. 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Заключается между:</a:t>
            </a:r>
          </a:p>
          <a:p>
            <a:pPr marL="352425" indent="-342900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Tx/>
              <a:buChar char="-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производителями </a:t>
            </a:r>
            <a:r>
              <a:rPr lang="ru-RU" altLang="ru-RU" sz="2000" dirty="0"/>
              <a:t>ЛС с одной стороны </a:t>
            </a:r>
            <a:r>
              <a:rPr lang="ru-RU" altLang="ru-RU" sz="2000" dirty="0" smtClean="0"/>
              <a:t>и организациями </a:t>
            </a:r>
            <a:r>
              <a:rPr lang="ru-RU" altLang="ru-RU" sz="2000" dirty="0"/>
              <a:t>оптовой </a:t>
            </a:r>
            <a:r>
              <a:rPr lang="ru-RU" altLang="ru-RU" sz="2000"/>
              <a:t>торговли </a:t>
            </a:r>
            <a:r>
              <a:rPr lang="ru-RU" altLang="ru-RU" sz="2000" smtClean="0"/>
              <a:t>или </a:t>
            </a:r>
            <a:r>
              <a:rPr lang="ru-RU" altLang="ru-RU" sz="2000" dirty="0" smtClean="0"/>
              <a:t>аптечными организациями </a:t>
            </a:r>
            <a:r>
              <a:rPr lang="ru-RU" altLang="ru-RU" sz="2000" dirty="0"/>
              <a:t>с другой </a:t>
            </a:r>
            <a:endParaRPr lang="ru-RU" altLang="ru-RU" sz="2000" dirty="0" smtClean="0"/>
          </a:p>
          <a:p>
            <a:pPr marL="352425" indent="-342900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Tx/>
              <a:buChar char="-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между </a:t>
            </a:r>
            <a:r>
              <a:rPr lang="ru-RU" altLang="ru-RU" sz="2000" dirty="0"/>
              <a:t>организациями </a:t>
            </a:r>
            <a:r>
              <a:rPr lang="ru-RU" altLang="ru-RU" sz="2000" dirty="0" smtClean="0"/>
              <a:t>оптовой торговли </a:t>
            </a:r>
            <a:r>
              <a:rPr lang="ru-RU" altLang="ru-RU" sz="2000" dirty="0"/>
              <a:t>и аптеками.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Существенные условия – наименование и количество товаров, срок исполнения обязательств.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Субъекты </a:t>
            </a:r>
            <a:r>
              <a:rPr lang="ru-RU" altLang="ru-RU" sz="2000" dirty="0"/>
              <a:t>должны иметь лицензию на соответствующий </a:t>
            </a:r>
            <a:r>
              <a:rPr lang="ru-RU" altLang="ru-RU" sz="2000" dirty="0" smtClean="0"/>
              <a:t>вид деятельности.</a:t>
            </a:r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00AE3-AE6C-4E1D-856A-1FE8E6523B8A}" type="slidenum">
              <a:rPr lang="ru-RU" altLang="ru-RU" smtClean="0"/>
              <a:pPr/>
              <a:t>19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9012A6-A493-4FCE-B7E6-F193F67B17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0" y="5775784"/>
            <a:ext cx="2268000" cy="51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AF7AA7AE-D797-47E2-805A-5136420D0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349" y="288000"/>
            <a:ext cx="3511303" cy="454412"/>
          </a:xfrm>
        </p:spPr>
        <p:txBody>
          <a:bodyPr/>
          <a:lstStyle/>
          <a:p>
            <a:r>
              <a:rPr lang="ru-RU" altLang="ru-RU" dirty="0"/>
              <a:t>План ЛЕКЦИИ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F3F1D85-C351-4776-97A3-4976CABBB0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DE545099-B6F9-4E86-BD46-5B879D6039B3}"/>
              </a:ext>
            </a:extLst>
          </p:cNvPr>
          <p:cNvGrpSpPr/>
          <p:nvPr/>
        </p:nvGrpSpPr>
        <p:grpSpPr>
          <a:xfrm>
            <a:off x="772593" y="897027"/>
            <a:ext cx="8047879" cy="3806811"/>
            <a:chOff x="733154" y="1412775"/>
            <a:chExt cx="8360903" cy="4115864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0308B186-C574-4039-BB7D-1FC2017AA36F}"/>
                </a:ext>
              </a:extLst>
            </p:cNvPr>
            <p:cNvSpPr/>
            <p:nvPr/>
          </p:nvSpPr>
          <p:spPr>
            <a:xfrm>
              <a:off x="733154" y="1728176"/>
              <a:ext cx="8360903" cy="3800463"/>
            </a:xfrm>
            <a:prstGeom prst="rect">
              <a:avLst/>
            </a:prstGeom>
            <a:ln>
              <a:noFill/>
            </a:ln>
          </p:spPr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1D896E19-A6DB-415A-83AB-17B46B6AEF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55" y="1573370"/>
              <a:ext cx="8087318" cy="477132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9A422E77-7A54-492D-8754-87F33364C8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55" y="2368337"/>
              <a:ext cx="8087318" cy="477132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692CB67F-A471-4817-9859-E4BD8D20C7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55" y="3164957"/>
              <a:ext cx="8087318" cy="477132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CA3E53EA-CCA3-40EA-86C8-B63EDA0D4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55" y="4031988"/>
              <a:ext cx="8087318" cy="477132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EC361FB9-492C-44E2-B21A-B024A673DB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55" y="4896084"/>
              <a:ext cx="8087318" cy="477132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трелка: пятиугольник 13">
              <a:extLst>
                <a:ext uri="{FF2B5EF4-FFF2-40B4-BE49-F238E27FC236}">
                  <a16:creationId xmlns:a16="http://schemas.microsoft.com/office/drawing/2014/main" id="{61832F45-0D57-4C84-A8E1-F0D1BBA383F0}"/>
                </a:ext>
              </a:extLst>
            </p:cNvPr>
            <p:cNvSpPr>
              <a:spLocks/>
            </p:cNvSpPr>
            <p:nvPr/>
          </p:nvSpPr>
          <p:spPr>
            <a:xfrm>
              <a:off x="733155" y="1585516"/>
              <a:ext cx="396000" cy="454411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111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1</a:t>
              </a:r>
              <a:endParaRPr lang="ru-RU" sz="2111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Стрелка: пятиугольник 19">
              <a:extLst>
                <a:ext uri="{FF2B5EF4-FFF2-40B4-BE49-F238E27FC236}">
                  <a16:creationId xmlns:a16="http://schemas.microsoft.com/office/drawing/2014/main" id="{A687B814-C594-4400-9219-011CFE45AFB8}"/>
                </a:ext>
              </a:extLst>
            </p:cNvPr>
            <p:cNvSpPr>
              <a:spLocks/>
            </p:cNvSpPr>
            <p:nvPr/>
          </p:nvSpPr>
          <p:spPr>
            <a:xfrm>
              <a:off x="733155" y="2380509"/>
              <a:ext cx="396000" cy="454411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111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2</a:t>
              </a:r>
              <a:endParaRPr lang="ru-RU" sz="2111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Стрелка: пятиугольник 19">
              <a:extLst>
                <a:ext uri="{FF2B5EF4-FFF2-40B4-BE49-F238E27FC236}">
                  <a16:creationId xmlns:a16="http://schemas.microsoft.com/office/drawing/2014/main" id="{5F992363-6641-4EA0-90C7-E368BE2A7D84}"/>
                </a:ext>
              </a:extLst>
            </p:cNvPr>
            <p:cNvSpPr>
              <a:spLocks/>
            </p:cNvSpPr>
            <p:nvPr/>
          </p:nvSpPr>
          <p:spPr>
            <a:xfrm>
              <a:off x="733155" y="3177155"/>
              <a:ext cx="396000" cy="454411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111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3</a:t>
              </a:r>
              <a:endParaRPr lang="ru-RU" sz="2111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Стрелка: пятиугольник 19">
              <a:extLst>
                <a:ext uri="{FF2B5EF4-FFF2-40B4-BE49-F238E27FC236}">
                  <a16:creationId xmlns:a16="http://schemas.microsoft.com/office/drawing/2014/main" id="{5BFA98D5-7A5E-47E0-B6F8-45E18D668348}"/>
                </a:ext>
              </a:extLst>
            </p:cNvPr>
            <p:cNvSpPr>
              <a:spLocks/>
            </p:cNvSpPr>
            <p:nvPr/>
          </p:nvSpPr>
          <p:spPr>
            <a:xfrm>
              <a:off x="733155" y="4044212"/>
              <a:ext cx="396000" cy="454411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111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4</a:t>
              </a:r>
              <a:endParaRPr lang="ru-RU" sz="2111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Стрелка: пятиугольник 19">
              <a:extLst>
                <a:ext uri="{FF2B5EF4-FFF2-40B4-BE49-F238E27FC236}">
                  <a16:creationId xmlns:a16="http://schemas.microsoft.com/office/drawing/2014/main" id="{F0879126-B572-416D-A753-3D4D526E5A40}"/>
                </a:ext>
              </a:extLst>
            </p:cNvPr>
            <p:cNvSpPr>
              <a:spLocks/>
            </p:cNvSpPr>
            <p:nvPr/>
          </p:nvSpPr>
          <p:spPr>
            <a:xfrm>
              <a:off x="733155" y="4908335"/>
              <a:ext cx="396000" cy="454411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111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5</a:t>
              </a:r>
              <a:endParaRPr lang="ru-RU" sz="2111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19F9B227-20E7-43A4-9DCC-5D5852C78922}"/>
                </a:ext>
              </a:extLst>
            </p:cNvPr>
            <p:cNvSpPr>
              <a:spLocks/>
            </p:cNvSpPr>
            <p:nvPr/>
          </p:nvSpPr>
          <p:spPr>
            <a:xfrm>
              <a:off x="1341219" y="1412775"/>
              <a:ext cx="6925254" cy="504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chemeClr val="bg1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108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8000" tIns="38000" rIns="38000" bIns="38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65175" eaLnBrk="1" hangingPunct="1">
                <a:lnSpc>
                  <a:spcPct val="70000"/>
                </a:lnSpc>
                <a:spcBef>
                  <a:spcPts val="1055"/>
                </a:spcBef>
                <a:buClr>
                  <a:srgbClr val="0C8471"/>
                </a:buClr>
              </a:pPr>
              <a:r>
                <a:rPr lang="ru-RU" sz="2322" dirty="0" smtClean="0"/>
                <a:t>Общая характеристика гражданских правоотношений.</a:t>
              </a:r>
              <a:endParaRPr lang="ru-RU" sz="2322" dirty="0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96045C3D-908F-4743-9267-A0065F44B8C6}"/>
                </a:ext>
              </a:extLst>
            </p:cNvPr>
            <p:cNvSpPr>
              <a:spLocks/>
            </p:cNvSpPr>
            <p:nvPr/>
          </p:nvSpPr>
          <p:spPr>
            <a:xfrm>
              <a:off x="1313945" y="2203956"/>
              <a:ext cx="6925254" cy="504001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chemeClr val="bg1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108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8000" tIns="38000" rIns="38000" bIns="38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65175" eaLnBrk="1" hangingPunct="1">
                <a:lnSpc>
                  <a:spcPct val="70000"/>
                </a:lnSpc>
                <a:spcBef>
                  <a:spcPts val="1055"/>
                </a:spcBef>
                <a:buClr>
                  <a:srgbClr val="0C8471"/>
                </a:buClr>
              </a:pPr>
              <a:r>
                <a:rPr lang="ru-RU" sz="2322" dirty="0" smtClean="0"/>
                <a:t>Вещные права.</a:t>
              </a:r>
              <a:endParaRPr lang="ru-RU" sz="2322" dirty="0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7B7BE632-9CAD-4E8E-A1C6-5CBEE119FA0F}"/>
                </a:ext>
              </a:extLst>
            </p:cNvPr>
            <p:cNvSpPr>
              <a:spLocks/>
            </p:cNvSpPr>
            <p:nvPr/>
          </p:nvSpPr>
          <p:spPr>
            <a:xfrm>
              <a:off x="1341219" y="2998605"/>
              <a:ext cx="6925254" cy="504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chemeClr val="bg1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108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8000" tIns="38000" rIns="38000" bIns="38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65175" eaLnBrk="1" hangingPunct="1">
                <a:lnSpc>
                  <a:spcPct val="70000"/>
                </a:lnSpc>
                <a:spcBef>
                  <a:spcPts val="1055"/>
                </a:spcBef>
                <a:buClr>
                  <a:srgbClr val="0C8471"/>
                </a:buClr>
              </a:pPr>
              <a:r>
                <a:rPr lang="ru-RU" sz="2322" dirty="0" smtClean="0"/>
                <a:t>ЛС как объект гражданских правоотношений.</a:t>
              </a:r>
              <a:endParaRPr lang="ru-RU" sz="2322" dirty="0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1EA0433A-AF20-41F2-AFDF-7E07C5CD5A16}"/>
                </a:ext>
              </a:extLst>
            </p:cNvPr>
            <p:cNvSpPr>
              <a:spLocks/>
            </p:cNvSpPr>
            <p:nvPr/>
          </p:nvSpPr>
          <p:spPr>
            <a:xfrm>
              <a:off x="1341219" y="3862758"/>
              <a:ext cx="6925254" cy="504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chemeClr val="bg1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108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8000" tIns="38000" rIns="38000" bIns="38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65175" eaLnBrk="1" hangingPunct="1">
                <a:lnSpc>
                  <a:spcPct val="70000"/>
                </a:lnSpc>
                <a:spcBef>
                  <a:spcPts val="1055"/>
                </a:spcBef>
                <a:buClr>
                  <a:srgbClr val="0C8471"/>
                </a:buClr>
              </a:pPr>
              <a:r>
                <a:rPr lang="ru-RU" sz="2322" dirty="0" smtClean="0"/>
                <a:t>Общая характеристика договоров.</a:t>
              </a:r>
              <a:endParaRPr lang="ru-RU" sz="2322" dirty="0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FB4F4FB7-F946-43E4-B8DC-9F7BC4664335}"/>
                </a:ext>
              </a:extLst>
            </p:cNvPr>
            <p:cNvSpPr>
              <a:spLocks/>
            </p:cNvSpPr>
            <p:nvPr/>
          </p:nvSpPr>
          <p:spPr>
            <a:xfrm>
              <a:off x="1341219" y="4723975"/>
              <a:ext cx="6925254" cy="504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chemeClr val="bg1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108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8000" tIns="38000" rIns="38000" bIns="38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65175" eaLnBrk="1" hangingPunct="1">
                <a:lnSpc>
                  <a:spcPct val="70000"/>
                </a:lnSpc>
                <a:spcBef>
                  <a:spcPts val="1055"/>
                </a:spcBef>
                <a:buClr>
                  <a:srgbClr val="0C8471"/>
                </a:buClr>
              </a:pPr>
              <a:r>
                <a:rPr lang="ru-RU" sz="2322" dirty="0" smtClean="0"/>
                <a:t>Договор поставки ЛС. Договор розничной купли-продажи ЛС.</a:t>
              </a:r>
              <a:endParaRPr lang="ru-RU" sz="2322" dirty="0"/>
            </a:p>
          </p:txBody>
        </p:sp>
      </p:grpSp>
    </p:spTree>
    <p:extLst>
      <p:ext uri="{BB962C8B-B14F-4D97-AF65-F5344CB8AC3E}">
        <p14:creationId xmlns:p14="http://schemas.microsoft.com/office/powerpoint/2010/main" val="11298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149" y="288000"/>
            <a:ext cx="7111702" cy="360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/>
              <a:t>Договор поставки </a:t>
            </a:r>
            <a:r>
              <a:rPr lang="ru-RU" dirty="0" err="1" smtClean="0"/>
              <a:t>лс</a:t>
            </a: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 flipH="1">
            <a:off x="504000" y="908720"/>
            <a:ext cx="8136000" cy="4752000"/>
          </a:xfrm>
          <a:prstGeom prst="snip2DiagRect">
            <a:avLst>
              <a:gd name="adj1" fmla="val 0"/>
              <a:gd name="adj2" fmla="val 11515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Поставка товаров осуществляется поставщиком путем отгрузки (передачи) товаров покупателю, являющемуся стороной договора поставки, или лицу, указанному в договоре в качестве получателя</a:t>
            </a:r>
            <a:r>
              <a:rPr lang="ru-RU" altLang="ru-RU" sz="2000" dirty="0" smtClean="0"/>
              <a:t>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Доставка товаров осуществляется поставщиком путем отгрузки их транспортом, предусмотренным договором поставки, и на определенных в договоре условиях. Договором поставки может быть предусмотрено получение товаров покупателем (получателем) в месте нахождения поставщика (выборка товаров</a:t>
            </a:r>
            <a:r>
              <a:rPr lang="ru-RU" altLang="ru-RU" sz="2000" dirty="0" smtClean="0"/>
              <a:t>).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Покупатель (получатель) обязан совершить все необходимые действия, обеспечивающие принятие товаров, поставленных в соответствии с договором поставки</a:t>
            </a:r>
            <a:r>
              <a:rPr lang="ru-RU" altLang="ru-RU" sz="2000" dirty="0" smtClean="0"/>
              <a:t>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Покупатель оплачивает поставляемые товары с соблюдением порядка и формы расчетов, предусмотренных договором поставки. </a:t>
            </a:r>
            <a:endParaRPr lang="ru-RU" alt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00AE3-AE6C-4E1D-856A-1FE8E6523B8A}" type="slidenum">
              <a:rPr lang="ru-RU" altLang="ru-RU" smtClean="0"/>
              <a:pPr/>
              <a:t>20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9012A6-A493-4FCE-B7E6-F193F67B17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0" y="5775784"/>
            <a:ext cx="2268000" cy="51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2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149" y="288000"/>
            <a:ext cx="7111702" cy="360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/>
              <a:t>Договор розничной купли-продажи </a:t>
            </a:r>
            <a:r>
              <a:rPr lang="ru-RU" dirty="0" err="1" smtClean="0"/>
              <a:t>лс</a:t>
            </a: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 flipH="1">
            <a:off x="504000" y="908720"/>
            <a:ext cx="8136000" cy="4752000"/>
          </a:xfrm>
          <a:prstGeom prst="snip2DiagRect">
            <a:avLst>
              <a:gd name="adj1" fmla="val 0"/>
              <a:gd name="adj2" fmla="val 11515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Продавец – лицо, осуществляющее </a:t>
            </a:r>
            <a:r>
              <a:rPr lang="ru-RU" altLang="ru-RU" sz="2000" dirty="0" smtClean="0"/>
              <a:t>предпринимательскую деятельность </a:t>
            </a:r>
            <a:r>
              <a:rPr lang="ru-RU" altLang="ru-RU" sz="2000" dirty="0"/>
              <a:t>по продаже товаров в розницу и имеющее </a:t>
            </a:r>
            <a:r>
              <a:rPr lang="ru-RU" altLang="ru-RU" sz="2000" dirty="0" smtClean="0"/>
              <a:t>лицензию на </a:t>
            </a:r>
            <a:r>
              <a:rPr lang="ru-RU" altLang="ru-RU" sz="2000" dirty="0"/>
              <a:t>фармацевтическую </a:t>
            </a:r>
            <a:r>
              <a:rPr lang="ru-RU" altLang="ru-RU" sz="2000" dirty="0" smtClean="0"/>
              <a:t>деятельность. Покупатель </a:t>
            </a:r>
            <a:r>
              <a:rPr lang="ru-RU" altLang="ru-RU" sz="2000" dirty="0"/>
              <a:t>приобретает товар для личного, семейного и </a:t>
            </a:r>
            <a:r>
              <a:rPr lang="ru-RU" altLang="ru-RU" sz="2000" dirty="0" smtClean="0"/>
              <a:t>иного использования</a:t>
            </a:r>
            <a:r>
              <a:rPr lang="ru-RU" altLang="ru-RU" sz="2000" dirty="0"/>
              <a:t>, не связанного с </a:t>
            </a:r>
            <a:r>
              <a:rPr lang="ru-RU" altLang="ru-RU" sz="2000" dirty="0" smtClean="0"/>
              <a:t>предпринимательской деятельностью</a:t>
            </a:r>
            <a:r>
              <a:rPr lang="ru-RU" altLang="ru-RU" sz="2000" dirty="0"/>
              <a:t>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 smtClean="0"/>
              <a:t>Такой договор </a:t>
            </a:r>
            <a:r>
              <a:rPr lang="ru-RU" altLang="ru-RU" sz="2000" dirty="0"/>
              <a:t>является публичным, то есть продавец не </a:t>
            </a:r>
            <a:r>
              <a:rPr lang="ru-RU" altLang="ru-RU" sz="2000" dirty="0" smtClean="0"/>
              <a:t>вправе оказывать </a:t>
            </a:r>
            <a:r>
              <a:rPr lang="ru-RU" altLang="ru-RU" sz="2000" dirty="0"/>
              <a:t>предпочтение одному лицу перед </a:t>
            </a:r>
            <a:r>
              <a:rPr lang="ru-RU" altLang="ru-RU" sz="2000" dirty="0" smtClean="0"/>
              <a:t>другим.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Договор считается заключенным в надлежащей форме </a:t>
            </a:r>
            <a:r>
              <a:rPr lang="ru-RU" altLang="ru-RU" sz="2000" dirty="0" smtClean="0"/>
              <a:t>с момента </a:t>
            </a:r>
            <a:r>
              <a:rPr lang="ru-RU" altLang="ru-RU" sz="2000" dirty="0"/>
              <a:t>передачи покупателю кассового или товарного </a:t>
            </a:r>
            <a:r>
              <a:rPr lang="ru-RU" altLang="ru-RU" sz="2000" dirty="0" smtClean="0"/>
              <a:t>чека или </a:t>
            </a:r>
            <a:r>
              <a:rPr lang="ru-RU" altLang="ru-RU" sz="2000" dirty="0"/>
              <a:t>иного документа, подтверждающего оплату</a:t>
            </a:r>
            <a:r>
              <a:rPr lang="ru-RU" altLang="ru-RU" sz="2000" dirty="0" smtClean="0"/>
              <a:t>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r>
              <a:rPr lang="ru-RU" altLang="ru-RU" sz="2000" dirty="0"/>
              <a:t>Дистанционная </a:t>
            </a:r>
            <a:r>
              <a:rPr lang="ru-RU" altLang="ru-RU" sz="2000" dirty="0" smtClean="0"/>
              <a:t>продажа ЛС </a:t>
            </a:r>
            <a:r>
              <a:rPr lang="ru-RU" altLang="ru-RU" sz="2000" dirty="0"/>
              <a:t>регулируется особым образом.</a:t>
            </a:r>
          </a:p>
          <a:p>
            <a:pPr marL="176213" indent="-166688" algn="just" defTabSz="914400">
              <a:spcBef>
                <a:spcPts val="600"/>
              </a:spcBef>
              <a:spcAft>
                <a:spcPts val="600"/>
              </a:spcAft>
              <a:buClr>
                <a:srgbClr val="078877"/>
              </a:buClr>
              <a:buFont typeface="Arial" panose="020B0604020202020204" pitchFamily="34" charset="0"/>
              <a:buChar char="●"/>
              <a:tabLst>
                <a:tab pos="0" algn="l"/>
                <a:tab pos="98307" algn="l"/>
                <a:tab pos="519837" algn="l"/>
                <a:tab pos="941366" algn="l"/>
                <a:tab pos="1362896" algn="l"/>
                <a:tab pos="1784426" algn="l"/>
                <a:tab pos="2205955" algn="l"/>
                <a:tab pos="2627483" algn="l"/>
                <a:tab pos="3049013" algn="l"/>
                <a:tab pos="3470544" algn="l"/>
                <a:tab pos="3892073" algn="l"/>
                <a:tab pos="4313603" algn="l"/>
                <a:tab pos="4735133" algn="l"/>
                <a:tab pos="5156661" algn="l"/>
                <a:tab pos="5578191" algn="l"/>
                <a:tab pos="5999720" algn="l"/>
                <a:tab pos="6421250" algn="l"/>
                <a:tab pos="6842779" algn="l"/>
                <a:tab pos="7264308" algn="l"/>
                <a:tab pos="7685837" algn="l"/>
                <a:tab pos="8107367" algn="l"/>
              </a:tabLst>
            </a:pPr>
            <a:endParaRPr lang="ru-RU" alt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00AE3-AE6C-4E1D-856A-1FE8E6523B8A}" type="slidenum">
              <a:rPr lang="ru-RU" altLang="ru-RU" smtClean="0"/>
              <a:pPr/>
              <a:t>21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9012A6-A493-4FCE-B7E6-F193F67B17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0" y="5775784"/>
            <a:ext cx="2268000" cy="51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6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A0AF8-1563-4BAA-A1AE-75B7583B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611" y="288000"/>
            <a:ext cx="7314778" cy="11247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dirty="0"/>
              <a:t>Гражданские </a:t>
            </a:r>
            <a:r>
              <a:rPr lang="ru-RU" dirty="0" smtClean="0"/>
              <a:t>правоотношения</a:t>
            </a:r>
            <a:r>
              <a:rPr lang="ru-RU" sz="2700" dirty="0"/>
              <a:t/>
            </a:r>
            <a:br>
              <a:rPr lang="ru-RU" sz="2700" dirty="0"/>
            </a:br>
            <a:endParaRPr lang="ru-RU" sz="2600" i="1" dirty="0"/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A96F10AC-789C-4459-B3AD-86F1F11436A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82563" y="1268760"/>
            <a:ext cx="8178874" cy="4752000"/>
          </a:xfrm>
          <a:ln>
            <a:gradFill flip="none" rotWithShape="1">
              <a:lin ang="18900000" scaled="1"/>
              <a:tileRect/>
            </a:gradFill>
          </a:ln>
        </p:spPr>
        <p:txBody>
          <a:bodyPr/>
          <a:lstStyle/>
          <a:p>
            <a:pPr marL="432000" indent="-360000" algn="just" eaLnBrk="1" hangingPunct="1">
              <a:spcBef>
                <a:spcPts val="600"/>
              </a:spcBef>
              <a:buClrTx/>
              <a:buFontTx/>
              <a:buNone/>
            </a:pPr>
            <a:r>
              <a:rPr lang="ru-RU" altLang="ru-RU" sz="21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sz="2100" b="1" dirty="0">
                <a:solidFill>
                  <a:schemeClr val="accent1"/>
                </a:solidFill>
              </a:rPr>
              <a:t>.</a:t>
            </a:r>
            <a:r>
              <a:rPr lang="ru-RU" altLang="ru-RU" sz="2100" b="1" dirty="0">
                <a:solidFill>
                  <a:srgbClr val="000000"/>
                </a:solidFill>
              </a:rPr>
              <a:t>ИМУЩЕСТВЕННЫЕ ОТНОШЕНИЯ</a:t>
            </a:r>
            <a:r>
              <a:rPr lang="ru-RU" altLang="ru-RU" sz="2100" dirty="0">
                <a:solidFill>
                  <a:srgbClr val="000000"/>
                </a:solidFill>
              </a:rPr>
              <a:t>, т.е. отношения, связанные </a:t>
            </a:r>
            <a:br>
              <a:rPr lang="ru-RU" altLang="ru-RU" sz="2100" dirty="0">
                <a:solidFill>
                  <a:srgbClr val="000000"/>
                </a:solidFill>
              </a:rPr>
            </a:br>
            <a:r>
              <a:rPr lang="ru-RU" altLang="ru-RU" sz="2100" dirty="0">
                <a:solidFill>
                  <a:srgbClr val="000000"/>
                </a:solidFill>
              </a:rPr>
              <a:t>с нахождением материальных благ, которые включают в себя:</a:t>
            </a:r>
          </a:p>
          <a:p>
            <a:pPr marL="441325" indent="-173038" algn="just" defTabSz="0" eaLnBrk="1" hangingPunct="1">
              <a:spcBef>
                <a:spcPts val="600"/>
              </a:spcBef>
              <a:buClr>
                <a:schemeClr val="accent1"/>
              </a:buClr>
            </a:pPr>
            <a:r>
              <a:rPr lang="ru-RU" altLang="ru-RU" sz="2100" dirty="0">
                <a:solidFill>
                  <a:srgbClr val="000000"/>
                </a:solidFill>
              </a:rPr>
              <a:t>отношения статики, т.е. отношения, связанные с нахождением материальных благ у определенного лица (право собственности</a:t>
            </a:r>
            <a:br>
              <a:rPr lang="ru-RU" altLang="ru-RU" sz="2100" dirty="0">
                <a:solidFill>
                  <a:srgbClr val="000000"/>
                </a:solidFill>
              </a:rPr>
            </a:br>
            <a:r>
              <a:rPr lang="ru-RU" altLang="ru-RU" sz="2100" dirty="0">
                <a:solidFill>
                  <a:srgbClr val="000000"/>
                </a:solidFill>
              </a:rPr>
              <a:t>и др.); </a:t>
            </a:r>
          </a:p>
          <a:p>
            <a:pPr marL="441325" indent="-173038" algn="just" defTabSz="0" eaLnBrk="1" hangingPunct="1">
              <a:spcBef>
                <a:spcPts val="600"/>
              </a:spcBef>
              <a:buClr>
                <a:schemeClr val="accent1"/>
              </a:buClr>
            </a:pPr>
            <a:r>
              <a:rPr lang="ru-RU" altLang="ru-RU" sz="2100" dirty="0">
                <a:solidFill>
                  <a:srgbClr val="000000"/>
                </a:solidFill>
              </a:rPr>
              <a:t>отношения динамики, т.е. отношения, связанные с переходом материальных благ от одного лица к другому (купля-продажа и др.). </a:t>
            </a:r>
          </a:p>
          <a:p>
            <a:pPr marL="432000" indent="-360000" algn="just">
              <a:spcBef>
                <a:spcPts val="600"/>
              </a:spcBef>
              <a:buClrTx/>
              <a:buNone/>
            </a:pPr>
            <a:r>
              <a:rPr lang="ru-RU" altLang="ru-RU" sz="2100" b="1" dirty="0">
                <a:solidFill>
                  <a:schemeClr val="accent1"/>
                </a:solidFill>
              </a:rPr>
              <a:t>2.</a:t>
            </a:r>
            <a:r>
              <a:rPr lang="ru-RU" altLang="ru-RU" sz="2100" b="1" dirty="0"/>
              <a:t>ЛИЧНЫЕ НЕИМУЩЕСТВЕННЫЕ ОТНОШЕНИЯ </a:t>
            </a:r>
            <a:r>
              <a:rPr lang="ru-RU" altLang="ru-RU" sz="2100" dirty="0"/>
              <a:t>- отношения, возникшие между </a:t>
            </a:r>
            <a:r>
              <a:rPr lang="ru-RU" altLang="ru-RU" sz="2100" dirty="0" smtClean="0"/>
              <a:t>лицами </a:t>
            </a:r>
            <a:r>
              <a:rPr lang="ru-RU" altLang="ru-RU" sz="2100" dirty="0"/>
              <a:t>по поводу нематериальных </a:t>
            </a:r>
            <a:r>
              <a:rPr lang="ru-RU" altLang="ru-RU" sz="2100" dirty="0" smtClean="0"/>
              <a:t>благ:</a:t>
            </a:r>
            <a:endParaRPr lang="ru-RU" altLang="ru-RU" sz="2100" dirty="0"/>
          </a:p>
          <a:p>
            <a:pPr marL="441325" indent="-173038" algn="just" defTabSz="0">
              <a:spcBef>
                <a:spcPts val="600"/>
              </a:spcBef>
              <a:buClr>
                <a:schemeClr val="accent1"/>
              </a:buClr>
            </a:pPr>
            <a:r>
              <a:rPr lang="ru-RU" altLang="ru-RU" sz="2100" dirty="0">
                <a:solidFill>
                  <a:srgbClr val="000000"/>
                </a:solidFill>
              </a:rPr>
              <a:t>связанные с имущественными (например, право интеллектуальной собственности); </a:t>
            </a:r>
          </a:p>
          <a:p>
            <a:pPr marL="441325" indent="-173038" algn="just" defTabSz="0">
              <a:spcBef>
                <a:spcPts val="600"/>
              </a:spcBef>
              <a:buClr>
                <a:schemeClr val="accent1"/>
              </a:buClr>
            </a:pPr>
            <a:r>
              <a:rPr lang="ru-RU" altLang="ru-RU" sz="2100" dirty="0">
                <a:solidFill>
                  <a:srgbClr val="000000"/>
                </a:solidFill>
              </a:rPr>
              <a:t>не связанные с имущественными (например, защита чести, достоинства и деловой репутации).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23E1F5A-2309-4444-8D21-D3035F3AAA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78601CC-0A0A-4132-98A7-5FB5D6684A0C}"/>
              </a:ext>
            </a:extLst>
          </p:cNvPr>
          <p:cNvSpPr>
            <a:spLocks noChangeAspect="1"/>
          </p:cNvSpPr>
          <p:nvPr/>
        </p:nvSpPr>
        <p:spPr>
          <a:xfrm>
            <a:off x="351248" y="1124744"/>
            <a:ext cx="563363" cy="5630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25BBE-AACF-4B90-9560-643249F0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192" y="288000"/>
            <a:ext cx="5709617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/>
              <a:t>Объекты</a:t>
            </a:r>
            <a:br>
              <a:rPr lang="ru-RU" dirty="0"/>
            </a:br>
            <a:r>
              <a:rPr lang="ru-RU" dirty="0"/>
              <a:t>гражданских правоотношений</a:t>
            </a:r>
          </a:p>
        </p:txBody>
      </p:sp>
      <p:sp>
        <p:nvSpPr>
          <p:cNvPr id="17411" name="Объект 2">
            <a:extLst>
              <a:ext uri="{FF2B5EF4-FFF2-40B4-BE49-F238E27FC236}">
                <a16:creationId xmlns:a16="http://schemas.microsoft.com/office/drawing/2014/main" id="{C1FBC53B-3BA8-4F7C-903E-2754536F67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123728" y="1268760"/>
            <a:ext cx="6048000" cy="4752528"/>
          </a:xfrm>
          <a:prstGeom prst="snipRoundRect">
            <a:avLst>
              <a:gd name="adj1" fmla="val 0"/>
              <a:gd name="adj2" fmla="val 10864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80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52000" indent="-144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500" dirty="0">
                <a:solidFill>
                  <a:srgbClr val="000000"/>
                </a:solidFill>
              </a:rPr>
              <a:t>вещи, включая наличные деньги </a:t>
            </a:r>
            <a:br>
              <a:rPr lang="ru-RU" altLang="ru-RU" sz="2500" dirty="0">
                <a:solidFill>
                  <a:srgbClr val="000000"/>
                </a:solidFill>
              </a:rPr>
            </a:br>
            <a:r>
              <a:rPr lang="ru-RU" altLang="ru-RU" sz="2500" dirty="0">
                <a:solidFill>
                  <a:srgbClr val="000000"/>
                </a:solidFill>
              </a:rPr>
              <a:t>и документарные ценные бумаги, иное имущество, в том числе безналичные денежные средства, бездокументарные ценные бумаги, имущественные права; </a:t>
            </a:r>
          </a:p>
          <a:p>
            <a:pPr marL="252000" indent="-144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500" dirty="0">
                <a:solidFill>
                  <a:srgbClr val="000000"/>
                </a:solidFill>
              </a:rPr>
              <a:t>результаты работ и оказание услуг; </a:t>
            </a:r>
          </a:p>
          <a:p>
            <a:pPr marL="252000" indent="-144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500" dirty="0">
                <a:solidFill>
                  <a:srgbClr val="000000"/>
                </a:solidFill>
              </a:rPr>
              <a:t>охраняемые результаты интеллектуальной деятельности и приравненные к ним средства индивидуализации (интеллектуальная собственность); </a:t>
            </a:r>
          </a:p>
          <a:p>
            <a:pPr marL="252000" indent="-144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500" dirty="0">
                <a:solidFill>
                  <a:srgbClr val="000000"/>
                </a:solidFill>
              </a:rPr>
              <a:t>нематериальные блага.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CEEBA14-43A8-4686-9D25-7B89C436EE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4BD1969-F865-467F-B5BA-58C8003B486A}"/>
              </a:ext>
            </a:extLst>
          </p:cNvPr>
          <p:cNvSpPr>
            <a:spLocks noChangeAspect="1"/>
          </p:cNvSpPr>
          <p:nvPr/>
        </p:nvSpPr>
        <p:spPr>
          <a:xfrm>
            <a:off x="179512" y="2526326"/>
            <a:ext cx="1872208" cy="1805347"/>
          </a:xfrm>
          <a:prstGeom prst="rect">
            <a:avLst/>
          </a:prstGeom>
          <a:blipFill dpi="0" rotWithShape="1"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23EAD-BCFC-47CB-8C89-C1730F5D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213" y="288000"/>
            <a:ext cx="5959574" cy="648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altLang="ru-RU" dirty="0"/>
              <a:t>Особенности</a:t>
            </a:r>
            <a:br>
              <a:rPr lang="ru-RU" altLang="ru-RU" dirty="0"/>
            </a:br>
            <a:r>
              <a:rPr lang="ru-RU" altLang="ru-RU" dirty="0"/>
              <a:t>гражданских правоотношений</a:t>
            </a:r>
            <a:endParaRPr lang="ru-RU" dirty="0"/>
          </a:p>
        </p:txBody>
      </p:sp>
      <p:sp>
        <p:nvSpPr>
          <p:cNvPr id="13315" name="Объект 2">
            <a:extLst>
              <a:ext uri="{FF2B5EF4-FFF2-40B4-BE49-F238E27FC236}">
                <a16:creationId xmlns:a16="http://schemas.microsoft.com/office/drawing/2014/main" id="{971CA89B-1767-4A86-AB7E-B86E9A45951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28650" y="1268760"/>
            <a:ext cx="7886700" cy="4752528"/>
          </a:xfrm>
          <a:ln>
            <a:gradFill flip="none" rotWithShape="1">
              <a:lin ang="16200000" scaled="1"/>
              <a:tileRect/>
            </a:gradFill>
          </a:ln>
        </p:spPr>
        <p:txBody>
          <a:bodyPr/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Субъекты равны между собой, имущественно обособлены;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Широкий круг участников: граждане, юридические лица, РФ, субъекты РФ, муниципальные образования;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 smtClean="0">
                <a:solidFill>
                  <a:srgbClr val="000000"/>
                </a:solidFill>
              </a:rPr>
              <a:t>Возможность установления содержания </a:t>
            </a:r>
            <a:r>
              <a:rPr lang="ru-RU" altLang="ru-RU" sz="2000" dirty="0">
                <a:solidFill>
                  <a:srgbClr val="000000"/>
                </a:solidFill>
              </a:rPr>
              <a:t>гражданских правоотношений по соглашению сторон;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В качестве правовых гарантий реального осуществления субъектам прав и обязанностей применяются, главным образом, меры имущественного характера (возмещение убытков, взыскание неустойки); 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Специфика порядка и способов защиты нарушенных гражданских прав заключается в том, что в случае нарушения их прав участники гражданских правоотношений обращаются в судебные органы путем представления соответствующего иска.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F700EC0-C407-46DF-90DC-08FB0B9AEB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143F5F-39B8-4B47-8C14-BEFD7EB2B2E8}"/>
              </a:ext>
            </a:extLst>
          </p:cNvPr>
          <p:cNvSpPr>
            <a:spLocks noChangeAspect="1"/>
          </p:cNvSpPr>
          <p:nvPr/>
        </p:nvSpPr>
        <p:spPr>
          <a:xfrm>
            <a:off x="552253" y="1124744"/>
            <a:ext cx="563363" cy="56304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FC341-3C1B-491B-95BA-F72217D58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637" y="288000"/>
            <a:ext cx="5554726" cy="89126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altLang="ru-RU" dirty="0"/>
              <a:t>Основания возникновения</a:t>
            </a:r>
            <a:br>
              <a:rPr lang="ru-RU" altLang="ru-RU" dirty="0"/>
            </a:br>
            <a:r>
              <a:rPr lang="ru-RU" altLang="ru-RU" dirty="0"/>
              <a:t>гражданских правоотношений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FDC960-A8A6-4D44-8DF0-23BDADD262A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12000" y="1984770"/>
            <a:ext cx="7920000" cy="4166872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Сделки; 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Акты государственных органов и органов местного самоуправления; 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Судебные решения; 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Приобретение имущества по основаниям, допускаемым законом;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sz="2200" dirty="0">
                <a:solidFill>
                  <a:srgbClr val="000000"/>
                </a:solidFill>
              </a:rPr>
              <a:t>Создание произведений науки, литературы, искусства, изобретений и иных результатов интеллектуальной деятельности;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Причинение вреда другому лицу;</a:t>
            </a:r>
          </a:p>
          <a:p>
            <a:pPr marL="360000" indent="-216000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Иные действия и события.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4D1C0E-2078-4621-BDA4-BEB0AA8EA3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117B6D1-9A3D-45F1-A6CB-206FE2DBCF24}"/>
              </a:ext>
            </a:extLst>
          </p:cNvPr>
          <p:cNvSpPr/>
          <p:nvPr/>
        </p:nvSpPr>
        <p:spPr>
          <a:xfrm>
            <a:off x="839857" y="1257341"/>
            <a:ext cx="7464286" cy="515475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16" indent="-171416" algn="ctr" defTabSz="685663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Определены статьей 8 ГК РФ. </a:t>
            </a: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К ним относятся: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1D6F808-3889-4E68-BC21-C8745157980E}"/>
              </a:ext>
            </a:extLst>
          </p:cNvPr>
          <p:cNvSpPr>
            <a:spLocks noChangeAspect="1"/>
          </p:cNvSpPr>
          <p:nvPr/>
        </p:nvSpPr>
        <p:spPr>
          <a:xfrm>
            <a:off x="5179369" y="4924567"/>
            <a:ext cx="3476780" cy="1354490"/>
          </a:xfrm>
          <a:prstGeom prst="rect">
            <a:avLst/>
          </a:prstGeom>
          <a:blipFill dpi="0" rotWithShape="1">
            <a:blip r:embed="rId4">
              <a:alphaModFix amt="5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FF7DC-4286-4019-956B-66779155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626" y="288000"/>
            <a:ext cx="1768748" cy="4900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dirty="0"/>
              <a:t>Сделки</a:t>
            </a:r>
          </a:p>
        </p:txBody>
      </p:sp>
      <p:sp>
        <p:nvSpPr>
          <p:cNvPr id="15363" name="Объект 2">
            <a:extLst>
              <a:ext uri="{FF2B5EF4-FFF2-40B4-BE49-F238E27FC236}">
                <a16:creationId xmlns:a16="http://schemas.microsoft.com/office/drawing/2014/main" id="{32DFC67A-94AF-4B67-920E-907424B5817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199980" y="1052736"/>
            <a:ext cx="6213316" cy="5184576"/>
          </a:xfrm>
          <a:prstGeom prst="snipRoundRect">
            <a:avLst>
              <a:gd name="adj1" fmla="val 16667"/>
              <a:gd name="adj2" fmla="val 12060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Сделки - действия граждан и юридических лиц, направленные на установление, изменение или прекращение гражданских прав и обязанностей.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Сделки могут быть двух- или многосторонними (договоры) и односторонними.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Сделки совершаются устно или в письменной форме (простой или нотариальной).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Сделка, для которой законом или соглашением сторон не установлена письменная (простая или нотариальная) форма, может быть совершена устно.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200" dirty="0">
                <a:solidFill>
                  <a:srgbClr val="000000"/>
                </a:solidFill>
              </a:rPr>
              <a:t>Если иное не установлено законом или  соглашением сторон, могут совершаться устно все сделки, исполняемые при самом их совершении.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634DD5A-579F-455A-BCB1-E4F91DA34C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43E40F-9AE8-4396-A2A7-83F226503015}"/>
              </a:ext>
            </a:extLst>
          </p:cNvPr>
          <p:cNvSpPr>
            <a:spLocks noChangeAspect="1"/>
          </p:cNvSpPr>
          <p:nvPr/>
        </p:nvSpPr>
        <p:spPr>
          <a:xfrm>
            <a:off x="179512" y="2449216"/>
            <a:ext cx="1908000" cy="1959567"/>
          </a:xfrm>
          <a:prstGeom prst="rect">
            <a:avLst/>
          </a:prstGeom>
          <a:blipFill>
            <a:blip r:embed="rId2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3DA967C6-B92F-4654-ABFE-73A35728106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551658" y="5697312"/>
            <a:ext cx="540000" cy="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69AF2-873F-4712-9987-244C05E5D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5" y="287999"/>
            <a:ext cx="2922290" cy="43671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СДЕЛКИ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6CD630-D1DB-4A67-BA9A-56F9C04CA56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92000" y="2304412"/>
            <a:ext cx="7560000" cy="1517418"/>
          </a:xfrm>
          <a:ln>
            <a:gradFill flip="none" rotWithShape="1">
              <a:lin ang="0" scaled="1"/>
              <a:tileRect/>
            </a:gradFill>
          </a:ln>
        </p:spPr>
        <p:txBody>
          <a:bodyPr/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ru-RU" sz="2200" dirty="0">
                <a:solidFill>
                  <a:srgbClr val="000000"/>
                </a:solidFill>
              </a:rPr>
              <a:t>сделки юридических лиц между собой и с гражданами;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ru-RU" sz="2200" dirty="0">
                <a:solidFill>
                  <a:srgbClr val="000000"/>
                </a:solidFill>
              </a:rPr>
              <a:t>сделки граждан между собой на сумму, превышающую десять тысяч рублей, а в случаях, предусмотренных законом, - независимо от суммы сделки.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11E161-A5FA-468A-8FBB-A7FDEAB449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9ED41E-344D-40E7-89C7-9BE954729EBE}"/>
              </a:ext>
            </a:extLst>
          </p:cNvPr>
          <p:cNvSpPr/>
          <p:nvPr/>
        </p:nvSpPr>
        <p:spPr>
          <a:xfrm>
            <a:off x="1134000" y="908720"/>
            <a:ext cx="6876000" cy="108821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16" indent="-171416" algn="ctr" defTabSz="685663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Должны совершаться в простой письменной форме, </a:t>
            </a:r>
            <a:b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за исключением сделок, </a:t>
            </a:r>
            <a:b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требующих нотариального удостоверения: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DDDAFE5-7AE1-4DB1-9A9F-7E7CF12EFE37}"/>
              </a:ext>
            </a:extLst>
          </p:cNvPr>
          <p:cNvSpPr/>
          <p:nvPr/>
        </p:nvSpPr>
        <p:spPr>
          <a:xfrm>
            <a:off x="792000" y="4129312"/>
            <a:ext cx="7560000" cy="2052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16" indent="-171416" algn="ctr" defTabSz="685663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Нотариальное удостоверение сделок обязательно</a:t>
            </a: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 </a:t>
            </a:r>
            <a:b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в случаях, указанных в законе, а также в случаях, предусмотренных соглашением сторон. </a:t>
            </a:r>
          </a:p>
          <a:p>
            <a:pPr marL="171416" indent="-171416" algn="ctr" defTabSz="685663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В случаях, если законом предусмотрена </a:t>
            </a:r>
            <a:b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государственная регистрация сделок</a:t>
            </a: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, правовые последствия сделки наступают </a:t>
            </a:r>
            <a:r>
              <a:rPr lang="ru-RU" sz="2200" i="1" dirty="0" smtClean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после регистрации сделки.</a:t>
            </a:r>
            <a:endParaRPr lang="ru-RU" sz="2200" i="1" dirty="0">
              <a:solidFill>
                <a:srgbClr val="078777"/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6FC2E9A1-648C-48C7-B34A-21EE90C60B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30287" y="287999"/>
            <a:ext cx="540000" cy="540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FA54F0E-2E67-4738-9004-E3DDDD122CA2}"/>
              </a:ext>
            </a:extLst>
          </p:cNvPr>
          <p:cNvSpPr>
            <a:spLocks noChangeAspect="1"/>
          </p:cNvSpPr>
          <p:nvPr/>
        </p:nvSpPr>
        <p:spPr>
          <a:xfrm>
            <a:off x="510318" y="1741372"/>
            <a:ext cx="563363" cy="56304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168E9-E1D0-4311-A40B-BEB4AFA1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952" y="288000"/>
            <a:ext cx="3150096" cy="546177"/>
          </a:xfrm>
        </p:spPr>
        <p:txBody>
          <a:bodyPr/>
          <a:lstStyle/>
          <a:p>
            <a:pPr>
              <a:defRPr/>
            </a:pPr>
            <a:r>
              <a:rPr lang="ru-RU" dirty="0"/>
              <a:t>ВЕЩНЫЕ ПРАВА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3998853-36AC-42D8-92AD-07B09260E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07212-856C-4BBA-87D5-AAB3B59B2C19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54778A-7125-4A22-B377-5E8C398BE2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95620" y="2852738"/>
            <a:ext cx="7928381" cy="3240558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6962" indent="0" algn="ctr" defTabSz="0">
              <a:spcBef>
                <a:spcPts val="600"/>
              </a:spcBef>
              <a:buClr>
                <a:schemeClr val="accent1"/>
              </a:buClr>
              <a:buSzPct val="100000"/>
              <a:buNone/>
            </a:pPr>
            <a:r>
              <a:rPr lang="ru-RU" altLang="ru-RU" sz="2000" b="1" i="1" dirty="0">
                <a:solidFill>
                  <a:srgbClr val="000000"/>
                </a:solidFill>
              </a:rPr>
              <a:t>Оформляет две стороны экономических отношений собственности: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r>
              <a:rPr lang="ru-RU" altLang="ru-RU" sz="2000" dirty="0">
                <a:solidFill>
                  <a:srgbClr val="000000"/>
                </a:solidFill>
              </a:rPr>
              <a:t>отношения между людьми по поводу имущества (мое – чужое), давая владельцу защиты от необоснованного посягательства иных лиц;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r>
              <a:rPr lang="ru-RU" altLang="ru-RU" sz="2000" dirty="0">
                <a:solidFill>
                  <a:srgbClr val="000000"/>
                </a:solidFill>
              </a:rPr>
              <a:t>отношения к присвоенному имуществу, определяя границы его дозволенного использования. Собственник осуществляет принадлежащие ему правомочия по своему усмотрению.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В некоторых случаях закон связывает осуществление права собственности с целевым назначением вещи.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endParaRPr lang="ru-RU" altLang="ru-RU" sz="2000" dirty="0" smtClean="0">
              <a:solidFill>
                <a:srgbClr val="000000"/>
              </a:solidFill>
            </a:endParaRPr>
          </a:p>
          <a:p>
            <a:pPr marL="186962" indent="0" algn="ctr" defTabSz="0">
              <a:spcBef>
                <a:spcPts val="600"/>
              </a:spcBef>
              <a:buClr>
                <a:schemeClr val="accent1"/>
              </a:buClr>
              <a:buSzPct val="100000"/>
              <a:buNone/>
            </a:pPr>
            <a:endParaRPr lang="ru-RU" altLang="ru-RU" sz="2000" b="1" i="1" dirty="0">
              <a:solidFill>
                <a:srgbClr val="078777"/>
              </a:solidFill>
              <a:cs typeface="Arial" panose="020B0604020202020204" pitchFamily="34" charset="0"/>
            </a:endParaRPr>
          </a:p>
          <a:p>
            <a:pPr marL="186962" indent="0" algn="just" defTabSz="0">
              <a:spcBef>
                <a:spcPts val="600"/>
              </a:spcBef>
              <a:buClr>
                <a:schemeClr val="accent1"/>
              </a:buClr>
              <a:buSzPct val="100000"/>
              <a:buNone/>
            </a:pPr>
            <a:endParaRPr lang="ru-RU" altLang="ru-RU" sz="2000" dirty="0">
              <a:solidFill>
                <a:srgbClr val="000000"/>
              </a:solidFill>
            </a:endParaRPr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2BB56C80-8E64-484B-B036-F6AF35A8A14C}"/>
              </a:ext>
            </a:extLst>
          </p:cNvPr>
          <p:cNvSpPr/>
          <p:nvPr/>
        </p:nvSpPr>
        <p:spPr>
          <a:xfrm flipH="1">
            <a:off x="495619" y="1016912"/>
            <a:ext cx="7928381" cy="1620000"/>
          </a:xfrm>
          <a:prstGeom prst="round2Diag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36000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663"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sz="21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ПРАВО СОБСТВЕННОСТИ, включающее:</a:t>
            </a:r>
          </a:p>
          <a:p>
            <a:pPr marL="1698625" indent="-173038" algn="just" defTabSz="0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r>
              <a:rPr lang="ru-RU" sz="2200" dirty="0">
                <a:solidFill>
                  <a:srgbClr val="000000"/>
                </a:solidFill>
                <a:latin typeface="+mn-lt"/>
              </a:rPr>
              <a:t>право владения,</a:t>
            </a:r>
          </a:p>
          <a:p>
            <a:pPr marL="1698625" indent="-173038" algn="just" defTabSz="0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r>
              <a:rPr lang="ru-RU" sz="2200" dirty="0">
                <a:solidFill>
                  <a:srgbClr val="000000"/>
                </a:solidFill>
                <a:latin typeface="+mn-lt"/>
              </a:rPr>
              <a:t>право пользования;</a:t>
            </a:r>
          </a:p>
          <a:p>
            <a:pPr marL="1698625" indent="-173038" algn="just" defTabSz="0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Tx/>
              <a:buChar char="●"/>
            </a:pPr>
            <a:r>
              <a:rPr lang="ru-RU" sz="2200" dirty="0">
                <a:solidFill>
                  <a:srgbClr val="000000"/>
                </a:solidFill>
                <a:latin typeface="+mn-lt"/>
              </a:rPr>
              <a:t>право распоряжения</a:t>
            </a:r>
            <a:r>
              <a:rPr lang="ru-RU" sz="2100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04AC493-01F5-4BC5-A132-F1422FD4D948}"/>
              </a:ext>
            </a:extLst>
          </p:cNvPr>
          <p:cNvSpPr>
            <a:spLocks noChangeAspect="1"/>
          </p:cNvSpPr>
          <p:nvPr/>
        </p:nvSpPr>
        <p:spPr>
          <a:xfrm>
            <a:off x="611560" y="1377623"/>
            <a:ext cx="936641" cy="93610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ФБП2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3718F79A-4E9F-401C-992A-CBDC7EC2995E}" vid="{F3AA191C-90A5-4250-8463-0FC5D3AEE9F5}"/>
    </a:ext>
  </a:extLst>
</a:theme>
</file>

<file path=ppt/theme/theme2.xml><?xml version="1.0" encoding="utf-8"?>
<a:theme xmlns:a="http://schemas.openxmlformats.org/drawingml/2006/main" name="Кафедра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51291F59-95A3-4C3D-B401-8133C8009EE4}" vid="{789C3A00-9192-4606-A86F-46B09590382B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КФБП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78777"/>
    </a:accent1>
    <a:accent2>
      <a:srgbClr val="056256"/>
    </a:accent2>
    <a:accent3>
      <a:srgbClr val="9F844D"/>
    </a:accent3>
    <a:accent4>
      <a:srgbClr val="E5C78C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КФБП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78777"/>
    </a:accent1>
    <a:accent2>
      <a:srgbClr val="056256"/>
    </a:accent2>
    <a:accent3>
      <a:srgbClr val="9F844D"/>
    </a:accent3>
    <a:accent4>
      <a:srgbClr val="E5C78C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КФБП2</Template>
  <TotalTime>2767</TotalTime>
  <Words>1311</Words>
  <Application>Microsoft Office PowerPoint</Application>
  <PresentationFormat>Экран (4:3)</PresentationFormat>
  <Paragraphs>142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Calibri</vt:lpstr>
      <vt:lpstr>Times New Roman</vt:lpstr>
      <vt:lpstr>Wingdings 2</vt:lpstr>
      <vt:lpstr>КФБП2</vt:lpstr>
      <vt:lpstr>Кафедра</vt:lpstr>
      <vt:lpstr>ЛЕКЦИИ по дисциплине  «Правовое обеспечение профессиональной деятельности»  для специальности Фармация  </vt:lpstr>
      <vt:lpstr>План ЛЕКЦИИ </vt:lpstr>
      <vt:lpstr>Гражданские правоотношения </vt:lpstr>
      <vt:lpstr>Объекты гражданских правоотношений</vt:lpstr>
      <vt:lpstr>Особенности гражданских правоотношений</vt:lpstr>
      <vt:lpstr>Основания возникновения гражданских правоотношений</vt:lpstr>
      <vt:lpstr>Сделки</vt:lpstr>
      <vt:lpstr>СДЕЛКИ</vt:lpstr>
      <vt:lpstr>ВЕЩНЫЕ ПРАВА </vt:lpstr>
      <vt:lpstr>Презентация PowerPoint</vt:lpstr>
      <vt:lpstr>оборотоспособность</vt:lpstr>
      <vt:lpstr>Недвижимые и движимые вещи</vt:lpstr>
      <vt:lpstr>Различают вещи:</vt:lpstr>
      <vt:lpstr>Также различают вещи:</vt:lpstr>
      <vt:lpstr>Обязательства</vt:lpstr>
      <vt:lpstr>ДОГОВОР</vt:lpstr>
      <vt:lpstr>Виды договоров</vt:lpstr>
      <vt:lpstr>ИЗМЕНЕНИЕ ИЛИ РАСТОРЖЕНИЕ ДОГОВОРА</vt:lpstr>
      <vt:lpstr>Договор поставки лс</vt:lpstr>
      <vt:lpstr>Договор поставки лс</vt:lpstr>
      <vt:lpstr>Договор розничной купли-продажи лс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медицинский университет Кафедра философии, биоэтики и права</dc:title>
  <dc:creator>Общая запись</dc:creator>
  <cp:lastModifiedBy>Alexander Basov</cp:lastModifiedBy>
  <cp:revision>175</cp:revision>
  <dcterms:created xsi:type="dcterms:W3CDTF">2008-09-07T13:40:43Z</dcterms:created>
  <dcterms:modified xsi:type="dcterms:W3CDTF">2023-10-20T07:15:38Z</dcterms:modified>
</cp:coreProperties>
</file>