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93" r:id="rId1"/>
    <p:sldMasterId id="2147483916" r:id="rId2"/>
  </p:sldMasterIdLst>
  <p:notesMasterIdLst>
    <p:notesMasterId r:id="rId32"/>
  </p:notesMasterIdLst>
  <p:sldIdLst>
    <p:sldId id="343" r:id="rId3"/>
    <p:sldId id="296" r:id="rId4"/>
    <p:sldId id="298" r:id="rId5"/>
    <p:sldId id="300" r:id="rId6"/>
    <p:sldId id="299" r:id="rId7"/>
    <p:sldId id="302" r:id="rId8"/>
    <p:sldId id="325" r:id="rId9"/>
    <p:sldId id="312" r:id="rId10"/>
    <p:sldId id="313" r:id="rId11"/>
    <p:sldId id="314" r:id="rId12"/>
    <p:sldId id="317" r:id="rId13"/>
    <p:sldId id="320" r:id="rId14"/>
    <p:sldId id="326" r:id="rId15"/>
    <p:sldId id="327" r:id="rId16"/>
    <p:sldId id="330" r:id="rId17"/>
    <p:sldId id="316" r:id="rId18"/>
    <p:sldId id="321" r:id="rId19"/>
    <p:sldId id="328" r:id="rId20"/>
    <p:sldId id="329" r:id="rId21"/>
    <p:sldId id="331" r:id="rId22"/>
    <p:sldId id="332" r:id="rId23"/>
    <p:sldId id="333" r:id="rId24"/>
    <p:sldId id="334" r:id="rId25"/>
    <p:sldId id="335" r:id="rId26"/>
    <p:sldId id="336" r:id="rId27"/>
    <p:sldId id="337" r:id="rId28"/>
    <p:sldId id="338" r:id="rId29"/>
    <p:sldId id="339" r:id="rId30"/>
    <p:sldId id="340" r:id="rId31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Narrow" panose="020B0606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4A46FC-BFFF-4709-8974-B9CC91D4D63C}" type="datetimeFigureOut">
              <a:rPr lang="ru-RU" smtClean="0"/>
              <a:t>03.11.2023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9E7F45-B88A-4C57-B8E1-595BD8414F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7924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1143001" y="1422124"/>
            <a:ext cx="6858000" cy="2387600"/>
          </a:xfrm>
        </p:spPr>
        <p:txBody>
          <a:bodyPr lIns="0" tIns="0" rIns="0" bIns="0" anchor="ctr" anchorCtr="0">
            <a:noAutofit/>
          </a:bodyPr>
          <a:lstStyle>
            <a:lvl1pPr algn="ctr">
              <a:defRPr sz="36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6217" y="4436879"/>
            <a:ext cx="6858000" cy="503939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marL="0" marR="0" indent="0" algn="ctr" defTabSz="685663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2400" b="1" u="sng" dirty="0">
                <a:solidFill>
                  <a:srgbClr val="078777"/>
                </a:solidFill>
                <a:latin typeface="Arial Narrow" panose="020B0606020202030204" pitchFamily="34" charset="0"/>
              </a:defRPr>
            </a:lvl1pPr>
          </a:lstStyle>
          <a:p>
            <a:pPr marL="0" marR="0" lvl="0" indent="0" algn="r" defTabSz="685663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D36607-4973-49D4-A1EE-5A40CBF5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662CF-DF11-4549-987A-3981F8FE42CF}" type="datetime1">
              <a:rPr lang="ru-RU" smtClean="0"/>
              <a:t>03.11.2023</a:t>
            </a:fld>
            <a:endParaRPr lang="ru-RU" dirty="0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113D74F-B470-49B0-B338-F59BC2151F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46" y="227659"/>
            <a:ext cx="7128000" cy="60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3429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6858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0287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1371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18288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2860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27432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2004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ИНСТИТУТ ОБЩЕСТВЕННОГО ЗДОРОВЬЯ </a:t>
            </a:r>
          </a:p>
          <a:p>
            <a:pPr algn="ctr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ru-RU" altLang="ru-RU" sz="1400" b="1" dirty="0">
                <a:solidFill>
                  <a:srgbClr val="078777"/>
                </a:solidFill>
              </a:rPr>
              <a:t>ВЫСШАЯ ШКОЛА МЕДИЦИНСКОЙ ГУМАНИТАРИСТИКИ</a:t>
            </a:r>
          </a:p>
        </p:txBody>
      </p:sp>
      <p:pic>
        <p:nvPicPr>
          <p:cNvPr id="6" name="Рисунок 2">
            <a:extLst>
              <a:ext uri="{FF2B5EF4-FFF2-40B4-BE49-F238E27FC236}">
                <a16:creationId xmlns:a16="http://schemas.microsoft.com/office/drawing/2014/main" id="{B2A05617-2DED-4768-8EEE-99D7DFD710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513" y="106993"/>
            <a:ext cx="1224000" cy="1156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77C9901-D682-48EA-BAB5-F35E1B51B92E}"/>
              </a:ext>
            </a:extLst>
          </p:cNvPr>
          <p:cNvSpPr/>
          <p:nvPr/>
        </p:nvSpPr>
        <p:spPr>
          <a:xfrm>
            <a:off x="1673146" y="854573"/>
            <a:ext cx="7128000" cy="2588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>
              <a:lnSpc>
                <a:spcPct val="115000"/>
              </a:lnSpc>
              <a:tabLst>
                <a:tab pos="2628374" algn="l"/>
              </a:tabLst>
            </a:pPr>
            <a:r>
              <a:rPr lang="ru-RU" sz="1600" b="1" dirty="0">
                <a:solidFill>
                  <a:srgbClr val="078777"/>
                </a:solidFill>
                <a:latin typeface="+mj-lt"/>
                <a:cs typeface="Times New Roman" panose="02020603050405020304" pitchFamily="18" charset="0"/>
              </a:rPr>
              <a:t>КАФЕДРА ФИЛОСОФИИ, БИОЭТИКИ И ПРАВА С КУРСОМ СОЦИОЛОГИИ МЕДИЦИНЫ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DB3EB5C4-8132-43E6-8092-C42537889A31}"/>
              </a:ext>
            </a:extLst>
          </p:cNvPr>
          <p:cNvSpPr/>
          <p:nvPr/>
        </p:nvSpPr>
        <p:spPr>
          <a:xfrm flipV="1">
            <a:off x="1673146" y="766317"/>
            <a:ext cx="7128000" cy="36001"/>
          </a:xfrm>
          <a:prstGeom prst="ellipse">
            <a:avLst/>
          </a:prstGeom>
          <a:solidFill>
            <a:srgbClr val="0C84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2" tIns="45711" rIns="91422" bIns="45711" rtlCol="0" anchor="ctr"/>
          <a:lstStyle/>
          <a:p>
            <a:pPr algn="ctr"/>
            <a:endParaRPr lang="ru-RU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1"/>
          </p:nvPr>
        </p:nvSpPr>
        <p:spPr>
          <a:xfrm>
            <a:off x="1116216" y="5444757"/>
            <a:ext cx="6912362" cy="503121"/>
          </a:xfrm>
        </p:spPr>
        <p:txBody>
          <a:bodyPr/>
          <a:lstStyle>
            <a:lvl1pPr algn="ctr">
              <a:buNone/>
              <a:defRPr sz="2800" b="1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654521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7A60B6F-55BB-4C97-B77D-14648040C3B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123730" y="370115"/>
            <a:ext cx="4896543" cy="62683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ru-RU" sz="2800"/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201407" y="1698090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5993" lvl="0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9140" y="1784478"/>
            <a:ext cx="2949178" cy="2088232"/>
          </a:xfrm>
          <a:prstGeom prst="homePlate">
            <a:avLst>
              <a:gd name="adj" fmla="val 19418"/>
            </a:avLst>
          </a:prstGeom>
          <a:solidFill>
            <a:schemeClr val="bg1"/>
          </a:solidFill>
          <a:ln w="53975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</a:lstStyle>
          <a:p>
            <a:pPr lvl="0" algn="ctr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C9201EA-8BC6-4E4B-A2B0-C1B8D6BFBA81}"/>
              </a:ext>
            </a:extLst>
          </p:cNvPr>
          <p:cNvSpPr>
            <a:spLocks noGrp="1"/>
          </p:cNvSpPr>
          <p:nvPr>
            <p:ph idx="11"/>
          </p:nvPr>
        </p:nvSpPr>
        <p:spPr>
          <a:xfrm flipH="1">
            <a:off x="4155745" y="2904645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5993" lvl="0" defTabSz="25195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82C782AB-8C54-4686-8A11-EEFF3E96E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9288" y="4652965"/>
            <a:ext cx="8135937" cy="11699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1914F6B0-5F54-48E9-9CB1-99B676848E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12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84966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1680" y="505619"/>
            <a:ext cx="6300192" cy="7794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425304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A6FE3494-B954-4E2D-BC86-4DAAB4E8F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6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581746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7320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54B713D-FE7A-456D-923A-8C1741BF9A2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49464DA-E199-45F6-BEE2-6014BCC2E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5592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4CE36C-5F7F-4FE7-9FBE-02FD9C7E5E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1495" y="2721702"/>
            <a:ext cx="3852862" cy="3095922"/>
          </a:xfrm>
          <a:prstGeom prst="flowChartOffpageConnector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b="1" smtClean="0">
                <a:latin typeface="+mj-lt"/>
              </a:defRPr>
            </a:lvl1pPr>
            <a:lvl2pPr marL="514247" indent="-171416">
              <a:buClr>
                <a:srgbClr val="078777"/>
              </a:buClr>
              <a:buFont typeface="Arial Narrow" panose="020B0606020202030204" pitchFamily="34" charset="0"/>
              <a:buChar char="●"/>
              <a:defRPr lang="ru-RU" sz="2400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87815869-68BF-4601-A075-D3FAEB0B25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5651" y="1196976"/>
            <a:ext cx="7667625" cy="935881"/>
          </a:xfrm>
          <a:solidFill>
            <a:schemeClr val="bg1">
              <a:alpha val="27000"/>
            </a:schemeClr>
          </a:solidFill>
          <a:ln w="3810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 marL="0">
              <a:spcBef>
                <a:spcPts val="0"/>
              </a:spcBef>
              <a:spcAft>
                <a:spcPts val="0"/>
              </a:spcAft>
              <a:defRPr lang="ru-RU" sz="26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lang="ru-RU" sz="2400" i="1" smtClean="0">
                <a:solidFill>
                  <a:srgbClr val="078777"/>
                </a:solidFill>
              </a:defRPr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E7DFC45-416A-49B8-81F5-21BD00A1AB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50ABB4AC-A7B3-4F54-A0D0-B0ED119DB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56213" y="2720976"/>
            <a:ext cx="3167062" cy="3300414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pic>
        <p:nvPicPr>
          <p:cNvPr id="11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1289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95E7B21-4AE3-4741-B4A7-15B285E3A3F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403"/>
            <a:ext cx="7886700" cy="55879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3000929"/>
            <a:ext cx="7886700" cy="2592288"/>
          </a:xfrm>
          <a:prstGeom prst="snip2Same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  <a:noAutofit/>
          </a:bodyPr>
          <a:lstStyle>
            <a:lvl1pPr marL="514350" indent="-514350">
              <a:buClr>
                <a:srgbClr val="078777"/>
              </a:buClr>
              <a:buFont typeface="+mj-lt"/>
              <a:buAutoNum type="arabicPeriod"/>
              <a:defRPr lang="ru-RU" sz="2800" b="0" smtClean="0">
                <a:latin typeface="+mj-lt"/>
              </a:defRPr>
            </a:lvl1pPr>
            <a:lvl2pPr marL="857250" indent="-514350">
              <a:buClr>
                <a:srgbClr val="078777"/>
              </a:buClr>
              <a:buFont typeface="+mj-lt"/>
              <a:buAutoNum type="arabicPeriod"/>
              <a:defRPr lang="ru-RU" sz="28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2pPr>
          </a:lstStyle>
          <a:p>
            <a:pPr marL="432000" lvl="0" indent="-432000" defTabSz="25200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Образец текста</a:t>
            </a:r>
          </a:p>
          <a:p>
            <a:pPr marL="432000" lvl="1" indent="-432000" defTabSz="25200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Второй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A8D48-16A3-41BE-87A5-D852DEDFEE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5635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09701AA-CC4F-4533-BA8F-6782560F67E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25525" y="1446135"/>
            <a:ext cx="7092950" cy="779463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08000" tIns="108000" rIns="108000" bIns="10800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8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>
                <a:solidFill>
                  <a:srgbClr val="078777"/>
                </a:solidFill>
                <a:latin typeface="Arial Narrow" panose="020B0606020202030204" pitchFamily="34" charset="0"/>
              </a:defRPr>
            </a:lvl5pPr>
          </a:lstStyle>
          <a:p>
            <a:pPr marL="514350" lvl="0" indent="-514350" algn="ctr" fontAlgn="auto">
              <a:spcBef>
                <a:spcPct val="0"/>
              </a:spcBef>
              <a:spcAft>
                <a:spcPts val="0"/>
              </a:spcAft>
              <a:buClr>
                <a:srgbClr val="28645A"/>
              </a:buClr>
            </a:pPr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23937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6446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7706" y="2485231"/>
            <a:ext cx="3886200" cy="3656013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32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>
                <a:latin typeface="Arial Narrow" panose="020B0606020202030204" pitchFamily="34" charset="0"/>
              </a:defRPr>
            </a:lvl5pPr>
          </a:lstStyle>
          <a:p>
            <a:pPr marL="352425" lvl="0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425" lvl="1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425" lvl="2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425" lvl="3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425" lvl="4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76243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>
            <a:extLst>
              <a:ext uri="{FF2B5EF4-FFF2-40B4-BE49-F238E27FC236}">
                <a16:creationId xmlns:a16="http://schemas.microsoft.com/office/drawing/2014/main" id="{C815AA95-9F72-4606-8186-035F30D35B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942" y="1268413"/>
            <a:ext cx="6607646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spcAft>
                <a:spcPts val="0"/>
              </a:spcAft>
              <a:buNone/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Aft>
                <a:spcPts val="0"/>
              </a:spcAft>
              <a:buNone/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lvl="0" algn="ctr" fontAlgn="auto">
              <a:spcBef>
                <a:spcPct val="0"/>
              </a:spcBef>
              <a:spcAft>
                <a:spcPts val="0"/>
              </a:spcAft>
            </a:pPr>
            <a:r>
              <a:rPr lang="ru-RU" dirty="0"/>
              <a:t>ОБРАЗЕЦ ТЕКСТА</a:t>
            </a:r>
          </a:p>
          <a:p>
            <a:pPr lvl="1" algn="ctr" eaLnBrk="0" hangingPunct="0">
              <a:spcBef>
                <a:spcPct val="0"/>
              </a:spcBef>
            </a:pPr>
            <a:r>
              <a:rPr lang="ru-RU" dirty="0"/>
              <a:t>Второй уровень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CB98E0-0F15-4A64-B7F3-30D6B8152A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536" y="2483644"/>
            <a:ext cx="3888000" cy="3657600"/>
          </a:xfrm>
        </p:spPr>
        <p:txBody>
          <a:bodyPr/>
          <a:lstStyle/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10688722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050C60-556C-474B-AB83-F7FD922FC416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 flipH="1">
            <a:off x="826593" y="2852936"/>
            <a:ext cx="7490814" cy="3168352"/>
          </a:xfrm>
          <a:prstGeom prst="snip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80000" tIns="180000" rIns="180000" bIns="180000" numCol="1" anchor="t" anchorCtr="0" compatLnSpc="1">
            <a:prstTxWarp prst="textNoShape">
              <a:avLst/>
            </a:prstTxWarp>
            <a:noAutofit/>
          </a:bodyPr>
          <a:lstStyle>
            <a:lvl1pPr marL="633412" indent="-457200">
              <a:buFont typeface="Arial" panose="020B0604020202020204" pitchFamily="34" charset="0"/>
              <a:buChar char="•"/>
              <a:def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900" lvl="0" indent="-166688" algn="l" defTabSz="914400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600"/>
              </a:spcAft>
              <a:buClr>
                <a:srgbClr val="078877"/>
              </a:buClr>
              <a:buFontTx/>
              <a:buChar char="●"/>
            </a:pPr>
            <a:r>
              <a:rPr lang="ru-RU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B4490F2-07E4-4620-B7BC-FE05034B9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376243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E4045-8FF9-457A-9AEC-8124C108F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6446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B75F66C-C6B6-4D19-96E9-7D69B6165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1412875"/>
            <a:ext cx="7416800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Образец текста</a:t>
            </a:r>
          </a:p>
          <a:p>
            <a:pPr marL="0" lvl="1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Второй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42071436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77568" y="246899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flipH="1">
            <a:off x="1007268" y="1844824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flipH="1">
            <a:off x="1007268" y="346893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 flipH="1">
            <a:off x="1017973" y="4913048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180000" indent="-342900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869841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D0E06AE1-8FE9-4743-AE38-4BF6619E73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443502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94DB03-48CB-45B6-A18A-065BAF91DBE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 hasCustomPrompt="1"/>
          </p:nvPr>
        </p:nvSpPr>
        <p:spPr bwMode="auto">
          <a:xfrm>
            <a:off x="968145" y="1124090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575" indent="-342900" algn="l" defTabSz="25200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575" indent="-342900" algn="l" defTabSz="25200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259DD58-FC13-4BFC-B5FB-1238ACA304E6}"/>
              </a:ext>
            </a:extLst>
          </p:cNvPr>
          <p:cNvSpPr>
            <a:spLocks noGrp="1"/>
          </p:cNvSpPr>
          <p:nvPr>
            <p:ph idx="11" hasCustomPrompt="1"/>
          </p:nvPr>
        </p:nvSpPr>
        <p:spPr bwMode="auto">
          <a:xfrm flipH="1">
            <a:off x="5227613" y="1124089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575" indent="-342900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575" indent="-342900" algn="l" defTabSz="25200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E7B58A-37B8-40B2-B910-CB397BC66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4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E43B5F83-8542-4D82-B4C5-8AF851037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405541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873B5F0-731F-4FE5-AB59-DED3D804861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399" y="388030"/>
            <a:ext cx="2949178" cy="1600200"/>
          </a:xfrm>
        </p:spPr>
        <p:txBody>
          <a:bodyPr lIns="0" tIns="0" rIns="0" bIns="0"/>
          <a:lstStyle>
            <a:lvl1pPr>
              <a:defRPr sz="24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E9280C2-CEEC-48BE-A873-96FAB31018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7538" y="549275"/>
            <a:ext cx="4464942" cy="5319714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dirty="0" smtClean="0">
                <a:latin typeface="Arial Narrow" panose="020B0606020202030204" pitchFamily="34" charset="0"/>
              </a:defRPr>
            </a:lvl1pPr>
            <a:lvl2pPr>
              <a:defRPr lang="ru-RU" dirty="0" smtClean="0"/>
            </a:lvl2pPr>
            <a:lvl3pPr>
              <a:defRPr lang="ru-RU" dirty="0" smtClean="0"/>
            </a:lvl3pPr>
            <a:lvl4pPr>
              <a:defRPr lang="ru-RU" dirty="0" smtClean="0"/>
            </a:lvl4pPr>
            <a:lvl5pPr>
              <a:defRPr lang="ru-RU" dirty="0"/>
            </a:lvl5pPr>
          </a:lstStyle>
          <a:p>
            <a:pPr marL="352425" lvl="0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425" lvl="1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425" lvl="2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425" lvl="3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425" lvl="4" indent="-250825" defTabSz="252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F5E67615-75DA-44AB-A367-2E8B6F2365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0238" y="2349500"/>
            <a:ext cx="3365500" cy="351948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5136621-DFE3-48C1-9262-5A67AE2FA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11644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7A60B6F-55BB-4C97-B77D-14648040C3B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2123729" y="370114"/>
            <a:ext cx="4896543" cy="62683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ru-RU" sz="2800"/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4201407" y="1698089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6000" lvl="0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49140" y="1784478"/>
            <a:ext cx="2949178" cy="2088232"/>
          </a:xfrm>
          <a:prstGeom prst="homePlate">
            <a:avLst>
              <a:gd name="adj" fmla="val 19418"/>
            </a:avLst>
          </a:prstGeom>
          <a:solidFill>
            <a:schemeClr val="bg1"/>
          </a:solidFill>
          <a:ln w="53975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</a:lstStyle>
          <a:p>
            <a:pPr lvl="0" algn="ctr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2C9201EA-8BC6-4E4B-A2B0-C1B8D6BFBA81}"/>
              </a:ext>
            </a:extLst>
          </p:cNvPr>
          <p:cNvSpPr>
            <a:spLocks noGrp="1"/>
          </p:cNvSpPr>
          <p:nvPr>
            <p:ph idx="11"/>
          </p:nvPr>
        </p:nvSpPr>
        <p:spPr>
          <a:xfrm flipH="1">
            <a:off x="4155745" y="2904645"/>
            <a:ext cx="4629150" cy="1010832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ru-RU" sz="25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</a:lstStyle>
          <a:p>
            <a:pPr marL="36000" lvl="0" defTabSz="252000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82C782AB-8C54-4686-8A11-EEFF3E96E94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49288" y="4652963"/>
            <a:ext cx="8135937" cy="1169987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  <p:sp>
        <p:nvSpPr>
          <p:cNvPr id="11" name="Номер слайда 5">
            <a:extLst>
              <a:ext uri="{FF2B5EF4-FFF2-40B4-BE49-F238E27FC236}">
                <a16:creationId xmlns:a16="http://schemas.microsoft.com/office/drawing/2014/main" id="{1914F6B0-5F54-48E9-9CB1-99B676848E2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1380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350A71D-5C1E-40DC-AF81-4D80599D85BA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5148716C-648C-49E2-BF08-FC036A6FC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602414"/>
          </a:xfrm>
        </p:spPr>
        <p:txBody>
          <a:bodyPr lIns="0" tIns="0" rIns="0" bIns="0">
            <a:noAutofit/>
          </a:bodyPr>
          <a:lstStyle>
            <a:lvl1pPr algn="ctr">
              <a:defRPr sz="2800" b="1" cap="all" baseline="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628650" y="1536890"/>
            <a:ext cx="7886700" cy="3763885"/>
          </a:xfrm>
          <a:prstGeom prst="snipRound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270000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ctr" anchorCtr="0" compatLnSpc="1">
            <a:prstTxWarp prst="textNoShape">
              <a:avLst/>
            </a:prstTxWarp>
            <a:noAutofit/>
          </a:bodyPr>
          <a:lstStyle>
            <a:lvl1pPr marL="633285" indent="-457109">
              <a:buClr>
                <a:srgbClr val="078777"/>
              </a:buClr>
              <a:buFontTx/>
              <a:buChar char="●"/>
              <a:defRPr lang="ru-RU" sz="2600" smtClean="0"/>
            </a:lvl1pPr>
            <a:lvl2pPr marL="514247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2pPr>
            <a:lvl3pPr marL="857079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3pPr>
            <a:lvl4pPr marL="1199910" indent="-171416">
              <a:buClr>
                <a:srgbClr val="078777"/>
              </a:buClr>
              <a:buFontTx/>
              <a:buChar char="●"/>
              <a:defRPr lang="ru-RU" smtClean="0">
                <a:latin typeface="Arial Narrow" panose="020B0606020202030204" pitchFamily="34" charset="0"/>
              </a:defRPr>
            </a:lvl4pPr>
            <a:lvl5pPr marL="1542741" indent="-171416">
              <a:buClr>
                <a:srgbClr val="078777"/>
              </a:buClr>
              <a:buFontTx/>
              <a:buChar char="●"/>
              <a:defRPr lang="ru-RU" dirty="0">
                <a:latin typeface="Arial Narrow" panose="020B0606020202030204" pitchFamily="34" charset="0"/>
              </a:defRPr>
            </a:lvl5pPr>
          </a:lstStyle>
          <a:p>
            <a:pPr marL="342831" lvl="0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Образец текста</a:t>
            </a:r>
          </a:p>
          <a:p>
            <a:pPr marL="342831" lvl="1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Второй уровень</a:t>
            </a:r>
          </a:p>
          <a:p>
            <a:pPr marL="342831" lvl="2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Третий уровень</a:t>
            </a:r>
          </a:p>
          <a:p>
            <a:pPr marL="342831" lvl="3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Четвертый уровень</a:t>
            </a:r>
          </a:p>
          <a:p>
            <a:pPr marL="342831" lvl="4" indent="-166655" defTabSz="914217">
              <a:spcAft>
                <a:spcPts val="600"/>
              </a:spcAft>
              <a:buClr>
                <a:srgbClr val="078877"/>
              </a:buClr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8CC05590-56D0-4ADE-91CE-F653CE7BB4F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1F7292A-AF58-44A9-9539-D16C07749C95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148716C-648C-49E2-BF08-FC036A6FCC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390706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91680" y="505619"/>
            <a:ext cx="6300192" cy="7794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42173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A6FE3494-B954-4E2D-BC86-4DAAB4E8F1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97738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54B713D-FE7A-456D-923A-8C1741BF9A2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249464DA-E199-45F6-BEE2-6014BCC2E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7"/>
            <a:ext cx="6607646" cy="55925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B4CE36C-5F7F-4FE7-9FBE-02FD9C7E5E7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21494" y="2721702"/>
            <a:ext cx="3852862" cy="3095922"/>
          </a:xfrm>
          <a:prstGeom prst="flowChartOffpageConnector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2800" b="1" smtClean="0">
                <a:latin typeface="+mj-lt"/>
              </a:defRPr>
            </a:lvl1pPr>
            <a:lvl2pPr marL="514350" indent="-171450">
              <a:buClr>
                <a:srgbClr val="078777"/>
              </a:buClr>
              <a:buFont typeface="Arial Narrow" panose="020B0606020202030204" pitchFamily="34" charset="0"/>
              <a:buChar char="●"/>
              <a:defRPr lang="ru-RU" sz="2400" smtClean="0"/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82550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87815869-68BF-4601-A075-D3FAEB0B254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5650" y="1196975"/>
            <a:ext cx="7667625" cy="935881"/>
          </a:xfrm>
          <a:solidFill>
            <a:schemeClr val="bg1">
              <a:alpha val="27000"/>
            </a:schemeClr>
          </a:solidFill>
          <a:ln w="3810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36000" bIns="36000" numCol="1" rtlCol="0" anchor="ctr" anchorCtr="0" compatLnSpc="1">
            <a:prstTxWarp prst="textNoShape">
              <a:avLst/>
            </a:prstTxWarp>
            <a:noAutofit/>
          </a:bodyPr>
          <a:lstStyle>
            <a:lvl1pPr marL="0">
              <a:spcBef>
                <a:spcPts val="0"/>
              </a:spcBef>
              <a:spcAft>
                <a:spcPts val="0"/>
              </a:spcAft>
              <a:defRPr lang="ru-RU" sz="26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Bef>
                <a:spcPts val="0"/>
              </a:spcBef>
              <a:spcAft>
                <a:spcPts val="0"/>
              </a:spcAft>
              <a:buNone/>
              <a:defRPr lang="ru-RU" sz="2400" i="1" smtClean="0">
                <a:solidFill>
                  <a:srgbClr val="078777"/>
                </a:solidFill>
              </a:defRPr>
            </a:lvl2pPr>
            <a:lvl3pPr>
              <a:defRPr lang="ru-RU" smtClean="0"/>
            </a:lvl3pPr>
            <a:lvl4pPr>
              <a:defRPr lang="ru-RU" smtClean="0"/>
            </a:lvl4pPr>
            <a:lvl5pPr>
              <a:defRPr lang="ru-RU"/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</p:txBody>
      </p:sp>
      <p:sp>
        <p:nvSpPr>
          <p:cNvPr id="10" name="Номер слайда 5">
            <a:extLst>
              <a:ext uri="{FF2B5EF4-FFF2-40B4-BE49-F238E27FC236}">
                <a16:creationId xmlns:a16="http://schemas.microsoft.com/office/drawing/2014/main" id="{BE7DFC45-416A-49B8-81F5-21BD00A1AB2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0" y="6406470"/>
            <a:ext cx="720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12" name="Рисунок 11">
            <a:extLst>
              <a:ext uri="{FF2B5EF4-FFF2-40B4-BE49-F238E27FC236}">
                <a16:creationId xmlns:a16="http://schemas.microsoft.com/office/drawing/2014/main" id="{50ABB4AC-A7B3-4F54-A0D0-B0ED119DB6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256213" y="2720975"/>
            <a:ext cx="3167062" cy="330041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ru-RU"/>
              <a:t>Вставка рисунка</a:t>
            </a:r>
          </a:p>
        </p:txBody>
      </p:sp>
    </p:spTree>
    <p:extLst>
      <p:ext uri="{BB962C8B-B14F-4D97-AF65-F5344CB8AC3E}">
        <p14:creationId xmlns:p14="http://schemas.microsoft.com/office/powerpoint/2010/main" val="1860009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lIns="0" tIns="0" rIns="0" bIns="0">
            <a:noAutofit/>
          </a:bodyPr>
          <a:lstStyle>
            <a:lvl1pPr algn="ctr">
              <a:defRPr sz="3600">
                <a:solidFill>
                  <a:srgbClr val="28645A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 lIns="0" tIns="0" rIns="0" bIns="0" anchor="ctr">
            <a:noAutofit/>
          </a:bodyPr>
          <a:lstStyle>
            <a:lvl1pPr marL="0" indent="0" algn="ctr">
              <a:buNone/>
              <a:defRPr sz="1800">
                <a:solidFill>
                  <a:srgbClr val="28645A"/>
                </a:solidFill>
                <a:latin typeface="Arial Narrow" panose="020B060602020203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CD36607-4973-49D4-A1EE-5A40CBF57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DD613-CA62-424E-B2EB-15B0E276ED9F}" type="datetime1">
              <a:rPr lang="ru-RU" smtClean="0"/>
              <a:t>03.11.2023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2257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350A71D-5C1E-40DC-AF81-4D80599D85BA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5148716C-648C-49E2-BF08-FC036A6FCC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02413"/>
          </a:xfrm>
        </p:spPr>
        <p:txBody>
          <a:bodyPr lIns="0" tIns="0" rIns="0" bIns="0">
            <a:noAutofit/>
          </a:bodyPr>
          <a:lstStyle>
            <a:lvl1pPr algn="ctr">
              <a:defRPr sz="2800" b="1" cap="all" baseline="0">
                <a:solidFill>
                  <a:srgbClr val="28645A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36888"/>
            <a:ext cx="7886700" cy="4351339"/>
          </a:xfrm>
        </p:spPr>
        <p:txBody>
          <a:bodyPr/>
          <a:lstStyle>
            <a:lvl1pPr marL="171450" indent="-171450">
              <a:buClr>
                <a:srgbClr val="28645A"/>
              </a:buClr>
              <a:buFont typeface="Arial Narrow" panose="020B0606020202030204" pitchFamily="34" charset="0"/>
              <a:buChar char="●"/>
              <a:defRPr>
                <a:latin typeface="Arial Narrow" panose="020B0606020202030204" pitchFamily="34" charset="0"/>
              </a:defRPr>
            </a:lvl1pPr>
            <a:lvl2pPr marL="514350" indent="-171450">
              <a:buClr>
                <a:srgbClr val="28645A"/>
              </a:buClr>
              <a:buFont typeface="Arial Narrow" panose="020B0606020202030204" pitchFamily="34" charset="0"/>
              <a:buChar char="●"/>
              <a:defRPr>
                <a:latin typeface="Arial Narrow" panose="020B0606020202030204" pitchFamily="34" charset="0"/>
              </a:defRPr>
            </a:lvl2pPr>
            <a:lvl3pPr marL="857250" indent="-171450">
              <a:buClr>
                <a:srgbClr val="28645A"/>
              </a:buClr>
              <a:buFont typeface="Arial Narrow" panose="020B0606020202030204" pitchFamily="34" charset="0"/>
              <a:buChar char="●"/>
              <a:defRPr>
                <a:latin typeface="Arial Narrow" panose="020B0606020202030204" pitchFamily="34" charset="0"/>
              </a:defRPr>
            </a:lvl3pPr>
            <a:lvl4pPr marL="1200150" indent="-171450">
              <a:buClr>
                <a:srgbClr val="28645A"/>
              </a:buClr>
              <a:buFont typeface="Arial Narrow" panose="020B0606020202030204" pitchFamily="34" charset="0"/>
              <a:buChar char="●"/>
              <a:defRPr>
                <a:latin typeface="Arial Narrow" panose="020B0606020202030204" pitchFamily="34" charset="0"/>
              </a:defRPr>
            </a:lvl4pPr>
            <a:lvl5pPr marL="1543050" indent="-171450">
              <a:buClr>
                <a:srgbClr val="28645A"/>
              </a:buClr>
              <a:buFont typeface="Arial Narrow" panose="020B0606020202030204" pitchFamily="34" charset="0"/>
              <a:buChar char="●"/>
              <a:defRPr>
                <a:latin typeface="Arial Narrow" panose="020B0606020202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69378E-41A3-4335-ACBF-947501F2961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399463" y="6348413"/>
            <a:ext cx="755650" cy="365125"/>
          </a:xfrm>
          <a:prstGeom prst="homePlate">
            <a:avLst/>
          </a:prstGeom>
          <a:solidFill>
            <a:srgbClr val="28645A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20684901-4A84-4DAB-94B6-E498738AD1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101074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95E7B21-4AE3-4741-B4A7-15B285E3A3F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403"/>
            <a:ext cx="7886700" cy="558797"/>
          </a:xfrm>
        </p:spPr>
        <p:txBody>
          <a:bodyPr rtlCol="0">
            <a:normAutofit/>
          </a:bodyPr>
          <a:lstStyle>
            <a:lvl1pPr>
              <a:defRPr lang="ru-RU" sz="2800" b="1" baseline="0">
                <a:solidFill>
                  <a:srgbClr val="28645A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35994"/>
            <a:ext cx="7886700" cy="1500187"/>
          </a:xfrm>
        </p:spPr>
        <p:txBody>
          <a:bodyPr/>
          <a:lstStyle>
            <a:lvl1pPr marL="108000" indent="-108000" defTabSz="179388">
              <a:spcBef>
                <a:spcPts val="0"/>
              </a:spcBef>
              <a:spcAft>
                <a:spcPts val="600"/>
              </a:spcAft>
              <a:buClr>
                <a:srgbClr val="28645A"/>
              </a:buClr>
              <a:buFont typeface="+mj-lt"/>
              <a:buAutoNum type="arabicPeriod"/>
              <a:defRPr sz="1800" b="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A8D48-16A3-41BE-87A5-D852DEDFEE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399463" y="6356350"/>
            <a:ext cx="755650" cy="365125"/>
          </a:xfrm>
          <a:prstGeom prst="homePlate">
            <a:avLst/>
          </a:prstGeom>
          <a:solidFill>
            <a:srgbClr val="28645A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7DD747AA-74C1-4EB5-B90E-27D8D8CB1BB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757562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336097"/>
            <a:ext cx="7886700" cy="1325563"/>
          </a:xfrm>
        </p:spPr>
        <p:txBody>
          <a:bodyPr>
            <a:normAutofit/>
          </a:bodyPr>
          <a:lstStyle>
            <a:lvl1pPr algn="ctr">
              <a:defRPr sz="2800" b="1" baseline="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9"/>
          </a:xfr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lang="ru-RU" smtClean="0">
                <a:latin typeface="Arial Narrow" panose="020B0606020202030204" pitchFamily="34" charset="0"/>
              </a:defRPr>
            </a:lvl1pPr>
            <a:lvl2pPr marL="514350" indent="-171450">
              <a:buFont typeface="Arial" panose="020B0604020202020204" pitchFamily="34" charset="0"/>
              <a:buChar char="•"/>
              <a:defRPr lang="ru-RU" smtClean="0">
                <a:latin typeface="Arial Narrow" panose="020B0606020202030204" pitchFamily="34" charset="0"/>
              </a:defRPr>
            </a:lvl2pPr>
            <a:lvl3pPr marL="857250" indent="-171450">
              <a:buFont typeface="Arial" panose="020B0604020202020204" pitchFamily="34" charset="0"/>
              <a:buChar char="•"/>
              <a:defRPr lang="ru-RU" smtClean="0">
                <a:latin typeface="Arial Narrow" panose="020B0606020202030204" pitchFamily="34" charset="0"/>
              </a:defRPr>
            </a:lvl3pPr>
            <a:lvl4pPr marL="1200150" indent="-171450">
              <a:buFont typeface="Arial" panose="020B0604020202020204" pitchFamily="34" charset="0"/>
              <a:buChar char="•"/>
              <a:defRPr lang="ru-RU" smtClean="0">
                <a:latin typeface="Arial Narrow" panose="020B0606020202030204" pitchFamily="34" charset="0"/>
              </a:defRPr>
            </a:lvl4pPr>
            <a:lvl5pPr marL="1543050" indent="-171450">
              <a:buFont typeface="Arial" panose="020B0604020202020204" pitchFamily="34" charset="0"/>
              <a:buChar char="•"/>
              <a:defRPr lang="ru-RU">
                <a:latin typeface="Arial Narrow" panose="020B0606020202030204" pitchFamily="34" charset="0"/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399463" y="6356350"/>
            <a:ext cx="75565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699EDAA8-80D5-4141-A984-7F76493630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338789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050C60-556C-474B-AB83-F7FD922FC416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826593" y="817064"/>
            <a:ext cx="7490814" cy="5223873"/>
          </a:xfrm>
          <a:solidFill>
            <a:schemeClr val="bg1"/>
          </a:solidFill>
          <a:ln w="3810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144000" tIns="36000" rIns="360000" bIns="36000">
            <a:noAutofit/>
          </a:bodyPr>
          <a:lstStyle>
            <a:lvl1pPr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B4490F2-07E4-4620-B7BC-FE05034B9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3275" y="6348413"/>
            <a:ext cx="75565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E0DA6FA-7E06-47D2-B29D-FCCE736A503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571707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4"/>
            <a:ext cx="4538836" cy="603307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71550" y="1989138"/>
            <a:ext cx="7129463" cy="1047750"/>
          </a:xfrm>
          <a:prstGeom prst="flowChartPunchedCard">
            <a:avLst/>
          </a:prstGeom>
          <a:solidFill>
            <a:schemeClr val="bg1"/>
          </a:solidFill>
          <a:ln w="3810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 dirty="0"/>
              <a:t>Образец текста</a:t>
            </a: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7D28B406-BE02-4D2D-8608-46D24341F8C4}"/>
              </a:ext>
            </a:extLst>
          </p:cNvPr>
          <p:cNvSpPr/>
          <p:nvPr userDrawn="1"/>
        </p:nvSpPr>
        <p:spPr>
          <a:xfrm>
            <a:off x="862987" y="2132856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71550" y="3613250"/>
            <a:ext cx="7129463" cy="1047750"/>
          </a:xfrm>
          <a:prstGeom prst="flowChartPunchedCard">
            <a:avLst/>
          </a:prstGeom>
          <a:solidFill>
            <a:schemeClr val="bg1"/>
          </a:solidFill>
          <a:ln w="3810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 dirty="0"/>
              <a:t>Образец текста</a:t>
            </a:r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699C90C3-1AA2-434E-8E16-05E392586B8A}"/>
              </a:ext>
            </a:extLst>
          </p:cNvPr>
          <p:cNvSpPr/>
          <p:nvPr userDrawn="1"/>
        </p:nvSpPr>
        <p:spPr>
          <a:xfrm>
            <a:off x="862987" y="3756968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82255" y="5057362"/>
            <a:ext cx="7129463" cy="1047750"/>
          </a:xfrm>
          <a:prstGeom prst="flowChartPunchedCard">
            <a:avLst/>
          </a:prstGeom>
          <a:solidFill>
            <a:schemeClr val="bg1"/>
          </a:solidFill>
          <a:ln w="3810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81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4000" tIns="36000" rIns="360000" bIns="36000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6000" lvl="0" defTabSz="25200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 dirty="0"/>
              <a:t>Образец текста</a:t>
            </a: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52727069-51D6-4B4C-AABC-F09E325E6908}"/>
              </a:ext>
            </a:extLst>
          </p:cNvPr>
          <p:cNvSpPr/>
          <p:nvPr userDrawn="1"/>
        </p:nvSpPr>
        <p:spPr>
          <a:xfrm>
            <a:off x="873692" y="5201080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Номер слайда 1">
            <a:extLst>
              <a:ext uri="{FF2B5EF4-FFF2-40B4-BE49-F238E27FC236}">
                <a16:creationId xmlns:a16="http://schemas.microsoft.com/office/drawing/2014/main" id="{F79C70B2-ED74-44B2-8A5E-984186A35C42}"/>
              </a:ext>
            </a:extLst>
          </p:cNvPr>
          <p:cNvSpPr txBox="1">
            <a:spLocks/>
          </p:cNvSpPr>
          <p:nvPr userDrawn="1"/>
        </p:nvSpPr>
        <p:spPr>
          <a:xfrm flipH="1">
            <a:off x="8388000" y="6376243"/>
            <a:ext cx="756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defPPr>
              <a:defRPr lang="ru-RU"/>
            </a:defPPr>
            <a:lvl1pPr algn="ctr"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9pPr>
          </a:lstStyle>
          <a:p>
            <a:fld id="{6271A238-3CFC-4330-B901-FDBD998E587B}" type="slidenum">
              <a:rPr lang="ru-RU" altLang="en-US"/>
              <a:pPr/>
              <a:t>‹#›</a:t>
            </a:fld>
            <a:endParaRPr lang="ru-RU" altLang="en-US" dirty="0"/>
          </a:p>
        </p:txBody>
      </p:sp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897824330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66794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94DB03-48CB-45B6-A18A-065BAF91DBE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 bwMode="auto">
          <a:xfrm>
            <a:off x="964360" y="817063"/>
            <a:ext cx="3402433" cy="5223873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810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144000" tIns="36000" rIns="360000" bIns="36000"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endParaRPr lang="ru-RU" dirty="0"/>
          </a:p>
          <a:p>
            <a:pPr lvl="0"/>
            <a:endParaRPr lang="ru-RU" dirty="0"/>
          </a:p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CDB89575-64C5-4059-A43D-2D6E7B6B365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3275" y="6348413"/>
            <a:ext cx="755650" cy="365125"/>
          </a:xfrm>
          <a:prstGeom prst="homePlate">
            <a:avLst/>
          </a:prstGeom>
          <a:solidFill>
            <a:srgbClr val="28645A"/>
          </a:solidFill>
          <a:ln>
            <a:solidFill>
              <a:srgbClr val="078777"/>
            </a:solidFill>
          </a:ln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370FA0BA-3145-4159-95A4-76EA622508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259DD58-FC13-4BFC-B5FB-1238ACA304E6}"/>
              </a:ext>
            </a:extLst>
          </p:cNvPr>
          <p:cNvSpPr>
            <a:spLocks noGrp="1"/>
          </p:cNvSpPr>
          <p:nvPr>
            <p:ph idx="11"/>
          </p:nvPr>
        </p:nvSpPr>
        <p:spPr bwMode="auto">
          <a:xfrm flipH="1">
            <a:off x="5410721" y="817063"/>
            <a:ext cx="3402433" cy="5223873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3810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144000" tIns="36000" rIns="360000" bIns="36000">
            <a:noAutofit/>
          </a:bodyPr>
          <a:lstStyle>
            <a:lvl1pPr marL="0" indent="0">
              <a:buNone/>
              <a:defRPr sz="2400" b="1"/>
            </a:lvl1pPr>
          </a:lstStyle>
          <a:p>
            <a:pPr lvl="0"/>
            <a:endParaRPr lang="ru-RU" dirty="0"/>
          </a:p>
          <a:p>
            <a:pPr lvl="0"/>
            <a:endParaRPr lang="ru-RU" dirty="0"/>
          </a:p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897790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F66E5F51-54D8-4DF1-8AFD-26312EE6FEE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143914"/>
            <a:ext cx="7886700" cy="775921"/>
          </a:xfrm>
        </p:spPr>
        <p:txBody>
          <a:bodyPr lIns="0" tIns="0" rIns="0" bIns="0">
            <a:noAutofit/>
          </a:bodyPr>
          <a:lstStyle>
            <a:lvl1pPr algn="ctr">
              <a:defRPr sz="2800" b="1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 flipH="1">
            <a:off x="5076056" y="1141047"/>
            <a:ext cx="3462740" cy="5024175"/>
          </a:xfrm>
          <a:prstGeom prst="round2DiagRect">
            <a:avLst/>
          </a:prstGeom>
          <a:solidFill>
            <a:schemeClr val="bg1"/>
          </a:solidFill>
          <a:ln w="3810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>
            <a:noAutofit/>
          </a:bodyPr>
          <a:lstStyle>
            <a:lvl1pPr>
              <a:defRPr sz="1600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F13B5BB-D2F8-4CA6-9419-81A0E244F8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3275" y="6348413"/>
            <a:ext cx="755650" cy="365125"/>
          </a:xfrm>
          <a:prstGeom prst="homePlate">
            <a:avLst/>
          </a:prstGeom>
          <a:solidFill>
            <a:srgbClr val="28645A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7AF3B3D0-B6A4-4E35-96AE-47285D1B308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1A6F02D5-3AF1-4FA1-9DF3-6052530A9ED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35038" y="1167506"/>
            <a:ext cx="3462740" cy="5024175"/>
          </a:xfrm>
          <a:prstGeom prst="round2DiagRect">
            <a:avLst/>
          </a:prstGeom>
          <a:solidFill>
            <a:schemeClr val="bg1"/>
          </a:solidFill>
          <a:ln w="3810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6000" tIns="36000" rIns="36000" bIns="36000">
            <a:noAutofit/>
          </a:bodyPr>
          <a:lstStyle>
            <a:lvl1pPr>
              <a:defRPr sz="1600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E4F8D766-FAE1-4CB1-94BC-FE6E2DDEC0A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898908425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736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050C60-556C-474B-AB83-F7FD922FC416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 flipH="1">
            <a:off x="826594" y="2852937"/>
            <a:ext cx="7490814" cy="3168351"/>
          </a:xfrm>
          <a:prstGeom prst="snip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79964" tIns="179964" rIns="179964" bIns="179964" numCol="1" anchor="t" anchorCtr="0" compatLnSpc="1">
            <a:prstTxWarp prst="textNoShape">
              <a:avLst/>
            </a:prstTxWarp>
            <a:noAutofit/>
          </a:bodyPr>
          <a:lstStyle>
            <a:lvl1pPr marL="633285" indent="-457109">
              <a:buFont typeface="Arial" panose="020B0604020202020204" pitchFamily="34" charset="0"/>
              <a:buChar char="•"/>
              <a:defRPr lang="ru-RU" sz="2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342831" lvl="0" indent="-166655" algn="l" defTabSz="914217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600"/>
              </a:spcAft>
              <a:buClr>
                <a:srgbClr val="078877"/>
              </a:buClr>
              <a:buFontTx/>
              <a:buChar char="●"/>
            </a:pPr>
            <a:r>
              <a:rPr lang="ru-RU"/>
              <a:t>Образец текста</a:t>
            </a:r>
          </a:p>
        </p:txBody>
      </p:sp>
      <p:sp>
        <p:nvSpPr>
          <p:cNvPr id="5" name="Номер слайда 5">
            <a:extLst>
              <a:ext uri="{FF2B5EF4-FFF2-40B4-BE49-F238E27FC236}">
                <a16:creationId xmlns:a16="http://schemas.microsoft.com/office/drawing/2014/main" id="{5B4490F2-07E4-4620-B7BC-FE05034B95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094E4045-8FF9-457A-9AEC-8124C108F2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68177" y="336099"/>
            <a:ext cx="6607646" cy="644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FB75F66C-C6B6-4D19-96E9-7D69B6165A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27088" y="1412875"/>
            <a:ext cx="7416800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marL="0" lvl="0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Образец текста</a:t>
            </a:r>
          </a:p>
          <a:p>
            <a:pPr marL="0" lvl="1" indent="0" algn="ctr" fontAlgn="auto">
              <a:spcBef>
                <a:spcPct val="0"/>
              </a:spcBef>
              <a:spcAft>
                <a:spcPts val="0"/>
              </a:spcAft>
              <a:buNone/>
            </a:pPr>
            <a:r>
              <a:rPr lang="ru-RU"/>
              <a:t>Второй уровень</a:t>
            </a:r>
          </a:p>
        </p:txBody>
      </p:sp>
      <p:pic>
        <p:nvPicPr>
          <p:cNvPr id="8" name="Рисунок 6">
            <a:extLst>
              <a:ext uri="{FF2B5EF4-FFF2-40B4-BE49-F238E27FC236}">
                <a16:creationId xmlns:a16="http://schemas.microsoft.com/office/drawing/2014/main" id="{0E72E1EA-F3D6-4376-BCE5-0A00F4350A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5241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873B5F0-731F-4FE5-AB59-DED3D804861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99143"/>
            <a:ext cx="2949178" cy="1600200"/>
          </a:xfrm>
        </p:spPr>
        <p:txBody>
          <a:bodyPr/>
          <a:lstStyle>
            <a:lvl1pPr>
              <a:defRPr sz="24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1045483"/>
            <a:ext cx="4629150" cy="4873625"/>
          </a:xfr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chemeClr val="bg1">
                  <a:alpha val="65000"/>
                </a:schemeClr>
              </a:gs>
            </a:gsLst>
            <a:lin ang="16200000" scaled="1"/>
            <a:tileRect/>
          </a:gradFill>
          <a:ln w="3810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76200" dist="38100" dir="5400000" algn="t" rotWithShape="0">
              <a:prstClr val="black">
                <a:alpha val="40000"/>
              </a:prstClr>
            </a:outerShdw>
          </a:effectLst>
        </p:spPr>
        <p:txBody>
          <a:bodyPr lIns="144000" tIns="36000" rIns="360000" bIns="36000" rtlCol="0">
            <a:noAutofit/>
          </a:bodyPr>
          <a:lstStyle>
            <a:lvl1pPr>
              <a:defRPr lang="ru-RU" sz="1600" dirty="0">
                <a:latin typeface="Arial Narrow" panose="020B0606020202030204" pitchFamily="34" charset="0"/>
              </a:defRPr>
            </a:lvl1pPr>
          </a:lstStyle>
          <a:p>
            <a:pPr lvl="0"/>
            <a:r>
              <a:rPr lang="ru-RU" noProof="0"/>
              <a:t>Вставка рисунка</a:t>
            </a:r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>
                <a:latin typeface="Arial Narrow" panose="020B060602020203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24D0D2F0-FB1D-42F0-BF89-256D47988A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3275" y="6348413"/>
            <a:ext cx="75565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5BBA103D-3B3F-430F-B73D-20A66B2E787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2264187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BB15FA29-BB1B-40A5-8A5F-0F509468653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87A60B6F-55BB-4C97-B77D-14648040C3B1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428172"/>
            <a:ext cx="2949178" cy="1600200"/>
          </a:xfrm>
        </p:spPr>
        <p:txBody>
          <a:bodyPr/>
          <a:lstStyle>
            <a:lvl1pPr>
              <a:defRPr sz="2400">
                <a:solidFill>
                  <a:srgbClr val="28645A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lang="ru-RU" sz="2100" b="0" i="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  <a:lvl2pPr marL="342900" indent="-342900" defTabSz="180000">
              <a:spcBef>
                <a:spcPts val="0"/>
              </a:spcBef>
              <a:spcAft>
                <a:spcPts val="600"/>
              </a:spcAft>
              <a:buClr>
                <a:srgbClr val="28645A"/>
              </a:buClr>
              <a:buFont typeface="Arial Narrow" panose="020B0606020202030204" pitchFamily="34" charset="0"/>
              <a:buChar char="●"/>
              <a:defRPr sz="2100">
                <a:latin typeface="Arial Narrow" panose="020B0606020202030204" pitchFamily="34" charset="0"/>
              </a:defRPr>
            </a:lvl2pPr>
            <a:lvl3pPr>
              <a:defRPr sz="1800">
                <a:latin typeface="Arial Narrow" panose="020B0606020202030204" pitchFamily="34" charset="0"/>
              </a:defRPr>
            </a:lvl3pPr>
            <a:lvl4pPr>
              <a:defRPr sz="1500">
                <a:latin typeface="Arial Narrow" panose="020B0606020202030204" pitchFamily="34" charset="0"/>
              </a:defRPr>
            </a:lvl4pPr>
            <a:lvl5pPr>
              <a:defRPr sz="1500">
                <a:latin typeface="Arial Narrow" panose="020B0606020202030204" pitchFamily="34" charset="0"/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2057401"/>
            <a:ext cx="2949178" cy="3811588"/>
          </a:xfrm>
        </p:spPr>
        <p:txBody>
          <a:bodyPr/>
          <a:lstStyle>
            <a:lvl1pPr marL="0" indent="0">
              <a:buNone/>
              <a:defRPr sz="1200">
                <a:latin typeface="Arial Narrow" panose="020B0606020202030204" pitchFamily="34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Номер слайда 5">
            <a:extLst>
              <a:ext uri="{FF2B5EF4-FFF2-40B4-BE49-F238E27FC236}">
                <a16:creationId xmlns:a16="http://schemas.microsoft.com/office/drawing/2014/main" id="{97D7A9C0-A8EA-4274-85A4-35198B9F79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3275" y="6348413"/>
            <a:ext cx="755650" cy="365125"/>
          </a:xfrm>
          <a:prstGeom prst="homePlate">
            <a:avLst/>
          </a:prstGeom>
          <a:solidFill>
            <a:srgbClr val="28645A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B27A970F-5FA7-42F9-8BA4-58E3F00EED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18816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90BB7-B522-475A-AC17-BE7450D0913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57350" y="10247"/>
            <a:ext cx="6300192" cy="100795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>
              <a:defRPr lang="ru-RU" sz="3600" dirty="0">
                <a:solidFill>
                  <a:srgbClr val="078777"/>
                </a:solidFill>
              </a:defRPr>
            </a:lvl1pPr>
          </a:lstStyle>
          <a:p>
            <a:pPr lvl="0" eaLnBrk="1" hangingPunct="1"/>
            <a:r>
              <a:rPr lang="ru-RU" dirty="0"/>
              <a:t>ОБРАЗЕЦ ЗАГОЛОВКА</a:t>
            </a:r>
          </a:p>
        </p:txBody>
      </p:sp>
      <p:sp>
        <p:nvSpPr>
          <p:cNvPr id="10" name="Номер слайда 1">
            <a:extLst>
              <a:ext uri="{FF2B5EF4-FFF2-40B4-BE49-F238E27FC236}">
                <a16:creationId xmlns:a16="http://schemas.microsoft.com/office/drawing/2014/main" id="{2814B038-3F6E-4BCC-877D-D721783E5AC2}"/>
              </a:ext>
            </a:extLst>
          </p:cNvPr>
          <p:cNvSpPr txBox="1">
            <a:spLocks/>
          </p:cNvSpPr>
          <p:nvPr userDrawn="1"/>
        </p:nvSpPr>
        <p:spPr>
          <a:xfrm flipH="1">
            <a:off x="8388000" y="6376243"/>
            <a:ext cx="75600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defPPr>
              <a:defRPr lang="ru-RU"/>
            </a:defPPr>
            <a:lvl1pPr algn="ctr"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9pPr>
          </a:lstStyle>
          <a:p>
            <a:fld id="{6271A238-3CFC-4330-B901-FDBD998E587B}" type="slidenum">
              <a:rPr lang="ru-RU" altLang="en-US"/>
              <a:pPr/>
              <a:t>‹#›</a:t>
            </a:fld>
            <a:endParaRPr lang="ru-RU" altLang="en-US" dirty="0"/>
          </a:p>
        </p:txBody>
      </p:sp>
      <p:sp>
        <p:nvSpPr>
          <p:cNvPr id="11" name="Овал 10">
            <a:extLst>
              <a:ext uri="{FF2B5EF4-FFF2-40B4-BE49-F238E27FC236}">
                <a16:creationId xmlns:a16="http://schemas.microsoft.com/office/drawing/2014/main" id="{0F92D8A8-E00F-4D2F-8A81-012A22C75F51}"/>
              </a:ext>
            </a:extLst>
          </p:cNvPr>
          <p:cNvSpPr/>
          <p:nvPr userDrawn="1"/>
        </p:nvSpPr>
        <p:spPr>
          <a:xfrm>
            <a:off x="739420" y="1313014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0AF873F7-35A4-4C48-A23E-809E328CC8F0}"/>
              </a:ext>
            </a:extLst>
          </p:cNvPr>
          <p:cNvSpPr/>
          <p:nvPr userDrawn="1"/>
        </p:nvSpPr>
        <p:spPr>
          <a:xfrm>
            <a:off x="739420" y="3068960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22CED612-D283-419A-9C33-4AB809DE1243}"/>
              </a:ext>
            </a:extLst>
          </p:cNvPr>
          <p:cNvSpPr/>
          <p:nvPr userDrawn="1"/>
        </p:nvSpPr>
        <p:spPr>
          <a:xfrm>
            <a:off x="739420" y="4824906"/>
            <a:ext cx="180000" cy="180000"/>
          </a:xfrm>
          <a:prstGeom prst="ellipse">
            <a:avLst/>
          </a:prstGeom>
          <a:solidFill>
            <a:srgbClr val="078777"/>
          </a:solidFill>
          <a:ln>
            <a:solidFill>
              <a:srgbClr val="07877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99841CA4-EEC7-42F2-84DC-1586862BA7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id="{911A3DA5-4E52-461B-AA69-E2994088A18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156945778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9179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ABFBC325-084D-44A2-842C-2B0C4F2C50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354B713D-FE7A-456D-923A-8C1741BF9A2F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E555746-6F39-4E58-A1DE-1E7A799A3A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3275" y="6348413"/>
            <a:ext cx="755650" cy="365125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>
              <a:defRPr/>
            </a:pPr>
            <a:fld id="{1D22AFD0-C63E-43E4-A137-E0E2A0D3D2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34974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595E7B21-4AE3-4741-B4A7-15B285E3A3F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57404"/>
            <a:ext cx="7886700" cy="558797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3000929"/>
            <a:ext cx="7886700" cy="2592288"/>
          </a:xfrm>
          <a:prstGeom prst="snip2Same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79964" tIns="179964" rIns="179964" bIns="179964" numCol="1" anchor="t" anchorCtr="0" compatLnSpc="1">
            <a:prstTxWarp prst="textNoShape">
              <a:avLst/>
            </a:prstTxWarp>
            <a:noAutofit/>
          </a:bodyPr>
          <a:lstStyle>
            <a:lvl1pPr marL="514247" indent="-514247">
              <a:buClr>
                <a:srgbClr val="078777"/>
              </a:buClr>
              <a:buFont typeface="+mj-lt"/>
              <a:buAutoNum type="arabicPeriod"/>
              <a:defRPr lang="ru-RU" sz="2800" b="0" smtClean="0">
                <a:latin typeface="+mj-lt"/>
              </a:defRPr>
            </a:lvl1pPr>
            <a:lvl2pPr marL="857079" indent="-514247">
              <a:buClr>
                <a:srgbClr val="078777"/>
              </a:buClr>
              <a:buFont typeface="+mj-lt"/>
              <a:buAutoNum type="arabicPeriod"/>
              <a:defRPr lang="ru-RU" sz="2800" smtClean="0">
                <a:solidFill>
                  <a:schemeClr val="tx1">
                    <a:tint val="75000"/>
                  </a:schemeClr>
                </a:solidFill>
                <a:latin typeface="+mj-lt"/>
              </a:defRPr>
            </a:lvl2pPr>
          </a:lstStyle>
          <a:p>
            <a:pPr marL="431914" lvl="0" indent="-431914" defTabSz="25195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Образец текста</a:t>
            </a:r>
          </a:p>
          <a:p>
            <a:pPr marL="431914" lvl="1" indent="-431914" defTabSz="251950">
              <a:spcBef>
                <a:spcPts val="1200"/>
              </a:spcBef>
              <a:spcAft>
                <a:spcPts val="0"/>
              </a:spcAft>
              <a:buClr>
                <a:srgbClr val="078877"/>
              </a:buClr>
              <a:buFont typeface="+mj-lt"/>
              <a:buAutoNum type="arabicPeriod"/>
            </a:pPr>
            <a:r>
              <a:rPr lang="ru-RU"/>
              <a:t>Второй уровень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9EA8D48-16A3-41BE-87A5-D852DEDFEE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5635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F09701AA-CC4F-4533-BA8F-6782560F67E6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25525" y="1446135"/>
            <a:ext cx="7092950" cy="779463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07978" tIns="107978" rIns="107978" bIns="107978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800" b="1" i="1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2pPr>
            <a:lvl3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3pPr>
            <a:lvl4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 smtClean="0">
                <a:solidFill>
                  <a:srgbClr val="078777"/>
                </a:solidFill>
                <a:latin typeface="Arial Narrow" panose="020B0606020202030204" pitchFamily="34" charset="0"/>
              </a:defRPr>
            </a:lvl4pPr>
            <a:lvl5pPr marL="0" indent="0" algn="ctr">
              <a:spcBef>
                <a:spcPts val="0"/>
              </a:spcBef>
              <a:spcAft>
                <a:spcPts val="0"/>
              </a:spcAft>
              <a:buFontTx/>
              <a:buNone/>
              <a:defRPr lang="ru-RU" sz="2000" b="1" i="1">
                <a:solidFill>
                  <a:srgbClr val="078777"/>
                </a:solidFill>
                <a:latin typeface="Arial Narrow" panose="020B0606020202030204" pitchFamily="34" charset="0"/>
              </a:defRPr>
            </a:lvl5pPr>
          </a:lstStyle>
          <a:p>
            <a:pPr marL="514247" lvl="0" indent="-514247" algn="ctr" fontAlgn="auto">
              <a:spcBef>
                <a:spcPct val="0"/>
              </a:spcBef>
              <a:spcAft>
                <a:spcPts val="0"/>
              </a:spcAft>
              <a:buClr>
                <a:srgbClr val="28645A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5C2B5B05-AD43-433C-AADA-E10BE13CCB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418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1A06CFC6-0963-48E5-9B2E-DB238FEF3143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268177" y="336099"/>
            <a:ext cx="6607646" cy="644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cap="all" baseline="0" dirty="0">
                <a:solidFill>
                  <a:srgbClr val="078777"/>
                </a:solidFill>
              </a:defRPr>
            </a:lvl1pPr>
          </a:lstStyle>
          <a:p>
            <a:pPr lvl="0"/>
            <a:r>
              <a:rPr lang="ru-RU" dirty="0"/>
              <a:t>ОБРАЗЕЦ ЗАГОЛОВКА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7706" y="2485232"/>
            <a:ext cx="3886200" cy="3656013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5993" tIns="35993" rIns="35993" bIns="35993" numCol="1" anchor="t" anchorCtr="0" compatLnSpc="1">
            <a:prstTxWarp prst="textNoShape">
              <a:avLst/>
            </a:prstTxWarp>
            <a:noAutofit/>
          </a:bodyPr>
          <a:lstStyle>
            <a:lvl1pPr>
              <a:defRPr lang="ru-RU" sz="3200" smtClean="0">
                <a:latin typeface="Arial Narrow" panose="020B0606020202030204" pitchFamily="34" charset="0"/>
              </a:defRPr>
            </a:lvl1pPr>
            <a:lvl2pPr>
              <a:defRPr lang="ru-RU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>
                <a:latin typeface="Arial Narrow" panose="020B0606020202030204" pitchFamily="34" charset="0"/>
              </a:defRPr>
            </a:lvl5pPr>
          </a:lstStyle>
          <a:p>
            <a:pPr marL="352355" lvl="0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355" lvl="1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355" lvl="2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355" lvl="3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355" lvl="4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F943A1-30BE-41CE-B73A-3B9F8CEEE3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376245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9" y="115889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Текст 7">
            <a:extLst>
              <a:ext uri="{FF2B5EF4-FFF2-40B4-BE49-F238E27FC236}">
                <a16:creationId xmlns:a16="http://schemas.microsoft.com/office/drawing/2014/main" id="{C815AA95-9F72-4606-8186-035F30D35B5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267942" y="1268413"/>
            <a:ext cx="6607646" cy="936625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lumMod val="95000"/>
                    <a:alpha val="0"/>
                  </a:schemeClr>
                </a:gs>
                <a:gs pos="51000">
                  <a:srgbClr val="078777"/>
                </a:gs>
                <a:gs pos="45000">
                  <a:schemeClr val="bg1">
                    <a:lumMod val="95000"/>
                    <a:alpha val="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79964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 marL="0" indent="0">
              <a:spcAft>
                <a:spcPts val="0"/>
              </a:spcAft>
              <a:buNone/>
              <a:defRPr lang="ru-RU" sz="2800" b="1" dirty="0" smtClean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marL="0" indent="0">
              <a:spcAft>
                <a:spcPts val="0"/>
              </a:spcAft>
              <a:buNone/>
              <a:defRPr lang="ru-RU" sz="2800" b="1" i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>
              <a:defRPr lang="ru-RU" sz="3300" b="1" dirty="0" smtClean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>
              <a:defRPr lang="ru-RU" sz="3300" b="1" dirty="0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</a:lstStyle>
          <a:p>
            <a:pPr lvl="0" algn="ctr" fontAlgn="auto">
              <a:spcBef>
                <a:spcPct val="0"/>
              </a:spcBef>
              <a:spcAft>
                <a:spcPts val="0"/>
              </a:spcAft>
            </a:pPr>
            <a:r>
              <a:rPr lang="ru-RU" dirty="0"/>
              <a:t>ОБРАЗЕЦ ТЕКСТА</a:t>
            </a:r>
          </a:p>
          <a:p>
            <a:pPr lvl="1" algn="ctr" eaLnBrk="0" hangingPunct="0">
              <a:spcBef>
                <a:spcPct val="0"/>
              </a:spcBef>
            </a:pPr>
            <a:r>
              <a:rPr lang="ru-RU" dirty="0"/>
              <a:t>Второй уровень</a:t>
            </a:r>
          </a:p>
        </p:txBody>
      </p:sp>
      <p:sp>
        <p:nvSpPr>
          <p:cNvPr id="10" name="Рисунок 9">
            <a:extLst>
              <a:ext uri="{FF2B5EF4-FFF2-40B4-BE49-F238E27FC236}">
                <a16:creationId xmlns:a16="http://schemas.microsoft.com/office/drawing/2014/main" id="{3BCB98E0-0F15-4A64-B7F3-30D6B8152A9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95537" y="2483645"/>
            <a:ext cx="3888000" cy="3657600"/>
          </a:xfrm>
        </p:spPr>
        <p:txBody>
          <a:bodyPr/>
          <a:lstStyle/>
          <a:p>
            <a:r>
              <a:rPr lang="ru-RU"/>
              <a:t>Вставка рисунка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C4A8C440-75F9-453C-B261-D9C1B2443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115888"/>
            <a:ext cx="828675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456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3017E6-2E41-48C4-A27C-8772D0B5E09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77569" y="246900"/>
            <a:ext cx="4538836" cy="603306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9ACDE9D6-C4F1-4E8B-AE93-71D4E4637F2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 flipH="1">
            <a:off x="1007269" y="184482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0" name="Текст 6">
            <a:extLst>
              <a:ext uri="{FF2B5EF4-FFF2-40B4-BE49-F238E27FC236}">
                <a16:creationId xmlns:a16="http://schemas.microsoft.com/office/drawing/2014/main" id="{FB773C55-A7CB-4EBB-ADFC-1CE1A63331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flipH="1">
            <a:off x="1007269" y="3468936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sp>
        <p:nvSpPr>
          <p:cNvPr id="12" name="Текст 6">
            <a:extLst>
              <a:ext uri="{FF2B5EF4-FFF2-40B4-BE49-F238E27FC236}">
                <a16:creationId xmlns:a16="http://schemas.microsoft.com/office/drawing/2014/main" id="{9A1EB068-BA74-4570-A6B3-CE4CF8985E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 flipH="1">
            <a:off x="1017974" y="4913049"/>
            <a:ext cx="7129463" cy="104775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28" bIns="35993" numCol="1" anchor="t" anchorCtr="0" compatLnSpc="1">
            <a:prstTxWarp prst="textNoShape">
              <a:avLst/>
            </a:prstTxWarp>
            <a:noAutofit/>
          </a:bodyPr>
          <a:lstStyle>
            <a:lvl1pPr marL="179964" indent="-342831">
              <a:buFont typeface="Arial Narrow" panose="020B0606020202030204" pitchFamily="34" charset="0"/>
              <a:buChar char="●"/>
              <a:defRPr lang="ru-RU" sz="2500" dirty="0" smtClean="0">
                <a:latin typeface="Arial Narrow" panose="020B0606020202030204" pitchFamily="34" charset="0"/>
              </a:defRPr>
            </a:lvl1pPr>
            <a:lvl2pPr>
              <a:defRPr lang="ru-RU" dirty="0" smtClean="0">
                <a:latin typeface="Arial Narrow" panose="020B0606020202030204" pitchFamily="34" charset="0"/>
              </a:defRPr>
            </a:lvl2pPr>
            <a:lvl3pPr>
              <a:defRPr lang="ru-RU" smtClean="0">
                <a:latin typeface="Arial Narrow" panose="020B0606020202030204" pitchFamily="34" charset="0"/>
              </a:defRPr>
            </a:lvl3pPr>
            <a:lvl4pPr>
              <a:defRPr lang="ru-RU" smtClean="0">
                <a:latin typeface="Arial Narrow" panose="020B0606020202030204" pitchFamily="34" charset="0"/>
              </a:defRPr>
            </a:lvl4pPr>
            <a:lvl5pPr>
              <a:defRPr lang="ru-RU" dirty="0">
                <a:latin typeface="Arial Narrow" panose="020B0606020202030204" pitchFamily="34" charset="0"/>
              </a:defRPr>
            </a:lvl5pPr>
          </a:lstStyle>
          <a:p>
            <a:pPr marL="35993" lvl="0" defTabSz="251950" eaLnBrk="1" hangingPunct="1">
              <a:spcBef>
                <a:spcPts val="0"/>
              </a:spcBef>
              <a:spcAft>
                <a:spcPts val="0"/>
              </a:spcAft>
              <a:buClr>
                <a:srgbClr val="078877"/>
              </a:buClr>
            </a:pPr>
            <a:r>
              <a:rPr lang="ru-RU"/>
              <a:t>Образец текста</a:t>
            </a:r>
          </a:p>
        </p:txBody>
      </p:sp>
      <p:pic>
        <p:nvPicPr>
          <p:cNvPr id="14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6" name="Таблица 15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1510365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Номер слайда 5">
            <a:extLst>
              <a:ext uri="{FF2B5EF4-FFF2-40B4-BE49-F238E27FC236}">
                <a16:creationId xmlns:a16="http://schemas.microsoft.com/office/drawing/2014/main" id="{D0E06AE1-8FE9-4743-AE38-4BF6619E73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B7C51F77-3329-483F-982E-290CF8A2BC3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DA45B574-F09F-4295-AAD5-390C0E59B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2491519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9815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B294DB03-48CB-45B6-A18A-065BAF91DBEC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Объект 2"/>
          <p:cNvSpPr>
            <a:spLocks noGrp="1"/>
          </p:cNvSpPr>
          <p:nvPr>
            <p:ph idx="1" hasCustomPrompt="1"/>
          </p:nvPr>
        </p:nvSpPr>
        <p:spPr bwMode="auto">
          <a:xfrm>
            <a:off x="968146" y="1124090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468" indent="-342831" algn="l" defTabSz="25195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468" indent="-342831" algn="l" defTabSz="251950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9259DD58-FC13-4BFC-B5FB-1238ACA304E6}"/>
              </a:ext>
            </a:extLst>
          </p:cNvPr>
          <p:cNvSpPr>
            <a:spLocks noGrp="1"/>
          </p:cNvSpPr>
          <p:nvPr>
            <p:ph idx="11" hasCustomPrompt="1"/>
          </p:nvPr>
        </p:nvSpPr>
        <p:spPr bwMode="auto">
          <a:xfrm flipH="1">
            <a:off x="5227613" y="1124089"/>
            <a:ext cx="3420000" cy="4860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  <a:gd name="connsiteX0" fmla="*/ 0 w 10019"/>
              <a:gd name="connsiteY0" fmla="*/ 0 h 10000"/>
              <a:gd name="connsiteX1" fmla="*/ 10019 w 10019"/>
              <a:gd name="connsiteY1" fmla="*/ 1278 h 10000"/>
              <a:gd name="connsiteX2" fmla="*/ 10000 w 10019"/>
              <a:gd name="connsiteY2" fmla="*/ 10000 h 10000"/>
              <a:gd name="connsiteX3" fmla="*/ 0 w 10019"/>
              <a:gd name="connsiteY3" fmla="*/ 10000 h 10000"/>
              <a:gd name="connsiteX4" fmla="*/ 0 w 10019"/>
              <a:gd name="connsiteY4" fmla="*/ 0 h 10000"/>
              <a:gd name="connsiteX0" fmla="*/ 0 w 10020"/>
              <a:gd name="connsiteY0" fmla="*/ 0 h 10000"/>
              <a:gd name="connsiteX1" fmla="*/ 10019 w 10020"/>
              <a:gd name="connsiteY1" fmla="*/ 1278 h 10000"/>
              <a:gd name="connsiteX2" fmla="*/ 10019 w 10020"/>
              <a:gd name="connsiteY2" fmla="*/ 8611 h 10000"/>
              <a:gd name="connsiteX3" fmla="*/ 0 w 10020"/>
              <a:gd name="connsiteY3" fmla="*/ 10000 h 10000"/>
              <a:gd name="connsiteX4" fmla="*/ 0 w 1002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20" h="10000">
                <a:moveTo>
                  <a:pt x="0" y="0"/>
                </a:moveTo>
                <a:lnTo>
                  <a:pt x="10019" y="1278"/>
                </a:lnTo>
                <a:cubicBezTo>
                  <a:pt x="10013" y="4185"/>
                  <a:pt x="10025" y="5704"/>
                  <a:pt x="10019" y="8611"/>
                </a:cubicBezTo>
                <a:lnTo>
                  <a:pt x="0" y="10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08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143971" tIns="35993" rIns="35993" bIns="35993" numCol="1" rtlCol="0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500" b="1" smtClean="0"/>
            </a:lvl1pPr>
            <a:lvl2pPr marL="536468" indent="-342831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536468" indent="-342831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5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</a:lstStyle>
          <a:p>
            <a:pPr marL="82533" lvl="0" indent="0" algn="ctr" fontAlgn="auto">
              <a:spcAft>
                <a:spcPts val="0"/>
              </a:spcAft>
              <a:buFont typeface="Wingdings 2" panose="05020102010507070707" pitchFamily="18" charset="2"/>
              <a:buNone/>
            </a:pPr>
            <a:r>
              <a:rPr lang="ru-RU" dirty="0"/>
              <a:t>ОБРАЗЕЦ ТЕКСТА</a:t>
            </a:r>
          </a:p>
          <a:p>
            <a:pPr lvl="1" eaLnBrk="0" hangingPunct="0"/>
            <a:r>
              <a:rPr lang="ru-RU" dirty="0"/>
              <a:t>Второй уровень</a:t>
            </a:r>
          </a:p>
          <a:p>
            <a:pPr lvl="2" eaLnBrk="0" hangingPunct="0"/>
            <a:r>
              <a:rPr lang="ru-RU" dirty="0"/>
              <a:t>Третий уровень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8E7B58A-37B8-40B2-B910-CB397BC665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302582" y="451236"/>
            <a:ext cx="4538836" cy="603306"/>
          </a:xfrm>
        </p:spPr>
        <p:txBody>
          <a:bodyPr lIns="0" tIns="0" rIns="0" bIns="0"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8" name="Номер слайда 5">
            <a:extLst>
              <a:ext uri="{FF2B5EF4-FFF2-40B4-BE49-F238E27FC236}">
                <a16:creationId xmlns:a16="http://schemas.microsoft.com/office/drawing/2014/main" id="{E43B5F83-8542-4D82-B4C5-8AF85103760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9" name="Рисунок 6">
            <a:extLst>
              <a:ext uri="{FF2B5EF4-FFF2-40B4-BE49-F238E27FC236}">
                <a16:creationId xmlns:a16="http://schemas.microsoft.com/office/drawing/2014/main" id="{0ECD51E4-A079-4006-A4EB-39298CD2C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0103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7">
            <a:extLst>
              <a:ext uri="{FF2B5EF4-FFF2-40B4-BE49-F238E27FC236}">
                <a16:creationId xmlns:a16="http://schemas.microsoft.com/office/drawing/2014/main" id="{F66E5F51-54D8-4DF1-8AFD-26312EE6F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628650" y="143915"/>
            <a:ext cx="7886700" cy="775921"/>
          </a:xfrm>
        </p:spPr>
        <p:txBody>
          <a:bodyPr lIns="0" tIns="0" rIns="0" bIns="0">
            <a:noAutofit/>
          </a:bodyPr>
          <a:lstStyle>
            <a:lvl1pPr algn="ctr">
              <a:defRPr sz="2800" b="1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 flipH="1">
            <a:off x="5052611" y="115306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5993" tIns="35993" rIns="35993" bIns="35993" anchor="ctr">
            <a:noAutofit/>
          </a:bodyPr>
          <a:lstStyle>
            <a:lvl1pPr marL="352355" indent="-250775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id="{1A6F02D5-3AF1-4FA1-9DF3-6052530A9ED0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911593" y="1179523"/>
            <a:ext cx="3462740" cy="5024175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35993" tIns="35993" rIns="35993" bIns="35993" anchor="ctr">
            <a:noAutofit/>
          </a:bodyPr>
          <a:lstStyle>
            <a:lvl1pPr marL="387273" indent="-285693">
              <a:defRPr lang="ru-RU" sz="2800" kern="1200" dirty="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1pPr>
          </a:lstStyle>
          <a:p>
            <a:pPr marL="352355" lvl="0" indent="-250775" algn="l" defTabSz="251950" rtl="0" eaLnBrk="1" fontAlgn="base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E4F8D766-FAE1-4CB1-94BC-FE6E2DDEC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3986522"/>
              </p:ext>
            </p:extLst>
          </p:nvPr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Номер слайда 5">
            <a:extLst>
              <a:ext uri="{FF2B5EF4-FFF2-40B4-BE49-F238E27FC236}">
                <a16:creationId xmlns:a16="http://schemas.microsoft.com/office/drawing/2014/main" id="{208CC98D-1960-47D7-BB6A-A8FBFC6319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10" name="Рисунок 7">
            <a:extLst>
              <a:ext uri="{FF2B5EF4-FFF2-40B4-BE49-F238E27FC236}">
                <a16:creationId xmlns:a16="http://schemas.microsoft.com/office/drawing/2014/main" id="{F66E5F51-54D8-4DF1-8AFD-26312EE6FE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1" name="Таблица 10">
            <a:extLst>
              <a:ext uri="{FF2B5EF4-FFF2-40B4-BE49-F238E27FC236}">
                <a16:creationId xmlns:a16="http://schemas.microsoft.com/office/drawing/2014/main" id="{E4F8D766-FAE1-4CB1-94BC-FE6E2DDEC0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839223"/>
              </p:ext>
            </p:extLst>
          </p:nvPr>
        </p:nvGraphicFramePr>
        <p:xfrm>
          <a:off x="250825" y="6421438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078777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5581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9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0873B5F0-731F-4FE5-AB59-DED3D8048617}"/>
              </a:ext>
            </a:extLst>
          </p:cNvPr>
          <p:cNvGraphicFramePr>
            <a:graphicFrameLocks noGrp="1"/>
          </p:cNvGraphicFramePr>
          <p:nvPr/>
        </p:nvGraphicFramePr>
        <p:xfrm>
          <a:off x="250825" y="6421439"/>
          <a:ext cx="5005388" cy="392112"/>
        </p:xfrm>
        <a:graphic>
          <a:graphicData uri="http://schemas.openxmlformats.org/drawingml/2006/table">
            <a:tbl>
              <a:tblPr/>
              <a:tblGrid>
                <a:gridCol w="50053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2112">
                <a:tc>
                  <a:txBody>
                    <a:bodyPr/>
                    <a:lstStyle/>
                    <a:p>
                      <a:r>
                        <a:rPr lang="ru-RU" sz="1300" b="1" i="1" dirty="0">
                          <a:solidFill>
                            <a:srgbClr val="28645A"/>
                          </a:solidFill>
                          <a:latin typeface="Arial Narrow" panose="020B0606020202030204" pitchFamily="34" charset="0"/>
                        </a:rPr>
                        <a:t>Кафедра философии, биоэтики и права с курсом социологии медицины</a:t>
                      </a:r>
                    </a:p>
                  </a:txBody>
                  <a:tcPr marL="0" marR="0" marT="72041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rgbClr val="388E8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838399" y="388031"/>
            <a:ext cx="2949178" cy="1600200"/>
          </a:xfrm>
        </p:spPr>
        <p:txBody>
          <a:bodyPr lIns="0" tIns="0" rIns="0" bIns="0"/>
          <a:lstStyle>
            <a:lvl1pPr>
              <a:defRPr sz="2400">
                <a:solidFill>
                  <a:srgbClr val="078777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9" name="Текст 8">
            <a:extLst>
              <a:ext uri="{FF2B5EF4-FFF2-40B4-BE49-F238E27FC236}">
                <a16:creationId xmlns:a16="http://schemas.microsoft.com/office/drawing/2014/main" id="{FE9280C2-CEEC-48BE-A873-96FAB31018B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427538" y="549276"/>
            <a:ext cx="4464943" cy="5319714"/>
          </a:xfr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5000"/>
                    <a:lumOff val="95000"/>
                  </a:schemeClr>
                </a:gs>
                <a:gs pos="57000">
                  <a:srgbClr val="388E84"/>
                </a:gs>
                <a:gs pos="100000">
                  <a:srgbClr val="388E84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5993" tIns="35993" rIns="35993" bIns="35993" numCol="1" anchor="ctr" anchorCtr="0" compatLnSpc="1">
            <a:prstTxWarp prst="textNoShape">
              <a:avLst/>
            </a:prstTxWarp>
            <a:noAutofit/>
          </a:bodyPr>
          <a:lstStyle>
            <a:lvl1pPr>
              <a:defRPr lang="ru-RU" sz="2800" dirty="0" smtClean="0">
                <a:latin typeface="Arial Narrow" panose="020B0606020202030204" pitchFamily="34" charset="0"/>
              </a:defRPr>
            </a:lvl1pPr>
            <a:lvl2pPr>
              <a:defRPr lang="ru-RU" dirty="0" smtClean="0"/>
            </a:lvl2pPr>
            <a:lvl3pPr>
              <a:defRPr lang="ru-RU" dirty="0" smtClean="0"/>
            </a:lvl3pPr>
            <a:lvl4pPr>
              <a:defRPr lang="ru-RU" dirty="0" smtClean="0"/>
            </a:lvl4pPr>
            <a:lvl5pPr>
              <a:defRPr lang="ru-RU" dirty="0"/>
            </a:lvl5pPr>
          </a:lstStyle>
          <a:p>
            <a:pPr marL="352355" lvl="0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Образец текста</a:t>
            </a:r>
          </a:p>
          <a:p>
            <a:pPr marL="352355" lvl="1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Второй уровень</a:t>
            </a:r>
          </a:p>
          <a:p>
            <a:pPr marL="352355" lvl="2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Третий уровень</a:t>
            </a:r>
          </a:p>
          <a:p>
            <a:pPr marL="352355" lvl="3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Четвертый уровень</a:t>
            </a:r>
          </a:p>
          <a:p>
            <a:pPr marL="352355" lvl="4" indent="-250775" defTabSz="25195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Font typeface="Arial Narrow" panose="020B0606020202030204" pitchFamily="34" charset="0"/>
              <a:buChar char="●"/>
            </a:pPr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11" name="Рисунок 10">
            <a:extLst>
              <a:ext uri="{FF2B5EF4-FFF2-40B4-BE49-F238E27FC236}">
                <a16:creationId xmlns:a16="http://schemas.microsoft.com/office/drawing/2014/main" id="{F5E67615-75DA-44AB-A367-2E8B6F23654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30239" y="2349500"/>
            <a:ext cx="3365501" cy="351948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2" name="Номер слайда 5">
            <a:extLst>
              <a:ext uri="{FF2B5EF4-FFF2-40B4-BE49-F238E27FC236}">
                <a16:creationId xmlns:a16="http://schemas.microsoft.com/office/drawing/2014/main" id="{15136621-DFE3-48C1-9262-5A67AE2FA7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 flipH="1">
            <a:off x="8424001" y="6406472"/>
            <a:ext cx="720000" cy="365124"/>
          </a:xfrm>
          <a:prstGeom prst="homePlate">
            <a:avLst/>
          </a:prstGeom>
          <a:solidFill>
            <a:srgbClr val="078777"/>
          </a:solidFill>
        </p:spPr>
        <p:txBody>
          <a:bodyPr/>
          <a:lstStyle>
            <a:lvl1pPr algn="ctr">
              <a:defRPr sz="1200" b="1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  <p:pic>
        <p:nvPicPr>
          <p:cNvPr id="8" name="Рисунок 6">
            <a:extLst>
              <a:ext uri="{FF2B5EF4-FFF2-40B4-BE49-F238E27FC236}">
                <a16:creationId xmlns:a16="http://schemas.microsoft.com/office/drawing/2014/main" id="{015AA807-24EA-4F18-9CD7-2E868213A8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950" y="115888"/>
            <a:ext cx="82708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9539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6F57BCFB-A202-45F5-838B-27AFF28CE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7"/>
            <a:ext cx="7886700" cy="13356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3D11CE8F-131A-4695-BA47-6007EF952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55577" y="1988841"/>
            <a:ext cx="7886700" cy="4104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2" tIns="45711" rIns="91422" bIns="457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6A732F-67F3-433D-B851-61B147F1E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C4A5649-6A93-4643-B968-16DDF4DE06AA}" type="datetime1">
              <a:rPr lang="ru-RU" smtClean="0"/>
              <a:t>03.11.2023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7E54B0-D65D-406D-8022-BA6BA008B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2"/>
            <a:ext cx="30861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BB139C-B2BD-4371-8B25-9DF8F13A25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4"/>
          </a:xfrm>
          <a:prstGeom prst="rect">
            <a:avLst/>
          </a:prstGeom>
        </p:spPr>
        <p:txBody>
          <a:bodyPr vert="horz" lIns="91422" tIns="45711" rIns="91422" bIns="45711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D891F7E7-8F21-4902-9366-1021E1F4CB6D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0532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  <p:sldLayoutId id="2147483904" r:id="rId11"/>
    <p:sldLayoutId id="2147483905" r:id="rId12"/>
    <p:sldLayoutId id="2147483907" r:id="rId13"/>
    <p:sldLayoutId id="2147483908" r:id="rId14"/>
    <p:sldLayoutId id="2147483909" r:id="rId15"/>
    <p:sldLayoutId id="2147483910" r:id="rId16"/>
    <p:sldLayoutId id="2147483911" r:id="rId17"/>
    <p:sldLayoutId id="2147483912" r:id="rId18"/>
    <p:sldLayoutId id="2147483913" r:id="rId19"/>
    <p:sldLayoutId id="2147483914" r:id="rId20"/>
    <p:sldLayoutId id="2147483915" r:id="rId21"/>
  </p:sldLayoutIdLst>
  <p:hf hdr="0" dt="0"/>
  <p:txStyles>
    <p:titleStyle>
      <a:lvl1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 kern="1200">
          <a:solidFill>
            <a:srgbClr val="388E84"/>
          </a:solidFill>
          <a:latin typeface="Arial Narrow" panose="020B0606020202030204" pitchFamily="34" charset="0"/>
          <a:ea typeface="+mj-ea"/>
          <a:cs typeface="Arial" panose="020B0604020202020204" pitchFamily="34" charset="0"/>
        </a:defRPr>
      </a:lvl1pPr>
      <a:lvl2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2pPr>
      <a:lvl3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3pPr>
      <a:lvl4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4pPr>
      <a:lvl5pPr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5pPr>
      <a:lvl6pPr marL="457109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6pPr>
      <a:lvl7pPr marL="914217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7pPr>
      <a:lvl8pPr marL="1371326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8pPr>
      <a:lvl9pPr marL="1828434" algn="ctr" defTabSz="685663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9pPr>
    </p:titleStyle>
    <p:bodyStyle>
      <a:lvl1pPr marL="171416" indent="-171416" algn="l" defTabSz="685663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247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079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910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741" indent="-171416" algn="l" defTabSz="685663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573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404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236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067" indent="-171416" algn="l" defTabSz="68566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31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663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494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326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157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989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9820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651" algn="l" defTabSz="68566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>
            <a:extLst>
              <a:ext uri="{FF2B5EF4-FFF2-40B4-BE49-F238E27FC236}">
                <a16:creationId xmlns:a16="http://schemas.microsoft.com/office/drawing/2014/main" id="{6F57BCFB-A202-45F5-838B-27AFF28CE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2603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ЗАГОЛОВКА</a:t>
            </a:r>
          </a:p>
        </p:txBody>
      </p:sp>
      <p:sp>
        <p:nvSpPr>
          <p:cNvPr id="1027" name="Текст 2">
            <a:extLst>
              <a:ext uri="{FF2B5EF4-FFF2-40B4-BE49-F238E27FC236}">
                <a16:creationId xmlns:a16="http://schemas.microsoft.com/office/drawing/2014/main" id="{3D11CE8F-131A-4695-BA47-6007EF952D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3573015"/>
            <a:ext cx="7886700" cy="2603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dirty="0"/>
              <a:t>Образец текста</a:t>
            </a:r>
          </a:p>
          <a:p>
            <a:pPr lvl="1"/>
            <a:r>
              <a:rPr lang="ru-RU" altLang="ru-RU" dirty="0"/>
              <a:t>Второй уровень</a:t>
            </a:r>
          </a:p>
          <a:p>
            <a:pPr lvl="2"/>
            <a:r>
              <a:rPr lang="ru-RU" altLang="ru-RU" dirty="0"/>
              <a:t>Третий уровень</a:t>
            </a:r>
          </a:p>
          <a:p>
            <a:pPr lvl="3"/>
            <a:r>
              <a:rPr lang="ru-RU" altLang="ru-RU" dirty="0"/>
              <a:t>Четвертый уровень</a:t>
            </a:r>
          </a:p>
          <a:p>
            <a:pPr lvl="4"/>
            <a:r>
              <a:rPr lang="ru-RU" alt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6A732F-67F3-433D-B851-61B147F1E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CEDA28-92F5-4CD0-AA42-83333968529A}" type="datetime1">
              <a:rPr lang="ru-RU" smtClean="0"/>
              <a:t>03.11.2023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97E54B0-D65D-406D-8022-BA6BA008B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CBB139C-B2BD-4371-8B25-9DF8F13A25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1AFF8F-637D-415A-8A39-6BDE319D9E2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6785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  <p:sldLayoutId id="2147483928" r:id="rId12"/>
  </p:sldLayoutIdLst>
  <p:hf hdr="0" dt="0"/>
  <p:txStyles>
    <p:titleStyle>
      <a:lvl1pPr algn="ctr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 kern="1200">
          <a:solidFill>
            <a:srgbClr val="388E84"/>
          </a:solidFill>
          <a:latin typeface="Arial Narrow" panose="020B0606020202030204" pitchFamily="34" charset="0"/>
          <a:ea typeface="+mj-ea"/>
          <a:cs typeface="Arial" panose="020B0604020202020204" pitchFamily="34" charset="0"/>
        </a:defRPr>
      </a:lvl1pPr>
      <a:lvl2pPr algn="ctr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2pPr>
      <a:lvl3pPr algn="ctr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3pPr>
      <a:lvl4pPr algn="ctr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4pPr>
      <a:lvl5pPr algn="ctr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5pPr>
      <a:lvl6pPr marL="457200" algn="ctr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6pPr>
      <a:lvl7pPr marL="914400" algn="ctr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7pPr>
      <a:lvl8pPr marL="1371600" algn="ctr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8pPr>
      <a:lvl9pPr marL="1828800" algn="ctr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b="1">
          <a:solidFill>
            <a:srgbClr val="388E84"/>
          </a:solidFill>
          <a:latin typeface="Arial Narrow" panose="020B0606020202030204" pitchFamily="34" charset="0"/>
          <a:cs typeface="Arial" panose="020B060402020202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Relationship Id="rId6" Type="http://schemas.openxmlformats.org/officeDocument/2006/relationships/image" Target="../media/image16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6" Type="http://schemas.openxmlformats.org/officeDocument/2006/relationships/image" Target="../media/image16.png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одзаголовок 2">
            <a:extLst>
              <a:ext uri="{FF2B5EF4-FFF2-40B4-BE49-F238E27FC236}">
                <a16:creationId xmlns:a16="http://schemas.microsoft.com/office/drawing/2014/main" id="{76588ED5-42AA-4FAD-8BBA-554F4783694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95288" y="2093046"/>
            <a:ext cx="8353425" cy="1879780"/>
          </a:xfrm>
        </p:spPr>
        <p:txBody>
          <a:bodyPr/>
          <a:lstStyle/>
          <a:p>
            <a:pPr eaLnBrk="1" hangingPunct="1"/>
            <a:r>
              <a:rPr lang="ru-RU" altLang="ru-RU" sz="3200" b="1" dirty="0"/>
              <a:t>ЛЕКЦИИ по дисциплине</a:t>
            </a:r>
            <a:br>
              <a:rPr lang="ru-RU" altLang="ru-RU" sz="3200" b="1" dirty="0"/>
            </a:br>
            <a:r>
              <a:rPr lang="ru-RU" altLang="ru-RU" sz="3200" b="1" dirty="0"/>
              <a:t>«Правовое обеспечение профессиональной деятельности» </a:t>
            </a:r>
            <a:br>
              <a:rPr lang="ru-RU" altLang="ru-RU" sz="3200" b="1" dirty="0"/>
            </a:br>
            <a:r>
              <a:rPr lang="ru-RU" altLang="ru-RU" sz="3200" b="1" dirty="0"/>
              <a:t>для специальности Фармация </a:t>
            </a:r>
            <a:r>
              <a:rPr lang="ru-RU" altLang="ru-RU" sz="3200" b="1" dirty="0" smtClean="0"/>
              <a:t/>
            </a:r>
            <a:br>
              <a:rPr lang="ru-RU" altLang="ru-RU" sz="3200" b="1" dirty="0" smtClean="0"/>
            </a:br>
            <a:endParaRPr lang="ru-RU" altLang="ru-RU" sz="2800" dirty="0"/>
          </a:p>
        </p:txBody>
      </p:sp>
      <p:sp>
        <p:nvSpPr>
          <p:cNvPr id="12291" name="Заголовок 1">
            <a:extLst>
              <a:ext uri="{FF2B5EF4-FFF2-40B4-BE49-F238E27FC236}">
                <a16:creationId xmlns:a16="http://schemas.microsoft.com/office/drawing/2014/main" id="{617A75E3-CA1A-48BC-8047-03F7B14F31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3146" y="404664"/>
            <a:ext cx="7128000" cy="607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Arial Narrow" panose="020B0606020202030204" pitchFamily="34" charset="0"/>
              </a:defRPr>
            </a:lvl1pPr>
            <a:lvl2pPr marL="3429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 Narrow" panose="020B0606020202030204" pitchFamily="34" charset="0"/>
              </a:defRPr>
            </a:lvl2pPr>
            <a:lvl3pPr marL="6858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Arial Narrow" panose="020B0606020202030204" pitchFamily="34" charset="0"/>
              </a:defRPr>
            </a:lvl3pPr>
            <a:lvl4pPr marL="10287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4pPr>
            <a:lvl5pPr marL="1371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5pPr>
            <a:lvl6pPr marL="18288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6pPr>
            <a:lvl7pPr marL="22860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7pPr>
            <a:lvl8pPr marL="27432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8pPr>
            <a:lvl9pPr marL="32004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Arial Narrow" panose="020B0606020202030204" pitchFamily="34" charset="0"/>
              </a:defRPr>
            </a:lvl9pPr>
          </a:lstStyle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7877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ИНСТИТУТ ОБЩЕСТВЕННОГО ЗДОРОВЬЯ </a:t>
            </a:r>
          </a:p>
          <a:p>
            <a:pPr marL="0" marR="0" lvl="0" indent="0" algn="ctr" defTabSz="6858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ru-RU" altLang="ru-RU" sz="1400" b="1" i="0" u="none" strike="noStrike" kern="1200" cap="none" spc="0" normalizeH="0" baseline="0" noProof="0" dirty="0">
                <a:ln>
                  <a:noFill/>
                </a:ln>
                <a:solidFill>
                  <a:srgbClr val="07877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ВЫСШАЯ ШКОЛА МЕДИЦИНСКОЙ ГУМАНИТАРИСТИКИ</a:t>
            </a:r>
          </a:p>
        </p:txBody>
      </p:sp>
      <p:pic>
        <p:nvPicPr>
          <p:cNvPr id="12292" name="Рисунок 2">
            <a:extLst>
              <a:ext uri="{FF2B5EF4-FFF2-40B4-BE49-F238E27FC236}">
                <a16:creationId xmlns:a16="http://schemas.microsoft.com/office/drawing/2014/main" id="{84809E30-E33C-49EE-A9C6-DA9AA3D437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296864"/>
            <a:ext cx="1368847" cy="1292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3F5C6D8-DDAF-428A-8120-7594ACD3BF5F}"/>
              </a:ext>
            </a:extLst>
          </p:cNvPr>
          <p:cNvSpPr/>
          <p:nvPr/>
        </p:nvSpPr>
        <p:spPr>
          <a:xfrm>
            <a:off x="1673146" y="1031577"/>
            <a:ext cx="7128000" cy="258807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28900" algn="l"/>
              </a:tabLst>
              <a:defRPr/>
            </a:pPr>
            <a:r>
              <a: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srgbClr val="078777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Times New Roman" panose="02020603050405020304" pitchFamily="18" charset="0"/>
              </a:rPr>
              <a:t>КАФЕДРА ФИЛОСОФИИ, БИОЭТИКИ И ПРАВА С КУРСОМ СОЦИОЛОГИИ МЕДИЦИНЫ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67A4EB2D-C07A-4A8F-A2EE-4502317D96E2}"/>
              </a:ext>
            </a:extLst>
          </p:cNvPr>
          <p:cNvSpPr/>
          <p:nvPr/>
        </p:nvSpPr>
        <p:spPr>
          <a:xfrm flipV="1">
            <a:off x="1673146" y="943323"/>
            <a:ext cx="7128000" cy="36000"/>
          </a:xfrm>
          <a:prstGeom prst="ellipse">
            <a:avLst/>
          </a:prstGeom>
          <a:solidFill>
            <a:srgbClr val="0C84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DFA72B6F-4062-4D0D-B170-DFBEBA10F7E0}"/>
              </a:ext>
            </a:extLst>
          </p:cNvPr>
          <p:cNvSpPr/>
          <p:nvPr/>
        </p:nvSpPr>
        <p:spPr>
          <a:xfrm>
            <a:off x="575431" y="4374381"/>
            <a:ext cx="7993136" cy="1358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800" b="1" i="0" u="sng" strike="noStrike" kern="1200" cap="none" spc="0" normalizeH="0" baseline="0" noProof="0" dirty="0" smtClean="0">
              <a:ln>
                <a:noFill/>
              </a:ln>
              <a:solidFill>
                <a:srgbClr val="28645A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  <a:p>
            <a:pPr marL="0" marR="0" lvl="0" indent="0" algn="r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2800" b="1" i="0" u="sng" strike="noStrike" kern="1200" cap="none" spc="0" normalizeH="0" baseline="0" noProof="0" dirty="0" smtClean="0">
                <a:ln>
                  <a:noFill/>
                </a:ln>
                <a:solidFill>
                  <a:srgbClr val="28645A"/>
                </a:solidFill>
                <a:effectLst/>
                <a:uLnTx/>
                <a:uFillTx/>
                <a:latin typeface="Arial Narrow" panose="020B0606020202030204" pitchFamily="34" charset="0"/>
                <a:ea typeface="+mn-ea"/>
                <a:cs typeface="+mn-cs"/>
              </a:rPr>
              <a:t>Лекция </a:t>
            </a:r>
            <a:r>
              <a:rPr lang="ru-RU" altLang="ru-RU" sz="2800" b="1" u="sng" noProof="0" dirty="0" smtClean="0">
                <a:solidFill>
                  <a:srgbClr val="28645A"/>
                </a:solidFill>
              </a:rPr>
              <a:t>7</a:t>
            </a:r>
            <a:r>
              <a:rPr lang="en-US" altLang="ru-RU" sz="2800" b="1" u="sng" noProof="0" dirty="0" smtClean="0">
                <a:solidFill>
                  <a:srgbClr val="28645A"/>
                </a:solidFill>
              </a:rPr>
              <a:t>-8</a:t>
            </a:r>
            <a:endParaRPr lang="ru-RU" altLang="ru-RU" sz="2800" b="1" u="sng" dirty="0" smtClean="0">
              <a:solidFill>
                <a:srgbClr val="28645A"/>
              </a:solidFill>
            </a:endParaRPr>
          </a:p>
          <a:p>
            <a:pPr lvl="0" algn="ctr" defTabSz="685800" eaLnBrk="1" hangingPunct="1">
              <a:lnSpc>
                <a:spcPct val="90000"/>
              </a:lnSpc>
              <a:spcBef>
                <a:spcPts val="750"/>
              </a:spcBef>
              <a:defRPr/>
            </a:pPr>
            <a:endParaRPr lang="ru-RU" altLang="ru-RU" sz="2800" b="1" dirty="0" smtClean="0">
              <a:solidFill>
                <a:srgbClr val="28645A"/>
              </a:solidFill>
            </a:endParaRPr>
          </a:p>
          <a:p>
            <a:pPr lvl="0" algn="ctr" defTabSz="685800" eaLnBrk="1" hangingPunct="1">
              <a:lnSpc>
                <a:spcPct val="90000"/>
              </a:lnSpc>
              <a:spcBef>
                <a:spcPts val="750"/>
              </a:spcBef>
              <a:defRPr/>
            </a:pPr>
            <a:r>
              <a:rPr lang="ru-RU" altLang="ru-RU" sz="3200" b="1" dirty="0" smtClean="0">
                <a:solidFill>
                  <a:srgbClr val="28645A"/>
                </a:solidFill>
              </a:rPr>
              <a:t>Правовое регулирование трудовых отношений </a:t>
            </a:r>
          </a:p>
          <a:p>
            <a:pPr marL="0" marR="0" lvl="0" indent="0" algn="r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altLang="ru-RU" sz="2800" b="1" i="0" u="sng" strike="noStrike" kern="1200" cap="none" spc="0" normalizeH="0" baseline="0" noProof="0" dirty="0">
              <a:ln>
                <a:noFill/>
              </a:ln>
              <a:solidFill>
                <a:srgbClr val="28645A"/>
              </a:solidFill>
              <a:effectLst/>
              <a:uLnTx/>
              <a:uFillTx/>
              <a:latin typeface="Arial Narrow" panose="020B060602020203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645D17-A4B5-4FAD-BC83-D66F9C956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2000" y="797375"/>
            <a:ext cx="7020000" cy="562074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alpha val="0"/>
                    <a:lumMod val="10000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180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685800" fontAlgn="auto">
              <a:spcAft>
                <a:spcPts val="0"/>
              </a:spcAft>
            </a:pPr>
            <a:r>
              <a:rPr lang="ru-RU" sz="2400" i="1" cap="none" dirty="0"/>
              <a:t>Условия, обязательные для включения в трудовой договор (существенные условия)</a:t>
            </a:r>
          </a:p>
        </p:txBody>
      </p:sp>
      <p:sp>
        <p:nvSpPr>
          <p:cNvPr id="26627" name="Объект 2">
            <a:extLst>
              <a:ext uri="{FF2B5EF4-FFF2-40B4-BE49-F238E27FC236}">
                <a16:creationId xmlns:a16="http://schemas.microsoft.com/office/drawing/2014/main" id="{0D123EFF-01D2-49AF-8D24-18EB47770923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810056" y="1628800"/>
            <a:ext cx="7523888" cy="4644000"/>
          </a:xfrm>
          <a:prstGeom prst="snip1Rect">
            <a:avLst>
              <a:gd name="adj" fmla="val 11813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36000" rIns="108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место работы с указанием обособленного структурного подразделения и его местонахождения;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трудовая функция;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дата начала работы, а в случае, когда заключается срочный трудовой договор, - также срок его действия </a:t>
            </a:r>
            <a:br>
              <a:rPr lang="ru-RU" altLang="ru-RU" sz="2200" dirty="0">
                <a:latin typeface="Arial Narrow" panose="020B0606020202030204" pitchFamily="34" charset="0"/>
              </a:rPr>
            </a:br>
            <a:r>
              <a:rPr lang="ru-RU" altLang="ru-RU" sz="2200" dirty="0">
                <a:latin typeface="Arial Narrow" panose="020B0606020202030204" pitchFamily="34" charset="0"/>
              </a:rPr>
              <a:t>и обстоятельства, послужившие основанием для заключения срочного трудового договора;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условия оплаты труда;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режим рабочего времени и времени отдыха (если для данного работника он отличается от общих правил, действующих </a:t>
            </a:r>
            <a:br>
              <a:rPr lang="ru-RU" altLang="ru-RU" sz="2200" dirty="0">
                <a:latin typeface="Arial Narrow" panose="020B0606020202030204" pitchFamily="34" charset="0"/>
              </a:rPr>
            </a:br>
            <a:r>
              <a:rPr lang="ru-RU" altLang="ru-RU" sz="2200" dirty="0">
                <a:latin typeface="Arial Narrow" panose="020B0606020202030204" pitchFamily="34" charset="0"/>
              </a:rPr>
              <a:t>у данного работодателя);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гарантии и компенсации за тяжелую работу и работу с вредными и (или) опасными условиями труда (при наличии);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18419A3-7C6E-4770-A6E4-9A7FB40677E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10</a:t>
            </a:fld>
            <a:endParaRPr lang="ru-RU" alt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CE3E8AB-1E31-493D-AE6C-C9F0933B872A}"/>
              </a:ext>
            </a:extLst>
          </p:cNvPr>
          <p:cNvSpPr txBox="1">
            <a:spLocks/>
          </p:cNvSpPr>
          <p:nvPr/>
        </p:nvSpPr>
        <p:spPr bwMode="auto">
          <a:xfrm>
            <a:off x="2394250" y="288000"/>
            <a:ext cx="4355500" cy="37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kern="1200" cap="all" baseline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457109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914217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1371326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1828434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ru-RU" altLang="ru-RU" dirty="0"/>
              <a:t/>
            </a:r>
            <a:br>
              <a:rPr lang="ru-RU" altLang="ru-RU" dirty="0"/>
            </a:br>
            <a:r>
              <a:rPr lang="ru-RU" altLang="ru-RU" dirty="0"/>
              <a:t>Трудовой договор</a:t>
            </a:r>
            <a:br>
              <a:rPr lang="ru-RU" altLang="ru-RU" dirty="0"/>
            </a:br>
            <a:endParaRPr lang="ru-RU" dirty="0"/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82923EE7-82D1-418C-AC36-632B0E4F223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64845"/>
            <a:ext cx="540000" cy="540000"/>
          </a:xfrm>
          <a:prstGeom prst="rect">
            <a:avLst/>
          </a:prstGeom>
        </p:spPr>
      </p:pic>
      <p:pic>
        <p:nvPicPr>
          <p:cNvPr id="7" name="Рисунок 6" descr="Угловые стрелки">
            <a:extLst>
              <a:ext uri="{FF2B5EF4-FFF2-40B4-BE49-F238E27FC236}">
                <a16:creationId xmlns:a16="http://schemas.microsoft.com/office/drawing/2014/main" id="{63AA8BB9-873A-40F9-92F7-870BE5337B18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5769320"/>
            <a:ext cx="540000" cy="5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Объект 2">
            <a:extLst>
              <a:ext uri="{FF2B5EF4-FFF2-40B4-BE49-F238E27FC236}">
                <a16:creationId xmlns:a16="http://schemas.microsoft.com/office/drawing/2014/main" id="{18B3444F-BF3C-432C-80C8-534E5968420E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89597" y="908721"/>
            <a:ext cx="7564807" cy="396044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36000" rIns="108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400" dirty="0">
                <a:latin typeface="Arial Narrow" panose="020B0606020202030204" pitchFamily="34" charset="0"/>
              </a:rPr>
              <a:t>условия, определяющие в необходимых случаях характер работы (подвижной, разъездной, в пути, другой характер работы);</a:t>
            </a:r>
          </a:p>
          <a:p>
            <a:pPr marL="360000" indent="-252000" defTabSz="180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400" dirty="0">
                <a:latin typeface="Arial Narrow" panose="020B0606020202030204" pitchFamily="34" charset="0"/>
              </a:rPr>
              <a:t>условия труда на рабочем месте (оптимальные, допустимые, вредные или опасные);</a:t>
            </a:r>
          </a:p>
          <a:p>
            <a:pPr marL="360000" indent="-252000" defTabSz="180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400" dirty="0">
                <a:latin typeface="Arial Narrow" panose="020B0606020202030204" pitchFamily="34" charset="0"/>
              </a:rPr>
              <a:t>условие об обязательном социальном страховании работника;</a:t>
            </a:r>
          </a:p>
          <a:p>
            <a:pPr marL="360000" indent="-252000" defTabSz="180000">
              <a:spcBef>
                <a:spcPts val="0"/>
              </a:spcBef>
              <a:spcAft>
                <a:spcPts val="60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400" dirty="0">
                <a:latin typeface="Arial Narrow" panose="020B0606020202030204" pitchFamily="34" charset="0"/>
              </a:rPr>
              <a:t>другие условия в случаях, предусмотренных трудовым законодательством и иными нормативно-правовыми документами.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82ABE4F1-C665-46A9-A76D-5EA0355F3B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11</a:t>
            </a:fld>
            <a:endParaRPr lang="ru-RU" alt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E82D770B-4C3B-4E02-BAE6-00B67E8B856B}"/>
              </a:ext>
            </a:extLst>
          </p:cNvPr>
          <p:cNvSpPr txBox="1">
            <a:spLocks/>
          </p:cNvSpPr>
          <p:nvPr/>
        </p:nvSpPr>
        <p:spPr bwMode="auto">
          <a:xfrm>
            <a:off x="2394250" y="288000"/>
            <a:ext cx="4355500" cy="37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kern="1200" cap="all" baseline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457109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914217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1371326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1828434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ru-RU" altLang="ru-RU" dirty="0"/>
              <a:t/>
            </a:r>
            <a:br>
              <a:rPr lang="ru-RU" altLang="ru-RU" dirty="0"/>
            </a:br>
            <a:r>
              <a:rPr lang="ru-RU" altLang="ru-RU" dirty="0"/>
              <a:t>Трудовой договор</a:t>
            </a:r>
            <a:br>
              <a:rPr lang="ru-RU" altLang="ru-RU" dirty="0"/>
            </a:br>
            <a:endParaRPr lang="ru-RU" dirty="0"/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C36E4155-06BB-475A-B58D-AC5CF72A62E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64845"/>
            <a:ext cx="540000" cy="540000"/>
          </a:xfrm>
          <a:prstGeom prst="rect">
            <a:avLst/>
          </a:prstGeom>
        </p:spPr>
      </p:pic>
      <p:pic>
        <p:nvPicPr>
          <p:cNvPr id="7" name="Рисунок 6" descr="Угловые стрелки">
            <a:extLst>
              <a:ext uri="{FF2B5EF4-FFF2-40B4-BE49-F238E27FC236}">
                <a16:creationId xmlns:a16="http://schemas.microsoft.com/office/drawing/2014/main" id="{D843B74B-B524-4AB4-B27D-BBEB67E0BBE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5769320"/>
            <a:ext cx="540000" cy="540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EE60FD99-E8BC-4AA7-9255-9E6F3273E691}"/>
              </a:ext>
            </a:extLst>
          </p:cNvPr>
          <p:cNvSpPr>
            <a:spLocks noChangeAspect="1"/>
          </p:cNvSpPr>
          <p:nvPr/>
        </p:nvSpPr>
        <p:spPr>
          <a:xfrm>
            <a:off x="2412000" y="4992447"/>
            <a:ext cx="4320000" cy="1397400"/>
          </a:xfrm>
          <a:prstGeom prst="rect">
            <a:avLst/>
          </a:prstGeom>
          <a:blipFill dpi="0" rotWithShape="1">
            <a:blip r:embed="rId4" cstate="screen">
              <a:alphaModFix amt="68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338C69-526A-4FD9-A4D2-8865123FC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1680" y="830754"/>
            <a:ext cx="5253770" cy="602414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alpha val="0"/>
                    <a:lumMod val="10000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180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685800" fontAlgn="auto">
              <a:spcAft>
                <a:spcPts val="0"/>
              </a:spcAft>
            </a:pPr>
            <a:r>
              <a:rPr lang="ru-RU" sz="2100" i="1" cap="none" dirty="0"/>
              <a:t>Дополнительно в трудовой договор</a:t>
            </a:r>
            <a:br>
              <a:rPr lang="ru-RU" sz="2100" i="1" cap="none" dirty="0"/>
            </a:br>
            <a:r>
              <a:rPr lang="ru-RU" sz="2100" i="1" cap="none" dirty="0"/>
              <a:t>могут включатся условия: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FFB82E-1EF0-4492-9409-760569E13E58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20000" y="1605872"/>
            <a:ext cx="7704000" cy="4716000"/>
          </a:xfrm>
          <a:prstGeom prst="snip1Rect">
            <a:avLst>
              <a:gd name="adj" fmla="val 9368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36000" rIns="108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об уточнении места работы и (или) о рабочем месте;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об испытании (установлении испытательного срока);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о неразглашении охраняемой законом тайны;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об обязанности работника отработать после обучения не менее установленного договором срока, если обучение проводилось </a:t>
            </a:r>
            <a:br>
              <a:rPr lang="ru-RU" altLang="ru-RU" sz="2200" dirty="0">
                <a:latin typeface="Arial Narrow" panose="020B0606020202030204" pitchFamily="34" charset="0"/>
              </a:rPr>
            </a:br>
            <a:r>
              <a:rPr lang="ru-RU" altLang="ru-RU" sz="2200" dirty="0">
                <a:latin typeface="Arial Narrow" panose="020B0606020202030204" pitchFamily="34" charset="0"/>
              </a:rPr>
              <a:t>за счет средств работодателя;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о видах и об условиях дополнительного страхования работника;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об улучшении социально-бытовых условий работника и членов его семьи;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об уточнении применительно к условиям работы данного работника прав и обязанностей работника и работодателя;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 о дополнительном негосударственном пенсионном обеспечении работника.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endParaRPr lang="ru-RU" sz="2200" dirty="0">
              <a:latin typeface="Arial Narrow" panose="020B0606020202030204" pitchFamily="34" charset="0"/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B46AD0A-C87A-4BC1-979C-5A598AE294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12</a:t>
            </a:fld>
            <a:endParaRPr lang="ru-RU" alt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A6E9468-9339-4865-8472-DBC00C5F85A4}"/>
              </a:ext>
            </a:extLst>
          </p:cNvPr>
          <p:cNvSpPr txBox="1">
            <a:spLocks/>
          </p:cNvSpPr>
          <p:nvPr/>
        </p:nvSpPr>
        <p:spPr bwMode="auto">
          <a:xfrm>
            <a:off x="2394250" y="288000"/>
            <a:ext cx="4355500" cy="37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kern="1200" cap="all" baseline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457109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914217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1371326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1828434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ru-RU" altLang="ru-RU" dirty="0"/>
              <a:t/>
            </a:r>
            <a:br>
              <a:rPr lang="ru-RU" altLang="ru-RU" dirty="0"/>
            </a:br>
            <a:r>
              <a:rPr lang="ru-RU" altLang="ru-RU" dirty="0"/>
              <a:t>Трудовой договор</a:t>
            </a:r>
            <a:br>
              <a:rPr lang="ru-RU" altLang="ru-RU" dirty="0"/>
            </a:br>
            <a:endParaRPr lang="ru-RU" dirty="0"/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D540A82C-7DCB-49EF-96ED-D5A46539C4E4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64845"/>
            <a:ext cx="540000" cy="540000"/>
          </a:xfrm>
          <a:prstGeom prst="rect">
            <a:avLst/>
          </a:prstGeom>
        </p:spPr>
      </p:pic>
      <p:pic>
        <p:nvPicPr>
          <p:cNvPr id="7" name="Рисунок 6" descr="Угловые стрелки">
            <a:extLst>
              <a:ext uri="{FF2B5EF4-FFF2-40B4-BE49-F238E27FC236}">
                <a16:creationId xmlns:a16="http://schemas.microsoft.com/office/drawing/2014/main" id="{F2C837E9-E58E-49C7-A239-DA98532C699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5769320"/>
            <a:ext cx="540000" cy="5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0D41BD-7FFD-4713-903E-B043B4F1E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8807" y="909425"/>
            <a:ext cx="4355500" cy="468000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alpha val="0"/>
                    <a:lumMod val="10000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180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defTabSz="685800" fontAlgn="auto">
              <a:spcAft>
                <a:spcPts val="0"/>
              </a:spcAft>
            </a:pPr>
            <a:r>
              <a:rPr lang="ru-RU" sz="2200" i="1" cap="none" dirty="0"/>
              <a:t>Срок трудового договора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E1AB418-D5AB-450E-9F3B-5C5104159E6A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930376" y="1628798"/>
            <a:ext cx="7314032" cy="4608000"/>
          </a:xfrm>
          <a:prstGeom prst="snip1Rect">
            <a:avLst>
              <a:gd name="adj" fmla="val 11922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36000" rIns="108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sz="2400" dirty="0">
                <a:latin typeface="Arial Narrow" panose="020B0606020202030204" pitchFamily="34" charset="0"/>
              </a:rPr>
              <a:t>Трудовые договоры могут заключаться (ст. 58 ТК) </a:t>
            </a:r>
            <a:br>
              <a:rPr lang="ru-RU" sz="2400" dirty="0">
                <a:latin typeface="Arial Narrow" panose="020B0606020202030204" pitchFamily="34" charset="0"/>
              </a:rPr>
            </a:br>
            <a:r>
              <a:rPr lang="ru-RU" sz="2400" dirty="0">
                <a:latin typeface="Arial Narrow" panose="020B0606020202030204" pitchFamily="34" charset="0"/>
              </a:rPr>
              <a:t>на неопределённый срок или определенный срок </a:t>
            </a:r>
            <a:br>
              <a:rPr lang="ru-RU" sz="2400" dirty="0">
                <a:latin typeface="Arial Narrow" panose="020B0606020202030204" pitchFamily="34" charset="0"/>
              </a:rPr>
            </a:br>
            <a:r>
              <a:rPr lang="ru-RU" sz="2400" dirty="0">
                <a:latin typeface="Arial Narrow" panose="020B0606020202030204" pitchFamily="34" charset="0"/>
              </a:rPr>
              <a:t>не более пяти лет (срочный трудовой договор).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sz="2400" dirty="0">
                <a:latin typeface="Arial Narrow" panose="020B0606020202030204" pitchFamily="34" charset="0"/>
              </a:rPr>
              <a:t>Срочный трудовой договор заключается, когда трудовые отношения не могут быть установлены </a:t>
            </a:r>
            <a:br>
              <a:rPr lang="ru-RU" sz="2400" dirty="0">
                <a:latin typeface="Arial Narrow" panose="020B0606020202030204" pitchFamily="34" charset="0"/>
              </a:rPr>
            </a:br>
            <a:r>
              <a:rPr lang="ru-RU" sz="2400" dirty="0">
                <a:latin typeface="Arial Narrow" panose="020B0606020202030204" pitchFamily="34" charset="0"/>
              </a:rPr>
              <a:t>на неопределенный срок с учетом характера предстоящей работы или условий ее выполнения (случаи предусмотрены частью первой ст. 59 ТК).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sz="2400" dirty="0">
                <a:latin typeface="Arial Narrow" panose="020B0606020202030204" pitchFamily="34" charset="0"/>
              </a:rPr>
              <a:t>Срочный трудовой договор может заключаться </a:t>
            </a:r>
            <a:br>
              <a:rPr lang="ru-RU" sz="2400" dirty="0">
                <a:latin typeface="Arial Narrow" panose="020B0606020202030204" pitchFamily="34" charset="0"/>
              </a:rPr>
            </a:br>
            <a:r>
              <a:rPr lang="ru-RU" sz="2400" dirty="0">
                <a:latin typeface="Arial Narrow" panose="020B0606020202030204" pitchFamily="34" charset="0"/>
              </a:rPr>
              <a:t>по соглашению сторон без учета характера предстоящей работы и условий ее выполнения</a:t>
            </a:r>
            <a:br>
              <a:rPr lang="ru-RU" sz="2400" dirty="0">
                <a:latin typeface="Arial Narrow" panose="020B0606020202030204" pitchFamily="34" charset="0"/>
              </a:rPr>
            </a:br>
            <a:r>
              <a:rPr lang="ru-RU" sz="2400" dirty="0">
                <a:latin typeface="Arial Narrow" panose="020B0606020202030204" pitchFamily="34" charset="0"/>
              </a:rPr>
              <a:t>(случаи предусмотрены частью второй ст. 59 ТК).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702CC32-6A3B-446B-91F2-D7D864E3F3E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13</a:t>
            </a:fld>
            <a:endParaRPr lang="ru-RU" alt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B6D73E74-FD53-4FD0-8B4F-C36B4F9BAAB0}"/>
              </a:ext>
            </a:extLst>
          </p:cNvPr>
          <p:cNvSpPr txBox="1">
            <a:spLocks/>
          </p:cNvSpPr>
          <p:nvPr/>
        </p:nvSpPr>
        <p:spPr bwMode="auto">
          <a:xfrm>
            <a:off x="2394250" y="288000"/>
            <a:ext cx="4355500" cy="37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kern="1200" cap="all" baseline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457109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914217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1371326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1828434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ru-RU" altLang="ru-RU" dirty="0"/>
              <a:t/>
            </a:r>
            <a:br>
              <a:rPr lang="ru-RU" altLang="ru-RU" dirty="0"/>
            </a:br>
            <a:r>
              <a:rPr lang="ru-RU" altLang="ru-RU" dirty="0"/>
              <a:t>Трудовой договор</a:t>
            </a:r>
            <a:br>
              <a:rPr lang="ru-RU" altLang="ru-RU" dirty="0"/>
            </a:br>
            <a:endParaRPr lang="ru-RU" dirty="0"/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B4F990C8-5EAA-4B10-9FB8-0E1C1048D8B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64845"/>
            <a:ext cx="540000" cy="540000"/>
          </a:xfrm>
          <a:prstGeom prst="rect">
            <a:avLst/>
          </a:prstGeom>
        </p:spPr>
      </p:pic>
      <p:pic>
        <p:nvPicPr>
          <p:cNvPr id="7" name="Рисунок 6" descr="Угловые стрелки">
            <a:extLst>
              <a:ext uri="{FF2B5EF4-FFF2-40B4-BE49-F238E27FC236}">
                <a16:creationId xmlns:a16="http://schemas.microsoft.com/office/drawing/2014/main" id="{C45229FE-B520-42BD-BC8F-40FEE8BB9587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5769320"/>
            <a:ext cx="540000" cy="5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Объект 2">
            <a:extLst>
              <a:ext uri="{FF2B5EF4-FFF2-40B4-BE49-F238E27FC236}">
                <a16:creationId xmlns:a16="http://schemas.microsoft.com/office/drawing/2014/main" id="{13C6C7F3-E7A7-4A19-8A3A-6088E15D9095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626269" y="929262"/>
            <a:ext cx="7891462" cy="342136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36000" rIns="108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В случае, когда ни одна из сторон не потребовала расторжения срочного трудового договора в связи с истечением срока его действия и работник продолжает работу после истечения срока действия трудового договора, условие о срочном характере трудового договора утрачивает силу и трудовой договор считается заключенным на неопределенный срок.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Трудовой договор, заключенный на определенный срок при отсутствии достаточных к тому оснований, установленных судом, считается заключенным на неопределенный срок.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016610F-B7FD-41B3-9E23-E9AE63C2E1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14</a:t>
            </a:fld>
            <a:endParaRPr lang="ru-RU" alt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7C298B17-125C-4154-A2A1-2A2C5FCD2EC9}"/>
              </a:ext>
            </a:extLst>
          </p:cNvPr>
          <p:cNvSpPr txBox="1">
            <a:spLocks/>
          </p:cNvSpPr>
          <p:nvPr/>
        </p:nvSpPr>
        <p:spPr bwMode="auto">
          <a:xfrm>
            <a:off x="2394250" y="288000"/>
            <a:ext cx="4355500" cy="37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kern="1200" cap="all" baseline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457109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914217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1371326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1828434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ru-RU" altLang="ru-RU" dirty="0"/>
              <a:t/>
            </a:r>
            <a:br>
              <a:rPr lang="ru-RU" altLang="ru-RU" dirty="0"/>
            </a:br>
            <a:r>
              <a:rPr lang="ru-RU" altLang="ru-RU" dirty="0"/>
              <a:t>Трудовой договор</a:t>
            </a:r>
            <a:br>
              <a:rPr lang="ru-RU" altLang="ru-RU" dirty="0"/>
            </a:br>
            <a:endParaRPr lang="ru-RU" dirty="0"/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C9A9B1E5-D2A8-47A5-AEC5-CB7E1378C67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64845"/>
            <a:ext cx="540000" cy="540000"/>
          </a:xfrm>
          <a:prstGeom prst="rect">
            <a:avLst/>
          </a:prstGeom>
        </p:spPr>
      </p:pic>
      <p:pic>
        <p:nvPicPr>
          <p:cNvPr id="7" name="Рисунок 6" descr="Угловые стрелки">
            <a:extLst>
              <a:ext uri="{FF2B5EF4-FFF2-40B4-BE49-F238E27FC236}">
                <a16:creationId xmlns:a16="http://schemas.microsoft.com/office/drawing/2014/main" id="{E85A27ED-8749-4F5E-B3B5-821C51CE185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5769320"/>
            <a:ext cx="540000" cy="540000"/>
          </a:xfrm>
          <a:prstGeom prst="rect">
            <a:avLst/>
          </a:prstGeom>
        </p:spPr>
      </p:pic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55E8FC4A-C799-44AF-B98B-EE256FABF460}"/>
              </a:ext>
            </a:extLst>
          </p:cNvPr>
          <p:cNvSpPr>
            <a:spLocks noChangeAspect="1"/>
          </p:cNvSpPr>
          <p:nvPr/>
        </p:nvSpPr>
        <p:spPr>
          <a:xfrm>
            <a:off x="2015716" y="4227056"/>
            <a:ext cx="5112568" cy="2179416"/>
          </a:xfrm>
          <a:prstGeom prst="rect">
            <a:avLst/>
          </a:prstGeom>
          <a:blipFill dpi="0" rotWithShape="1">
            <a:blip r:embed="rId4" cstate="screen">
              <a:alphaModFix amt="68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201EA5-783D-49B7-B971-0738123E65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8197" y="424666"/>
            <a:ext cx="6247606" cy="60241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Гарантии при заключении трудового договора </a:t>
            </a:r>
            <a:br>
              <a:rPr lang="ru-RU" dirty="0"/>
            </a:br>
            <a:r>
              <a:rPr lang="ru-RU" sz="2400" i="1" cap="none" dirty="0"/>
              <a:t>(ст. 64 ТК)</a:t>
            </a:r>
            <a:endParaRPr lang="ru-RU" sz="2400" i="1" dirty="0"/>
          </a:p>
        </p:txBody>
      </p:sp>
      <p:sp>
        <p:nvSpPr>
          <p:cNvPr id="24579" name="Объект 2">
            <a:extLst>
              <a:ext uri="{FF2B5EF4-FFF2-40B4-BE49-F238E27FC236}">
                <a16:creationId xmlns:a16="http://schemas.microsoft.com/office/drawing/2014/main" id="{A42B4ADB-A668-4D22-AF39-08CDF0EEB756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684000" y="1412776"/>
            <a:ext cx="7776000" cy="4896544"/>
          </a:xfrm>
          <a:prstGeom prst="snip1Rect">
            <a:avLst>
              <a:gd name="adj" fmla="val 11193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36000" rIns="108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400" dirty="0">
                <a:latin typeface="Arial Narrow" panose="020B0606020202030204" pitchFamily="34" charset="0"/>
              </a:rPr>
              <a:t>Запрещается отказ в заключении трудового договора (запрещена дискриминация по полу, возрасту, месту жительства и иным обстоятельствам, не связанным </a:t>
            </a:r>
            <a:br>
              <a:rPr lang="ru-RU" altLang="ru-RU" sz="2400" dirty="0">
                <a:latin typeface="Arial Narrow" panose="020B0606020202030204" pitchFamily="34" charset="0"/>
              </a:rPr>
            </a:br>
            <a:r>
              <a:rPr lang="ru-RU" altLang="ru-RU" sz="2400" dirty="0">
                <a:latin typeface="Arial Narrow" panose="020B0606020202030204" pitchFamily="34" charset="0"/>
              </a:rPr>
              <a:t>с деловыми качествами работника).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400" dirty="0">
                <a:latin typeface="Arial Narrow" panose="020B0606020202030204" pitchFamily="34" charset="0"/>
              </a:rPr>
              <a:t>Запрещается отказывать в заключении трудового договора женщинам по мотивам, связанным </a:t>
            </a:r>
            <a:br>
              <a:rPr lang="ru-RU" altLang="ru-RU" sz="2400" dirty="0">
                <a:latin typeface="Arial Narrow" panose="020B0606020202030204" pitchFamily="34" charset="0"/>
              </a:rPr>
            </a:br>
            <a:r>
              <a:rPr lang="ru-RU" altLang="ru-RU" sz="2400" dirty="0">
                <a:latin typeface="Arial Narrow" panose="020B0606020202030204" pitchFamily="34" charset="0"/>
              </a:rPr>
              <a:t>с беременностью или наличием детей.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400" dirty="0">
                <a:latin typeface="Arial Narrow" panose="020B0606020202030204" pitchFamily="34" charset="0"/>
              </a:rPr>
              <a:t>По письменному требованию лица, которому отказано </a:t>
            </a:r>
            <a:br>
              <a:rPr lang="ru-RU" altLang="ru-RU" sz="2400" dirty="0">
                <a:latin typeface="Arial Narrow" panose="020B0606020202030204" pitchFamily="34" charset="0"/>
              </a:rPr>
            </a:br>
            <a:r>
              <a:rPr lang="ru-RU" altLang="ru-RU" sz="2400" dirty="0">
                <a:latin typeface="Arial Narrow" panose="020B0606020202030204" pitchFamily="34" charset="0"/>
              </a:rPr>
              <a:t>в заключении трудового договора, работодатель обязан сообщить причину отказа в письменной форме в срок </a:t>
            </a:r>
            <a:br>
              <a:rPr lang="ru-RU" altLang="ru-RU" sz="2400" dirty="0">
                <a:latin typeface="Arial Narrow" panose="020B0606020202030204" pitchFamily="34" charset="0"/>
              </a:rPr>
            </a:br>
            <a:r>
              <a:rPr lang="ru-RU" altLang="ru-RU" sz="2400" dirty="0">
                <a:latin typeface="Arial Narrow" panose="020B0606020202030204" pitchFamily="34" charset="0"/>
              </a:rPr>
              <a:t>не позднее чем в течение семи рабочих дней со дня предъявления такого требования.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400" dirty="0">
                <a:latin typeface="Arial Narrow" panose="020B0606020202030204" pitchFamily="34" charset="0"/>
              </a:rPr>
              <a:t>Отказ может быть обжалован в суде.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endParaRPr lang="ru-RU" altLang="ru-RU" sz="2400" dirty="0">
              <a:latin typeface="Arial Narrow" panose="020B060602020203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1A084D4-03A2-4D13-89A2-7FC634A54B7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15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2C4F0D-B378-40CA-B3F5-DDA0F3D1CA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2663" y="404664"/>
            <a:ext cx="6378674" cy="706090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alpha val="0"/>
                    <a:lumMod val="10000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180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685800" fontAlgn="auto">
              <a:spcAft>
                <a:spcPts val="0"/>
              </a:spcAft>
            </a:pPr>
            <a:r>
              <a:rPr lang="ru-RU" altLang="ru-RU" sz="2400" i="1" cap="none" dirty="0"/>
              <a:t>Лицо, поступающее на работу, предъявляет работодателю (ст. 65 ТК):</a:t>
            </a:r>
            <a:endParaRPr lang="ru-RU" sz="2400" i="1" cap="none" dirty="0"/>
          </a:p>
        </p:txBody>
      </p:sp>
      <p:sp>
        <p:nvSpPr>
          <p:cNvPr id="25603" name="Объект 2">
            <a:extLst>
              <a:ext uri="{FF2B5EF4-FFF2-40B4-BE49-F238E27FC236}">
                <a16:creationId xmlns:a16="http://schemas.microsoft.com/office/drawing/2014/main" id="{CB96FB04-25ED-4730-9033-6299FA9C434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575768" y="1268760"/>
            <a:ext cx="7992464" cy="4800600"/>
          </a:xfrm>
          <a:prstGeom prst="snip1Rect">
            <a:avLst>
              <a:gd name="adj" fmla="val 12398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36000" rIns="108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300" dirty="0">
                <a:latin typeface="Arial Narrow" panose="020B0606020202030204" pitchFamily="34" charset="0"/>
              </a:rPr>
              <a:t>паспорт или иной документ, удостоверяющий личность;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300" dirty="0">
                <a:latin typeface="Arial Narrow" panose="020B0606020202030204" pitchFamily="34" charset="0"/>
              </a:rPr>
              <a:t>трудовую </a:t>
            </a:r>
            <a:r>
              <a:rPr lang="ru-RU" altLang="ru-RU" sz="2300" dirty="0" smtClean="0">
                <a:latin typeface="Arial Narrow" panose="020B0606020202030204" pitchFamily="34" charset="0"/>
              </a:rPr>
              <a:t>книжку</a:t>
            </a:r>
            <a:r>
              <a:rPr lang="en-US" altLang="ru-RU" sz="2300" dirty="0">
                <a:latin typeface="Arial Narrow" panose="020B0606020202030204" pitchFamily="34" charset="0"/>
              </a:rPr>
              <a:t> </a:t>
            </a:r>
            <a:r>
              <a:rPr lang="ru-RU" altLang="ru-RU" sz="2300" dirty="0">
                <a:latin typeface="Arial Narrow" panose="020B0606020202030204" pitchFamily="34" charset="0"/>
              </a:rPr>
              <a:t>и (или) сведения о трудовой </a:t>
            </a:r>
            <a:r>
              <a:rPr lang="ru-RU" altLang="ru-RU" sz="2300" dirty="0" smtClean="0">
                <a:latin typeface="Arial Narrow" panose="020B0606020202030204" pitchFamily="34" charset="0"/>
              </a:rPr>
              <a:t>деятельности, </a:t>
            </a:r>
            <a:r>
              <a:rPr lang="ru-RU" altLang="ru-RU" sz="2300" dirty="0">
                <a:latin typeface="Arial Narrow" panose="020B0606020202030204" pitchFamily="34" charset="0"/>
              </a:rPr>
              <a:t>за исключением случаев, если трудовой договор заключается впервые</a:t>
            </a:r>
            <a:r>
              <a:rPr lang="ru-RU" altLang="ru-RU" sz="2300" dirty="0" smtClean="0">
                <a:latin typeface="Arial Narrow" panose="020B0606020202030204" pitchFamily="34" charset="0"/>
              </a:rPr>
              <a:t>;</a:t>
            </a:r>
            <a:endParaRPr lang="ru-RU" altLang="ru-RU" sz="2300" dirty="0">
              <a:latin typeface="Arial Narrow" panose="020B0606020202030204" pitchFamily="34" charset="0"/>
            </a:endParaRP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300" dirty="0">
                <a:latin typeface="Arial Narrow" panose="020B0606020202030204" pitchFamily="34" charset="0"/>
              </a:rPr>
              <a:t>документ, подтверждающий регистрацию в системе индивидуального (персонифицированного) учета, в том числе </a:t>
            </a:r>
            <a:br>
              <a:rPr lang="ru-RU" altLang="ru-RU" sz="2300" dirty="0">
                <a:latin typeface="Arial Narrow" panose="020B0606020202030204" pitchFamily="34" charset="0"/>
              </a:rPr>
            </a:br>
            <a:r>
              <a:rPr lang="ru-RU" altLang="ru-RU" sz="2300" dirty="0">
                <a:latin typeface="Arial Narrow" panose="020B0606020202030204" pitchFamily="34" charset="0"/>
              </a:rPr>
              <a:t>в форме электронного </a:t>
            </a:r>
            <a:r>
              <a:rPr lang="ru-RU" altLang="ru-RU" sz="2300" dirty="0" smtClean="0">
                <a:latin typeface="Arial Narrow" panose="020B0606020202030204" pitchFamily="34" charset="0"/>
              </a:rPr>
              <a:t>документа</a:t>
            </a:r>
            <a:r>
              <a:rPr lang="en-US" altLang="ru-RU" sz="2300" dirty="0" smtClean="0">
                <a:latin typeface="Arial Narrow" panose="020B0606020202030204" pitchFamily="34" charset="0"/>
              </a:rPr>
              <a:t> (</a:t>
            </a:r>
            <a:r>
              <a:rPr lang="ru-RU" altLang="ru-RU" sz="2300" dirty="0" smtClean="0">
                <a:latin typeface="Arial Narrow" panose="020B0606020202030204" pitchFamily="34" charset="0"/>
              </a:rPr>
              <a:t>ранее СНИЛС);</a:t>
            </a:r>
            <a:endParaRPr lang="ru-RU" altLang="ru-RU" sz="2300" dirty="0">
              <a:latin typeface="Arial Narrow" panose="020B0606020202030204" pitchFamily="34" charset="0"/>
            </a:endParaRP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300" dirty="0">
                <a:latin typeface="Arial Narrow" panose="020B0606020202030204" pitchFamily="34" charset="0"/>
              </a:rPr>
              <a:t>документы воинского учета - для военнообязанных и лиц, подлежащих призыву на военную службу;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300" dirty="0">
                <a:latin typeface="Arial Narrow" panose="020B0606020202030204" pitchFamily="34" charset="0"/>
              </a:rPr>
              <a:t>документ об образовании, о квалификации или наличии специальных знаний - при поступлении на работу, требующую специальных знаний или специальной подготовки;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E2E35C2-949A-4E22-8C20-7AF8E9CF682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16</a:t>
            </a:fld>
            <a:endParaRPr lang="ru-RU" altLang="ru-RU"/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01AC4376-0B37-494D-9358-3E906AAE4F8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568504" y="5769320"/>
            <a:ext cx="540000" cy="5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Объект 2">
            <a:extLst>
              <a:ext uri="{FF2B5EF4-FFF2-40B4-BE49-F238E27FC236}">
                <a16:creationId xmlns:a16="http://schemas.microsoft.com/office/drawing/2014/main" id="{D2BCD45B-C516-4AE1-B355-F2E3BC2AAC76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02525" y="1340767"/>
            <a:ext cx="7704906" cy="4097649"/>
          </a:xfrm>
          <a:prstGeom prst="snip1Rect">
            <a:avLst/>
          </a:prstGeom>
          <a:ln>
            <a:gradFill flip="none" rotWithShape="1">
              <a:lin ang="0" scaled="1"/>
              <a:tileRect/>
            </a:gradFill>
          </a:ln>
        </p:spPr>
        <p:txBody>
          <a:bodyPr anchor="t"/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  <a:buChar char="●"/>
            </a:pPr>
            <a:r>
              <a:rPr lang="ru-RU" altLang="ru-RU" sz="2300" dirty="0">
                <a:latin typeface="Arial Narrow" panose="020B0606020202030204" pitchFamily="34" charset="0"/>
              </a:rPr>
              <a:t>справку о наличии (отсутствии) судимости и (или) факта уголовного преследования либо о прекращении уголовного преследования по реабилитирующим основаниям в случаях, установленных ТК;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  <a:buChar char="●"/>
            </a:pPr>
            <a:r>
              <a:rPr lang="ru-RU" altLang="ru-RU" sz="2300" dirty="0">
                <a:latin typeface="Arial Narrow" panose="020B0606020202030204" pitchFamily="34" charset="0"/>
              </a:rPr>
              <a:t>справку о том, является или не является лицо подвергнутым административному наказанию за потребление наркотических средств или психотропных веществ без назначения врача либо новых потенциально опасных психоактивных веществ в случаях, установленных ТК;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  <a:buChar char="●"/>
            </a:pPr>
            <a:r>
              <a:rPr lang="ru-RU" altLang="ru-RU" sz="2300" dirty="0">
                <a:latin typeface="Arial Narrow" panose="020B0606020202030204" pitchFamily="34" charset="0"/>
              </a:rPr>
              <a:t>дополнительные документы с учетом специфики работы, предусмотренные нормативными актами.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9AE876F-6362-4C81-B444-E9C2387FFF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17</a:t>
            </a:fld>
            <a:endParaRPr lang="ru-RU" alt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51909AD-8D12-475C-ABEB-5B79F542F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663" y="404664"/>
            <a:ext cx="6378674" cy="706090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alpha val="0"/>
                    <a:lumMod val="10000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180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685800" fontAlgn="auto">
              <a:spcAft>
                <a:spcPts val="0"/>
              </a:spcAft>
            </a:pPr>
            <a:r>
              <a:rPr lang="ru-RU" altLang="ru-RU" sz="2400" i="1" cap="none" dirty="0"/>
              <a:t>Лицо, поступающее на работу, предъявляет работодателю (ст. 65 ТК):</a:t>
            </a:r>
            <a:endParaRPr lang="ru-RU" sz="2400" i="1" cap="none" dirty="0"/>
          </a:p>
        </p:txBody>
      </p: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6A3294E8-7362-466D-9C37-DBFE6109A807}"/>
              </a:ext>
            </a:extLst>
          </p:cNvPr>
          <p:cNvGrpSpPr/>
          <p:nvPr/>
        </p:nvGrpSpPr>
        <p:grpSpPr>
          <a:xfrm>
            <a:off x="3612436" y="5499752"/>
            <a:ext cx="1919128" cy="720080"/>
            <a:chOff x="2173905" y="5445224"/>
            <a:chExt cx="2254079" cy="865769"/>
          </a:xfrm>
        </p:grpSpPr>
        <p:pic>
          <p:nvPicPr>
            <p:cNvPr id="4" name="Рисунок 3">
              <a:extLst>
                <a:ext uri="{FF2B5EF4-FFF2-40B4-BE49-F238E27FC236}">
                  <a16:creationId xmlns:a16="http://schemas.microsoft.com/office/drawing/2014/main" id="{27DF8FB7-A9B0-4183-9781-D80EC59392A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 rot="1022066">
              <a:off x="3779976" y="5517232"/>
              <a:ext cx="648008" cy="648008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:a16="http://schemas.microsoft.com/office/drawing/2014/main" id="{378A4CB5-700A-42F1-865F-F95D1B1D4D8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173905" y="5445224"/>
              <a:ext cx="1559151" cy="865769"/>
            </a:xfrm>
            <a:prstGeom prst="rect">
              <a:avLst/>
            </a:prstGeom>
          </p:spPr>
        </p:pic>
      </p:grpSp>
      <p:pic>
        <p:nvPicPr>
          <p:cNvPr id="10" name="Рисунок 9" descr="Угловые стрелки">
            <a:extLst>
              <a:ext uri="{FF2B5EF4-FFF2-40B4-BE49-F238E27FC236}">
                <a16:creationId xmlns:a16="http://schemas.microsoft.com/office/drawing/2014/main" id="{5CAF3CD9-B436-478A-AA66-6266C29EC03E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464400" y="64845"/>
            <a:ext cx="540000" cy="5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44C468-9164-4488-97BF-1C238046E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205" y="288000"/>
            <a:ext cx="6103590" cy="89443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Совместительство и выполнение дополнительной работы</a:t>
            </a:r>
          </a:p>
        </p:txBody>
      </p:sp>
      <p:sp>
        <p:nvSpPr>
          <p:cNvPr id="22531" name="Объект 2">
            <a:extLst>
              <a:ext uri="{FF2B5EF4-FFF2-40B4-BE49-F238E27FC236}">
                <a16:creationId xmlns:a16="http://schemas.microsoft.com/office/drawing/2014/main" id="{58489704-6CFA-4350-B70A-345ED037B32E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611559" y="1303869"/>
            <a:ext cx="7812441" cy="4933443"/>
          </a:xfrm>
          <a:prstGeom prst="snip1Rect">
            <a:avLst>
              <a:gd name="adj" fmla="val 13444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36000" rIns="108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400" dirty="0">
                <a:latin typeface="Arial Narrow" panose="020B0606020202030204" pitchFamily="34" charset="0"/>
              </a:rPr>
              <a:t>Запрещается требовать от работника выполнения работы, не обусловленной трудовым договором, за исключением случаев, предусмотренных ТК и иными ФЗ (ст. 60 ТК).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400" dirty="0">
                <a:latin typeface="Arial Narrow" panose="020B0606020202030204" pitchFamily="34" charset="0"/>
              </a:rPr>
              <a:t>Работник имеет право заключать трудовые договоры </a:t>
            </a:r>
            <a:br>
              <a:rPr lang="ru-RU" altLang="ru-RU" sz="2400" dirty="0">
                <a:latin typeface="Arial Narrow" panose="020B0606020202030204" pitchFamily="34" charset="0"/>
              </a:rPr>
            </a:br>
            <a:r>
              <a:rPr lang="ru-RU" altLang="ru-RU" sz="2400" dirty="0">
                <a:latin typeface="Arial Narrow" panose="020B0606020202030204" pitchFamily="34" charset="0"/>
              </a:rPr>
              <a:t>о выполнении в свободное от основной работы время другой регулярной оплачиваемой работы у того же работодателя (внутреннее совместительство) и (или) </a:t>
            </a:r>
            <a:br>
              <a:rPr lang="ru-RU" altLang="ru-RU" sz="2400" dirty="0">
                <a:latin typeface="Arial Narrow" panose="020B0606020202030204" pitchFamily="34" charset="0"/>
              </a:rPr>
            </a:br>
            <a:r>
              <a:rPr lang="ru-RU" altLang="ru-RU" sz="2400" dirty="0">
                <a:latin typeface="Arial Narrow" panose="020B0606020202030204" pitchFamily="34" charset="0"/>
              </a:rPr>
              <a:t>у другого работодателя (внешнее совместительство). </a:t>
            </a:r>
            <a:br>
              <a:rPr lang="ru-RU" altLang="ru-RU" sz="2400" dirty="0">
                <a:latin typeface="Arial Narrow" panose="020B0606020202030204" pitchFamily="34" charset="0"/>
              </a:rPr>
            </a:br>
            <a:r>
              <a:rPr lang="ru-RU" altLang="ru-RU" sz="2400" dirty="0">
                <a:latin typeface="Arial Narrow" panose="020B0606020202030204" pitchFamily="34" charset="0"/>
              </a:rPr>
              <a:t>В течение одного месяца (другого учетного периода) продолжительность рабочего времени при работе </a:t>
            </a:r>
            <a:br>
              <a:rPr lang="ru-RU" altLang="ru-RU" sz="2400" dirty="0">
                <a:latin typeface="Arial Narrow" panose="020B0606020202030204" pitchFamily="34" charset="0"/>
              </a:rPr>
            </a:br>
            <a:r>
              <a:rPr lang="ru-RU" altLang="ru-RU" sz="2400" dirty="0">
                <a:latin typeface="Arial Narrow" panose="020B0606020202030204" pitchFamily="34" charset="0"/>
              </a:rPr>
              <a:t>по совместительству не должна превышать половины месячной нормы рабочего времени (нормы рабочего времени за другой учетный период). (ст. 60.1 ТК).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2CCB145-F8A7-4D6D-80EC-E698C11657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18</a:t>
            </a:fld>
            <a:endParaRPr lang="ru-RU" altLang="ru-RU"/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A664FD2E-B004-4920-B4B5-2F41FFC4E32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5769320"/>
            <a:ext cx="540000" cy="5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Объект 2">
            <a:extLst>
              <a:ext uri="{FF2B5EF4-FFF2-40B4-BE49-F238E27FC236}">
                <a16:creationId xmlns:a16="http://schemas.microsoft.com/office/drawing/2014/main" id="{2F52175B-8483-4AE4-8A99-C3D42B6793D2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881494" y="1447800"/>
            <a:ext cx="7381013" cy="4645496"/>
          </a:xfrm>
          <a:prstGeom prst="snip1Rect">
            <a:avLst>
              <a:gd name="adj" fmla="val 11916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36000" rIns="108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400" dirty="0">
                <a:latin typeface="Arial Narrow" panose="020B0606020202030204" pitchFamily="34" charset="0"/>
              </a:rPr>
              <a:t>С письменного согласия работника ему может быть поручено выполнение в течение установленной продолжительности рабочего дня (смены) наряду </a:t>
            </a:r>
            <a:br>
              <a:rPr lang="ru-RU" altLang="ru-RU" sz="2400" dirty="0">
                <a:latin typeface="Arial Narrow" panose="020B0606020202030204" pitchFamily="34" charset="0"/>
              </a:rPr>
            </a:br>
            <a:r>
              <a:rPr lang="ru-RU" altLang="ru-RU" sz="2400" dirty="0">
                <a:latin typeface="Arial Narrow" panose="020B0606020202030204" pitchFamily="34" charset="0"/>
              </a:rPr>
              <a:t>с работой, определенной трудовым договором, дополнительной работы по другой или такой же профессии (должности) за дополнительную оплату.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400" dirty="0">
                <a:latin typeface="Arial Narrow" panose="020B0606020202030204" pitchFamily="34" charset="0"/>
              </a:rPr>
              <a:t>Для исполнения обязанностей временно отсутствующего работника без освобождения </a:t>
            </a:r>
            <a:br>
              <a:rPr lang="ru-RU" altLang="ru-RU" sz="2400" dirty="0">
                <a:latin typeface="Arial Narrow" panose="020B0606020202030204" pitchFamily="34" charset="0"/>
              </a:rPr>
            </a:br>
            <a:r>
              <a:rPr lang="ru-RU" altLang="ru-RU" sz="2400" dirty="0">
                <a:latin typeface="Arial Narrow" panose="020B0606020202030204" pitchFamily="34" charset="0"/>
              </a:rPr>
              <a:t>от работы, определенной трудовым договором, работнику может быть поручена дополнительная работа как по другой, так и по такой же профессии (должности). (ст. 60.2 ТК).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7745C68-476A-42AE-AD49-7ABAE729B3A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19</a:t>
            </a:fld>
            <a:endParaRPr lang="ru-RU" alt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310B2A18-59A5-45E7-9A00-1C80F32F05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0205" y="288000"/>
            <a:ext cx="6103590" cy="89443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Совместительство и выполнение дополнительной работы</a:t>
            </a:r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50B88BD4-BE89-4DC2-B754-B79041C4CCE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64845"/>
            <a:ext cx="540000" cy="540000"/>
          </a:xfrm>
          <a:prstGeom prst="rect">
            <a:avLst/>
          </a:prstGeom>
        </p:spPr>
      </p:pic>
      <p:pic>
        <p:nvPicPr>
          <p:cNvPr id="7" name="Рисунок 6" descr="Угловые стрелки">
            <a:extLst>
              <a:ext uri="{FF2B5EF4-FFF2-40B4-BE49-F238E27FC236}">
                <a16:creationId xmlns:a16="http://schemas.microsoft.com/office/drawing/2014/main" id="{3000C867-83BB-4286-9AF3-A14F68C6BF32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5769320"/>
            <a:ext cx="540000" cy="5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44AB3796-DB0F-4B3B-BE1C-C884944C409C}"/>
              </a:ext>
            </a:extLst>
          </p:cNvPr>
          <p:cNvSpPr>
            <a:spLocks noChangeAspect="1"/>
          </p:cNvSpPr>
          <p:nvPr/>
        </p:nvSpPr>
        <p:spPr>
          <a:xfrm>
            <a:off x="2452297" y="4599272"/>
            <a:ext cx="4239406" cy="1807200"/>
          </a:xfrm>
          <a:prstGeom prst="rect">
            <a:avLst/>
          </a:prstGeom>
          <a:blipFill dpi="0" rotWithShape="1">
            <a:blip r:embed="rId2" cstate="screen">
              <a:alphaModFix amt="68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F1828CE-01F5-48A1-BDD8-E85FBB89A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02000" y="288000"/>
            <a:ext cx="2340000" cy="550488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dirty="0">
                <a:solidFill>
                  <a:schemeClr val="accent1"/>
                </a:solidFill>
              </a:rPr>
              <a:t>План ЛЕКЦИИ</a:t>
            </a:r>
          </a:p>
        </p:txBody>
      </p:sp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43DD6F25-837D-4D5C-93E8-673EEC492923}"/>
              </a:ext>
            </a:extLst>
          </p:cNvPr>
          <p:cNvGrpSpPr/>
          <p:nvPr/>
        </p:nvGrpSpPr>
        <p:grpSpPr>
          <a:xfrm>
            <a:off x="715761" y="1253343"/>
            <a:ext cx="7920880" cy="626094"/>
            <a:chOff x="683568" y="1196752"/>
            <a:chExt cx="7920880" cy="626094"/>
          </a:xfrm>
        </p:grpSpPr>
        <p:sp>
          <p:nvSpPr>
            <p:cNvPr id="5" name="Прямоугольник: скругленные углы 4">
              <a:extLst>
                <a:ext uri="{FF2B5EF4-FFF2-40B4-BE49-F238E27FC236}">
                  <a16:creationId xmlns:a16="http://schemas.microsoft.com/office/drawing/2014/main" id="{7D0CEBE2-CF0A-4BA3-B822-8EC1E2128C0D}"/>
                </a:ext>
              </a:extLst>
            </p:cNvPr>
            <p:cNvSpPr/>
            <p:nvPr/>
          </p:nvSpPr>
          <p:spPr>
            <a:xfrm>
              <a:off x="683568" y="1390846"/>
              <a:ext cx="7920880" cy="432000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" name="Стрелка: пятиугольник 5">
              <a:extLst>
                <a:ext uri="{FF2B5EF4-FFF2-40B4-BE49-F238E27FC236}">
                  <a16:creationId xmlns:a16="http://schemas.microsoft.com/office/drawing/2014/main" id="{2D237862-9F10-4428-AE1F-C25746A097EF}"/>
                </a:ext>
              </a:extLst>
            </p:cNvPr>
            <p:cNvSpPr/>
            <p:nvPr/>
          </p:nvSpPr>
          <p:spPr>
            <a:xfrm>
              <a:off x="683568" y="1409691"/>
              <a:ext cx="288032" cy="396000"/>
            </a:xfrm>
            <a:prstGeom prst="homePlate">
              <a:avLst>
                <a:gd name="adj" fmla="val 38150"/>
              </a:avLst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  <a:sym typeface="Wingdings 2" panose="05020102010507070707" pitchFamily="18" charset="2"/>
                </a:rPr>
                <a:t>1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  <p:sp useBgFill="1"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02325A64-3ADD-4685-BB40-794985CA90AD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9632" y="1196752"/>
              <a:ext cx="6556846" cy="432000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  <a:alpha val="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54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377" eaLnBrk="1" hangingPunct="1">
                <a:lnSpc>
                  <a:spcPct val="70000"/>
                </a:lnSpc>
                <a:spcBef>
                  <a:spcPts val="1000"/>
                </a:spcBef>
                <a:buClr>
                  <a:srgbClr val="0C8471"/>
                </a:buClr>
              </a:pPr>
              <a:r>
                <a:rPr lang="ru-RU" sz="2700" dirty="0"/>
                <a:t>Трудовые отношения и их стороны</a:t>
              </a:r>
              <a:endParaRPr lang="ru-RU" sz="27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Группа 7">
            <a:extLst>
              <a:ext uri="{FF2B5EF4-FFF2-40B4-BE49-F238E27FC236}">
                <a16:creationId xmlns:a16="http://schemas.microsoft.com/office/drawing/2014/main" id="{092E4E56-1BDC-41E3-9B04-099B632DE0EA}"/>
              </a:ext>
            </a:extLst>
          </p:cNvPr>
          <p:cNvGrpSpPr/>
          <p:nvPr/>
        </p:nvGrpSpPr>
        <p:grpSpPr>
          <a:xfrm>
            <a:off x="715761" y="2217164"/>
            <a:ext cx="7920880" cy="626094"/>
            <a:chOff x="683568" y="1196752"/>
            <a:chExt cx="7920880" cy="626094"/>
          </a:xfrm>
        </p:grpSpPr>
        <p:sp>
          <p:nvSpPr>
            <p:cNvPr id="9" name="Прямоугольник: скругленные углы 8">
              <a:extLst>
                <a:ext uri="{FF2B5EF4-FFF2-40B4-BE49-F238E27FC236}">
                  <a16:creationId xmlns:a16="http://schemas.microsoft.com/office/drawing/2014/main" id="{699A005A-098C-4EBB-A69F-5EC574953922}"/>
                </a:ext>
              </a:extLst>
            </p:cNvPr>
            <p:cNvSpPr/>
            <p:nvPr/>
          </p:nvSpPr>
          <p:spPr>
            <a:xfrm>
              <a:off x="683568" y="1390846"/>
              <a:ext cx="7920880" cy="432000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Стрелка: пятиугольник 9">
              <a:extLst>
                <a:ext uri="{FF2B5EF4-FFF2-40B4-BE49-F238E27FC236}">
                  <a16:creationId xmlns:a16="http://schemas.microsoft.com/office/drawing/2014/main" id="{65401FC1-FDDC-40C0-B71D-A88DF4FCAD53}"/>
                </a:ext>
              </a:extLst>
            </p:cNvPr>
            <p:cNvSpPr/>
            <p:nvPr/>
          </p:nvSpPr>
          <p:spPr>
            <a:xfrm>
              <a:off x="683568" y="1409691"/>
              <a:ext cx="288032" cy="396000"/>
            </a:xfrm>
            <a:prstGeom prst="homePlate">
              <a:avLst>
                <a:gd name="adj" fmla="val 38150"/>
              </a:avLst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  <a:sym typeface="Wingdings 2" panose="05020102010507070707" pitchFamily="18" charset="2"/>
                </a:rPr>
                <a:t>2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  <p:sp useBgFill="1">
          <p:nvSpPr>
            <p:cNvPr id="11" name="Полилиния: фигура 10">
              <a:extLst>
                <a:ext uri="{FF2B5EF4-FFF2-40B4-BE49-F238E27FC236}">
                  <a16:creationId xmlns:a16="http://schemas.microsoft.com/office/drawing/2014/main" id="{9904E1C5-E643-4644-A32E-CAEFD938D7D0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9632" y="1196752"/>
              <a:ext cx="6556846" cy="432000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  <a:alpha val="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54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377" eaLnBrk="1" hangingPunct="1">
                <a:lnSpc>
                  <a:spcPct val="70000"/>
                </a:lnSpc>
                <a:spcBef>
                  <a:spcPts val="1000"/>
                </a:spcBef>
                <a:buClr>
                  <a:srgbClr val="0C8471"/>
                </a:buClr>
              </a:pPr>
              <a:r>
                <a:rPr lang="ru-RU" sz="2700" dirty="0"/>
                <a:t>Трудовой договор</a:t>
              </a:r>
              <a:endParaRPr lang="ru-RU" sz="27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" name="Группа 11">
            <a:extLst>
              <a:ext uri="{FF2B5EF4-FFF2-40B4-BE49-F238E27FC236}">
                <a16:creationId xmlns:a16="http://schemas.microsoft.com/office/drawing/2014/main" id="{225FF27D-5DBC-4B41-8E8A-D73284467AE3}"/>
              </a:ext>
            </a:extLst>
          </p:cNvPr>
          <p:cNvGrpSpPr/>
          <p:nvPr/>
        </p:nvGrpSpPr>
        <p:grpSpPr>
          <a:xfrm>
            <a:off x="715761" y="3115953"/>
            <a:ext cx="7920880" cy="626094"/>
            <a:chOff x="683568" y="1196752"/>
            <a:chExt cx="7920880" cy="626094"/>
          </a:xfrm>
        </p:grpSpPr>
        <p:sp>
          <p:nvSpPr>
            <p:cNvPr id="13" name="Прямоугольник: скругленные углы 12">
              <a:extLst>
                <a:ext uri="{FF2B5EF4-FFF2-40B4-BE49-F238E27FC236}">
                  <a16:creationId xmlns:a16="http://schemas.microsoft.com/office/drawing/2014/main" id="{948A9F27-F95F-4030-B594-5F9A8D68CC6A}"/>
                </a:ext>
              </a:extLst>
            </p:cNvPr>
            <p:cNvSpPr/>
            <p:nvPr/>
          </p:nvSpPr>
          <p:spPr>
            <a:xfrm>
              <a:off x="683568" y="1390846"/>
              <a:ext cx="7920880" cy="432000"/>
            </a:xfrm>
            <a:prstGeom prst="roundRect">
              <a:avLst/>
            </a:prstGeom>
            <a:noFill/>
            <a:ln w="38100" cap="sq">
              <a:solidFill>
                <a:srgbClr val="078777"/>
              </a:solidFill>
              <a:round/>
            </a:ln>
          </p:spPr>
          <p:style>
            <a:lnRef idx="2">
              <a:scrgbClr r="0" g="0" b="0"/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Стрелка: пятиугольник 13">
              <a:extLst>
                <a:ext uri="{FF2B5EF4-FFF2-40B4-BE49-F238E27FC236}">
                  <a16:creationId xmlns:a16="http://schemas.microsoft.com/office/drawing/2014/main" id="{DE024373-2B71-401F-93B2-2FC816906E17}"/>
                </a:ext>
              </a:extLst>
            </p:cNvPr>
            <p:cNvSpPr/>
            <p:nvPr/>
          </p:nvSpPr>
          <p:spPr>
            <a:xfrm>
              <a:off x="683568" y="1409691"/>
              <a:ext cx="288032" cy="396000"/>
            </a:xfrm>
            <a:prstGeom prst="homePlate">
              <a:avLst>
                <a:gd name="adj" fmla="val 38150"/>
              </a:avLst>
            </a:prstGeom>
            <a:solidFill>
              <a:srgbClr val="078777"/>
            </a:solidFill>
            <a:ln>
              <a:noFill/>
            </a:ln>
          </p:spPr>
          <p:txBody>
            <a:bodyPr wrap="none" lIns="0" tIns="0" rIns="0" bIns="0" anchor="ctr">
              <a:noAutofit/>
            </a:bodyPr>
            <a:lstStyle/>
            <a:p>
              <a:pPr algn="ctr"/>
              <a:r>
                <a:rPr lang="ru-RU" sz="2000" b="1" dirty="0">
                  <a:solidFill>
                    <a:schemeClr val="bg1"/>
                  </a:solidFill>
                  <a:sym typeface="Wingdings 2" panose="05020102010507070707" pitchFamily="18" charset="2"/>
                </a:rPr>
                <a:t>3</a:t>
              </a:r>
              <a:endParaRPr lang="ru-RU" sz="2000" b="1" dirty="0">
                <a:solidFill>
                  <a:schemeClr val="bg1"/>
                </a:solidFill>
              </a:endParaRPr>
            </a:p>
          </p:txBody>
        </p:sp>
        <p:sp useBgFill="1">
          <p:nvSpPr>
            <p:cNvPr id="15" name="Полилиния: фигура 14">
              <a:extLst>
                <a:ext uri="{FF2B5EF4-FFF2-40B4-BE49-F238E27FC236}">
                  <a16:creationId xmlns:a16="http://schemas.microsoft.com/office/drawing/2014/main" id="{07C2C3E7-212D-4E39-AF80-E6788343ED2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1259632" y="1196752"/>
              <a:ext cx="6556846" cy="432000"/>
            </a:xfrm>
            <a:custGeom>
              <a:avLst/>
              <a:gdLst>
                <a:gd name="connsiteX0" fmla="*/ 0 w 5524023"/>
                <a:gd name="connsiteY0" fmla="*/ 73801 h 442800"/>
                <a:gd name="connsiteX1" fmla="*/ 73801 w 5524023"/>
                <a:gd name="connsiteY1" fmla="*/ 0 h 442800"/>
                <a:gd name="connsiteX2" fmla="*/ 5450222 w 5524023"/>
                <a:gd name="connsiteY2" fmla="*/ 0 h 442800"/>
                <a:gd name="connsiteX3" fmla="*/ 5524023 w 5524023"/>
                <a:gd name="connsiteY3" fmla="*/ 73801 h 442800"/>
                <a:gd name="connsiteX4" fmla="*/ 5524023 w 5524023"/>
                <a:gd name="connsiteY4" fmla="*/ 368999 h 442800"/>
                <a:gd name="connsiteX5" fmla="*/ 5450222 w 5524023"/>
                <a:gd name="connsiteY5" fmla="*/ 442800 h 442800"/>
                <a:gd name="connsiteX6" fmla="*/ 73801 w 5524023"/>
                <a:gd name="connsiteY6" fmla="*/ 442800 h 442800"/>
                <a:gd name="connsiteX7" fmla="*/ 0 w 5524023"/>
                <a:gd name="connsiteY7" fmla="*/ 368999 h 442800"/>
                <a:gd name="connsiteX8" fmla="*/ 0 w 5524023"/>
                <a:gd name="connsiteY8" fmla="*/ 73801 h 442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5524023" h="442800">
                  <a:moveTo>
                    <a:pt x="0" y="73801"/>
                  </a:moveTo>
                  <a:cubicBezTo>
                    <a:pt x="0" y="33042"/>
                    <a:pt x="33042" y="0"/>
                    <a:pt x="73801" y="0"/>
                  </a:cubicBezTo>
                  <a:lnTo>
                    <a:pt x="5450222" y="0"/>
                  </a:lnTo>
                  <a:cubicBezTo>
                    <a:pt x="5490981" y="0"/>
                    <a:pt x="5524023" y="33042"/>
                    <a:pt x="5524023" y="73801"/>
                  </a:cubicBezTo>
                  <a:lnTo>
                    <a:pt x="5524023" y="368999"/>
                  </a:lnTo>
                  <a:cubicBezTo>
                    <a:pt x="5524023" y="409758"/>
                    <a:pt x="5490981" y="442800"/>
                    <a:pt x="5450222" y="442800"/>
                  </a:cubicBezTo>
                  <a:lnTo>
                    <a:pt x="73801" y="442800"/>
                  </a:lnTo>
                  <a:cubicBezTo>
                    <a:pt x="33042" y="442800"/>
                    <a:pt x="0" y="409758"/>
                    <a:pt x="0" y="368999"/>
                  </a:cubicBezTo>
                  <a:lnTo>
                    <a:pt x="0" y="73801"/>
                  </a:lnTo>
                  <a:close/>
                </a:path>
              </a:pathLst>
            </a:custGeom>
            <a:ln w="38100">
              <a:gradFill flip="none" rotWithShape="1">
                <a:gsLst>
                  <a:gs pos="51000">
                    <a:schemeClr val="accent1">
                      <a:lumMod val="5000"/>
                      <a:lumOff val="95000"/>
                      <a:alpha val="0"/>
                    </a:schemeClr>
                  </a:gs>
                  <a:gs pos="57000">
                    <a:srgbClr val="388E84"/>
                  </a:gs>
                  <a:gs pos="100000">
                    <a:srgbClr val="388E84"/>
                  </a:gs>
                </a:gsLst>
                <a:lin ang="54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b" anchorCtr="0" compatLnSpc="1">
              <a:prstTxWarp prst="textNoShape">
                <a:avLst/>
              </a:prstTxWarp>
              <a:noAutofit/>
            </a:bodyPr>
            <a:lstStyle/>
            <a:p>
              <a:pPr algn="ctr" defTabSz="914377" eaLnBrk="1" hangingPunct="1">
                <a:lnSpc>
                  <a:spcPct val="70000"/>
                </a:lnSpc>
                <a:spcBef>
                  <a:spcPts val="1000"/>
                </a:spcBef>
                <a:buClr>
                  <a:srgbClr val="0C8471"/>
                </a:buClr>
              </a:pPr>
              <a:r>
                <a:rPr lang="ru-RU" sz="2700" dirty="0"/>
                <a:t>Рабочее время и время отдыха</a:t>
              </a:r>
              <a:endParaRPr lang="ru-RU" sz="2700" dirty="0">
                <a:solidFill>
                  <a:schemeClr val="tx1"/>
                </a:solidFill>
              </a:endParaRPr>
            </a:p>
          </p:txBody>
        </p:sp>
      </p:grpSp>
      <p:sp>
        <p:nvSpPr>
          <p:cNvPr id="21" name="Номер слайда 20">
            <a:extLst>
              <a:ext uri="{FF2B5EF4-FFF2-40B4-BE49-F238E27FC236}">
                <a16:creationId xmlns:a16="http://schemas.microsoft.com/office/drawing/2014/main" id="{FD2F07A5-533F-4F68-8B24-6F2E62F862F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2</a:t>
            </a:fld>
            <a:endParaRPr lang="ru-RU" alt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D8E2EC-7BD6-4F7F-9B59-43C2C7CC2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4221" y="288000"/>
            <a:ext cx="5815558" cy="60241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Изменение трудового договора</a:t>
            </a:r>
          </a:p>
        </p:txBody>
      </p:sp>
      <p:sp>
        <p:nvSpPr>
          <p:cNvPr id="27651" name="Объект 2">
            <a:extLst>
              <a:ext uri="{FF2B5EF4-FFF2-40B4-BE49-F238E27FC236}">
                <a16:creationId xmlns:a16="http://schemas.microsoft.com/office/drawing/2014/main" id="{2731D00F-535E-47F0-B7C3-70DC87BEA1EB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1807899" y="1405576"/>
            <a:ext cx="6444000" cy="4399687"/>
          </a:xfrm>
          <a:prstGeom prst="snip1Rect">
            <a:avLst>
              <a:gd name="adj" fmla="val 10434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1080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dirty="0">
                <a:latin typeface="Arial Narrow" panose="020B0606020202030204" pitchFamily="34" charset="0"/>
              </a:rPr>
              <a:t>Изменение определенных сторонами условий трудового договора, в том числе перевод на другую работу, допускается только по соглашению сторон трудового договора, за исключением случаев, предусмотренных ТК. 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dirty="0">
                <a:latin typeface="Arial Narrow" panose="020B0606020202030204" pitchFamily="34" charset="0"/>
              </a:rPr>
              <a:t>Перевод на другую работу допускается только с письменного согласия работника, за исключением случаев, предусмотренных частями второй </a:t>
            </a:r>
            <a:br>
              <a:rPr lang="ru-RU" altLang="ru-RU" dirty="0">
                <a:latin typeface="Arial Narrow" panose="020B0606020202030204" pitchFamily="34" charset="0"/>
              </a:rPr>
            </a:br>
            <a:r>
              <a:rPr lang="ru-RU" altLang="ru-RU" dirty="0">
                <a:latin typeface="Arial Narrow" panose="020B0606020202030204" pitchFamily="34" charset="0"/>
              </a:rPr>
              <a:t>и третьей статьи 72.2 ТК.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2ADDB9D-A48B-46C0-9468-5236FA6F7E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20</a:t>
            </a:fld>
            <a:endParaRPr lang="ru-RU" alt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020831C-CFF9-479B-9614-3D7C50356610}"/>
              </a:ext>
            </a:extLst>
          </p:cNvPr>
          <p:cNvSpPr>
            <a:spLocks noChangeAspect="1"/>
          </p:cNvSpPr>
          <p:nvPr/>
        </p:nvSpPr>
        <p:spPr>
          <a:xfrm>
            <a:off x="-1" y="1542392"/>
            <a:ext cx="1835697" cy="4262871"/>
          </a:xfrm>
          <a:prstGeom prst="rect">
            <a:avLst/>
          </a:prstGeom>
          <a:blipFill dpi="0" rotWithShape="1">
            <a:blip r:embed="rId2" cstate="screen">
              <a:alphaModFix amt="68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92E84B-AC9D-47E4-9190-9547B89F4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201" y="188640"/>
            <a:ext cx="6175598" cy="60241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Прекращение трудового договора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B5E9C1D-0C34-4DFF-B16C-44B01AA45FC0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628650" y="764704"/>
            <a:ext cx="7812000" cy="5508000"/>
          </a:xfrm>
          <a:prstGeom prst="snip1Rect">
            <a:avLst>
              <a:gd name="adj" fmla="val 10085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108000" bIns="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sz="2300" dirty="0">
                <a:latin typeface="Arial Narrow" panose="020B0606020202030204" pitchFamily="34" charset="0"/>
              </a:rPr>
              <a:t>Общие основания определены ст. 77 ТК 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sz="2300" dirty="0">
                <a:latin typeface="Arial Narrow" panose="020B0606020202030204" pitchFamily="34" charset="0"/>
              </a:rPr>
              <a:t>Наиболее распространено расторжение трудового договора </a:t>
            </a:r>
            <a:br>
              <a:rPr lang="ru-RU" sz="2300" dirty="0">
                <a:latin typeface="Arial Narrow" panose="020B0606020202030204" pitchFamily="34" charset="0"/>
              </a:rPr>
            </a:br>
            <a:r>
              <a:rPr lang="ru-RU" sz="2300" dirty="0">
                <a:latin typeface="Arial Narrow" panose="020B0606020202030204" pitchFamily="34" charset="0"/>
              </a:rPr>
              <a:t>по инициативе работника (ст. 80 ТК)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sz="2300" dirty="0">
                <a:latin typeface="Arial Narrow" panose="020B0606020202030204" pitchFamily="34" charset="0"/>
              </a:rPr>
              <a:t>Работник имеет право расторгнуть трудовой договор, предупредив об этом работодателя в письменной форме </a:t>
            </a:r>
            <a:br>
              <a:rPr lang="ru-RU" sz="2300" dirty="0">
                <a:latin typeface="Arial Narrow" panose="020B0606020202030204" pitchFamily="34" charset="0"/>
              </a:rPr>
            </a:br>
            <a:r>
              <a:rPr lang="ru-RU" sz="2300" dirty="0">
                <a:latin typeface="Arial Narrow" panose="020B0606020202030204" pitchFamily="34" charset="0"/>
              </a:rPr>
              <a:t>не позднее чем за две недели (кроме случаев невозможности продолжения работы или нарушений со стороны работодателя). 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sz="2300" dirty="0">
                <a:latin typeface="Arial Narrow" panose="020B0606020202030204" pitchFamily="34" charset="0"/>
              </a:rPr>
              <a:t>По соглашению между работником и работодателем трудовой договор может быть расторгнут и до истечения срока предупреждения об увольнении.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sz="2300" dirty="0">
                <a:latin typeface="Arial Narrow" panose="020B0606020202030204" pitchFamily="34" charset="0"/>
              </a:rPr>
              <a:t>До истечения срока предупреждения об увольнении работник имеет право в любое время отозвать свое заявление. Увольнение в этом случае не производится, если на его место не приглашен в письменной форме другой работник.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446ECB2-70F0-4EE0-9F00-65518C501E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21</a:t>
            </a:fld>
            <a:endParaRPr lang="ru-RU" altLang="ru-RU"/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5A756F84-8C23-4069-B111-B62F387C70E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5769320"/>
            <a:ext cx="540000" cy="5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Объект 2">
            <a:extLst>
              <a:ext uri="{FF2B5EF4-FFF2-40B4-BE49-F238E27FC236}">
                <a16:creationId xmlns:a16="http://schemas.microsoft.com/office/drawing/2014/main" id="{B12AC3ED-EAEE-42E6-A9C3-79CA069640E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251520" y="890414"/>
            <a:ext cx="8394500" cy="5364000"/>
          </a:xfrm>
          <a:prstGeom prst="snip1Rect">
            <a:avLst>
              <a:gd name="adj" fmla="val 10652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1080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300" dirty="0">
                <a:latin typeface="Arial Narrow" panose="020B0606020202030204" pitchFamily="34" charset="0"/>
              </a:rPr>
              <a:t>Расторжение трудового договора по инициативе работодателя может быть осуществлено только в строгом соответствии со ст. 81 ТК (исчерпывающий перечень случаев).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300" dirty="0">
                <a:latin typeface="Arial Narrow" panose="020B0606020202030204" pitchFamily="34" charset="0"/>
              </a:rPr>
              <a:t>Не допускается увольнение работника по инициативе работодателя (за исключением случая ликвидации организации либо прекращения деятельности индивидуальным предпринимателем) в период его временной нетрудоспособности </a:t>
            </a:r>
            <a:br>
              <a:rPr lang="ru-RU" altLang="ru-RU" sz="2300" dirty="0">
                <a:latin typeface="Arial Narrow" panose="020B0606020202030204" pitchFamily="34" charset="0"/>
              </a:rPr>
            </a:br>
            <a:r>
              <a:rPr lang="ru-RU" altLang="ru-RU" sz="2300" dirty="0">
                <a:latin typeface="Arial Narrow" panose="020B0606020202030204" pitchFamily="34" charset="0"/>
              </a:rPr>
              <a:t>и в период пребывания в отпуске.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300" dirty="0">
                <a:latin typeface="Arial Narrow" panose="020B0606020202030204" pitchFamily="34" charset="0"/>
              </a:rPr>
              <a:t>Прекращение трудового договора по обстоятельствам, </a:t>
            </a:r>
            <a:br>
              <a:rPr lang="ru-RU" altLang="ru-RU" sz="2300" dirty="0">
                <a:latin typeface="Arial Narrow" panose="020B0606020202030204" pitchFamily="34" charset="0"/>
              </a:rPr>
            </a:br>
            <a:r>
              <a:rPr lang="ru-RU" altLang="ru-RU" sz="2300" dirty="0">
                <a:latin typeface="Arial Narrow" panose="020B0606020202030204" pitchFamily="34" charset="0"/>
              </a:rPr>
              <a:t>не зависящим от воли сторон, регламентируется ст. 83 ТК.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300" dirty="0">
                <a:latin typeface="Arial Narrow" panose="020B0606020202030204" pitchFamily="34" charset="0"/>
              </a:rPr>
              <a:t>Запись в трудовую книжку об основании и о причине прекращения трудового договора должна производиться в точном соответствии с формулировками ТК или иного федерального закона</a:t>
            </a:r>
            <a:br>
              <a:rPr lang="ru-RU" altLang="ru-RU" sz="2300" dirty="0">
                <a:latin typeface="Arial Narrow" panose="020B0606020202030204" pitchFamily="34" charset="0"/>
              </a:rPr>
            </a:br>
            <a:r>
              <a:rPr lang="ru-RU" altLang="ru-RU" sz="2300" dirty="0">
                <a:latin typeface="Arial Narrow" panose="020B0606020202030204" pitchFamily="34" charset="0"/>
              </a:rPr>
              <a:t>и со ссылкой на соответствующие статью, часть статьи, пункт статьи ТК или иного федерального закона.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54963771-B65B-48CC-9CDD-E8ECF63B26C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22</a:t>
            </a:fld>
            <a:endParaRPr lang="ru-RU" alt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1DC5B15-506E-4B82-ABC9-CE2ED6631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4201" y="260648"/>
            <a:ext cx="6175598" cy="60241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Прекращение трудового договора</a:t>
            </a:r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46F342DB-BC63-4C09-A2FC-718F0641DBA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64845"/>
            <a:ext cx="540000" cy="5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7AE131-9569-43E2-85ED-8E5515AC6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4381" y="188640"/>
            <a:ext cx="2935238" cy="60241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Рабочее время</a:t>
            </a:r>
          </a:p>
        </p:txBody>
      </p:sp>
      <p:sp>
        <p:nvSpPr>
          <p:cNvPr id="30723" name="Объект 2">
            <a:extLst>
              <a:ext uri="{FF2B5EF4-FFF2-40B4-BE49-F238E27FC236}">
                <a16:creationId xmlns:a16="http://schemas.microsoft.com/office/drawing/2014/main" id="{F991700D-BA2B-454C-9EFA-D1840D4FAD81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55576" y="967542"/>
            <a:ext cx="7632848" cy="5101818"/>
          </a:xfrm>
          <a:prstGeom prst="snip1Rect">
            <a:avLst>
              <a:gd name="adj" fmla="val 12032"/>
            </a:avLst>
          </a:prstGeom>
          <a:ln>
            <a:gradFill flip="none" rotWithShape="1">
              <a:lin ang="0" scaled="1"/>
              <a:tileRect/>
            </a:gradFill>
          </a:ln>
        </p:spPr>
        <p:txBody>
          <a:bodyPr/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  <a:buChar char="●"/>
              <a:defRPr/>
            </a:pPr>
            <a:r>
              <a:rPr lang="ru-RU" altLang="ru-RU" sz="2400" dirty="0">
                <a:latin typeface="Arial Narrow" panose="020B0606020202030204" pitchFamily="34" charset="0"/>
              </a:rPr>
              <a:t>Нормальная продолжительность рабочего времени </a:t>
            </a:r>
            <a:br>
              <a:rPr lang="ru-RU" altLang="ru-RU" sz="2400" dirty="0">
                <a:latin typeface="Arial Narrow" panose="020B0606020202030204" pitchFamily="34" charset="0"/>
              </a:rPr>
            </a:br>
            <a:r>
              <a:rPr lang="ru-RU" altLang="ru-RU" sz="2400" dirty="0">
                <a:latin typeface="Arial Narrow" panose="020B0606020202030204" pitchFamily="34" charset="0"/>
              </a:rPr>
              <a:t>не может превышать 40 часов в неделю.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  <a:buChar char="●"/>
              <a:defRPr/>
            </a:pPr>
            <a:r>
              <a:rPr lang="ru-RU" altLang="ru-RU" sz="2400" dirty="0">
                <a:latin typeface="Arial Narrow" panose="020B0606020202030204" pitchFamily="34" charset="0"/>
              </a:rPr>
              <a:t>Для отдельных категорий работников устанавливается сокращенная продолжительность рабочего времени.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  <a:buChar char="●"/>
              <a:defRPr/>
            </a:pPr>
            <a:r>
              <a:rPr lang="ru-RU" altLang="ru-RU" sz="2400" dirty="0">
                <a:latin typeface="Arial Narrow" panose="020B0606020202030204" pitchFamily="34" charset="0"/>
              </a:rPr>
              <a:t>Продолжительность ежедневной работы (смены) регламентируется ст. 94 ТК для отдельных категорий работников.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  <a:buChar char="●"/>
              <a:defRPr/>
            </a:pPr>
            <a:r>
              <a:rPr lang="ru-RU" altLang="ru-RU" sz="2400" dirty="0">
                <a:latin typeface="Arial Narrow" panose="020B0606020202030204" pitchFamily="34" charset="0"/>
              </a:rPr>
              <a:t>Продолжительность работы (смены) в ночное время </a:t>
            </a:r>
            <a:br>
              <a:rPr lang="ru-RU" altLang="ru-RU" sz="2400" dirty="0">
                <a:latin typeface="Arial Narrow" panose="020B0606020202030204" pitchFamily="34" charset="0"/>
              </a:rPr>
            </a:br>
            <a:r>
              <a:rPr lang="ru-RU" altLang="ru-RU" sz="2400" dirty="0">
                <a:latin typeface="Arial Narrow" panose="020B0606020202030204" pitchFamily="34" charset="0"/>
              </a:rPr>
              <a:t>(с 22 до 6 часов) сокращается на один час без последующей отработки, но не для работников, принятых специально для работы в ночное время. Отдельные категории работников не допускаются </a:t>
            </a:r>
            <a:br>
              <a:rPr lang="ru-RU" altLang="ru-RU" sz="2400" dirty="0">
                <a:latin typeface="Arial Narrow" panose="020B0606020202030204" pitchFamily="34" charset="0"/>
              </a:rPr>
            </a:br>
            <a:r>
              <a:rPr lang="ru-RU" altLang="ru-RU" sz="2400" dirty="0">
                <a:latin typeface="Arial Narrow" panose="020B0606020202030204" pitchFamily="34" charset="0"/>
              </a:rPr>
              <a:t>к работе в ночное время (ст. 96 ТК)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64E6EB33-5B3F-4708-B5EC-8A68EDF30E7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23</a:t>
            </a:fld>
            <a:endParaRPr lang="ru-RU" alt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C426A23-87FD-4CED-943B-365D4F1E565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2320" y="5260884"/>
            <a:ext cx="787318" cy="78731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0F49BE-FF0D-4AEE-8949-884D9D752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0325" y="365128"/>
            <a:ext cx="3943350" cy="602414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Сверхурочная работа</a:t>
            </a:r>
          </a:p>
        </p:txBody>
      </p:sp>
      <p:sp>
        <p:nvSpPr>
          <p:cNvPr id="31747" name="Объект 2">
            <a:extLst>
              <a:ext uri="{FF2B5EF4-FFF2-40B4-BE49-F238E27FC236}">
                <a16:creationId xmlns:a16="http://schemas.microsoft.com/office/drawing/2014/main" id="{436DC7EE-A1A8-409F-84D2-E950321884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550" y="3161597"/>
            <a:ext cx="7962900" cy="3075715"/>
          </a:xfrm>
          <a:prstGeom prst="snip2SameRect">
            <a:avLst/>
          </a:prstGeom>
          <a:ln>
            <a:gradFill flip="none" rotWithShape="1">
              <a:lin ang="5400000" scaled="1"/>
              <a:tileRect/>
            </a:gradFill>
          </a:ln>
        </p:spPr>
        <p:txBody>
          <a:bodyPr anchor="t"/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  <a:buChar char="●"/>
              <a:defRPr/>
            </a:pPr>
            <a:r>
              <a:rPr lang="ru-RU" altLang="ru-RU" sz="2400" dirty="0"/>
              <a:t>Ст. 99 ТК определяет случаи, в которых допускается привлечение работника к сверхурочной работе с его письменного согласия, а также случаи, в которых допускается привлечение работника к сверхурочной работе без его согласия.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  <a:buChar char="●"/>
              <a:defRPr/>
            </a:pPr>
            <a:r>
              <a:rPr lang="ru-RU" altLang="ru-RU" sz="2400" dirty="0"/>
              <a:t>Продолжительность сверхурочной работы не должна превышать для каждого работника 4 часов в течение двух дней подряд и 120 часов в год. 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C9946B1-D131-46DF-A5BF-7DA9997370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24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E287375-A276-4544-B122-793EF325C547}"/>
              </a:ext>
            </a:extLst>
          </p:cNvPr>
          <p:cNvSpPr/>
          <p:nvPr/>
        </p:nvSpPr>
        <p:spPr>
          <a:xfrm>
            <a:off x="971550" y="967542"/>
            <a:ext cx="6984776" cy="1862991"/>
          </a:xfrm>
          <a:prstGeom prst="rect">
            <a:avLst/>
          </a:prstGeo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alpha val="0"/>
                    <a:lumMod val="10000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180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685800" eaLnBrk="1" fontAlgn="auto" hangingPunct="1">
              <a:lnSpc>
                <a:spcPct val="90000"/>
              </a:lnSpc>
              <a:spcAft>
                <a:spcPts val="0"/>
              </a:spcAft>
            </a:pPr>
            <a:r>
              <a:rPr lang="ru-RU" sz="22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Это работа, выполняемая работником по инициативе работодателя за пределами установленной для работника продолжительности рабочего времени: ежедневной работы (смены), а при суммированном учете рабочего времени - сверх нормального числа рабочих часов за учетный период.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30A9871F-B40A-4B52-A64E-C64AB8D2A9F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72883" y="2081477"/>
            <a:ext cx="1296144" cy="108012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072CD-9F07-4202-A035-CB578D05F4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2273" y="365128"/>
            <a:ext cx="4879454" cy="673552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alpha val="0"/>
                    <a:lumMod val="10000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180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685800" fontAlgn="auto">
              <a:spcAft>
                <a:spcPts val="0"/>
              </a:spcAft>
            </a:pPr>
            <a:r>
              <a:rPr lang="ru-RU" sz="2200" i="1" dirty="0"/>
              <a:t>Режим рабочего времени определяет:</a:t>
            </a:r>
          </a:p>
        </p:txBody>
      </p:sp>
      <p:sp>
        <p:nvSpPr>
          <p:cNvPr id="32771" name="Объект 2">
            <a:extLst>
              <a:ext uri="{FF2B5EF4-FFF2-40B4-BE49-F238E27FC236}">
                <a16:creationId xmlns:a16="http://schemas.microsoft.com/office/drawing/2014/main" id="{18F91455-7714-4DFF-9874-10A9E9523AEC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446559" y="1340768"/>
            <a:ext cx="8250882" cy="4827732"/>
          </a:xfrm>
          <a:prstGeom prst="snip1Rect">
            <a:avLst>
              <a:gd name="adj" fmla="val 9029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150" b="1" dirty="0"/>
              <a:t>продолжительность рабочей недели </a:t>
            </a:r>
            <a:r>
              <a:rPr lang="ru-RU" altLang="ru-RU" sz="2150" dirty="0"/>
              <a:t>(пятидневная с двумя выходными днями, шестидневная с одним выходным днем, рабочая неделя с предоставлением выходных дней по скользящему графику, неполная рабочая неделя);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150" b="1" dirty="0"/>
              <a:t>возможность работы с ненормированным рабочим днем </a:t>
            </a:r>
            <a:r>
              <a:rPr lang="ru-RU" altLang="ru-RU" sz="2150" dirty="0"/>
              <a:t>(особый режим работы, в соответствии с которым отдельные работники могут по распоряжению работодателя при необходимости эпизодически привлекаться к выполнению своих трудовых функций за пределами установленной для них продолжительности рабочего времени) для отдельных категорий работников;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150" b="1" dirty="0"/>
              <a:t>продолжительность ежедневной работы </a:t>
            </a:r>
            <a:r>
              <a:rPr lang="ru-RU" altLang="ru-RU" sz="2150" dirty="0"/>
              <a:t>(смены), в том числе неполного рабочего дня (смены);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150" b="1" dirty="0"/>
              <a:t>время начала и окончания работы, время перерывов в работе</a:t>
            </a:r>
            <a:r>
              <a:rPr lang="ru-RU" altLang="ru-RU" sz="2150" dirty="0"/>
              <a:t>, число смен в сутки, чередование рабочих и нерабочих дней.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C22DCBF2-A6B3-4B65-A061-1332138AAD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25</a:t>
            </a:fld>
            <a:endParaRPr lang="ru-RU" alt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E20F1B8-08A8-4B7B-A8C8-45C6AB5BDCC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14060" y="365128"/>
            <a:ext cx="1042316" cy="86859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Объект 2">
            <a:extLst>
              <a:ext uri="{FF2B5EF4-FFF2-40B4-BE49-F238E27FC236}">
                <a16:creationId xmlns:a16="http://schemas.microsoft.com/office/drawing/2014/main" id="{6D42091D-E5D2-4D4B-9742-1C32340CCBE8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918006" y="1412775"/>
            <a:ext cx="7307988" cy="4895193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При работе </a:t>
            </a:r>
            <a:r>
              <a:rPr lang="ru-RU" altLang="ru-RU" sz="2200" b="1" dirty="0">
                <a:latin typeface="Arial Narrow" panose="020B0606020202030204" pitchFamily="34" charset="0"/>
              </a:rPr>
              <a:t>в режиме гибкого рабочего времени </a:t>
            </a:r>
            <a:r>
              <a:rPr lang="ru-RU" altLang="ru-RU" sz="2200" dirty="0">
                <a:latin typeface="Arial Narrow" panose="020B0606020202030204" pitchFamily="34" charset="0"/>
              </a:rPr>
              <a:t>начало, окончание или общая продолжительность рабочего дня (смены) определяется по соглашению сторон (ст. 102).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При </a:t>
            </a:r>
            <a:r>
              <a:rPr lang="ru-RU" altLang="ru-RU" sz="2200" b="1" dirty="0">
                <a:latin typeface="Arial Narrow" panose="020B0606020202030204" pitchFamily="34" charset="0"/>
              </a:rPr>
              <a:t>сменной работе </a:t>
            </a:r>
            <a:r>
              <a:rPr lang="ru-RU" altLang="ru-RU" sz="2200" dirty="0">
                <a:latin typeface="Arial Narrow" panose="020B0606020202030204" pitchFamily="34" charset="0"/>
              </a:rPr>
              <a:t>каждая группа работников должна производить работу в течение установленной продолжительности рабочего времени в соответствии с графиком сменности. Работа в течение двух смен подряд запрещается (ст. 103 ТК).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Допускается введение </a:t>
            </a:r>
            <a:r>
              <a:rPr lang="ru-RU" altLang="ru-RU" sz="2200" b="1" dirty="0">
                <a:latin typeface="Arial Narrow" panose="020B0606020202030204" pitchFamily="34" charset="0"/>
              </a:rPr>
              <a:t>суммированного учета рабочего времени</a:t>
            </a:r>
            <a:r>
              <a:rPr lang="ru-RU" altLang="ru-RU" sz="2200" dirty="0">
                <a:latin typeface="Arial Narrow" panose="020B0606020202030204" pitchFamily="34" charset="0"/>
              </a:rPr>
              <a:t> с тем, чтобы продолжительность рабочего времени за учетный период (месяц, квартал и другие периоды) не превышала нормального числа рабочих часов (ст. 104 ТК).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151C20AD-7137-451B-BC56-1169DFAA69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26</a:t>
            </a:fld>
            <a:endParaRPr lang="ru-RU" altLang="ru-RU"/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0859211E-D9B8-4307-9B69-793FE1C88706}"/>
              </a:ext>
            </a:extLst>
          </p:cNvPr>
          <p:cNvSpPr txBox="1">
            <a:spLocks/>
          </p:cNvSpPr>
          <p:nvPr/>
        </p:nvSpPr>
        <p:spPr bwMode="auto">
          <a:xfrm>
            <a:off x="2132273" y="365128"/>
            <a:ext cx="4879454" cy="602414"/>
          </a:xfrm>
          <a:prstGeom prst="rect">
            <a:avLst/>
          </a:prstGeo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alpha val="0"/>
                    <a:lumMod val="10000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180000" bIns="36000" numCol="1" rtlCol="0" anchor="t" anchorCtr="0" compatLnSpc="1">
            <a:prstTxWarp prst="textNoShape">
              <a:avLst/>
            </a:prstTxWarp>
            <a:noAutofit/>
          </a:bodyPr>
          <a:lstStyle>
            <a:lvl1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kern="1200" cap="all" baseline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457109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914217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1371326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1828434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 defTabSz="685800" fontAlgn="auto">
              <a:spcAft>
                <a:spcPts val="0"/>
              </a:spcAft>
            </a:pPr>
            <a:r>
              <a:rPr lang="ru-RU" sz="2200" i="1"/>
              <a:t>Режим рабочего времени определяет:</a:t>
            </a:r>
            <a:endParaRPr lang="ru-RU" sz="2200" i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0D56C36-A9CB-43F5-91E1-C542B0DEAFA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14060" y="400163"/>
            <a:ext cx="1042316" cy="86859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04501C-A15B-445F-A72D-6C43B953DB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606" y="288000"/>
            <a:ext cx="3295278" cy="602414"/>
          </a:xfrm>
        </p:spPr>
        <p:txBody>
          <a:bodyPr/>
          <a:lstStyle/>
          <a:p>
            <a:pPr>
              <a:defRPr/>
            </a:pPr>
            <a:r>
              <a:rPr lang="ru-RU" dirty="0"/>
              <a:t>Время отдыха</a:t>
            </a:r>
          </a:p>
        </p:txBody>
      </p:sp>
      <p:sp>
        <p:nvSpPr>
          <p:cNvPr id="34819" name="Объект 2">
            <a:extLst>
              <a:ext uri="{FF2B5EF4-FFF2-40B4-BE49-F238E27FC236}">
                <a16:creationId xmlns:a16="http://schemas.microsoft.com/office/drawing/2014/main" id="{B1976C84-64E3-4101-BDCB-48BDDFD72A7C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593772" y="967594"/>
            <a:ext cx="7848000" cy="5364000"/>
          </a:xfrm>
          <a:prstGeom prst="snip1Rect">
            <a:avLst>
              <a:gd name="adj" fmla="val 9286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35993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000" dirty="0">
                <a:latin typeface="Arial Narrow" panose="020B0606020202030204" pitchFamily="34" charset="0"/>
              </a:rPr>
              <a:t>В течение рабочего дня (смены) работнику должен быть предоставлен перерыв для отдыха и питания продолжительностью не более 2-х часов </a:t>
            </a:r>
            <a:br>
              <a:rPr lang="ru-RU" altLang="ru-RU" sz="2000" dirty="0">
                <a:latin typeface="Arial Narrow" panose="020B0606020202030204" pitchFamily="34" charset="0"/>
              </a:rPr>
            </a:br>
            <a:r>
              <a:rPr lang="ru-RU" altLang="ru-RU" sz="2000" dirty="0">
                <a:latin typeface="Arial Narrow" panose="020B0606020202030204" pitchFamily="34" charset="0"/>
              </a:rPr>
              <a:t>и не менее 30 минут, который в рабочее время не включается. 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000" dirty="0">
                <a:latin typeface="Arial Narrow" panose="020B0606020202030204" pitchFamily="34" charset="0"/>
              </a:rPr>
              <a:t>Продолжительность еженедельного непрерывного отдыха не может быть менее 42 часов.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000" dirty="0">
                <a:latin typeface="Arial Narrow" panose="020B0606020202030204" pitchFamily="34" charset="0"/>
              </a:rPr>
              <a:t>Всем работникам предоставляются выходные дни (еженедельный непрерывный отдых). Продолжительность еженедельного непрерывного отдыха не может быть менее 42 часов.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000" dirty="0">
                <a:latin typeface="Arial Narrow" panose="020B0606020202030204" pitchFamily="34" charset="0"/>
              </a:rPr>
              <a:t> Общим выходным днем является воскресенье. Второй выходной день при пятидневной рабочей неделе устанавливается коллективным договором или правилами внутреннего трудового распорядка. </a:t>
            </a:r>
            <a:br>
              <a:rPr lang="ru-RU" altLang="ru-RU" sz="2000" dirty="0">
                <a:latin typeface="Arial Narrow" panose="020B0606020202030204" pitchFamily="34" charset="0"/>
              </a:rPr>
            </a:br>
            <a:r>
              <a:rPr lang="ru-RU" altLang="ru-RU" sz="2000" dirty="0">
                <a:latin typeface="Arial Narrow" panose="020B0606020202030204" pitchFamily="34" charset="0"/>
              </a:rPr>
              <a:t>Оба выходных дня предоставляются, как правило, подряд.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000" dirty="0">
                <a:latin typeface="Arial Narrow" panose="020B0606020202030204" pitchFamily="34" charset="0"/>
              </a:rPr>
              <a:t>У работодателей, приостановка работы у которых в выходные дни невозможна по производственно-техническим и организационным условиям, выходные дни предоставляются в различные дни недели поочередно каждой группе работников согласно правилам внутреннего трудового распорядка.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9634AC9-57DE-4634-A875-08D814AB7D5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27</a:t>
            </a:fld>
            <a:endParaRPr lang="ru-RU" altLang="ru-RU"/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0C7DB746-BE9C-4DEF-B2C6-0FAA2EB6A66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5769320"/>
            <a:ext cx="540000" cy="5400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9071D31-68A5-452A-84E8-08590EE2793F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21034" y="526406"/>
            <a:ext cx="1042316" cy="86859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CBEB1E77-8156-42B6-8905-69CC779FE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4361" y="288000"/>
            <a:ext cx="3295278" cy="602414"/>
          </a:xfrm>
        </p:spPr>
        <p:txBody>
          <a:bodyPr/>
          <a:lstStyle/>
          <a:p>
            <a:pPr>
              <a:defRPr/>
            </a:pPr>
            <a:r>
              <a:rPr lang="ru-RU" dirty="0"/>
              <a:t>Время отдыха</a:t>
            </a:r>
          </a:p>
        </p:txBody>
      </p:sp>
      <p:sp>
        <p:nvSpPr>
          <p:cNvPr id="35843" name="Объект 2">
            <a:extLst>
              <a:ext uri="{FF2B5EF4-FFF2-40B4-BE49-F238E27FC236}">
                <a16:creationId xmlns:a16="http://schemas.microsoft.com/office/drawing/2014/main" id="{D699FF47-6072-49F2-BB85-AB5B565D009D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809796" y="1124744"/>
            <a:ext cx="7524409" cy="4896197"/>
          </a:xfrm>
          <a:prstGeom prst="snip1Rect">
            <a:avLst>
              <a:gd name="adj" fmla="val 6685"/>
            </a:avLst>
          </a:prstGeom>
          <a:ln>
            <a:gradFill flip="none" rotWithShape="1">
              <a:lin ang="0" scaled="1"/>
              <a:tileRect/>
            </a:gradFill>
          </a:ln>
        </p:spPr>
        <p:txBody>
          <a:bodyPr tIns="0" rIns="180000" anchor="ctr"/>
          <a:lstStyle/>
          <a:p>
            <a:pPr marL="268288" indent="-268288" algn="just">
              <a:spcBef>
                <a:spcPts val="600"/>
              </a:spcBef>
            </a:pPr>
            <a:r>
              <a:rPr lang="ru-RU" altLang="ru-RU" sz="2000" dirty="0"/>
              <a:t>ТК (ст. 112) определяет перечень нерабочих праздничных дней.</a:t>
            </a:r>
          </a:p>
          <a:p>
            <a:pPr marL="268288" indent="-268288" algn="just">
              <a:spcBef>
                <a:spcPts val="600"/>
              </a:spcBef>
            </a:pPr>
            <a:r>
              <a:rPr lang="ru-RU" altLang="ru-RU" sz="2000" dirty="0"/>
              <a:t>При совпадении выходного и нерабочего праздничного дней выходной день переносится.</a:t>
            </a:r>
          </a:p>
          <a:p>
            <a:pPr marL="268288" indent="-268288" algn="just">
              <a:spcBef>
                <a:spcPts val="600"/>
              </a:spcBef>
            </a:pPr>
            <a:r>
              <a:rPr lang="ru-RU" altLang="ru-RU" sz="2000" dirty="0"/>
              <a:t>Привлечение работников к работе в выходные и нерабочие праздничные дни производится с их письменного согласия в случае необходимости выполнения заранее непредвиденных работ, </a:t>
            </a:r>
            <a:br>
              <a:rPr lang="ru-RU" altLang="ru-RU" sz="2000" dirty="0"/>
            </a:br>
            <a:r>
              <a:rPr lang="ru-RU" altLang="ru-RU" sz="2000" dirty="0"/>
              <a:t>от срочного выполнения которых зависит в дальнейшем нормальная работа организации в целом или ее отдельных структурных подразделений, индивидуального предпринимателя.</a:t>
            </a:r>
          </a:p>
          <a:p>
            <a:pPr marL="268288" indent="-268288" algn="just">
              <a:spcBef>
                <a:spcPts val="600"/>
              </a:spcBef>
            </a:pPr>
            <a:r>
              <a:rPr lang="ru-RU" altLang="ru-RU" sz="2000" dirty="0"/>
              <a:t>В нерабочие праздничные дни допускается производство работ, приостановка которых невозможна по производственно-техническим условиям (непрерывно действующие организации), </a:t>
            </a:r>
            <a:r>
              <a:rPr lang="ru-RU" altLang="ru-RU" sz="2000" b="1" dirty="0"/>
              <a:t>работ, вызываемых необходимостью обслуживания населения,</a:t>
            </a:r>
            <a:r>
              <a:rPr lang="ru-RU" altLang="ru-RU" sz="2000" dirty="0"/>
              <a:t> а также неотложных ремонтных и погрузочно-разгрузочных работ.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499DF8F-539B-4C27-9D5C-5301F9B299C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28</a:t>
            </a:fld>
            <a:endParaRPr lang="ru-RU" altLang="ru-RU"/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779B0358-4B08-4A86-A06D-BB8D117FB4FF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464400" y="64845"/>
            <a:ext cx="540000" cy="540000"/>
          </a:xfrm>
          <a:prstGeom prst="rect">
            <a:avLst/>
          </a:prstGeom>
        </p:spPr>
      </p:pic>
      <p:pic>
        <p:nvPicPr>
          <p:cNvPr id="7" name="Рисунок 6" descr="Угловые стрелки">
            <a:extLst>
              <a:ext uri="{FF2B5EF4-FFF2-40B4-BE49-F238E27FC236}">
                <a16:creationId xmlns:a16="http://schemas.microsoft.com/office/drawing/2014/main" id="{B842AC0A-48F5-4F2F-B3C1-43EB1A4879D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464400" y="5769320"/>
            <a:ext cx="540000" cy="540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39CF6BF-3FBC-4433-A73B-ECD29DE45DB7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14060" y="365128"/>
            <a:ext cx="1042316" cy="868597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8B1BC9DB-E2CA-45A3-9505-208B65486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4361" y="288000"/>
            <a:ext cx="3295278" cy="602414"/>
          </a:xfrm>
        </p:spPr>
        <p:txBody>
          <a:bodyPr/>
          <a:lstStyle/>
          <a:p>
            <a:pPr>
              <a:defRPr/>
            </a:pPr>
            <a:r>
              <a:rPr lang="ru-RU" dirty="0"/>
              <a:t>Время отдыха</a:t>
            </a:r>
          </a:p>
        </p:txBody>
      </p:sp>
      <p:sp>
        <p:nvSpPr>
          <p:cNvPr id="36867" name="Объект 2">
            <a:extLst>
              <a:ext uri="{FF2B5EF4-FFF2-40B4-BE49-F238E27FC236}">
                <a16:creationId xmlns:a16="http://schemas.microsoft.com/office/drawing/2014/main" id="{33C0EB3D-0CA9-4776-9B5A-E11D4C30F7EB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822325" y="1233725"/>
            <a:ext cx="7499350" cy="4787563"/>
          </a:xfrm>
          <a:prstGeom prst="snip1Rect">
            <a:avLst>
              <a:gd name="adj" fmla="val 10871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0" rIns="180000" bIns="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268288" indent="-268288" algn="just">
              <a:spcBef>
                <a:spcPts val="600"/>
              </a:spcBef>
            </a:pPr>
            <a:r>
              <a:rPr lang="ru-RU" altLang="ru-RU" sz="2000" dirty="0"/>
              <a:t>Ежегодный основной оплачиваемый отпуск предоставляется работникам продолжительностью 28 календарных дней.</a:t>
            </a:r>
          </a:p>
          <a:p>
            <a:pPr marL="268288" indent="-268288" algn="just">
              <a:spcBef>
                <a:spcPts val="600"/>
              </a:spcBef>
            </a:pPr>
            <a:r>
              <a:rPr lang="ru-RU" altLang="ru-RU" sz="2000" dirty="0"/>
              <a:t>Отдельным категориям работников в соответствии с ТК предоставляются дополнительные оплачиваемые отпуска.</a:t>
            </a:r>
          </a:p>
          <a:p>
            <a:pPr marL="268288" indent="-268288" algn="just">
              <a:spcBef>
                <a:spcPts val="600"/>
              </a:spcBef>
            </a:pPr>
            <a:r>
              <a:rPr lang="ru-RU" altLang="ru-RU" sz="2000" dirty="0"/>
              <a:t>Право на использование отпуска за первый год работы возникает </a:t>
            </a:r>
            <a:br>
              <a:rPr lang="ru-RU" altLang="ru-RU" sz="2000" dirty="0"/>
            </a:br>
            <a:r>
              <a:rPr lang="ru-RU" altLang="ru-RU" sz="2000" dirty="0"/>
              <a:t>у работника по истечении шести месяцев его непрерывной работы </a:t>
            </a:r>
            <a:br>
              <a:rPr lang="ru-RU" altLang="ru-RU" sz="2000" dirty="0"/>
            </a:br>
            <a:r>
              <a:rPr lang="ru-RU" altLang="ru-RU" sz="2000" dirty="0"/>
              <a:t>у данного работодателя. Отпуск за второй и последующие годы работы может предоставляться в любое время рабочего года </a:t>
            </a:r>
            <a:br>
              <a:rPr lang="ru-RU" altLang="ru-RU" sz="2000" dirty="0"/>
            </a:br>
            <a:r>
              <a:rPr lang="ru-RU" altLang="ru-RU" sz="2000" dirty="0"/>
              <a:t>в соответствии с очередностью предоставления ежегодных оплачиваемых отпусков, установленной у данного работодателя.</a:t>
            </a:r>
          </a:p>
          <a:p>
            <a:pPr marL="268288" indent="-268288" algn="just">
              <a:spcBef>
                <a:spcPts val="600"/>
              </a:spcBef>
            </a:pPr>
            <a:r>
              <a:rPr lang="ru-RU" altLang="ru-RU" sz="2000" dirty="0"/>
              <a:t>По соглашению между работником и работодателем ежегодный оплачиваемый отпуск может быть разделен на части. При этом хотя бы одна из частей этого отпуска должна быть не менее </a:t>
            </a:r>
            <a:br>
              <a:rPr lang="ru-RU" altLang="ru-RU" sz="2000" dirty="0"/>
            </a:br>
            <a:r>
              <a:rPr lang="ru-RU" altLang="ru-RU" sz="2000" dirty="0"/>
              <a:t>14 календарных дней.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74239DF-2AFE-4EBA-81E7-C9C8F7BAC0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29</a:t>
            </a:fld>
            <a:endParaRPr lang="ru-RU" altLang="ru-RU"/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7650F35E-201F-46A2-A3D4-7D98360E959A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464400" y="64845"/>
            <a:ext cx="540000" cy="5400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1C83544-DB4C-4DFC-9A3E-8F79AB771AAE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14060" y="365128"/>
            <a:ext cx="1042316" cy="868597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7A8B25-BEBE-4BC3-8C3F-F957B7032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2233" y="288000"/>
            <a:ext cx="5599534" cy="602414"/>
          </a:xfrm>
        </p:spPr>
        <p:txBody>
          <a:bodyPr/>
          <a:lstStyle/>
          <a:p>
            <a:pPr>
              <a:defRPr/>
            </a:pPr>
            <a:r>
              <a:rPr lang="ru-RU" dirty="0"/>
              <a:t>Понятие трудовых отношений</a:t>
            </a:r>
          </a:p>
        </p:txBody>
      </p:sp>
      <p:sp>
        <p:nvSpPr>
          <p:cNvPr id="10243" name="Объект 2">
            <a:extLst>
              <a:ext uri="{FF2B5EF4-FFF2-40B4-BE49-F238E27FC236}">
                <a16:creationId xmlns:a16="http://schemas.microsoft.com/office/drawing/2014/main" id="{5845D23C-F4CF-4214-A5A9-289B0D739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000" y="4077072"/>
            <a:ext cx="7560000" cy="2027659"/>
          </a:xfrm>
          <a:prstGeom prst="snip2SameRect">
            <a:avLst/>
          </a:prstGeom>
          <a:ln>
            <a:gradFill flip="none" rotWithShape="1">
              <a:lin ang="5400000" scaled="1"/>
              <a:tileRect/>
            </a:gradFill>
          </a:ln>
        </p:spPr>
        <p:txBody>
          <a:bodyPr tIns="36000" rIns="144000" bIns="36000"/>
          <a:lstStyle/>
          <a:p>
            <a:pPr algn="ctr"/>
            <a:r>
              <a:rPr lang="ru-RU" altLang="ru-RU" sz="2400" b="1" dirty="0"/>
              <a:t>Трудовые отношения важно отличать</a:t>
            </a:r>
            <a:br>
              <a:rPr lang="ru-RU" altLang="ru-RU" sz="2400" b="1" dirty="0"/>
            </a:br>
            <a:r>
              <a:rPr lang="ru-RU" altLang="ru-RU" sz="2400" b="1" dirty="0"/>
              <a:t>от гражданско-правовых!</a:t>
            </a:r>
            <a:r>
              <a:rPr lang="en-US" altLang="ru-RU" sz="2400" b="1" dirty="0"/>
              <a:t> </a:t>
            </a:r>
            <a:endParaRPr lang="ru-RU" altLang="ru-RU" sz="2400" b="1" dirty="0"/>
          </a:p>
          <a:p>
            <a:pPr marL="176176" indent="0" algn="just">
              <a:buNone/>
            </a:pPr>
            <a:r>
              <a:rPr lang="ru-RU" altLang="ru-RU" sz="2400" i="1" dirty="0"/>
              <a:t>Трудовые отношения налагают гораздо больше обязательств на работодателя и  повышают социальную защищенность работника.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173801ED-79E0-402E-8111-BC5594CF5D6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3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75C37FD9-7DC2-4753-84F1-F0A16B870004}"/>
              </a:ext>
            </a:extLst>
          </p:cNvPr>
          <p:cNvSpPr/>
          <p:nvPr/>
        </p:nvSpPr>
        <p:spPr>
          <a:xfrm>
            <a:off x="827583" y="890413"/>
            <a:ext cx="7560000" cy="3060000"/>
          </a:xfrm>
          <a:prstGeom prst="rect">
            <a:avLst/>
          </a:prstGeo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alpha val="0"/>
                    <a:lumMod val="10000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180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685800" eaLnBrk="1" fontAlgn="auto" hangingPunct="1">
              <a:lnSpc>
                <a:spcPct val="90000"/>
              </a:lnSpc>
              <a:spcAft>
                <a:spcPts val="0"/>
              </a:spcAft>
            </a:pPr>
            <a:r>
              <a:rPr lang="ru-RU" altLang="ru-RU" sz="24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Это отношения, основанные на соглашении между работником и работодателем </a:t>
            </a:r>
            <a:br>
              <a:rPr lang="ru-RU" altLang="ru-RU" sz="24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</a:br>
            <a:r>
              <a:rPr lang="ru-RU" altLang="ru-RU" sz="24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о личном выполнении работником </a:t>
            </a:r>
            <a:br>
              <a:rPr lang="ru-RU" altLang="ru-RU" sz="24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</a:br>
            <a:r>
              <a:rPr lang="ru-RU" altLang="ru-RU" sz="24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за плату трудовой функции в интересах, под управлением и контролем работодателя, подчинении работника правилам внутреннего трудового распорядка</a:t>
            </a:r>
            <a:r>
              <a:rPr lang="ru-RU" altLang="ru-RU" sz="24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 </a:t>
            </a:r>
            <a:br>
              <a:rPr lang="ru-RU" altLang="ru-RU" sz="24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</a:br>
            <a:r>
              <a:rPr lang="ru-RU" altLang="ru-RU" sz="24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при обеспечении работодателем условий труда, предусмотренных различными источниками трудового права</a:t>
            </a:r>
            <a:r>
              <a:rPr lang="ru-RU" altLang="ru-RU" sz="24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04B58AA-21A3-4E7E-8218-C542997CEA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46893" y="2189390"/>
            <a:ext cx="2340844" cy="2479219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244737-3FF2-41B9-95B2-5A641C1AA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2253" y="288000"/>
            <a:ext cx="5239494" cy="54359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r>
              <a:rPr lang="ru-RU" dirty="0"/>
              <a:t>Источники трудового права</a:t>
            </a:r>
          </a:p>
        </p:txBody>
      </p:sp>
      <p:sp>
        <p:nvSpPr>
          <p:cNvPr id="11267" name="Объект 2">
            <a:extLst>
              <a:ext uri="{FF2B5EF4-FFF2-40B4-BE49-F238E27FC236}">
                <a16:creationId xmlns:a16="http://schemas.microsoft.com/office/drawing/2014/main" id="{C36F293C-62EE-4ED2-A638-36E179345B7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467544" y="1124744"/>
            <a:ext cx="6563097" cy="4977132"/>
          </a:xfrm>
          <a:prstGeom prst="snip2SameRect">
            <a:avLst>
              <a:gd name="adj1" fmla="val 15400"/>
              <a:gd name="adj2" fmla="val 0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80000"/>
              <a:buFont typeface="Arial Narrow" panose="020B0606020202030204" pitchFamily="34" charset="0"/>
            </a:pPr>
            <a:r>
              <a:rPr lang="ru-RU" altLang="ru-RU" sz="2800" b="1" dirty="0">
                <a:latin typeface="Arial Narrow" panose="020B0606020202030204" pitchFamily="34" charset="0"/>
              </a:rPr>
              <a:t>Трудовой кодекс </a:t>
            </a:r>
            <a:r>
              <a:rPr lang="ru-RU" altLang="ru-RU" sz="2800" dirty="0">
                <a:latin typeface="Arial Narrow" panose="020B0606020202030204" pitchFamily="34" charset="0"/>
              </a:rPr>
              <a:t>(ТК) РФ, иные федеральные законы и законы субъектов федерации;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80000"/>
              <a:buFont typeface="Arial Narrow" panose="020B0606020202030204" pitchFamily="34" charset="0"/>
            </a:pPr>
            <a:r>
              <a:rPr lang="ru-RU" altLang="ru-RU" sz="2800" dirty="0">
                <a:latin typeface="Arial Narrow" panose="020B0606020202030204" pitchFamily="34" charset="0"/>
              </a:rPr>
              <a:t>Иные нормативно-правовые акты федерального уровня, субъектов федерации и органов местного самоуправления;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80000"/>
              <a:buFont typeface="Arial Narrow" panose="020B0606020202030204" pitchFamily="34" charset="0"/>
            </a:pPr>
            <a:r>
              <a:rPr lang="ru-RU" altLang="ru-RU" sz="2800" dirty="0">
                <a:latin typeface="Arial Narrow" panose="020B0606020202030204" pitchFamily="34" charset="0"/>
              </a:rPr>
              <a:t>Коллективные договоры, соглашения </a:t>
            </a:r>
            <a:br>
              <a:rPr lang="ru-RU" altLang="ru-RU" sz="2800" dirty="0">
                <a:latin typeface="Arial Narrow" panose="020B0606020202030204" pitchFamily="34" charset="0"/>
              </a:rPr>
            </a:br>
            <a:r>
              <a:rPr lang="ru-RU" altLang="ru-RU" sz="2800" dirty="0">
                <a:latin typeface="Arial Narrow" panose="020B0606020202030204" pitchFamily="34" charset="0"/>
              </a:rPr>
              <a:t>и локальные нормативные акты;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80000"/>
              <a:buFont typeface="Arial Narrow" panose="020B0606020202030204" pitchFamily="34" charset="0"/>
            </a:pPr>
            <a:r>
              <a:rPr lang="ru-RU" altLang="ru-RU" sz="2800" dirty="0">
                <a:latin typeface="Arial Narrow" panose="020B0606020202030204" pitchFamily="34" charset="0"/>
              </a:rPr>
              <a:t>Нормы международного права </a:t>
            </a:r>
            <a:br>
              <a:rPr lang="ru-RU" altLang="ru-RU" sz="2800" dirty="0">
                <a:latin typeface="Arial Narrow" panose="020B0606020202030204" pitchFamily="34" charset="0"/>
              </a:rPr>
            </a:br>
            <a:r>
              <a:rPr lang="ru-RU" altLang="ru-RU" sz="2800" dirty="0">
                <a:latin typeface="Arial Narrow" panose="020B0606020202030204" pitchFamily="34" charset="0"/>
              </a:rPr>
              <a:t>и международные договоры РФ.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723384A-7043-4365-837F-04959A9C28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4</a:t>
            </a:fld>
            <a:endParaRPr lang="ru-RU" alt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24287F66-3DB5-4B8A-B9F9-9AF711938C6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3119" t="5235" r="28646" b="12853"/>
          <a:stretch/>
        </p:blipFill>
        <p:spPr>
          <a:xfrm>
            <a:off x="6177154" y="2907895"/>
            <a:ext cx="2880321" cy="310492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F3B6B9-4D1D-40A0-B417-3DC3D2475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0054" y="288000"/>
            <a:ext cx="5443892" cy="523196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altLang="ru-RU" dirty="0"/>
              <a:t/>
            </a:r>
            <a:br>
              <a:rPr lang="ru-RU" altLang="ru-RU" dirty="0"/>
            </a:br>
            <a:r>
              <a:rPr lang="ru-RU" altLang="ru-RU" dirty="0"/>
              <a:t>Стороны трудовых отношений</a:t>
            </a:r>
            <a:br>
              <a:rPr lang="ru-RU" altLang="ru-RU" dirty="0"/>
            </a:br>
            <a:endParaRPr lang="ru-RU" dirty="0"/>
          </a:p>
        </p:txBody>
      </p:sp>
      <p:grpSp>
        <p:nvGrpSpPr>
          <p:cNvPr id="5" name="Группа 4">
            <a:extLst>
              <a:ext uri="{FF2B5EF4-FFF2-40B4-BE49-F238E27FC236}">
                <a16:creationId xmlns:a16="http://schemas.microsoft.com/office/drawing/2014/main" id="{A5340C9F-D973-4171-9B4C-313F73209E49}"/>
              </a:ext>
            </a:extLst>
          </p:cNvPr>
          <p:cNvGrpSpPr/>
          <p:nvPr/>
        </p:nvGrpSpPr>
        <p:grpSpPr>
          <a:xfrm>
            <a:off x="590550" y="1196752"/>
            <a:ext cx="7962900" cy="4863054"/>
            <a:chOff x="971550" y="1196752"/>
            <a:chExt cx="7962900" cy="4863054"/>
          </a:xfrm>
        </p:grpSpPr>
        <p:sp>
          <p:nvSpPr>
            <p:cNvPr id="6" name="Полилиния: фигура 5">
              <a:extLst>
                <a:ext uri="{FF2B5EF4-FFF2-40B4-BE49-F238E27FC236}">
                  <a16:creationId xmlns:a16="http://schemas.microsoft.com/office/drawing/2014/main" id="{82E010D1-A674-4086-9530-0F9E9E450D50}"/>
                </a:ext>
              </a:extLst>
            </p:cNvPr>
            <p:cNvSpPr/>
            <p:nvPr/>
          </p:nvSpPr>
          <p:spPr>
            <a:xfrm flipH="1">
              <a:off x="971550" y="1196752"/>
              <a:ext cx="7962900" cy="2302559"/>
            </a:xfrm>
            <a:custGeom>
              <a:avLst/>
              <a:gdLst>
                <a:gd name="connsiteX0" fmla="*/ 383768 w 7962900"/>
                <a:gd name="connsiteY0" fmla="*/ 0 h 2302559"/>
                <a:gd name="connsiteX1" fmla="*/ 7962900 w 7962900"/>
                <a:gd name="connsiteY1" fmla="*/ 0 h 2302559"/>
                <a:gd name="connsiteX2" fmla="*/ 7962900 w 7962900"/>
                <a:gd name="connsiteY2" fmla="*/ 0 h 2302559"/>
                <a:gd name="connsiteX3" fmla="*/ 7962900 w 7962900"/>
                <a:gd name="connsiteY3" fmla="*/ 1918791 h 2302559"/>
                <a:gd name="connsiteX4" fmla="*/ 7579132 w 7962900"/>
                <a:gd name="connsiteY4" fmla="*/ 2302559 h 2302559"/>
                <a:gd name="connsiteX5" fmla="*/ 0 w 7962900"/>
                <a:gd name="connsiteY5" fmla="*/ 2302559 h 2302559"/>
                <a:gd name="connsiteX6" fmla="*/ 0 w 7962900"/>
                <a:gd name="connsiteY6" fmla="*/ 2302559 h 2302559"/>
                <a:gd name="connsiteX7" fmla="*/ 0 w 7962900"/>
                <a:gd name="connsiteY7" fmla="*/ 383768 h 2302559"/>
                <a:gd name="connsiteX8" fmla="*/ 383768 w 7962900"/>
                <a:gd name="connsiteY8" fmla="*/ 0 h 2302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62900" h="2302559">
                  <a:moveTo>
                    <a:pt x="383768" y="0"/>
                  </a:moveTo>
                  <a:lnTo>
                    <a:pt x="7962900" y="0"/>
                  </a:lnTo>
                  <a:lnTo>
                    <a:pt x="7962900" y="0"/>
                  </a:lnTo>
                  <a:lnTo>
                    <a:pt x="7962900" y="1918791"/>
                  </a:lnTo>
                  <a:cubicBezTo>
                    <a:pt x="7962900" y="2130740"/>
                    <a:pt x="7791081" y="2302559"/>
                    <a:pt x="7579132" y="2302559"/>
                  </a:cubicBezTo>
                  <a:lnTo>
                    <a:pt x="0" y="2302559"/>
                  </a:lnTo>
                  <a:lnTo>
                    <a:pt x="0" y="2302559"/>
                  </a:lnTo>
                  <a:lnTo>
                    <a:pt x="0" y="383768"/>
                  </a:lnTo>
                  <a:cubicBezTo>
                    <a:pt x="0" y="171819"/>
                    <a:pt x="171819" y="0"/>
                    <a:pt x="383768" y="0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gradFill flip="none" rotWithShape="1">
                <a:gsLst>
                  <a:gs pos="51000">
                    <a:schemeClr val="accent1">
                      <a:lumMod val="0"/>
                      <a:lumOff val="100000"/>
                    </a:schemeClr>
                  </a:gs>
                  <a:gs pos="57000">
                    <a:srgbClr val="078777"/>
                  </a:gs>
                  <a:gs pos="100000">
                    <a:srgbClr val="078777"/>
                  </a:gs>
                </a:gsLst>
                <a:lin ang="162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382588" defTabSz="180000" eaLnBrk="1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078877"/>
                </a:buClr>
                <a:buSzPct val="80000"/>
              </a:pPr>
              <a:r>
                <a:rPr lang="ru-RU" sz="2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РАБОТНИК </a:t>
              </a:r>
              <a:r>
                <a:rPr lang="ru-RU" sz="2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– физическое лицо, вступившее в трудовые отношения с работодателем. Вступать в трудовые отношения в качестве работников имеют право лица, достигшие возраста 16 лет, а в случаях и порядке, которые установленном ТК,</a:t>
              </a:r>
              <a:r>
                <a:rPr lang="ru-RU" sz="2400" dirty="0"/>
                <a:t> – </a:t>
              </a:r>
              <a:r>
                <a:rPr lang="ru-RU" sz="2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также лица, не достигшие указанного возраста. </a:t>
              </a:r>
            </a:p>
            <a:p>
              <a:pPr marL="382588" defTabSz="180000" eaLnBrk="1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rgbClr val="078877"/>
                </a:buClr>
                <a:buSzPct val="80000"/>
              </a:pPr>
              <a:r>
                <a:rPr lang="ru-RU" sz="2200" i="1" dirty="0"/>
                <a:t>(Права и обязанности работника определены ст. 21 ТК)</a:t>
              </a:r>
            </a:p>
          </p:txBody>
        </p:sp>
        <p:sp>
          <p:nvSpPr>
            <p:cNvPr id="7" name="Полилиния: фигура 6">
              <a:extLst>
                <a:ext uri="{FF2B5EF4-FFF2-40B4-BE49-F238E27FC236}">
                  <a16:creationId xmlns:a16="http://schemas.microsoft.com/office/drawing/2014/main" id="{76BB0EA7-D775-4FF6-A377-BD3F73CEE54A}"/>
                </a:ext>
              </a:extLst>
            </p:cNvPr>
            <p:cNvSpPr/>
            <p:nvPr/>
          </p:nvSpPr>
          <p:spPr>
            <a:xfrm>
              <a:off x="971550" y="3757247"/>
              <a:ext cx="7962900" cy="2302559"/>
            </a:xfrm>
            <a:custGeom>
              <a:avLst/>
              <a:gdLst>
                <a:gd name="connsiteX0" fmla="*/ 383768 w 7962900"/>
                <a:gd name="connsiteY0" fmla="*/ 0 h 2302559"/>
                <a:gd name="connsiteX1" fmla="*/ 7962900 w 7962900"/>
                <a:gd name="connsiteY1" fmla="*/ 0 h 2302559"/>
                <a:gd name="connsiteX2" fmla="*/ 7962900 w 7962900"/>
                <a:gd name="connsiteY2" fmla="*/ 0 h 2302559"/>
                <a:gd name="connsiteX3" fmla="*/ 7962900 w 7962900"/>
                <a:gd name="connsiteY3" fmla="*/ 1918791 h 2302559"/>
                <a:gd name="connsiteX4" fmla="*/ 7579132 w 7962900"/>
                <a:gd name="connsiteY4" fmla="*/ 2302559 h 2302559"/>
                <a:gd name="connsiteX5" fmla="*/ 0 w 7962900"/>
                <a:gd name="connsiteY5" fmla="*/ 2302559 h 2302559"/>
                <a:gd name="connsiteX6" fmla="*/ 0 w 7962900"/>
                <a:gd name="connsiteY6" fmla="*/ 2302559 h 2302559"/>
                <a:gd name="connsiteX7" fmla="*/ 0 w 7962900"/>
                <a:gd name="connsiteY7" fmla="*/ 383768 h 2302559"/>
                <a:gd name="connsiteX8" fmla="*/ 383768 w 7962900"/>
                <a:gd name="connsiteY8" fmla="*/ 0 h 23025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962900" h="2302559">
                  <a:moveTo>
                    <a:pt x="383768" y="0"/>
                  </a:moveTo>
                  <a:lnTo>
                    <a:pt x="7962900" y="0"/>
                  </a:lnTo>
                  <a:lnTo>
                    <a:pt x="7962900" y="0"/>
                  </a:lnTo>
                  <a:lnTo>
                    <a:pt x="7962900" y="1918791"/>
                  </a:lnTo>
                  <a:cubicBezTo>
                    <a:pt x="7962900" y="2130740"/>
                    <a:pt x="7791081" y="2302559"/>
                    <a:pt x="7579132" y="2302559"/>
                  </a:cubicBezTo>
                  <a:lnTo>
                    <a:pt x="0" y="2302559"/>
                  </a:lnTo>
                  <a:lnTo>
                    <a:pt x="0" y="2302559"/>
                  </a:lnTo>
                  <a:lnTo>
                    <a:pt x="0" y="383768"/>
                  </a:lnTo>
                  <a:cubicBezTo>
                    <a:pt x="0" y="171819"/>
                    <a:pt x="171819" y="0"/>
                    <a:pt x="383768" y="0"/>
                  </a:cubicBezTo>
                  <a:close/>
                </a:path>
              </a:pathLst>
            </a:custGeom>
            <a:solidFill>
              <a:schemeClr val="bg1"/>
            </a:solidFill>
            <a:ln w="57150">
              <a:gradFill flip="none" rotWithShape="1">
                <a:gsLst>
                  <a:gs pos="51000">
                    <a:schemeClr val="accent1">
                      <a:lumMod val="0"/>
                      <a:lumOff val="100000"/>
                    </a:schemeClr>
                  </a:gs>
                  <a:gs pos="57000">
                    <a:srgbClr val="078777"/>
                  </a:gs>
                  <a:gs pos="100000">
                    <a:srgbClr val="078777"/>
                  </a:gs>
                </a:gsLst>
                <a:lin ang="5400000" scaled="1"/>
                <a:tileRect/>
              </a:gradFill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36000" tIns="36000" rIns="36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382588" defTabSz="180000" eaLnBrk="1" hangingPunct="1">
                <a:lnSpc>
                  <a:spcPct val="90000"/>
                </a:lnSpc>
                <a:spcBef>
                  <a:spcPts val="600"/>
                </a:spcBef>
                <a:spcAft>
                  <a:spcPts val="600"/>
                </a:spcAft>
                <a:buClr>
                  <a:srgbClr val="078877"/>
                </a:buClr>
                <a:buSzPct val="80000"/>
              </a:pPr>
              <a:r>
                <a:rPr lang="ru-RU" sz="2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РАБОТОДАТЕЛЬ</a:t>
              </a:r>
              <a:r>
                <a:rPr lang="ru-RU" sz="2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 – юридическое лицо или физическое лицо (нанимающий работников для осуществления предпринимательской деятельности или в целях личного обслуживания/ведения домашнего хозяйства), вступившее </a:t>
              </a:r>
              <a:br>
                <a:rPr lang="ru-RU" sz="2400" dirty="0">
                  <a:solidFill>
                    <a:schemeClr val="tx1"/>
                  </a:solidFill>
                  <a:latin typeface="Arial Narrow" panose="020B0606020202030204" pitchFamily="34" charset="0"/>
                </a:rPr>
              </a:br>
              <a:r>
                <a:rPr lang="ru-RU" sz="24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в трудовые отношения с работником. </a:t>
              </a:r>
            </a:p>
            <a:p>
              <a:pPr marL="382588" defTabSz="180000" eaLnBrk="1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>
                  <a:srgbClr val="078877"/>
                </a:buClr>
                <a:buSzPct val="80000"/>
              </a:pPr>
              <a:r>
                <a:rPr lang="ru-RU" sz="2200" i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(Права и обязанности работодателя определены ст. 22 ТК)</a:t>
              </a:r>
            </a:p>
          </p:txBody>
        </p:sp>
      </p:grp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20FBB61-53E3-46BD-9BBB-5B3FE35C94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5</a:t>
            </a:fld>
            <a:endParaRPr lang="ru-RU" altLang="ru-RU"/>
          </a:p>
        </p:txBody>
      </p:sp>
      <p:grpSp>
        <p:nvGrpSpPr>
          <p:cNvPr id="8" name="Group 14">
            <a:extLst>
              <a:ext uri="{FF2B5EF4-FFF2-40B4-BE49-F238E27FC236}">
                <a16:creationId xmlns:a16="http://schemas.microsoft.com/office/drawing/2014/main" id="{509429A0-40E3-43E2-AEF4-06572A7B82BD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081017" y="2466695"/>
            <a:ext cx="333115" cy="1044000"/>
            <a:chOff x="1951038" y="2127251"/>
            <a:chExt cx="615950" cy="1930400"/>
          </a:xfrm>
        </p:grpSpPr>
        <p:sp>
          <p:nvSpPr>
            <p:cNvPr id="9" name="Freeform 183">
              <a:extLst>
                <a:ext uri="{FF2B5EF4-FFF2-40B4-BE49-F238E27FC236}">
                  <a16:creationId xmlns:a16="http://schemas.microsoft.com/office/drawing/2014/main" id="{EB658D26-BC2E-4530-A2E5-10C7DC62768D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951038" y="2127251"/>
              <a:ext cx="615950" cy="1930400"/>
            </a:xfrm>
            <a:custGeom>
              <a:avLst/>
              <a:gdLst>
                <a:gd name="T0" fmla="*/ 268288 w 388"/>
                <a:gd name="T1" fmla="*/ 25400 h 1216"/>
                <a:gd name="T2" fmla="*/ 249238 w 388"/>
                <a:gd name="T3" fmla="*/ 142875 h 1216"/>
                <a:gd name="T4" fmla="*/ 247650 w 388"/>
                <a:gd name="T5" fmla="*/ 185738 h 1216"/>
                <a:gd name="T6" fmla="*/ 277813 w 388"/>
                <a:gd name="T7" fmla="*/ 201613 h 1216"/>
                <a:gd name="T8" fmla="*/ 282575 w 388"/>
                <a:gd name="T9" fmla="*/ 268288 h 1216"/>
                <a:gd name="T10" fmla="*/ 173038 w 388"/>
                <a:gd name="T11" fmla="*/ 325438 h 1216"/>
                <a:gd name="T12" fmla="*/ 174625 w 388"/>
                <a:gd name="T13" fmla="*/ 1004888 h 1216"/>
                <a:gd name="T14" fmla="*/ 174625 w 388"/>
                <a:gd name="T15" fmla="*/ 1058863 h 1216"/>
                <a:gd name="T16" fmla="*/ 182563 w 388"/>
                <a:gd name="T17" fmla="*/ 1438275 h 1216"/>
                <a:gd name="T18" fmla="*/ 188913 w 388"/>
                <a:gd name="T19" fmla="*/ 1627188 h 1216"/>
                <a:gd name="T20" fmla="*/ 217488 w 388"/>
                <a:gd name="T21" fmla="*/ 1711325 h 1216"/>
                <a:gd name="T22" fmla="*/ 193675 w 388"/>
                <a:gd name="T23" fmla="*/ 1824038 h 1216"/>
                <a:gd name="T24" fmla="*/ 201613 w 388"/>
                <a:gd name="T25" fmla="*/ 1887538 h 1216"/>
                <a:gd name="T26" fmla="*/ 263525 w 388"/>
                <a:gd name="T27" fmla="*/ 1890713 h 1216"/>
                <a:gd name="T28" fmla="*/ 288925 w 388"/>
                <a:gd name="T29" fmla="*/ 1820863 h 1216"/>
                <a:gd name="T30" fmla="*/ 301625 w 388"/>
                <a:gd name="T31" fmla="*/ 1787525 h 1216"/>
                <a:gd name="T32" fmla="*/ 317500 w 388"/>
                <a:gd name="T33" fmla="*/ 1725613 h 1216"/>
                <a:gd name="T34" fmla="*/ 314325 w 388"/>
                <a:gd name="T35" fmla="*/ 1679575 h 1216"/>
                <a:gd name="T36" fmla="*/ 311150 w 388"/>
                <a:gd name="T37" fmla="*/ 1487488 h 1216"/>
                <a:gd name="T38" fmla="*/ 368300 w 388"/>
                <a:gd name="T39" fmla="*/ 1073150 h 1216"/>
                <a:gd name="T40" fmla="*/ 404813 w 388"/>
                <a:gd name="T41" fmla="*/ 1225550 h 1216"/>
                <a:gd name="T42" fmla="*/ 442913 w 388"/>
                <a:gd name="T43" fmla="*/ 1450975 h 1216"/>
                <a:gd name="T44" fmla="*/ 455613 w 388"/>
                <a:gd name="T45" fmla="*/ 1638300 h 1216"/>
                <a:gd name="T46" fmla="*/ 458788 w 388"/>
                <a:gd name="T47" fmla="*/ 1681163 h 1216"/>
                <a:gd name="T48" fmla="*/ 447675 w 388"/>
                <a:gd name="T49" fmla="*/ 1724025 h 1216"/>
                <a:gd name="T50" fmla="*/ 465138 w 388"/>
                <a:gd name="T51" fmla="*/ 1814513 h 1216"/>
                <a:gd name="T52" fmla="*/ 482600 w 388"/>
                <a:gd name="T53" fmla="*/ 1846263 h 1216"/>
                <a:gd name="T54" fmla="*/ 514350 w 388"/>
                <a:gd name="T55" fmla="*/ 1917700 h 1216"/>
                <a:gd name="T56" fmla="*/ 569913 w 388"/>
                <a:gd name="T57" fmla="*/ 1927225 h 1216"/>
                <a:gd name="T58" fmla="*/ 588963 w 388"/>
                <a:gd name="T59" fmla="*/ 1857375 h 1216"/>
                <a:gd name="T60" fmla="*/ 557213 w 388"/>
                <a:gd name="T61" fmla="*/ 1766888 h 1216"/>
                <a:gd name="T62" fmla="*/ 552450 w 388"/>
                <a:gd name="T63" fmla="*/ 1716088 h 1216"/>
                <a:gd name="T64" fmla="*/ 563563 w 388"/>
                <a:gd name="T65" fmla="*/ 1673225 h 1216"/>
                <a:gd name="T66" fmla="*/ 571500 w 388"/>
                <a:gd name="T67" fmla="*/ 1527175 h 1216"/>
                <a:gd name="T68" fmla="*/ 573088 w 388"/>
                <a:gd name="T69" fmla="*/ 1103313 h 1216"/>
                <a:gd name="T70" fmla="*/ 566738 w 388"/>
                <a:gd name="T71" fmla="*/ 969963 h 1216"/>
                <a:gd name="T72" fmla="*/ 585788 w 388"/>
                <a:gd name="T73" fmla="*/ 960438 h 1216"/>
                <a:gd name="T74" fmla="*/ 587375 w 388"/>
                <a:gd name="T75" fmla="*/ 903288 h 1216"/>
                <a:gd name="T76" fmla="*/ 612775 w 388"/>
                <a:gd name="T77" fmla="*/ 798513 h 1216"/>
                <a:gd name="T78" fmla="*/ 606425 w 388"/>
                <a:gd name="T79" fmla="*/ 738188 h 1216"/>
                <a:gd name="T80" fmla="*/ 603250 w 388"/>
                <a:gd name="T81" fmla="*/ 608013 h 1216"/>
                <a:gd name="T82" fmla="*/ 582613 w 388"/>
                <a:gd name="T83" fmla="*/ 395288 h 1216"/>
                <a:gd name="T84" fmla="*/ 522288 w 388"/>
                <a:gd name="T85" fmla="*/ 333375 h 1216"/>
                <a:gd name="T86" fmla="*/ 409575 w 388"/>
                <a:gd name="T87" fmla="*/ 284163 h 1216"/>
                <a:gd name="T88" fmla="*/ 406400 w 388"/>
                <a:gd name="T89" fmla="*/ 196850 h 1216"/>
                <a:gd name="T90" fmla="*/ 425450 w 388"/>
                <a:gd name="T91" fmla="*/ 190500 h 1216"/>
                <a:gd name="T92" fmla="*/ 430213 w 388"/>
                <a:gd name="T93" fmla="*/ 131763 h 1216"/>
                <a:gd name="T94" fmla="*/ 422275 w 388"/>
                <a:gd name="T95" fmla="*/ 58738 h 1216"/>
                <a:gd name="T96" fmla="*/ 350838 w 388"/>
                <a:gd name="T97" fmla="*/ 1588 h 1216"/>
                <a:gd name="T98" fmla="*/ 119063 w 388"/>
                <a:gd name="T99" fmla="*/ 347663 h 1216"/>
                <a:gd name="T100" fmla="*/ 95250 w 388"/>
                <a:gd name="T101" fmla="*/ 539750 h 1216"/>
                <a:gd name="T102" fmla="*/ 61913 w 388"/>
                <a:gd name="T103" fmla="*/ 908050 h 1216"/>
                <a:gd name="T104" fmla="*/ 66675 w 388"/>
                <a:gd name="T105" fmla="*/ 990600 h 1216"/>
                <a:gd name="T106" fmla="*/ 74613 w 388"/>
                <a:gd name="T107" fmla="*/ 1036638 h 1216"/>
                <a:gd name="T108" fmla="*/ 127000 w 388"/>
                <a:gd name="T109" fmla="*/ 1452563 h 1216"/>
                <a:gd name="T110" fmla="*/ 147638 w 388"/>
                <a:gd name="T111" fmla="*/ 1052513 h 1216"/>
                <a:gd name="T112" fmla="*/ 146050 w 388"/>
                <a:gd name="T113" fmla="*/ 987425 h 121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88" h="1216">
                  <a:moveTo>
                    <a:pt x="208" y="0"/>
                  </a:moveTo>
                  <a:lnTo>
                    <a:pt x="208" y="0"/>
                  </a:lnTo>
                  <a:lnTo>
                    <a:pt x="200" y="0"/>
                  </a:lnTo>
                  <a:lnTo>
                    <a:pt x="191" y="3"/>
                  </a:lnTo>
                  <a:lnTo>
                    <a:pt x="183" y="6"/>
                  </a:lnTo>
                  <a:lnTo>
                    <a:pt x="176" y="10"/>
                  </a:lnTo>
                  <a:lnTo>
                    <a:pt x="169" y="16"/>
                  </a:lnTo>
                  <a:lnTo>
                    <a:pt x="164" y="22"/>
                  </a:lnTo>
                  <a:lnTo>
                    <a:pt x="161" y="29"/>
                  </a:lnTo>
                  <a:lnTo>
                    <a:pt x="158" y="37"/>
                  </a:lnTo>
                  <a:lnTo>
                    <a:pt x="157" y="55"/>
                  </a:lnTo>
                  <a:lnTo>
                    <a:pt x="157" y="72"/>
                  </a:lnTo>
                  <a:lnTo>
                    <a:pt x="157" y="90"/>
                  </a:lnTo>
                  <a:lnTo>
                    <a:pt x="156" y="92"/>
                  </a:lnTo>
                  <a:lnTo>
                    <a:pt x="154" y="99"/>
                  </a:lnTo>
                  <a:lnTo>
                    <a:pt x="153" y="103"/>
                  </a:lnTo>
                  <a:lnTo>
                    <a:pt x="153" y="107"/>
                  </a:lnTo>
                  <a:lnTo>
                    <a:pt x="154" y="113"/>
                  </a:lnTo>
                  <a:lnTo>
                    <a:pt x="156" y="117"/>
                  </a:lnTo>
                  <a:lnTo>
                    <a:pt x="158" y="121"/>
                  </a:lnTo>
                  <a:lnTo>
                    <a:pt x="161" y="124"/>
                  </a:lnTo>
                  <a:lnTo>
                    <a:pt x="164" y="125"/>
                  </a:lnTo>
                  <a:lnTo>
                    <a:pt x="168" y="126"/>
                  </a:lnTo>
                  <a:lnTo>
                    <a:pt x="173" y="127"/>
                  </a:lnTo>
                  <a:lnTo>
                    <a:pt x="175" y="127"/>
                  </a:lnTo>
                  <a:lnTo>
                    <a:pt x="177" y="137"/>
                  </a:lnTo>
                  <a:lnTo>
                    <a:pt x="178" y="147"/>
                  </a:lnTo>
                  <a:lnTo>
                    <a:pt x="179" y="155"/>
                  </a:lnTo>
                  <a:lnTo>
                    <a:pt x="179" y="162"/>
                  </a:lnTo>
                  <a:lnTo>
                    <a:pt x="178" y="169"/>
                  </a:lnTo>
                  <a:lnTo>
                    <a:pt x="175" y="174"/>
                  </a:lnTo>
                  <a:lnTo>
                    <a:pt x="170" y="179"/>
                  </a:lnTo>
                  <a:lnTo>
                    <a:pt x="160" y="185"/>
                  </a:lnTo>
                  <a:lnTo>
                    <a:pt x="145" y="192"/>
                  </a:lnTo>
                  <a:lnTo>
                    <a:pt x="127" y="199"/>
                  </a:lnTo>
                  <a:lnTo>
                    <a:pt x="109" y="205"/>
                  </a:lnTo>
                  <a:lnTo>
                    <a:pt x="101" y="208"/>
                  </a:lnTo>
                  <a:lnTo>
                    <a:pt x="101" y="632"/>
                  </a:lnTo>
                  <a:lnTo>
                    <a:pt x="102" y="633"/>
                  </a:lnTo>
                  <a:lnTo>
                    <a:pt x="110" y="633"/>
                  </a:lnTo>
                  <a:lnTo>
                    <a:pt x="112" y="633"/>
                  </a:lnTo>
                  <a:lnTo>
                    <a:pt x="111" y="640"/>
                  </a:lnTo>
                  <a:lnTo>
                    <a:pt x="110" y="647"/>
                  </a:lnTo>
                  <a:lnTo>
                    <a:pt x="109" y="654"/>
                  </a:lnTo>
                  <a:lnTo>
                    <a:pt x="110" y="667"/>
                  </a:lnTo>
                  <a:lnTo>
                    <a:pt x="110" y="674"/>
                  </a:lnTo>
                  <a:lnTo>
                    <a:pt x="101" y="672"/>
                  </a:lnTo>
                  <a:lnTo>
                    <a:pt x="101" y="906"/>
                  </a:lnTo>
                  <a:lnTo>
                    <a:pt x="103" y="906"/>
                  </a:lnTo>
                  <a:lnTo>
                    <a:pt x="115" y="906"/>
                  </a:lnTo>
                  <a:lnTo>
                    <a:pt x="119" y="906"/>
                  </a:lnTo>
                  <a:lnTo>
                    <a:pt x="118" y="937"/>
                  </a:lnTo>
                  <a:lnTo>
                    <a:pt x="116" y="985"/>
                  </a:lnTo>
                  <a:lnTo>
                    <a:pt x="117" y="1004"/>
                  </a:lnTo>
                  <a:lnTo>
                    <a:pt x="119" y="1025"/>
                  </a:lnTo>
                  <a:lnTo>
                    <a:pt x="120" y="1035"/>
                  </a:lnTo>
                  <a:lnTo>
                    <a:pt x="122" y="1044"/>
                  </a:lnTo>
                  <a:lnTo>
                    <a:pt x="125" y="1053"/>
                  </a:lnTo>
                  <a:lnTo>
                    <a:pt x="128" y="1060"/>
                  </a:lnTo>
                  <a:lnTo>
                    <a:pt x="134" y="1070"/>
                  </a:lnTo>
                  <a:lnTo>
                    <a:pt x="137" y="1078"/>
                  </a:lnTo>
                  <a:lnTo>
                    <a:pt x="139" y="1086"/>
                  </a:lnTo>
                  <a:lnTo>
                    <a:pt x="139" y="1096"/>
                  </a:lnTo>
                  <a:lnTo>
                    <a:pt x="138" y="1102"/>
                  </a:lnTo>
                  <a:lnTo>
                    <a:pt x="136" y="1110"/>
                  </a:lnTo>
                  <a:lnTo>
                    <a:pt x="129" y="1129"/>
                  </a:lnTo>
                  <a:lnTo>
                    <a:pt x="122" y="1149"/>
                  </a:lnTo>
                  <a:lnTo>
                    <a:pt x="120" y="1157"/>
                  </a:lnTo>
                  <a:lnTo>
                    <a:pt x="119" y="1163"/>
                  </a:lnTo>
                  <a:lnTo>
                    <a:pt x="120" y="1173"/>
                  </a:lnTo>
                  <a:lnTo>
                    <a:pt x="122" y="1179"/>
                  </a:lnTo>
                  <a:lnTo>
                    <a:pt x="124" y="1184"/>
                  </a:lnTo>
                  <a:lnTo>
                    <a:pt x="127" y="1189"/>
                  </a:lnTo>
                  <a:lnTo>
                    <a:pt x="132" y="1192"/>
                  </a:lnTo>
                  <a:lnTo>
                    <a:pt x="137" y="1194"/>
                  </a:lnTo>
                  <a:lnTo>
                    <a:pt x="145" y="1195"/>
                  </a:lnTo>
                  <a:lnTo>
                    <a:pt x="152" y="1195"/>
                  </a:lnTo>
                  <a:lnTo>
                    <a:pt x="160" y="1193"/>
                  </a:lnTo>
                  <a:lnTo>
                    <a:pt x="166" y="1191"/>
                  </a:lnTo>
                  <a:lnTo>
                    <a:pt x="172" y="1188"/>
                  </a:lnTo>
                  <a:lnTo>
                    <a:pt x="176" y="1184"/>
                  </a:lnTo>
                  <a:lnTo>
                    <a:pt x="180" y="1180"/>
                  </a:lnTo>
                  <a:lnTo>
                    <a:pt x="182" y="1175"/>
                  </a:lnTo>
                  <a:lnTo>
                    <a:pt x="182" y="1168"/>
                  </a:lnTo>
                  <a:lnTo>
                    <a:pt x="182" y="1147"/>
                  </a:lnTo>
                  <a:lnTo>
                    <a:pt x="182" y="1143"/>
                  </a:lnTo>
                  <a:lnTo>
                    <a:pt x="183" y="1139"/>
                  </a:lnTo>
                  <a:lnTo>
                    <a:pt x="185" y="1136"/>
                  </a:lnTo>
                  <a:lnTo>
                    <a:pt x="187" y="1133"/>
                  </a:lnTo>
                  <a:lnTo>
                    <a:pt x="189" y="1129"/>
                  </a:lnTo>
                  <a:lnTo>
                    <a:pt x="190" y="1126"/>
                  </a:lnTo>
                  <a:lnTo>
                    <a:pt x="189" y="1116"/>
                  </a:lnTo>
                  <a:lnTo>
                    <a:pt x="189" y="1111"/>
                  </a:lnTo>
                  <a:lnTo>
                    <a:pt x="190" y="1105"/>
                  </a:lnTo>
                  <a:lnTo>
                    <a:pt x="192" y="1099"/>
                  </a:lnTo>
                  <a:lnTo>
                    <a:pt x="196" y="1093"/>
                  </a:lnTo>
                  <a:lnTo>
                    <a:pt x="200" y="1087"/>
                  </a:lnTo>
                  <a:lnTo>
                    <a:pt x="202" y="1083"/>
                  </a:lnTo>
                  <a:lnTo>
                    <a:pt x="202" y="1079"/>
                  </a:lnTo>
                  <a:lnTo>
                    <a:pt x="201" y="1075"/>
                  </a:lnTo>
                  <a:lnTo>
                    <a:pt x="198" y="1068"/>
                  </a:lnTo>
                  <a:lnTo>
                    <a:pt x="198" y="1064"/>
                  </a:lnTo>
                  <a:lnTo>
                    <a:pt x="198" y="1058"/>
                  </a:lnTo>
                  <a:lnTo>
                    <a:pt x="199" y="1051"/>
                  </a:lnTo>
                  <a:lnTo>
                    <a:pt x="199" y="1042"/>
                  </a:lnTo>
                  <a:lnTo>
                    <a:pt x="198" y="1017"/>
                  </a:lnTo>
                  <a:lnTo>
                    <a:pt x="195" y="975"/>
                  </a:lnTo>
                  <a:lnTo>
                    <a:pt x="193" y="959"/>
                  </a:lnTo>
                  <a:lnTo>
                    <a:pt x="196" y="937"/>
                  </a:lnTo>
                  <a:lnTo>
                    <a:pt x="206" y="852"/>
                  </a:lnTo>
                  <a:lnTo>
                    <a:pt x="218" y="760"/>
                  </a:lnTo>
                  <a:lnTo>
                    <a:pt x="225" y="717"/>
                  </a:lnTo>
                  <a:lnTo>
                    <a:pt x="229" y="691"/>
                  </a:lnTo>
                  <a:lnTo>
                    <a:pt x="232" y="676"/>
                  </a:lnTo>
                  <a:lnTo>
                    <a:pt x="234" y="690"/>
                  </a:lnTo>
                  <a:lnTo>
                    <a:pt x="239" y="718"/>
                  </a:lnTo>
                  <a:lnTo>
                    <a:pt x="247" y="749"/>
                  </a:lnTo>
                  <a:lnTo>
                    <a:pt x="251" y="763"/>
                  </a:lnTo>
                  <a:lnTo>
                    <a:pt x="255" y="772"/>
                  </a:lnTo>
                  <a:lnTo>
                    <a:pt x="258" y="782"/>
                  </a:lnTo>
                  <a:lnTo>
                    <a:pt x="262" y="799"/>
                  </a:lnTo>
                  <a:lnTo>
                    <a:pt x="266" y="819"/>
                  </a:lnTo>
                  <a:lnTo>
                    <a:pt x="270" y="840"/>
                  </a:lnTo>
                  <a:lnTo>
                    <a:pt x="276" y="883"/>
                  </a:lnTo>
                  <a:lnTo>
                    <a:pt x="279" y="914"/>
                  </a:lnTo>
                  <a:lnTo>
                    <a:pt x="280" y="927"/>
                  </a:lnTo>
                  <a:lnTo>
                    <a:pt x="281" y="943"/>
                  </a:lnTo>
                  <a:lnTo>
                    <a:pt x="282" y="980"/>
                  </a:lnTo>
                  <a:lnTo>
                    <a:pt x="284" y="1013"/>
                  </a:lnTo>
                  <a:lnTo>
                    <a:pt x="285" y="1026"/>
                  </a:lnTo>
                  <a:lnTo>
                    <a:pt x="286" y="1030"/>
                  </a:lnTo>
                  <a:lnTo>
                    <a:pt x="287" y="1032"/>
                  </a:lnTo>
                  <a:lnTo>
                    <a:pt x="291" y="1039"/>
                  </a:lnTo>
                  <a:lnTo>
                    <a:pt x="295" y="1046"/>
                  </a:lnTo>
                  <a:lnTo>
                    <a:pt x="297" y="1052"/>
                  </a:lnTo>
                  <a:lnTo>
                    <a:pt x="294" y="1054"/>
                  </a:lnTo>
                  <a:lnTo>
                    <a:pt x="289" y="1059"/>
                  </a:lnTo>
                  <a:lnTo>
                    <a:pt x="285" y="1063"/>
                  </a:lnTo>
                  <a:lnTo>
                    <a:pt x="283" y="1067"/>
                  </a:lnTo>
                  <a:lnTo>
                    <a:pt x="281" y="1071"/>
                  </a:lnTo>
                  <a:lnTo>
                    <a:pt x="280" y="1076"/>
                  </a:lnTo>
                  <a:lnTo>
                    <a:pt x="281" y="1081"/>
                  </a:lnTo>
                  <a:lnTo>
                    <a:pt x="282" y="1086"/>
                  </a:lnTo>
                  <a:lnTo>
                    <a:pt x="286" y="1096"/>
                  </a:lnTo>
                  <a:lnTo>
                    <a:pt x="290" y="1106"/>
                  </a:lnTo>
                  <a:lnTo>
                    <a:pt x="291" y="1112"/>
                  </a:lnTo>
                  <a:lnTo>
                    <a:pt x="292" y="1118"/>
                  </a:lnTo>
                  <a:lnTo>
                    <a:pt x="292" y="1132"/>
                  </a:lnTo>
                  <a:lnTo>
                    <a:pt x="293" y="1143"/>
                  </a:lnTo>
                  <a:lnTo>
                    <a:pt x="294" y="1147"/>
                  </a:lnTo>
                  <a:lnTo>
                    <a:pt x="296" y="1151"/>
                  </a:lnTo>
                  <a:lnTo>
                    <a:pt x="298" y="1154"/>
                  </a:lnTo>
                  <a:lnTo>
                    <a:pt x="300" y="1156"/>
                  </a:lnTo>
                  <a:lnTo>
                    <a:pt x="303" y="1159"/>
                  </a:lnTo>
                  <a:lnTo>
                    <a:pt x="304" y="1163"/>
                  </a:lnTo>
                  <a:lnTo>
                    <a:pt x="307" y="1176"/>
                  </a:lnTo>
                  <a:lnTo>
                    <a:pt x="311" y="1190"/>
                  </a:lnTo>
                  <a:lnTo>
                    <a:pt x="313" y="1196"/>
                  </a:lnTo>
                  <a:lnTo>
                    <a:pt x="316" y="1200"/>
                  </a:lnTo>
                  <a:lnTo>
                    <a:pt x="320" y="1204"/>
                  </a:lnTo>
                  <a:lnTo>
                    <a:pt x="324" y="1208"/>
                  </a:lnTo>
                  <a:lnTo>
                    <a:pt x="329" y="1211"/>
                  </a:lnTo>
                  <a:lnTo>
                    <a:pt x="334" y="1213"/>
                  </a:lnTo>
                  <a:lnTo>
                    <a:pt x="340" y="1215"/>
                  </a:lnTo>
                  <a:lnTo>
                    <a:pt x="346" y="1216"/>
                  </a:lnTo>
                  <a:lnTo>
                    <a:pt x="352" y="1215"/>
                  </a:lnTo>
                  <a:lnTo>
                    <a:pt x="359" y="1214"/>
                  </a:lnTo>
                  <a:lnTo>
                    <a:pt x="365" y="1211"/>
                  </a:lnTo>
                  <a:lnTo>
                    <a:pt x="369" y="1207"/>
                  </a:lnTo>
                  <a:lnTo>
                    <a:pt x="372" y="1201"/>
                  </a:lnTo>
                  <a:lnTo>
                    <a:pt x="374" y="1195"/>
                  </a:lnTo>
                  <a:lnTo>
                    <a:pt x="374" y="1187"/>
                  </a:lnTo>
                  <a:lnTo>
                    <a:pt x="373" y="1179"/>
                  </a:lnTo>
                  <a:lnTo>
                    <a:pt x="371" y="1170"/>
                  </a:lnTo>
                  <a:lnTo>
                    <a:pt x="368" y="1162"/>
                  </a:lnTo>
                  <a:lnTo>
                    <a:pt x="361" y="1146"/>
                  </a:lnTo>
                  <a:lnTo>
                    <a:pt x="355" y="1133"/>
                  </a:lnTo>
                  <a:lnTo>
                    <a:pt x="351" y="1121"/>
                  </a:lnTo>
                  <a:lnTo>
                    <a:pt x="350" y="1117"/>
                  </a:lnTo>
                  <a:lnTo>
                    <a:pt x="351" y="1113"/>
                  </a:lnTo>
                  <a:lnTo>
                    <a:pt x="353" y="1106"/>
                  </a:lnTo>
                  <a:lnTo>
                    <a:pt x="354" y="1097"/>
                  </a:lnTo>
                  <a:lnTo>
                    <a:pt x="354" y="1093"/>
                  </a:lnTo>
                  <a:lnTo>
                    <a:pt x="353" y="1089"/>
                  </a:lnTo>
                  <a:lnTo>
                    <a:pt x="351" y="1085"/>
                  </a:lnTo>
                  <a:lnTo>
                    <a:pt x="348" y="1081"/>
                  </a:lnTo>
                  <a:lnTo>
                    <a:pt x="346" y="1078"/>
                  </a:lnTo>
                  <a:lnTo>
                    <a:pt x="345" y="1074"/>
                  </a:lnTo>
                  <a:lnTo>
                    <a:pt x="345" y="1071"/>
                  </a:lnTo>
                  <a:lnTo>
                    <a:pt x="346" y="1067"/>
                  </a:lnTo>
                  <a:lnTo>
                    <a:pt x="350" y="1061"/>
                  </a:lnTo>
                  <a:lnTo>
                    <a:pt x="355" y="1054"/>
                  </a:lnTo>
                  <a:lnTo>
                    <a:pt x="357" y="1050"/>
                  </a:lnTo>
                  <a:lnTo>
                    <a:pt x="358" y="1044"/>
                  </a:lnTo>
                  <a:lnTo>
                    <a:pt x="359" y="1027"/>
                  </a:lnTo>
                  <a:lnTo>
                    <a:pt x="360" y="989"/>
                  </a:lnTo>
                  <a:lnTo>
                    <a:pt x="360" y="962"/>
                  </a:lnTo>
                  <a:lnTo>
                    <a:pt x="359" y="919"/>
                  </a:lnTo>
                  <a:lnTo>
                    <a:pt x="359" y="871"/>
                  </a:lnTo>
                  <a:lnTo>
                    <a:pt x="359" y="835"/>
                  </a:lnTo>
                  <a:lnTo>
                    <a:pt x="361" y="797"/>
                  </a:lnTo>
                  <a:lnTo>
                    <a:pt x="361" y="745"/>
                  </a:lnTo>
                  <a:lnTo>
                    <a:pt x="361" y="695"/>
                  </a:lnTo>
                  <a:lnTo>
                    <a:pt x="360" y="674"/>
                  </a:lnTo>
                  <a:lnTo>
                    <a:pt x="359" y="659"/>
                  </a:lnTo>
                  <a:lnTo>
                    <a:pt x="357" y="649"/>
                  </a:lnTo>
                  <a:lnTo>
                    <a:pt x="356" y="639"/>
                  </a:lnTo>
                  <a:lnTo>
                    <a:pt x="356" y="622"/>
                  </a:lnTo>
                  <a:lnTo>
                    <a:pt x="357" y="611"/>
                  </a:lnTo>
                  <a:lnTo>
                    <a:pt x="358" y="607"/>
                  </a:lnTo>
                  <a:lnTo>
                    <a:pt x="360" y="608"/>
                  </a:lnTo>
                  <a:lnTo>
                    <a:pt x="364" y="609"/>
                  </a:lnTo>
                  <a:lnTo>
                    <a:pt x="366" y="609"/>
                  </a:lnTo>
                  <a:lnTo>
                    <a:pt x="368" y="607"/>
                  </a:lnTo>
                  <a:lnTo>
                    <a:pt x="369" y="605"/>
                  </a:lnTo>
                  <a:lnTo>
                    <a:pt x="370" y="602"/>
                  </a:lnTo>
                  <a:lnTo>
                    <a:pt x="369" y="595"/>
                  </a:lnTo>
                  <a:lnTo>
                    <a:pt x="368" y="589"/>
                  </a:lnTo>
                  <a:lnTo>
                    <a:pt x="368" y="581"/>
                  </a:lnTo>
                  <a:lnTo>
                    <a:pt x="370" y="569"/>
                  </a:lnTo>
                  <a:lnTo>
                    <a:pt x="374" y="554"/>
                  </a:lnTo>
                  <a:lnTo>
                    <a:pt x="376" y="540"/>
                  </a:lnTo>
                  <a:lnTo>
                    <a:pt x="379" y="527"/>
                  </a:lnTo>
                  <a:lnTo>
                    <a:pt x="383" y="515"/>
                  </a:lnTo>
                  <a:lnTo>
                    <a:pt x="385" y="509"/>
                  </a:lnTo>
                  <a:lnTo>
                    <a:pt x="386" y="503"/>
                  </a:lnTo>
                  <a:lnTo>
                    <a:pt x="388" y="489"/>
                  </a:lnTo>
                  <a:lnTo>
                    <a:pt x="388" y="482"/>
                  </a:lnTo>
                  <a:lnTo>
                    <a:pt x="387" y="476"/>
                  </a:lnTo>
                  <a:lnTo>
                    <a:pt x="385" y="471"/>
                  </a:lnTo>
                  <a:lnTo>
                    <a:pt x="383" y="467"/>
                  </a:lnTo>
                  <a:lnTo>
                    <a:pt x="382" y="465"/>
                  </a:lnTo>
                  <a:lnTo>
                    <a:pt x="381" y="463"/>
                  </a:lnTo>
                  <a:lnTo>
                    <a:pt x="380" y="455"/>
                  </a:lnTo>
                  <a:lnTo>
                    <a:pt x="381" y="434"/>
                  </a:lnTo>
                  <a:lnTo>
                    <a:pt x="382" y="408"/>
                  </a:lnTo>
                  <a:lnTo>
                    <a:pt x="381" y="395"/>
                  </a:lnTo>
                  <a:lnTo>
                    <a:pt x="380" y="383"/>
                  </a:lnTo>
                  <a:lnTo>
                    <a:pt x="375" y="355"/>
                  </a:lnTo>
                  <a:lnTo>
                    <a:pt x="372" y="323"/>
                  </a:lnTo>
                  <a:lnTo>
                    <a:pt x="369" y="294"/>
                  </a:lnTo>
                  <a:lnTo>
                    <a:pt x="368" y="269"/>
                  </a:lnTo>
                  <a:lnTo>
                    <a:pt x="368" y="259"/>
                  </a:lnTo>
                  <a:lnTo>
                    <a:pt x="367" y="249"/>
                  </a:lnTo>
                  <a:lnTo>
                    <a:pt x="365" y="241"/>
                  </a:lnTo>
                  <a:lnTo>
                    <a:pt x="362" y="233"/>
                  </a:lnTo>
                  <a:lnTo>
                    <a:pt x="357" y="226"/>
                  </a:lnTo>
                  <a:lnTo>
                    <a:pt x="351" y="219"/>
                  </a:lnTo>
                  <a:lnTo>
                    <a:pt x="341" y="214"/>
                  </a:lnTo>
                  <a:lnTo>
                    <a:pt x="329" y="210"/>
                  </a:lnTo>
                  <a:lnTo>
                    <a:pt x="303" y="203"/>
                  </a:lnTo>
                  <a:lnTo>
                    <a:pt x="282" y="196"/>
                  </a:lnTo>
                  <a:lnTo>
                    <a:pt x="268" y="189"/>
                  </a:lnTo>
                  <a:lnTo>
                    <a:pt x="263" y="186"/>
                  </a:lnTo>
                  <a:lnTo>
                    <a:pt x="260" y="183"/>
                  </a:lnTo>
                  <a:lnTo>
                    <a:pt x="258" y="179"/>
                  </a:lnTo>
                  <a:lnTo>
                    <a:pt x="256" y="175"/>
                  </a:lnTo>
                  <a:lnTo>
                    <a:pt x="254" y="165"/>
                  </a:lnTo>
                  <a:lnTo>
                    <a:pt x="254" y="154"/>
                  </a:lnTo>
                  <a:lnTo>
                    <a:pt x="254" y="146"/>
                  </a:lnTo>
                  <a:lnTo>
                    <a:pt x="255" y="133"/>
                  </a:lnTo>
                  <a:lnTo>
                    <a:pt x="256" y="124"/>
                  </a:lnTo>
                  <a:lnTo>
                    <a:pt x="256" y="123"/>
                  </a:lnTo>
                  <a:lnTo>
                    <a:pt x="258" y="122"/>
                  </a:lnTo>
                  <a:lnTo>
                    <a:pt x="261" y="122"/>
                  </a:lnTo>
                  <a:lnTo>
                    <a:pt x="264" y="122"/>
                  </a:lnTo>
                  <a:lnTo>
                    <a:pt x="266" y="121"/>
                  </a:lnTo>
                  <a:lnTo>
                    <a:pt x="268" y="120"/>
                  </a:lnTo>
                  <a:lnTo>
                    <a:pt x="269" y="117"/>
                  </a:lnTo>
                  <a:lnTo>
                    <a:pt x="271" y="107"/>
                  </a:lnTo>
                  <a:lnTo>
                    <a:pt x="272" y="96"/>
                  </a:lnTo>
                  <a:lnTo>
                    <a:pt x="272" y="88"/>
                  </a:lnTo>
                  <a:lnTo>
                    <a:pt x="271" y="83"/>
                  </a:lnTo>
                  <a:lnTo>
                    <a:pt x="269" y="82"/>
                  </a:lnTo>
                  <a:lnTo>
                    <a:pt x="266" y="82"/>
                  </a:lnTo>
                  <a:lnTo>
                    <a:pt x="266" y="66"/>
                  </a:lnTo>
                  <a:lnTo>
                    <a:pt x="266" y="53"/>
                  </a:lnTo>
                  <a:lnTo>
                    <a:pt x="266" y="37"/>
                  </a:lnTo>
                  <a:lnTo>
                    <a:pt x="264" y="30"/>
                  </a:lnTo>
                  <a:lnTo>
                    <a:pt x="261" y="23"/>
                  </a:lnTo>
                  <a:lnTo>
                    <a:pt x="256" y="17"/>
                  </a:lnTo>
                  <a:lnTo>
                    <a:pt x="250" y="12"/>
                  </a:lnTo>
                  <a:lnTo>
                    <a:pt x="242" y="7"/>
                  </a:lnTo>
                  <a:lnTo>
                    <a:pt x="232" y="3"/>
                  </a:lnTo>
                  <a:lnTo>
                    <a:pt x="221" y="1"/>
                  </a:lnTo>
                  <a:lnTo>
                    <a:pt x="208" y="0"/>
                  </a:lnTo>
                  <a:close/>
                  <a:moveTo>
                    <a:pt x="101" y="208"/>
                  </a:moveTo>
                  <a:lnTo>
                    <a:pt x="101" y="208"/>
                  </a:lnTo>
                  <a:lnTo>
                    <a:pt x="87" y="212"/>
                  </a:lnTo>
                  <a:lnTo>
                    <a:pt x="81" y="215"/>
                  </a:lnTo>
                  <a:lnTo>
                    <a:pt x="75" y="219"/>
                  </a:lnTo>
                  <a:lnTo>
                    <a:pt x="71" y="223"/>
                  </a:lnTo>
                  <a:lnTo>
                    <a:pt x="68" y="230"/>
                  </a:lnTo>
                  <a:lnTo>
                    <a:pt x="66" y="237"/>
                  </a:lnTo>
                  <a:lnTo>
                    <a:pt x="65" y="246"/>
                  </a:lnTo>
                  <a:lnTo>
                    <a:pt x="63" y="305"/>
                  </a:lnTo>
                  <a:lnTo>
                    <a:pt x="60" y="340"/>
                  </a:lnTo>
                  <a:lnTo>
                    <a:pt x="57" y="372"/>
                  </a:lnTo>
                  <a:lnTo>
                    <a:pt x="48" y="451"/>
                  </a:lnTo>
                  <a:lnTo>
                    <a:pt x="43" y="491"/>
                  </a:lnTo>
                  <a:lnTo>
                    <a:pt x="41" y="520"/>
                  </a:lnTo>
                  <a:lnTo>
                    <a:pt x="39" y="572"/>
                  </a:lnTo>
                  <a:lnTo>
                    <a:pt x="39" y="596"/>
                  </a:lnTo>
                  <a:lnTo>
                    <a:pt x="38" y="608"/>
                  </a:lnTo>
                  <a:lnTo>
                    <a:pt x="40" y="612"/>
                  </a:lnTo>
                  <a:lnTo>
                    <a:pt x="41" y="615"/>
                  </a:lnTo>
                  <a:lnTo>
                    <a:pt x="42" y="618"/>
                  </a:lnTo>
                  <a:lnTo>
                    <a:pt x="42" y="624"/>
                  </a:lnTo>
                  <a:lnTo>
                    <a:pt x="41" y="631"/>
                  </a:lnTo>
                  <a:lnTo>
                    <a:pt x="41" y="639"/>
                  </a:lnTo>
                  <a:lnTo>
                    <a:pt x="42" y="645"/>
                  </a:lnTo>
                  <a:lnTo>
                    <a:pt x="45" y="651"/>
                  </a:lnTo>
                  <a:lnTo>
                    <a:pt x="47" y="653"/>
                  </a:lnTo>
                  <a:lnTo>
                    <a:pt x="48" y="656"/>
                  </a:lnTo>
                  <a:lnTo>
                    <a:pt x="49" y="661"/>
                  </a:lnTo>
                  <a:lnTo>
                    <a:pt x="48" y="666"/>
                  </a:lnTo>
                  <a:lnTo>
                    <a:pt x="0" y="664"/>
                  </a:lnTo>
                  <a:lnTo>
                    <a:pt x="4" y="856"/>
                  </a:lnTo>
                  <a:lnTo>
                    <a:pt x="80" y="915"/>
                  </a:lnTo>
                  <a:lnTo>
                    <a:pt x="87" y="911"/>
                  </a:lnTo>
                  <a:lnTo>
                    <a:pt x="93" y="908"/>
                  </a:lnTo>
                  <a:lnTo>
                    <a:pt x="101" y="906"/>
                  </a:lnTo>
                  <a:lnTo>
                    <a:pt x="101" y="672"/>
                  </a:lnTo>
                  <a:lnTo>
                    <a:pt x="93" y="671"/>
                  </a:lnTo>
                  <a:lnTo>
                    <a:pt x="93" y="663"/>
                  </a:lnTo>
                  <a:lnTo>
                    <a:pt x="93" y="656"/>
                  </a:lnTo>
                  <a:lnTo>
                    <a:pt x="92" y="649"/>
                  </a:lnTo>
                  <a:lnTo>
                    <a:pt x="90" y="642"/>
                  </a:lnTo>
                  <a:lnTo>
                    <a:pt x="90" y="636"/>
                  </a:lnTo>
                  <a:lnTo>
                    <a:pt x="90" y="629"/>
                  </a:lnTo>
                  <a:lnTo>
                    <a:pt x="92" y="622"/>
                  </a:lnTo>
                  <a:lnTo>
                    <a:pt x="94" y="627"/>
                  </a:lnTo>
                  <a:lnTo>
                    <a:pt x="97" y="630"/>
                  </a:lnTo>
                  <a:lnTo>
                    <a:pt x="99" y="632"/>
                  </a:lnTo>
                  <a:lnTo>
                    <a:pt x="101" y="632"/>
                  </a:lnTo>
                  <a:lnTo>
                    <a:pt x="101" y="208"/>
                  </a:lnTo>
                  <a:close/>
                </a:path>
              </a:pathLst>
            </a:custGeom>
            <a:solidFill>
              <a:srgbClr val="08A4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186">
              <a:extLst>
                <a:ext uri="{FF2B5EF4-FFF2-40B4-BE49-F238E27FC236}">
                  <a16:creationId xmlns:a16="http://schemas.microsoft.com/office/drawing/2014/main" id="{96C59FD7-28B4-464D-BA06-5FF4CE3A8C2E}"/>
                </a:ext>
              </a:extLst>
            </p:cNvPr>
            <p:cNvSpPr>
              <a:spLocks/>
            </p:cNvSpPr>
            <p:nvPr/>
          </p:nvSpPr>
          <p:spPr bwMode="auto">
            <a:xfrm>
              <a:off x="2225675" y="2392363"/>
              <a:ext cx="206375" cy="542925"/>
            </a:xfrm>
            <a:custGeom>
              <a:avLst/>
              <a:gdLst>
                <a:gd name="T0" fmla="*/ 7938 w 130"/>
                <a:gd name="T1" fmla="*/ 0 h 342"/>
                <a:gd name="T2" fmla="*/ 7938 w 130"/>
                <a:gd name="T3" fmla="*/ 0 h 342"/>
                <a:gd name="T4" fmla="*/ 4763 w 130"/>
                <a:gd name="T5" fmla="*/ 7938 h 342"/>
                <a:gd name="T6" fmla="*/ 0 w 130"/>
                <a:gd name="T7" fmla="*/ 14288 h 342"/>
                <a:gd name="T8" fmla="*/ 0 w 130"/>
                <a:gd name="T9" fmla="*/ 14288 h 342"/>
                <a:gd name="T10" fmla="*/ 6350 w 130"/>
                <a:gd name="T11" fmla="*/ 55563 h 342"/>
                <a:gd name="T12" fmla="*/ 14288 w 130"/>
                <a:gd name="T13" fmla="*/ 117475 h 342"/>
                <a:gd name="T14" fmla="*/ 23813 w 130"/>
                <a:gd name="T15" fmla="*/ 185738 h 342"/>
                <a:gd name="T16" fmla="*/ 28575 w 130"/>
                <a:gd name="T17" fmla="*/ 254000 h 342"/>
                <a:gd name="T18" fmla="*/ 28575 w 130"/>
                <a:gd name="T19" fmla="*/ 254000 h 342"/>
                <a:gd name="T20" fmla="*/ 30163 w 130"/>
                <a:gd name="T21" fmla="*/ 295275 h 342"/>
                <a:gd name="T22" fmla="*/ 30163 w 130"/>
                <a:gd name="T23" fmla="*/ 339725 h 342"/>
                <a:gd name="T24" fmla="*/ 28575 w 130"/>
                <a:gd name="T25" fmla="*/ 387350 h 342"/>
                <a:gd name="T26" fmla="*/ 26988 w 130"/>
                <a:gd name="T27" fmla="*/ 433388 h 342"/>
                <a:gd name="T28" fmla="*/ 20638 w 130"/>
                <a:gd name="T29" fmla="*/ 509588 h 342"/>
                <a:gd name="T30" fmla="*/ 19050 w 130"/>
                <a:gd name="T31" fmla="*/ 539750 h 342"/>
                <a:gd name="T32" fmla="*/ 19050 w 130"/>
                <a:gd name="T33" fmla="*/ 539750 h 342"/>
                <a:gd name="T34" fmla="*/ 30163 w 130"/>
                <a:gd name="T35" fmla="*/ 541338 h 342"/>
                <a:gd name="T36" fmla="*/ 76200 w 130"/>
                <a:gd name="T37" fmla="*/ 542925 h 342"/>
                <a:gd name="T38" fmla="*/ 76200 w 130"/>
                <a:gd name="T39" fmla="*/ 542925 h 342"/>
                <a:gd name="T40" fmla="*/ 95250 w 130"/>
                <a:gd name="T41" fmla="*/ 541338 h 342"/>
                <a:gd name="T42" fmla="*/ 115888 w 130"/>
                <a:gd name="T43" fmla="*/ 538163 h 342"/>
                <a:gd name="T44" fmla="*/ 158750 w 130"/>
                <a:gd name="T45" fmla="*/ 528638 h 342"/>
                <a:gd name="T46" fmla="*/ 192088 w 130"/>
                <a:gd name="T47" fmla="*/ 519113 h 342"/>
                <a:gd name="T48" fmla="*/ 206375 w 130"/>
                <a:gd name="T49" fmla="*/ 514350 h 342"/>
                <a:gd name="T50" fmla="*/ 206375 w 130"/>
                <a:gd name="T51" fmla="*/ 514350 h 342"/>
                <a:gd name="T52" fmla="*/ 198438 w 130"/>
                <a:gd name="T53" fmla="*/ 498475 h 342"/>
                <a:gd name="T54" fmla="*/ 188913 w 130"/>
                <a:gd name="T55" fmla="*/ 479425 h 342"/>
                <a:gd name="T56" fmla="*/ 180975 w 130"/>
                <a:gd name="T57" fmla="*/ 455613 h 342"/>
                <a:gd name="T58" fmla="*/ 180975 w 130"/>
                <a:gd name="T59" fmla="*/ 455613 h 342"/>
                <a:gd name="T60" fmla="*/ 176213 w 130"/>
                <a:gd name="T61" fmla="*/ 434975 h 342"/>
                <a:gd name="T62" fmla="*/ 169863 w 130"/>
                <a:gd name="T63" fmla="*/ 407988 h 342"/>
                <a:gd name="T64" fmla="*/ 158750 w 130"/>
                <a:gd name="T65" fmla="*/ 333375 h 342"/>
                <a:gd name="T66" fmla="*/ 149225 w 130"/>
                <a:gd name="T67" fmla="*/ 239713 h 342"/>
                <a:gd name="T68" fmla="*/ 144463 w 130"/>
                <a:gd name="T69" fmla="*/ 192088 h 342"/>
                <a:gd name="T70" fmla="*/ 141288 w 130"/>
                <a:gd name="T71" fmla="*/ 144463 h 342"/>
                <a:gd name="T72" fmla="*/ 141288 w 130"/>
                <a:gd name="T73" fmla="*/ 144463 h 342"/>
                <a:gd name="T74" fmla="*/ 139700 w 130"/>
                <a:gd name="T75" fmla="*/ 68263 h 342"/>
                <a:gd name="T76" fmla="*/ 139700 w 130"/>
                <a:gd name="T77" fmla="*/ 46038 h 342"/>
                <a:gd name="T78" fmla="*/ 142875 w 130"/>
                <a:gd name="T79" fmla="*/ 30163 h 342"/>
                <a:gd name="T80" fmla="*/ 142875 w 130"/>
                <a:gd name="T81" fmla="*/ 30163 h 342"/>
                <a:gd name="T82" fmla="*/ 138113 w 130"/>
                <a:gd name="T83" fmla="*/ 25400 h 342"/>
                <a:gd name="T84" fmla="*/ 138113 w 130"/>
                <a:gd name="T85" fmla="*/ 25400 h 342"/>
                <a:gd name="T86" fmla="*/ 133350 w 130"/>
                <a:gd name="T87" fmla="*/ 17463 h 342"/>
                <a:gd name="T88" fmla="*/ 131763 w 130"/>
                <a:gd name="T89" fmla="*/ 7938 h 342"/>
                <a:gd name="T90" fmla="*/ 131763 w 130"/>
                <a:gd name="T91" fmla="*/ 7938 h 342"/>
                <a:gd name="T92" fmla="*/ 125413 w 130"/>
                <a:gd name="T93" fmla="*/ 17463 h 342"/>
                <a:gd name="T94" fmla="*/ 117475 w 130"/>
                <a:gd name="T95" fmla="*/ 26988 h 342"/>
                <a:gd name="T96" fmla="*/ 109538 w 130"/>
                <a:gd name="T97" fmla="*/ 36513 h 342"/>
                <a:gd name="T98" fmla="*/ 101600 w 130"/>
                <a:gd name="T99" fmla="*/ 44450 h 342"/>
                <a:gd name="T100" fmla="*/ 92075 w 130"/>
                <a:gd name="T101" fmla="*/ 50800 h 342"/>
                <a:gd name="T102" fmla="*/ 82550 w 130"/>
                <a:gd name="T103" fmla="*/ 55563 h 342"/>
                <a:gd name="T104" fmla="*/ 74613 w 130"/>
                <a:gd name="T105" fmla="*/ 58738 h 342"/>
                <a:gd name="T106" fmla="*/ 66675 w 130"/>
                <a:gd name="T107" fmla="*/ 60325 h 342"/>
                <a:gd name="T108" fmla="*/ 66675 w 130"/>
                <a:gd name="T109" fmla="*/ 60325 h 342"/>
                <a:gd name="T110" fmla="*/ 58738 w 130"/>
                <a:gd name="T111" fmla="*/ 58738 h 342"/>
                <a:gd name="T112" fmla="*/ 50800 w 130"/>
                <a:gd name="T113" fmla="*/ 53975 h 342"/>
                <a:gd name="T114" fmla="*/ 42863 w 130"/>
                <a:gd name="T115" fmla="*/ 47625 h 342"/>
                <a:gd name="T116" fmla="*/ 34925 w 130"/>
                <a:gd name="T117" fmla="*/ 38100 h 342"/>
                <a:gd name="T118" fmla="*/ 19050 w 130"/>
                <a:gd name="T119" fmla="*/ 19050 h 342"/>
                <a:gd name="T120" fmla="*/ 7938 w 130"/>
                <a:gd name="T121" fmla="*/ 0 h 342"/>
                <a:gd name="T122" fmla="*/ 7938 w 130"/>
                <a:gd name="T123" fmla="*/ 0 h 34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30" h="342">
                  <a:moveTo>
                    <a:pt x="5" y="0"/>
                  </a:moveTo>
                  <a:lnTo>
                    <a:pt x="5" y="0"/>
                  </a:lnTo>
                  <a:lnTo>
                    <a:pt x="3" y="5"/>
                  </a:lnTo>
                  <a:lnTo>
                    <a:pt x="0" y="9"/>
                  </a:lnTo>
                  <a:lnTo>
                    <a:pt x="4" y="35"/>
                  </a:lnTo>
                  <a:lnTo>
                    <a:pt x="9" y="74"/>
                  </a:lnTo>
                  <a:lnTo>
                    <a:pt x="15" y="117"/>
                  </a:lnTo>
                  <a:lnTo>
                    <a:pt x="18" y="160"/>
                  </a:lnTo>
                  <a:lnTo>
                    <a:pt x="19" y="186"/>
                  </a:lnTo>
                  <a:lnTo>
                    <a:pt x="19" y="214"/>
                  </a:lnTo>
                  <a:lnTo>
                    <a:pt x="18" y="244"/>
                  </a:lnTo>
                  <a:lnTo>
                    <a:pt x="17" y="273"/>
                  </a:lnTo>
                  <a:lnTo>
                    <a:pt x="13" y="321"/>
                  </a:lnTo>
                  <a:lnTo>
                    <a:pt x="12" y="340"/>
                  </a:lnTo>
                  <a:lnTo>
                    <a:pt x="19" y="341"/>
                  </a:lnTo>
                  <a:lnTo>
                    <a:pt x="48" y="342"/>
                  </a:lnTo>
                  <a:lnTo>
                    <a:pt x="60" y="341"/>
                  </a:lnTo>
                  <a:lnTo>
                    <a:pt x="73" y="339"/>
                  </a:lnTo>
                  <a:lnTo>
                    <a:pt x="100" y="333"/>
                  </a:lnTo>
                  <a:lnTo>
                    <a:pt x="121" y="327"/>
                  </a:lnTo>
                  <a:lnTo>
                    <a:pt x="130" y="324"/>
                  </a:lnTo>
                  <a:lnTo>
                    <a:pt x="125" y="314"/>
                  </a:lnTo>
                  <a:lnTo>
                    <a:pt x="119" y="302"/>
                  </a:lnTo>
                  <a:lnTo>
                    <a:pt x="114" y="287"/>
                  </a:lnTo>
                  <a:lnTo>
                    <a:pt x="111" y="274"/>
                  </a:lnTo>
                  <a:lnTo>
                    <a:pt x="107" y="257"/>
                  </a:lnTo>
                  <a:lnTo>
                    <a:pt x="100" y="210"/>
                  </a:lnTo>
                  <a:lnTo>
                    <a:pt x="94" y="151"/>
                  </a:lnTo>
                  <a:lnTo>
                    <a:pt x="91" y="121"/>
                  </a:lnTo>
                  <a:lnTo>
                    <a:pt x="89" y="91"/>
                  </a:lnTo>
                  <a:lnTo>
                    <a:pt x="88" y="43"/>
                  </a:lnTo>
                  <a:lnTo>
                    <a:pt x="88" y="29"/>
                  </a:lnTo>
                  <a:lnTo>
                    <a:pt x="90" y="19"/>
                  </a:lnTo>
                  <a:lnTo>
                    <a:pt x="87" y="16"/>
                  </a:lnTo>
                  <a:lnTo>
                    <a:pt x="84" y="11"/>
                  </a:lnTo>
                  <a:lnTo>
                    <a:pt x="83" y="5"/>
                  </a:lnTo>
                  <a:lnTo>
                    <a:pt x="79" y="11"/>
                  </a:lnTo>
                  <a:lnTo>
                    <a:pt x="74" y="17"/>
                  </a:lnTo>
                  <a:lnTo>
                    <a:pt x="69" y="23"/>
                  </a:lnTo>
                  <a:lnTo>
                    <a:pt x="64" y="28"/>
                  </a:lnTo>
                  <a:lnTo>
                    <a:pt x="58" y="32"/>
                  </a:lnTo>
                  <a:lnTo>
                    <a:pt x="52" y="35"/>
                  </a:lnTo>
                  <a:lnTo>
                    <a:pt x="47" y="37"/>
                  </a:lnTo>
                  <a:lnTo>
                    <a:pt x="42" y="38"/>
                  </a:lnTo>
                  <a:lnTo>
                    <a:pt x="37" y="37"/>
                  </a:lnTo>
                  <a:lnTo>
                    <a:pt x="32" y="34"/>
                  </a:lnTo>
                  <a:lnTo>
                    <a:pt x="27" y="30"/>
                  </a:lnTo>
                  <a:lnTo>
                    <a:pt x="22" y="24"/>
                  </a:lnTo>
                  <a:lnTo>
                    <a:pt x="12" y="12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" name="Freeform 187">
              <a:extLst>
                <a:ext uri="{FF2B5EF4-FFF2-40B4-BE49-F238E27FC236}">
                  <a16:creationId xmlns:a16="http://schemas.microsoft.com/office/drawing/2014/main" id="{9DB9EB44-BA16-4FCE-9FBA-FD538B8F5BA0}"/>
                </a:ext>
              </a:extLst>
            </p:cNvPr>
            <p:cNvSpPr>
              <a:spLocks/>
            </p:cNvSpPr>
            <p:nvPr/>
          </p:nvSpPr>
          <p:spPr bwMode="auto">
            <a:xfrm>
              <a:off x="2252663" y="2457451"/>
              <a:ext cx="85725" cy="519113"/>
            </a:xfrm>
            <a:custGeom>
              <a:avLst/>
              <a:gdLst>
                <a:gd name="T0" fmla="*/ 85725 w 54"/>
                <a:gd name="T1" fmla="*/ 23813 h 327"/>
                <a:gd name="T2" fmla="*/ 85725 w 54"/>
                <a:gd name="T3" fmla="*/ 23813 h 327"/>
                <a:gd name="T4" fmla="*/ 82550 w 54"/>
                <a:gd name="T5" fmla="*/ 20638 h 327"/>
                <a:gd name="T6" fmla="*/ 74613 w 54"/>
                <a:gd name="T7" fmla="*/ 12700 h 327"/>
                <a:gd name="T8" fmla="*/ 68263 w 54"/>
                <a:gd name="T9" fmla="*/ 7938 h 327"/>
                <a:gd name="T10" fmla="*/ 61913 w 54"/>
                <a:gd name="T11" fmla="*/ 4763 h 327"/>
                <a:gd name="T12" fmla="*/ 52388 w 54"/>
                <a:gd name="T13" fmla="*/ 1588 h 327"/>
                <a:gd name="T14" fmla="*/ 44450 w 54"/>
                <a:gd name="T15" fmla="*/ 0 h 327"/>
                <a:gd name="T16" fmla="*/ 44450 w 54"/>
                <a:gd name="T17" fmla="*/ 0 h 327"/>
                <a:gd name="T18" fmla="*/ 34925 w 54"/>
                <a:gd name="T19" fmla="*/ 1588 h 327"/>
                <a:gd name="T20" fmla="*/ 26988 w 54"/>
                <a:gd name="T21" fmla="*/ 4763 h 327"/>
                <a:gd name="T22" fmla="*/ 19050 w 54"/>
                <a:gd name="T23" fmla="*/ 7938 h 327"/>
                <a:gd name="T24" fmla="*/ 12700 w 54"/>
                <a:gd name="T25" fmla="*/ 12700 h 327"/>
                <a:gd name="T26" fmla="*/ 3175 w 54"/>
                <a:gd name="T27" fmla="*/ 20638 h 327"/>
                <a:gd name="T28" fmla="*/ 0 w 54"/>
                <a:gd name="T29" fmla="*/ 23813 h 327"/>
                <a:gd name="T30" fmla="*/ 0 w 54"/>
                <a:gd name="T31" fmla="*/ 23813 h 327"/>
                <a:gd name="T32" fmla="*/ 4763 w 54"/>
                <a:gd name="T33" fmla="*/ 23813 h 327"/>
                <a:gd name="T34" fmla="*/ 15875 w 54"/>
                <a:gd name="T35" fmla="*/ 23813 h 327"/>
                <a:gd name="T36" fmla="*/ 20638 w 54"/>
                <a:gd name="T37" fmla="*/ 26988 h 327"/>
                <a:gd name="T38" fmla="*/ 25400 w 54"/>
                <a:gd name="T39" fmla="*/ 28575 h 327"/>
                <a:gd name="T40" fmla="*/ 28575 w 54"/>
                <a:gd name="T41" fmla="*/ 33338 h 327"/>
                <a:gd name="T42" fmla="*/ 28575 w 54"/>
                <a:gd name="T43" fmla="*/ 39688 h 327"/>
                <a:gd name="T44" fmla="*/ 28575 w 54"/>
                <a:gd name="T45" fmla="*/ 39688 h 327"/>
                <a:gd name="T46" fmla="*/ 22225 w 54"/>
                <a:gd name="T47" fmla="*/ 112713 h 327"/>
                <a:gd name="T48" fmla="*/ 19050 w 54"/>
                <a:gd name="T49" fmla="*/ 168275 h 327"/>
                <a:gd name="T50" fmla="*/ 17463 w 54"/>
                <a:gd name="T51" fmla="*/ 223838 h 327"/>
                <a:gd name="T52" fmla="*/ 17463 w 54"/>
                <a:gd name="T53" fmla="*/ 223838 h 327"/>
                <a:gd name="T54" fmla="*/ 15875 w 54"/>
                <a:gd name="T55" fmla="*/ 368300 h 327"/>
                <a:gd name="T56" fmla="*/ 17463 w 54"/>
                <a:gd name="T57" fmla="*/ 444500 h 327"/>
                <a:gd name="T58" fmla="*/ 17463 w 54"/>
                <a:gd name="T59" fmla="*/ 471488 h 327"/>
                <a:gd name="T60" fmla="*/ 20638 w 54"/>
                <a:gd name="T61" fmla="*/ 490538 h 327"/>
                <a:gd name="T62" fmla="*/ 20638 w 54"/>
                <a:gd name="T63" fmla="*/ 490538 h 327"/>
                <a:gd name="T64" fmla="*/ 23813 w 54"/>
                <a:gd name="T65" fmla="*/ 501650 h 327"/>
                <a:gd name="T66" fmla="*/ 28575 w 54"/>
                <a:gd name="T67" fmla="*/ 509588 h 327"/>
                <a:gd name="T68" fmla="*/ 33338 w 54"/>
                <a:gd name="T69" fmla="*/ 515938 h 327"/>
                <a:gd name="T70" fmla="*/ 38100 w 54"/>
                <a:gd name="T71" fmla="*/ 519113 h 327"/>
                <a:gd name="T72" fmla="*/ 42863 w 54"/>
                <a:gd name="T73" fmla="*/ 517525 h 327"/>
                <a:gd name="T74" fmla="*/ 47625 w 54"/>
                <a:gd name="T75" fmla="*/ 514350 h 327"/>
                <a:gd name="T76" fmla="*/ 52388 w 54"/>
                <a:gd name="T77" fmla="*/ 504825 h 327"/>
                <a:gd name="T78" fmla="*/ 53975 w 54"/>
                <a:gd name="T79" fmla="*/ 492125 h 327"/>
                <a:gd name="T80" fmla="*/ 53975 w 54"/>
                <a:gd name="T81" fmla="*/ 492125 h 327"/>
                <a:gd name="T82" fmla="*/ 55563 w 54"/>
                <a:gd name="T83" fmla="*/ 469900 h 327"/>
                <a:gd name="T84" fmla="*/ 57150 w 54"/>
                <a:gd name="T85" fmla="*/ 433388 h 327"/>
                <a:gd name="T86" fmla="*/ 57150 w 54"/>
                <a:gd name="T87" fmla="*/ 338138 h 327"/>
                <a:gd name="T88" fmla="*/ 57150 w 54"/>
                <a:gd name="T89" fmla="*/ 184150 h 327"/>
                <a:gd name="T90" fmla="*/ 57150 w 54"/>
                <a:gd name="T91" fmla="*/ 184150 h 327"/>
                <a:gd name="T92" fmla="*/ 52388 w 54"/>
                <a:gd name="T93" fmla="*/ 100013 h 327"/>
                <a:gd name="T94" fmla="*/ 52388 w 54"/>
                <a:gd name="T95" fmla="*/ 61913 h 327"/>
                <a:gd name="T96" fmla="*/ 52388 w 54"/>
                <a:gd name="T97" fmla="*/ 47625 h 327"/>
                <a:gd name="T98" fmla="*/ 53975 w 54"/>
                <a:gd name="T99" fmla="*/ 39688 h 327"/>
                <a:gd name="T100" fmla="*/ 53975 w 54"/>
                <a:gd name="T101" fmla="*/ 39688 h 327"/>
                <a:gd name="T102" fmla="*/ 58738 w 54"/>
                <a:gd name="T103" fmla="*/ 31750 h 327"/>
                <a:gd name="T104" fmla="*/ 65088 w 54"/>
                <a:gd name="T105" fmla="*/ 23813 h 327"/>
                <a:gd name="T106" fmla="*/ 69850 w 54"/>
                <a:gd name="T107" fmla="*/ 22225 h 327"/>
                <a:gd name="T108" fmla="*/ 74613 w 54"/>
                <a:gd name="T109" fmla="*/ 22225 h 327"/>
                <a:gd name="T110" fmla="*/ 79375 w 54"/>
                <a:gd name="T111" fmla="*/ 22225 h 327"/>
                <a:gd name="T112" fmla="*/ 85725 w 54"/>
                <a:gd name="T113" fmla="*/ 23813 h 327"/>
                <a:gd name="T114" fmla="*/ 85725 w 54"/>
                <a:gd name="T115" fmla="*/ 23813 h 327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54" h="327">
                  <a:moveTo>
                    <a:pt x="54" y="15"/>
                  </a:moveTo>
                  <a:lnTo>
                    <a:pt x="54" y="15"/>
                  </a:lnTo>
                  <a:lnTo>
                    <a:pt x="52" y="13"/>
                  </a:lnTo>
                  <a:lnTo>
                    <a:pt x="47" y="8"/>
                  </a:lnTo>
                  <a:lnTo>
                    <a:pt x="43" y="5"/>
                  </a:lnTo>
                  <a:lnTo>
                    <a:pt x="39" y="3"/>
                  </a:lnTo>
                  <a:lnTo>
                    <a:pt x="33" y="1"/>
                  </a:lnTo>
                  <a:lnTo>
                    <a:pt x="28" y="0"/>
                  </a:lnTo>
                  <a:lnTo>
                    <a:pt x="22" y="1"/>
                  </a:lnTo>
                  <a:lnTo>
                    <a:pt x="17" y="3"/>
                  </a:lnTo>
                  <a:lnTo>
                    <a:pt x="12" y="5"/>
                  </a:lnTo>
                  <a:lnTo>
                    <a:pt x="8" y="8"/>
                  </a:lnTo>
                  <a:lnTo>
                    <a:pt x="2" y="13"/>
                  </a:lnTo>
                  <a:lnTo>
                    <a:pt x="0" y="15"/>
                  </a:lnTo>
                  <a:lnTo>
                    <a:pt x="3" y="15"/>
                  </a:lnTo>
                  <a:lnTo>
                    <a:pt x="10" y="15"/>
                  </a:lnTo>
                  <a:lnTo>
                    <a:pt x="13" y="17"/>
                  </a:lnTo>
                  <a:lnTo>
                    <a:pt x="16" y="18"/>
                  </a:lnTo>
                  <a:lnTo>
                    <a:pt x="18" y="21"/>
                  </a:lnTo>
                  <a:lnTo>
                    <a:pt x="18" y="25"/>
                  </a:lnTo>
                  <a:lnTo>
                    <a:pt x="14" y="71"/>
                  </a:lnTo>
                  <a:lnTo>
                    <a:pt x="12" y="106"/>
                  </a:lnTo>
                  <a:lnTo>
                    <a:pt x="11" y="141"/>
                  </a:lnTo>
                  <a:lnTo>
                    <a:pt x="10" y="232"/>
                  </a:lnTo>
                  <a:lnTo>
                    <a:pt x="11" y="280"/>
                  </a:lnTo>
                  <a:lnTo>
                    <a:pt x="11" y="297"/>
                  </a:lnTo>
                  <a:lnTo>
                    <a:pt x="13" y="309"/>
                  </a:lnTo>
                  <a:lnTo>
                    <a:pt x="15" y="316"/>
                  </a:lnTo>
                  <a:lnTo>
                    <a:pt x="18" y="321"/>
                  </a:lnTo>
                  <a:lnTo>
                    <a:pt x="21" y="325"/>
                  </a:lnTo>
                  <a:lnTo>
                    <a:pt x="24" y="327"/>
                  </a:lnTo>
                  <a:lnTo>
                    <a:pt x="27" y="326"/>
                  </a:lnTo>
                  <a:lnTo>
                    <a:pt x="30" y="324"/>
                  </a:lnTo>
                  <a:lnTo>
                    <a:pt x="33" y="318"/>
                  </a:lnTo>
                  <a:lnTo>
                    <a:pt x="34" y="310"/>
                  </a:lnTo>
                  <a:lnTo>
                    <a:pt x="35" y="296"/>
                  </a:lnTo>
                  <a:lnTo>
                    <a:pt x="36" y="273"/>
                  </a:lnTo>
                  <a:lnTo>
                    <a:pt x="36" y="213"/>
                  </a:lnTo>
                  <a:lnTo>
                    <a:pt x="36" y="116"/>
                  </a:lnTo>
                  <a:lnTo>
                    <a:pt x="33" y="63"/>
                  </a:lnTo>
                  <a:lnTo>
                    <a:pt x="33" y="39"/>
                  </a:lnTo>
                  <a:lnTo>
                    <a:pt x="33" y="30"/>
                  </a:lnTo>
                  <a:lnTo>
                    <a:pt x="34" y="25"/>
                  </a:lnTo>
                  <a:lnTo>
                    <a:pt x="37" y="20"/>
                  </a:lnTo>
                  <a:lnTo>
                    <a:pt x="41" y="15"/>
                  </a:lnTo>
                  <a:lnTo>
                    <a:pt x="44" y="14"/>
                  </a:lnTo>
                  <a:lnTo>
                    <a:pt x="47" y="14"/>
                  </a:lnTo>
                  <a:lnTo>
                    <a:pt x="50" y="14"/>
                  </a:lnTo>
                  <a:lnTo>
                    <a:pt x="54" y="15"/>
                  </a:lnTo>
                  <a:close/>
                </a:path>
              </a:pathLst>
            </a:custGeom>
            <a:solidFill>
              <a:srgbClr val="078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2" name="Group 39">
            <a:extLst>
              <a:ext uri="{FF2B5EF4-FFF2-40B4-BE49-F238E27FC236}">
                <a16:creationId xmlns:a16="http://schemas.microsoft.com/office/drawing/2014/main" id="{EFC9179C-8930-4425-8907-A755927BAC30}"/>
              </a:ext>
            </a:extLst>
          </p:cNvPr>
          <p:cNvGrpSpPr/>
          <p:nvPr/>
        </p:nvGrpSpPr>
        <p:grpSpPr>
          <a:xfrm>
            <a:off x="8105303" y="4908526"/>
            <a:ext cx="318698" cy="1044000"/>
            <a:chOff x="-3052762" y="15876"/>
            <a:chExt cx="2068511" cy="6872288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8176C52C-1D30-48A9-972B-325ED77B8671}"/>
                </a:ext>
              </a:extLst>
            </p:cNvPr>
            <p:cNvSpPr>
              <a:spLocks/>
            </p:cNvSpPr>
            <p:nvPr/>
          </p:nvSpPr>
          <p:spPr bwMode="auto">
            <a:xfrm>
              <a:off x="-3052762" y="15876"/>
              <a:ext cx="1919287" cy="6872288"/>
            </a:xfrm>
            <a:custGeom>
              <a:avLst/>
              <a:gdLst>
                <a:gd name="T0" fmla="*/ 372 w 768"/>
                <a:gd name="T1" fmla="*/ 2 h 2757"/>
                <a:gd name="T2" fmla="*/ 508 w 768"/>
                <a:gd name="T3" fmla="*/ 77 h 2757"/>
                <a:gd name="T4" fmla="*/ 522 w 768"/>
                <a:gd name="T5" fmla="*/ 208 h 2757"/>
                <a:gd name="T6" fmla="*/ 526 w 768"/>
                <a:gd name="T7" fmla="*/ 252 h 2757"/>
                <a:gd name="T8" fmla="*/ 500 w 768"/>
                <a:gd name="T9" fmla="*/ 323 h 2757"/>
                <a:gd name="T10" fmla="*/ 475 w 768"/>
                <a:gd name="T11" fmla="*/ 378 h 2757"/>
                <a:gd name="T12" fmla="*/ 431 w 768"/>
                <a:gd name="T13" fmla="*/ 393 h 2757"/>
                <a:gd name="T14" fmla="*/ 428 w 768"/>
                <a:gd name="T15" fmla="*/ 405 h 2757"/>
                <a:gd name="T16" fmla="*/ 474 w 768"/>
                <a:gd name="T17" fmla="*/ 425 h 2757"/>
                <a:gd name="T18" fmla="*/ 605 w 768"/>
                <a:gd name="T19" fmla="*/ 479 h 2757"/>
                <a:gd name="T20" fmla="*/ 651 w 768"/>
                <a:gd name="T21" fmla="*/ 559 h 2757"/>
                <a:gd name="T22" fmla="*/ 745 w 768"/>
                <a:gd name="T23" fmla="*/ 844 h 2757"/>
                <a:gd name="T24" fmla="*/ 731 w 768"/>
                <a:gd name="T25" fmla="*/ 993 h 2757"/>
                <a:gd name="T26" fmla="*/ 609 w 768"/>
                <a:gd name="T27" fmla="*/ 990 h 2757"/>
                <a:gd name="T28" fmla="*/ 642 w 768"/>
                <a:gd name="T29" fmla="*/ 1078 h 2757"/>
                <a:gd name="T30" fmla="*/ 678 w 768"/>
                <a:gd name="T31" fmla="*/ 1344 h 2757"/>
                <a:gd name="T32" fmla="*/ 642 w 768"/>
                <a:gd name="T33" fmla="*/ 1691 h 2757"/>
                <a:gd name="T34" fmla="*/ 619 w 768"/>
                <a:gd name="T35" fmla="*/ 2105 h 2757"/>
                <a:gd name="T36" fmla="*/ 631 w 768"/>
                <a:gd name="T37" fmla="*/ 2423 h 2757"/>
                <a:gd name="T38" fmla="*/ 641 w 768"/>
                <a:gd name="T39" fmla="*/ 2622 h 2757"/>
                <a:gd name="T40" fmla="*/ 573 w 768"/>
                <a:gd name="T41" fmla="*/ 2632 h 2757"/>
                <a:gd name="T42" fmla="*/ 561 w 768"/>
                <a:gd name="T43" fmla="*/ 2739 h 2757"/>
                <a:gd name="T44" fmla="*/ 451 w 768"/>
                <a:gd name="T45" fmla="*/ 2742 h 2757"/>
                <a:gd name="T46" fmla="*/ 438 w 768"/>
                <a:gd name="T47" fmla="*/ 2640 h 2757"/>
                <a:gd name="T48" fmla="*/ 414 w 768"/>
                <a:gd name="T49" fmla="*/ 2637 h 2757"/>
                <a:gd name="T50" fmla="*/ 411 w 768"/>
                <a:gd name="T51" fmla="*/ 2346 h 2757"/>
                <a:gd name="T52" fmla="*/ 414 w 768"/>
                <a:gd name="T53" fmla="*/ 2082 h 2757"/>
                <a:gd name="T54" fmla="*/ 414 w 768"/>
                <a:gd name="T55" fmla="*/ 1694 h 2757"/>
                <a:gd name="T56" fmla="*/ 406 w 768"/>
                <a:gd name="T57" fmla="*/ 1420 h 2757"/>
                <a:gd name="T58" fmla="*/ 385 w 768"/>
                <a:gd name="T59" fmla="*/ 1399 h 2757"/>
                <a:gd name="T60" fmla="*/ 329 w 768"/>
                <a:gd name="T61" fmla="*/ 1993 h 2757"/>
                <a:gd name="T62" fmla="*/ 320 w 768"/>
                <a:gd name="T63" fmla="*/ 2369 h 2757"/>
                <a:gd name="T64" fmla="*/ 323 w 768"/>
                <a:gd name="T65" fmla="*/ 2621 h 2757"/>
                <a:gd name="T66" fmla="*/ 349 w 768"/>
                <a:gd name="T67" fmla="*/ 2698 h 2757"/>
                <a:gd name="T68" fmla="*/ 341 w 768"/>
                <a:gd name="T69" fmla="*/ 2746 h 2757"/>
                <a:gd name="T70" fmla="*/ 216 w 768"/>
                <a:gd name="T71" fmla="*/ 2747 h 2757"/>
                <a:gd name="T72" fmla="*/ 176 w 768"/>
                <a:gd name="T73" fmla="*/ 2627 h 2757"/>
                <a:gd name="T74" fmla="*/ 72 w 768"/>
                <a:gd name="T75" fmla="*/ 2624 h 2757"/>
                <a:gd name="T76" fmla="*/ 95 w 768"/>
                <a:gd name="T77" fmla="*/ 2420 h 2757"/>
                <a:gd name="T78" fmla="*/ 112 w 768"/>
                <a:gd name="T79" fmla="*/ 2150 h 2757"/>
                <a:gd name="T80" fmla="*/ 126 w 768"/>
                <a:gd name="T81" fmla="*/ 1780 h 2757"/>
                <a:gd name="T82" fmla="*/ 112 w 768"/>
                <a:gd name="T83" fmla="*/ 1356 h 2757"/>
                <a:gd name="T84" fmla="*/ 126 w 768"/>
                <a:gd name="T85" fmla="*/ 1116 h 2757"/>
                <a:gd name="T86" fmla="*/ 165 w 768"/>
                <a:gd name="T87" fmla="*/ 964 h 2757"/>
                <a:gd name="T88" fmla="*/ 115 w 768"/>
                <a:gd name="T89" fmla="*/ 960 h 2757"/>
                <a:gd name="T90" fmla="*/ 53 w 768"/>
                <a:gd name="T91" fmla="*/ 958 h 2757"/>
                <a:gd name="T92" fmla="*/ 5 w 768"/>
                <a:gd name="T93" fmla="*/ 656 h 2757"/>
                <a:gd name="T94" fmla="*/ 53 w 768"/>
                <a:gd name="T95" fmla="*/ 440 h 2757"/>
                <a:gd name="T96" fmla="*/ 180 w 768"/>
                <a:gd name="T97" fmla="*/ 403 h 2757"/>
                <a:gd name="T98" fmla="*/ 203 w 768"/>
                <a:gd name="T99" fmla="*/ 365 h 2757"/>
                <a:gd name="T100" fmla="*/ 240 w 768"/>
                <a:gd name="T101" fmla="*/ 119 h 2757"/>
                <a:gd name="T102" fmla="*/ 289 w 768"/>
                <a:gd name="T103" fmla="*/ 26 h 2757"/>
                <a:gd name="T104" fmla="*/ 372 w 768"/>
                <a:gd name="T105" fmla="*/ 2 h 27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68" h="2757">
                  <a:moveTo>
                    <a:pt x="372" y="2"/>
                  </a:moveTo>
                  <a:cubicBezTo>
                    <a:pt x="426" y="0"/>
                    <a:pt x="485" y="46"/>
                    <a:pt x="508" y="77"/>
                  </a:cubicBezTo>
                  <a:cubicBezTo>
                    <a:pt x="531" y="109"/>
                    <a:pt x="555" y="182"/>
                    <a:pt x="522" y="208"/>
                  </a:cubicBezTo>
                  <a:cubicBezTo>
                    <a:pt x="525" y="222"/>
                    <a:pt x="526" y="232"/>
                    <a:pt x="526" y="252"/>
                  </a:cubicBezTo>
                  <a:cubicBezTo>
                    <a:pt x="527" y="281"/>
                    <a:pt x="515" y="304"/>
                    <a:pt x="500" y="323"/>
                  </a:cubicBezTo>
                  <a:cubicBezTo>
                    <a:pt x="488" y="338"/>
                    <a:pt x="479" y="366"/>
                    <a:pt x="475" y="378"/>
                  </a:cubicBezTo>
                  <a:cubicBezTo>
                    <a:pt x="471" y="390"/>
                    <a:pt x="460" y="397"/>
                    <a:pt x="431" y="393"/>
                  </a:cubicBezTo>
                  <a:cubicBezTo>
                    <a:pt x="430" y="395"/>
                    <a:pt x="428" y="399"/>
                    <a:pt x="428" y="405"/>
                  </a:cubicBezTo>
                  <a:cubicBezTo>
                    <a:pt x="437" y="412"/>
                    <a:pt x="461" y="421"/>
                    <a:pt x="474" y="425"/>
                  </a:cubicBezTo>
                  <a:cubicBezTo>
                    <a:pt x="502" y="434"/>
                    <a:pt x="582" y="465"/>
                    <a:pt x="605" y="479"/>
                  </a:cubicBezTo>
                  <a:cubicBezTo>
                    <a:pt x="628" y="494"/>
                    <a:pt x="651" y="536"/>
                    <a:pt x="651" y="559"/>
                  </a:cubicBezTo>
                  <a:cubicBezTo>
                    <a:pt x="651" y="582"/>
                    <a:pt x="736" y="813"/>
                    <a:pt x="745" y="844"/>
                  </a:cubicBezTo>
                  <a:cubicBezTo>
                    <a:pt x="753" y="876"/>
                    <a:pt x="768" y="956"/>
                    <a:pt x="731" y="993"/>
                  </a:cubicBezTo>
                  <a:cubicBezTo>
                    <a:pt x="694" y="1030"/>
                    <a:pt x="638" y="999"/>
                    <a:pt x="609" y="990"/>
                  </a:cubicBezTo>
                  <a:cubicBezTo>
                    <a:pt x="612" y="1002"/>
                    <a:pt x="633" y="1031"/>
                    <a:pt x="642" y="1078"/>
                  </a:cubicBezTo>
                  <a:cubicBezTo>
                    <a:pt x="650" y="1125"/>
                    <a:pt x="678" y="1264"/>
                    <a:pt x="678" y="1344"/>
                  </a:cubicBezTo>
                  <a:cubicBezTo>
                    <a:pt x="678" y="1424"/>
                    <a:pt x="648" y="1631"/>
                    <a:pt x="642" y="1691"/>
                  </a:cubicBezTo>
                  <a:cubicBezTo>
                    <a:pt x="636" y="1751"/>
                    <a:pt x="622" y="2068"/>
                    <a:pt x="619" y="2105"/>
                  </a:cubicBezTo>
                  <a:cubicBezTo>
                    <a:pt x="617" y="2142"/>
                    <a:pt x="634" y="2354"/>
                    <a:pt x="631" y="2423"/>
                  </a:cubicBezTo>
                  <a:cubicBezTo>
                    <a:pt x="628" y="2491"/>
                    <a:pt x="638" y="2593"/>
                    <a:pt x="641" y="2622"/>
                  </a:cubicBezTo>
                  <a:cubicBezTo>
                    <a:pt x="620" y="2625"/>
                    <a:pt x="598" y="2634"/>
                    <a:pt x="573" y="2632"/>
                  </a:cubicBezTo>
                  <a:cubicBezTo>
                    <a:pt x="575" y="2652"/>
                    <a:pt x="596" y="2713"/>
                    <a:pt x="561" y="2739"/>
                  </a:cubicBezTo>
                  <a:cubicBezTo>
                    <a:pt x="546" y="2743"/>
                    <a:pt x="490" y="2745"/>
                    <a:pt x="451" y="2742"/>
                  </a:cubicBezTo>
                  <a:cubicBezTo>
                    <a:pt x="433" y="2732"/>
                    <a:pt x="424" y="2677"/>
                    <a:pt x="438" y="2640"/>
                  </a:cubicBezTo>
                  <a:cubicBezTo>
                    <a:pt x="433" y="2640"/>
                    <a:pt x="424" y="2639"/>
                    <a:pt x="414" y="2637"/>
                  </a:cubicBezTo>
                  <a:cubicBezTo>
                    <a:pt x="417" y="2600"/>
                    <a:pt x="408" y="2417"/>
                    <a:pt x="411" y="2346"/>
                  </a:cubicBezTo>
                  <a:cubicBezTo>
                    <a:pt x="414" y="2275"/>
                    <a:pt x="403" y="2147"/>
                    <a:pt x="414" y="2082"/>
                  </a:cubicBezTo>
                  <a:cubicBezTo>
                    <a:pt x="425" y="2016"/>
                    <a:pt x="414" y="1748"/>
                    <a:pt x="414" y="1694"/>
                  </a:cubicBezTo>
                  <a:cubicBezTo>
                    <a:pt x="414" y="1640"/>
                    <a:pt x="411" y="1454"/>
                    <a:pt x="406" y="1420"/>
                  </a:cubicBezTo>
                  <a:cubicBezTo>
                    <a:pt x="397" y="1403"/>
                    <a:pt x="391" y="1398"/>
                    <a:pt x="385" y="1399"/>
                  </a:cubicBezTo>
                  <a:cubicBezTo>
                    <a:pt x="385" y="1424"/>
                    <a:pt x="340" y="1891"/>
                    <a:pt x="329" y="1993"/>
                  </a:cubicBezTo>
                  <a:cubicBezTo>
                    <a:pt x="317" y="2096"/>
                    <a:pt x="314" y="2309"/>
                    <a:pt x="320" y="2369"/>
                  </a:cubicBezTo>
                  <a:cubicBezTo>
                    <a:pt x="326" y="2429"/>
                    <a:pt x="323" y="2598"/>
                    <a:pt x="323" y="2621"/>
                  </a:cubicBezTo>
                  <a:cubicBezTo>
                    <a:pt x="323" y="2643"/>
                    <a:pt x="346" y="2678"/>
                    <a:pt x="349" y="2698"/>
                  </a:cubicBezTo>
                  <a:cubicBezTo>
                    <a:pt x="352" y="2718"/>
                    <a:pt x="349" y="2737"/>
                    <a:pt x="341" y="2746"/>
                  </a:cubicBezTo>
                  <a:cubicBezTo>
                    <a:pt x="321" y="2752"/>
                    <a:pt x="264" y="2757"/>
                    <a:pt x="216" y="2747"/>
                  </a:cubicBezTo>
                  <a:cubicBezTo>
                    <a:pt x="190" y="2737"/>
                    <a:pt x="167" y="2658"/>
                    <a:pt x="176" y="2627"/>
                  </a:cubicBezTo>
                  <a:cubicBezTo>
                    <a:pt x="148" y="2626"/>
                    <a:pt x="95" y="2631"/>
                    <a:pt x="72" y="2624"/>
                  </a:cubicBezTo>
                  <a:cubicBezTo>
                    <a:pt x="76" y="2563"/>
                    <a:pt x="92" y="2494"/>
                    <a:pt x="95" y="2420"/>
                  </a:cubicBezTo>
                  <a:cubicBezTo>
                    <a:pt x="97" y="2346"/>
                    <a:pt x="100" y="2224"/>
                    <a:pt x="112" y="2150"/>
                  </a:cubicBezTo>
                  <a:cubicBezTo>
                    <a:pt x="123" y="2076"/>
                    <a:pt x="117" y="1842"/>
                    <a:pt x="126" y="1780"/>
                  </a:cubicBezTo>
                  <a:cubicBezTo>
                    <a:pt x="135" y="1717"/>
                    <a:pt x="117" y="1407"/>
                    <a:pt x="112" y="1356"/>
                  </a:cubicBezTo>
                  <a:cubicBezTo>
                    <a:pt x="102" y="1261"/>
                    <a:pt x="118" y="1166"/>
                    <a:pt x="126" y="1116"/>
                  </a:cubicBezTo>
                  <a:cubicBezTo>
                    <a:pt x="139" y="1044"/>
                    <a:pt x="158" y="983"/>
                    <a:pt x="165" y="964"/>
                  </a:cubicBezTo>
                  <a:cubicBezTo>
                    <a:pt x="165" y="964"/>
                    <a:pt x="132" y="957"/>
                    <a:pt x="115" y="960"/>
                  </a:cubicBezTo>
                  <a:cubicBezTo>
                    <a:pt x="100" y="963"/>
                    <a:pt x="67" y="962"/>
                    <a:pt x="53" y="958"/>
                  </a:cubicBezTo>
                  <a:cubicBezTo>
                    <a:pt x="7" y="944"/>
                    <a:pt x="0" y="735"/>
                    <a:pt x="5" y="656"/>
                  </a:cubicBezTo>
                  <a:cubicBezTo>
                    <a:pt x="9" y="574"/>
                    <a:pt x="18" y="476"/>
                    <a:pt x="53" y="440"/>
                  </a:cubicBezTo>
                  <a:cubicBezTo>
                    <a:pt x="88" y="404"/>
                    <a:pt x="163" y="406"/>
                    <a:pt x="180" y="403"/>
                  </a:cubicBezTo>
                  <a:cubicBezTo>
                    <a:pt x="185" y="390"/>
                    <a:pt x="197" y="377"/>
                    <a:pt x="203" y="365"/>
                  </a:cubicBezTo>
                  <a:cubicBezTo>
                    <a:pt x="203" y="345"/>
                    <a:pt x="177" y="141"/>
                    <a:pt x="240" y="119"/>
                  </a:cubicBezTo>
                  <a:cubicBezTo>
                    <a:pt x="241" y="74"/>
                    <a:pt x="249" y="49"/>
                    <a:pt x="289" y="26"/>
                  </a:cubicBezTo>
                  <a:cubicBezTo>
                    <a:pt x="329" y="3"/>
                    <a:pt x="355" y="3"/>
                    <a:pt x="372" y="2"/>
                  </a:cubicBezTo>
                </a:path>
              </a:pathLst>
            </a:custGeom>
            <a:solidFill>
              <a:srgbClr val="07877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4E21CDE9-8507-455B-9B86-8B27F005149B}"/>
                </a:ext>
              </a:extLst>
            </p:cNvPr>
            <p:cNvSpPr>
              <a:spLocks/>
            </p:cNvSpPr>
            <p:nvPr/>
          </p:nvSpPr>
          <p:spPr bwMode="auto">
            <a:xfrm>
              <a:off x="-2982913" y="1279526"/>
              <a:ext cx="1998662" cy="1255713"/>
            </a:xfrm>
            <a:custGeom>
              <a:avLst/>
              <a:gdLst>
                <a:gd name="T0" fmla="*/ 766 w 800"/>
                <a:gd name="T1" fmla="*/ 14 h 504"/>
                <a:gd name="T2" fmla="*/ 480 w 800"/>
                <a:gd name="T3" fmla="*/ 97 h 504"/>
                <a:gd name="T4" fmla="*/ 437 w 800"/>
                <a:gd name="T5" fmla="*/ 76 h 504"/>
                <a:gd name="T6" fmla="*/ 94 w 800"/>
                <a:gd name="T7" fmla="*/ 4 h 504"/>
                <a:gd name="T8" fmla="*/ 52 w 800"/>
                <a:gd name="T9" fmla="*/ 25 h 504"/>
                <a:gd name="T10" fmla="*/ 6 w 800"/>
                <a:gd name="T11" fmla="*/ 386 h 504"/>
                <a:gd name="T12" fmla="*/ 36 w 800"/>
                <a:gd name="T13" fmla="*/ 436 h 504"/>
                <a:gd name="T14" fmla="*/ 389 w 800"/>
                <a:gd name="T15" fmla="*/ 502 h 504"/>
                <a:gd name="T16" fmla="*/ 425 w 800"/>
                <a:gd name="T17" fmla="*/ 479 h 504"/>
                <a:gd name="T18" fmla="*/ 531 w 800"/>
                <a:gd name="T19" fmla="*/ 439 h 504"/>
                <a:gd name="T20" fmla="*/ 489 w 800"/>
                <a:gd name="T21" fmla="*/ 423 h 504"/>
                <a:gd name="T22" fmla="*/ 431 w 800"/>
                <a:gd name="T23" fmla="*/ 427 h 504"/>
                <a:gd name="T24" fmla="*/ 349 w 800"/>
                <a:gd name="T25" fmla="*/ 367 h 504"/>
                <a:gd name="T26" fmla="*/ 313 w 800"/>
                <a:gd name="T27" fmla="*/ 322 h 504"/>
                <a:gd name="T28" fmla="*/ 362 w 800"/>
                <a:gd name="T29" fmla="*/ 273 h 504"/>
                <a:gd name="T30" fmla="*/ 468 w 800"/>
                <a:gd name="T31" fmla="*/ 324 h 504"/>
                <a:gd name="T32" fmla="*/ 488 w 800"/>
                <a:gd name="T33" fmla="*/ 269 h 504"/>
                <a:gd name="T34" fmla="*/ 510 w 800"/>
                <a:gd name="T35" fmla="*/ 226 h 504"/>
                <a:gd name="T36" fmla="*/ 529 w 800"/>
                <a:gd name="T37" fmla="*/ 328 h 504"/>
                <a:gd name="T38" fmla="*/ 607 w 800"/>
                <a:gd name="T39" fmla="*/ 367 h 504"/>
                <a:gd name="T40" fmla="*/ 673 w 800"/>
                <a:gd name="T41" fmla="*/ 356 h 504"/>
                <a:gd name="T42" fmla="*/ 697 w 800"/>
                <a:gd name="T43" fmla="*/ 324 h 504"/>
                <a:gd name="T44" fmla="*/ 782 w 800"/>
                <a:gd name="T45" fmla="*/ 70 h 504"/>
                <a:gd name="T46" fmla="*/ 766 w 800"/>
                <a:gd name="T47" fmla="*/ 14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800" h="504">
                  <a:moveTo>
                    <a:pt x="766" y="14"/>
                  </a:moveTo>
                  <a:cubicBezTo>
                    <a:pt x="751" y="18"/>
                    <a:pt x="493" y="93"/>
                    <a:pt x="480" y="97"/>
                  </a:cubicBezTo>
                  <a:cubicBezTo>
                    <a:pt x="467" y="101"/>
                    <a:pt x="472" y="84"/>
                    <a:pt x="437" y="76"/>
                  </a:cubicBezTo>
                  <a:cubicBezTo>
                    <a:pt x="403" y="67"/>
                    <a:pt x="120" y="7"/>
                    <a:pt x="94" y="4"/>
                  </a:cubicBezTo>
                  <a:cubicBezTo>
                    <a:pt x="59" y="0"/>
                    <a:pt x="55" y="10"/>
                    <a:pt x="52" y="25"/>
                  </a:cubicBezTo>
                  <a:cubicBezTo>
                    <a:pt x="51" y="38"/>
                    <a:pt x="9" y="370"/>
                    <a:pt x="6" y="386"/>
                  </a:cubicBezTo>
                  <a:cubicBezTo>
                    <a:pt x="0" y="419"/>
                    <a:pt x="15" y="432"/>
                    <a:pt x="36" y="436"/>
                  </a:cubicBezTo>
                  <a:cubicBezTo>
                    <a:pt x="79" y="445"/>
                    <a:pt x="368" y="500"/>
                    <a:pt x="389" y="502"/>
                  </a:cubicBezTo>
                  <a:cubicBezTo>
                    <a:pt x="411" y="504"/>
                    <a:pt x="422" y="492"/>
                    <a:pt x="425" y="479"/>
                  </a:cubicBezTo>
                  <a:cubicBezTo>
                    <a:pt x="458" y="466"/>
                    <a:pt x="509" y="448"/>
                    <a:pt x="531" y="439"/>
                  </a:cubicBezTo>
                  <a:cubicBezTo>
                    <a:pt x="527" y="433"/>
                    <a:pt x="514" y="423"/>
                    <a:pt x="489" y="423"/>
                  </a:cubicBezTo>
                  <a:cubicBezTo>
                    <a:pt x="463" y="423"/>
                    <a:pt x="453" y="429"/>
                    <a:pt x="431" y="427"/>
                  </a:cubicBezTo>
                  <a:cubicBezTo>
                    <a:pt x="405" y="425"/>
                    <a:pt x="377" y="387"/>
                    <a:pt x="349" y="367"/>
                  </a:cubicBezTo>
                  <a:cubicBezTo>
                    <a:pt x="324" y="350"/>
                    <a:pt x="314" y="333"/>
                    <a:pt x="313" y="322"/>
                  </a:cubicBezTo>
                  <a:cubicBezTo>
                    <a:pt x="312" y="311"/>
                    <a:pt x="328" y="265"/>
                    <a:pt x="362" y="273"/>
                  </a:cubicBezTo>
                  <a:cubicBezTo>
                    <a:pt x="396" y="282"/>
                    <a:pt x="454" y="329"/>
                    <a:pt x="468" y="324"/>
                  </a:cubicBezTo>
                  <a:cubicBezTo>
                    <a:pt x="493" y="315"/>
                    <a:pt x="490" y="282"/>
                    <a:pt x="488" y="269"/>
                  </a:cubicBezTo>
                  <a:cubicBezTo>
                    <a:pt x="481" y="239"/>
                    <a:pt x="495" y="210"/>
                    <a:pt x="510" y="226"/>
                  </a:cubicBezTo>
                  <a:cubicBezTo>
                    <a:pt x="520" y="238"/>
                    <a:pt x="521" y="311"/>
                    <a:pt x="529" y="328"/>
                  </a:cubicBezTo>
                  <a:cubicBezTo>
                    <a:pt x="538" y="345"/>
                    <a:pt x="580" y="362"/>
                    <a:pt x="607" y="367"/>
                  </a:cubicBezTo>
                  <a:cubicBezTo>
                    <a:pt x="623" y="358"/>
                    <a:pt x="647" y="358"/>
                    <a:pt x="673" y="356"/>
                  </a:cubicBezTo>
                  <a:cubicBezTo>
                    <a:pt x="676" y="348"/>
                    <a:pt x="693" y="328"/>
                    <a:pt x="697" y="324"/>
                  </a:cubicBezTo>
                  <a:cubicBezTo>
                    <a:pt x="726" y="233"/>
                    <a:pt x="774" y="91"/>
                    <a:pt x="782" y="70"/>
                  </a:cubicBezTo>
                  <a:cubicBezTo>
                    <a:pt x="800" y="21"/>
                    <a:pt x="793" y="5"/>
                    <a:pt x="766" y="14"/>
                  </a:cubicBezTo>
                </a:path>
              </a:pathLst>
            </a:custGeom>
            <a:solidFill>
              <a:srgbClr val="0ACCB5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0C9FDA-2D0A-4EAD-9CCA-2400A1925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5332" y="288000"/>
            <a:ext cx="5893337" cy="456311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dirty="0"/>
              <a:t>Трудовые отношения </a:t>
            </a:r>
            <a:r>
              <a:rPr lang="ru-RU" i="1" dirty="0"/>
              <a:t>возникают</a:t>
            </a:r>
          </a:p>
        </p:txBody>
      </p:sp>
      <p:sp>
        <p:nvSpPr>
          <p:cNvPr id="13315" name="Объект 2">
            <a:extLst>
              <a:ext uri="{FF2B5EF4-FFF2-40B4-BE49-F238E27FC236}">
                <a16:creationId xmlns:a16="http://schemas.microsoft.com/office/drawing/2014/main" id="{D819A600-1CD3-4DC4-A856-0DC20E767A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6000" y="2038271"/>
            <a:ext cx="7632000" cy="4176000"/>
          </a:xfrm>
          <a:prstGeom prst="round2Diag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5400000" scaled="1"/>
              <a:tileRect/>
            </a:gra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marL="108000" indent="0" algn="ctr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80000"/>
              <a:buNone/>
            </a:pPr>
            <a:r>
              <a:rPr lang="ru-RU" altLang="ru-RU" sz="2300" b="1" i="1" dirty="0">
                <a:latin typeface="Arial Narrow" panose="020B0606020202030204" pitchFamily="34" charset="0"/>
              </a:rPr>
              <a:t>в определенных случаях, на основании трудового договора и в результате :</a:t>
            </a:r>
          </a:p>
          <a:p>
            <a:pPr marL="360000" indent="-252000" defTabSz="252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80000"/>
              <a:buFont typeface="Arial Narrow" panose="020B0606020202030204" pitchFamily="34" charset="0"/>
              <a:buChar char="●"/>
              <a:defRPr/>
            </a:pPr>
            <a:r>
              <a:rPr lang="ru-RU" altLang="ru-RU" sz="2300" dirty="0">
                <a:latin typeface="Arial Narrow" panose="020B0606020202030204" pitchFamily="34" charset="0"/>
              </a:rPr>
              <a:t>избрания на должность, </a:t>
            </a:r>
          </a:p>
          <a:p>
            <a:pPr marL="360000" indent="-252000" defTabSz="252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80000"/>
              <a:buFont typeface="Arial Narrow" panose="020B0606020202030204" pitchFamily="34" charset="0"/>
              <a:buChar char="●"/>
              <a:defRPr/>
            </a:pPr>
            <a:r>
              <a:rPr lang="ru-RU" altLang="ru-RU" sz="2300" dirty="0">
                <a:latin typeface="Arial Narrow" panose="020B0606020202030204" pitchFamily="34" charset="0"/>
              </a:rPr>
              <a:t>избрания по конкурсу на замещение должности,</a:t>
            </a:r>
          </a:p>
          <a:p>
            <a:pPr marL="360000" indent="-252000" defTabSz="252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80000"/>
              <a:buFont typeface="Arial Narrow" panose="020B0606020202030204" pitchFamily="34" charset="0"/>
              <a:buChar char="●"/>
              <a:defRPr/>
            </a:pPr>
            <a:r>
              <a:rPr lang="ru-RU" altLang="ru-RU" sz="2300" dirty="0">
                <a:latin typeface="Arial Narrow" panose="020B0606020202030204" pitchFamily="34" charset="0"/>
              </a:rPr>
              <a:t>назначения на должность или утверждения в должности,</a:t>
            </a:r>
          </a:p>
          <a:p>
            <a:pPr marL="360000" indent="-252000" defTabSz="252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80000"/>
              <a:buFont typeface="Arial Narrow" panose="020B0606020202030204" pitchFamily="34" charset="0"/>
              <a:buChar char="●"/>
              <a:defRPr/>
            </a:pPr>
            <a:r>
              <a:rPr lang="ru-RU" sz="2300" dirty="0">
                <a:latin typeface="Arial Narrow" panose="020B0606020202030204" pitchFamily="34" charset="0"/>
              </a:rPr>
              <a:t>направления на работу уполномоченными органами в счет установленной квоты,</a:t>
            </a:r>
          </a:p>
          <a:p>
            <a:pPr marL="360000" indent="-252000" defTabSz="252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80000"/>
              <a:buFont typeface="Arial Narrow" panose="020B0606020202030204" pitchFamily="34" charset="0"/>
              <a:buChar char="●"/>
              <a:defRPr/>
            </a:pPr>
            <a:r>
              <a:rPr lang="ru-RU" sz="2300" dirty="0">
                <a:latin typeface="Arial Narrow" panose="020B0606020202030204" pitchFamily="34" charset="0"/>
              </a:rPr>
              <a:t>судебного решения о заключении трудового договора,</a:t>
            </a:r>
          </a:p>
          <a:p>
            <a:pPr marL="360000" indent="-252000" defTabSz="252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80000"/>
              <a:buFont typeface="Arial Narrow" panose="020B0606020202030204" pitchFamily="34" charset="0"/>
              <a:buChar char="●"/>
              <a:defRPr/>
            </a:pPr>
            <a:r>
              <a:rPr lang="ru-RU" sz="2300" dirty="0">
                <a:latin typeface="Arial Narrow" panose="020B0606020202030204" pitchFamily="34" charset="0"/>
              </a:rPr>
              <a:t>признания отношений, связанных с использованием личного труда и возникших на основании гражданско-правового договора, трудовыми отношениями.</a:t>
            </a:r>
            <a:endParaRPr lang="ru-RU" altLang="ru-RU" sz="2300" dirty="0">
              <a:latin typeface="Arial Narrow" panose="020B060602020203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FB5C204A-2A60-45DC-8990-3D3FF6DB446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6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90A26967-5842-48B7-B922-195442545DF7}"/>
              </a:ext>
            </a:extLst>
          </p:cNvPr>
          <p:cNvSpPr/>
          <p:nvPr/>
        </p:nvSpPr>
        <p:spPr>
          <a:xfrm>
            <a:off x="1370474" y="872832"/>
            <a:ext cx="6403052" cy="1044000"/>
          </a:xfrm>
          <a:prstGeom prst="rect">
            <a:avLst/>
          </a:prstGeo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alpha val="0"/>
                    <a:lumMod val="10000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180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685800" eaLnBrk="1" fontAlgn="auto" hangingPunct="1">
              <a:lnSpc>
                <a:spcPct val="90000"/>
              </a:lnSpc>
              <a:spcAft>
                <a:spcPts val="0"/>
              </a:spcAft>
            </a:pPr>
            <a:r>
              <a:rPr lang="ru-RU" sz="24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на основании трудового договора, заключаемого работником и работодателем в письменной форме в соответствии с ТК.</a:t>
            </a:r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495CCD29-448E-4804-85C4-0BEC31F16F4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514001" y="5674271"/>
            <a:ext cx="540000" cy="5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256C27-4B50-479A-8403-59CF114FF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altLang="ru-RU" sz="3100" dirty="0"/>
              <a:t>Трудовые отношения</a:t>
            </a:r>
            <a:r>
              <a:rPr lang="ru-RU" altLang="ru-RU" dirty="0"/>
              <a:t/>
            </a:r>
            <a:br>
              <a:rPr lang="ru-RU" altLang="ru-RU" dirty="0"/>
            </a:br>
            <a:r>
              <a:rPr lang="ru-RU" altLang="ru-RU" sz="2700" i="1" dirty="0"/>
              <a:t>возникают также</a:t>
            </a:r>
            <a:endParaRPr lang="ru-RU" sz="2700" i="1" dirty="0"/>
          </a:p>
        </p:txBody>
      </p:sp>
      <p:sp>
        <p:nvSpPr>
          <p:cNvPr id="14339" name="Объект 2">
            <a:extLst>
              <a:ext uri="{FF2B5EF4-FFF2-40B4-BE49-F238E27FC236}">
                <a16:creationId xmlns:a16="http://schemas.microsoft.com/office/drawing/2014/main" id="{A62B525E-8C62-4ED8-9A8A-F2B4F34F3B12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630000" y="2852936"/>
            <a:ext cx="7884000" cy="2880321"/>
          </a:xfrm>
          <a:ln>
            <a:gradFill flip="none" rotWithShape="1">
              <a:lin ang="0" scaled="1"/>
              <a:tileRect/>
            </a:gradFill>
          </a:ln>
        </p:spPr>
        <p:txBody>
          <a:bodyPr/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80000"/>
              <a:buFont typeface="Arial Narrow" panose="020B0606020202030204" pitchFamily="34" charset="0"/>
              <a:buChar char="●"/>
            </a:pPr>
            <a:r>
              <a:rPr lang="ru-RU" altLang="ru-RU" sz="2800" dirty="0">
                <a:latin typeface="Arial Narrow" panose="020B0606020202030204" pitchFamily="34" charset="0"/>
              </a:rPr>
              <a:t>В этом случае трудовой договор считается заключенным и работодатель или его уполномоченный представитель обязан</a:t>
            </a:r>
            <a:br>
              <a:rPr lang="ru-RU" altLang="ru-RU" sz="2800" dirty="0">
                <a:latin typeface="Arial Narrow" panose="020B0606020202030204" pitchFamily="34" charset="0"/>
              </a:rPr>
            </a:br>
            <a:r>
              <a:rPr lang="ru-RU" altLang="ru-RU" sz="2800" dirty="0">
                <a:latin typeface="Arial Narrow" panose="020B0606020202030204" pitchFamily="34" charset="0"/>
              </a:rPr>
              <a:t>не позднее трех рабочих дней со дня фактического допущения к работе оформить трудовой договор </a:t>
            </a:r>
            <a:br>
              <a:rPr lang="ru-RU" altLang="ru-RU" sz="2800" dirty="0">
                <a:latin typeface="Arial Narrow" panose="020B0606020202030204" pitchFamily="34" charset="0"/>
              </a:rPr>
            </a:br>
            <a:r>
              <a:rPr lang="ru-RU" altLang="ru-RU" sz="2800" dirty="0">
                <a:latin typeface="Arial Narrow" panose="020B0606020202030204" pitchFamily="34" charset="0"/>
              </a:rPr>
              <a:t>в письменной форме</a:t>
            </a:r>
            <a:br>
              <a:rPr lang="ru-RU" altLang="ru-RU" sz="2800" dirty="0">
                <a:latin typeface="Arial Narrow" panose="020B0606020202030204" pitchFamily="34" charset="0"/>
              </a:rPr>
            </a:br>
            <a:r>
              <a:rPr lang="ru-RU" altLang="ru-RU" sz="2800" i="1" dirty="0">
                <a:latin typeface="Arial Narrow" panose="020B0606020202030204" pitchFamily="34" charset="0"/>
              </a:rPr>
              <a:t>(ст. 67 ТК РФ).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BBBF3C7-99AF-4F77-8517-4D5DADF4A1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7</a:t>
            </a:fld>
            <a:endParaRPr lang="ru-RU" altLang="ru-RU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D112322-3428-44CE-8312-A82515094D99}"/>
              </a:ext>
            </a:extLst>
          </p:cNvPr>
          <p:cNvSpPr/>
          <p:nvPr/>
        </p:nvSpPr>
        <p:spPr>
          <a:xfrm>
            <a:off x="630000" y="1180683"/>
            <a:ext cx="7884000" cy="1452638"/>
          </a:xfrm>
          <a:prstGeom prst="rect">
            <a:avLst/>
          </a:prstGeo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alpha val="0"/>
                    <a:lumMod val="10000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180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685800" eaLnBrk="1" fontAlgn="auto" hangingPunct="1">
              <a:lnSpc>
                <a:spcPct val="90000"/>
              </a:lnSpc>
              <a:spcAft>
                <a:spcPts val="0"/>
              </a:spcAft>
            </a:pPr>
            <a:r>
              <a:rPr lang="ru-RU" sz="24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на основании фактического допущения работника</a:t>
            </a:r>
            <a:r>
              <a:rPr lang="en-US" sz="24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/>
            </a:r>
            <a:br>
              <a:rPr lang="en-US" sz="24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</a:br>
            <a:r>
              <a:rPr lang="ru-RU" sz="24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к работе с ведома или по поручению работодателя</a:t>
            </a:r>
            <a:r>
              <a:rPr lang="en-US" sz="24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/>
            </a:r>
            <a:br>
              <a:rPr lang="en-US" sz="24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</a:br>
            <a:r>
              <a:rPr lang="ru-RU" sz="24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в случае, когда трудовой договор </a:t>
            </a:r>
            <a:br>
              <a:rPr lang="ru-RU" sz="24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</a:br>
            <a:r>
              <a:rPr lang="ru-RU" sz="24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не был надлежащим образом оформлен.</a:t>
            </a:r>
          </a:p>
        </p:txBody>
      </p:sp>
      <p:pic>
        <p:nvPicPr>
          <p:cNvPr id="8" name="Рисунок 7" descr="Угловые стрелки">
            <a:extLst>
              <a:ext uri="{FF2B5EF4-FFF2-40B4-BE49-F238E27FC236}">
                <a16:creationId xmlns:a16="http://schemas.microsoft.com/office/drawing/2014/main" id="{BB482429-2AB2-485F-B5C9-A228E3AAB23C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498186" y="151987"/>
            <a:ext cx="540000" cy="540000"/>
          </a:xfrm>
          <a:prstGeom prst="rect">
            <a:avLst/>
          </a:prstGeom>
        </p:spPr>
      </p:pic>
      <p:pic>
        <p:nvPicPr>
          <p:cNvPr id="7" name="Рисунок 6" descr="Угловые стрелки">
            <a:extLst>
              <a:ext uri="{FF2B5EF4-FFF2-40B4-BE49-F238E27FC236}">
                <a16:creationId xmlns:a16="http://schemas.microsoft.com/office/drawing/2014/main" id="{BFA7120E-BE3A-4DCA-986A-2601CCC72C23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8515350" y="5683814"/>
            <a:ext cx="540000" cy="540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7D5D91-639F-4507-81D1-8121613D4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94250" y="288000"/>
            <a:ext cx="4355500" cy="370051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altLang="ru-RU" dirty="0"/>
              <a:t/>
            </a:r>
            <a:br>
              <a:rPr lang="ru-RU" altLang="ru-RU" dirty="0"/>
            </a:br>
            <a:r>
              <a:rPr lang="ru-RU" altLang="ru-RU" dirty="0"/>
              <a:t>Трудовой договор</a:t>
            </a:r>
            <a:br>
              <a:rPr lang="ru-RU" altLang="ru-RU" dirty="0"/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24B6A4F-DD44-4E48-BDA3-079AD2C2C2D9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55576" y="1628800"/>
            <a:ext cx="7632848" cy="2196000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36000" rIns="72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предоставить работнику работу по обусловленной трудовой функции; 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обеспечить условия труда, предусмотренные трудовым законодательством и иными нормативными правовыми актами;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200" dirty="0">
                <a:latin typeface="Arial Narrow" panose="020B0606020202030204" pitchFamily="34" charset="0"/>
              </a:rPr>
              <a:t> своевременно и в полном размере выплачивать работнику заработную плату.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D45502EF-29AA-4BE1-8C3A-50B4A3EB19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8</a:t>
            </a:fld>
            <a:endParaRPr lang="ru-RU" altLang="ru-RU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5AFCE041-6E85-46D1-A415-AEC74A0A4C8A}"/>
              </a:ext>
            </a:extLst>
          </p:cNvPr>
          <p:cNvSpPr/>
          <p:nvPr/>
        </p:nvSpPr>
        <p:spPr>
          <a:xfrm>
            <a:off x="954000" y="836712"/>
            <a:ext cx="7236000" cy="720000"/>
          </a:xfrm>
          <a:prstGeom prst="rect">
            <a:avLst/>
          </a:prstGeo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alpha val="0"/>
                    <a:lumMod val="10000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180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algn="ctr" defTabSz="685800" eaLnBrk="1" fontAlgn="auto" hangingPunct="1">
              <a:lnSpc>
                <a:spcPct val="90000"/>
              </a:lnSpc>
              <a:spcAft>
                <a:spcPts val="0"/>
              </a:spcAft>
            </a:pPr>
            <a:r>
              <a:rPr lang="ru-RU" sz="22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Это соглашение между работодателем и работником, </a:t>
            </a:r>
            <a:br>
              <a:rPr lang="ru-RU" sz="22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</a:br>
            <a:r>
              <a:rPr lang="ru-RU" sz="2200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в соответствии с которым </a:t>
            </a:r>
            <a:r>
              <a:rPr lang="ru-RU" sz="22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работодатель обязуется </a:t>
            </a: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id="{89B59496-1DB3-4328-B389-9F3D73698ED3}"/>
              </a:ext>
            </a:extLst>
          </p:cNvPr>
          <p:cNvSpPr txBox="1">
            <a:spLocks/>
          </p:cNvSpPr>
          <p:nvPr/>
        </p:nvSpPr>
        <p:spPr bwMode="auto">
          <a:xfrm flipH="1">
            <a:off x="755576" y="4527666"/>
            <a:ext cx="6485321" cy="1709646"/>
          </a:xfrm>
          <a:prstGeom prst="snip1Rect">
            <a:avLst/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36000" rIns="108000" bIns="36000" numCol="1" rtlCol="0" anchor="t" anchorCtr="0" compatLnSpc="1">
            <a:prstTxWarp prst="textNoShape">
              <a:avLst/>
            </a:prstTxWarp>
            <a:noAutofit/>
          </a:bodyPr>
          <a:lstStyle>
            <a:lvl1pPr marL="633285" indent="-457109" algn="l" defTabSz="685663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78777"/>
              </a:buClr>
              <a:buFontTx/>
              <a:buChar char="●"/>
              <a:defRPr lang="ru-RU" sz="2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247" indent="-171416" algn="l" defTabSz="685663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78777"/>
              </a:buClr>
              <a:buFontTx/>
              <a:buChar char="●"/>
              <a:defRPr lang="ru-RU" kern="120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2pPr>
            <a:lvl3pPr marL="857079" indent="-171416" algn="l" defTabSz="685663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78777"/>
              </a:buClr>
              <a:buFontTx/>
              <a:buChar char="●"/>
              <a:defRPr lang="ru-RU" sz="1500" kern="120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3pPr>
            <a:lvl4pPr marL="1199910" indent="-171416" algn="l" defTabSz="685663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78777"/>
              </a:buClr>
              <a:buFontTx/>
              <a:buChar char="●"/>
              <a:defRPr lang="ru-RU" sz="1300" kern="1200" smtClean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4pPr>
            <a:lvl5pPr marL="1542741" indent="-171416" algn="l" defTabSz="685663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Clr>
                <a:srgbClr val="078777"/>
              </a:buClr>
              <a:buFontTx/>
              <a:buChar char="●"/>
              <a:defRPr lang="ru-RU" sz="1300" kern="1200" dirty="0">
                <a:solidFill>
                  <a:schemeClr val="tx1"/>
                </a:solidFill>
                <a:latin typeface="Arial Narrow" panose="020B0606020202030204" pitchFamily="34" charset="0"/>
                <a:ea typeface="+mn-ea"/>
                <a:cs typeface="+mn-cs"/>
              </a:defRPr>
            </a:lvl5pPr>
            <a:lvl6pPr marL="1885573" indent="-171416" algn="l" defTabSz="68566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404" indent="-171416" algn="l" defTabSz="68566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236" indent="-171416" algn="l" defTabSz="68566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067" indent="-171416" algn="l" defTabSz="685663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  <a:buChar char="●"/>
            </a:pPr>
            <a:r>
              <a:rPr lang="ru-RU" altLang="ru-RU" sz="2200" dirty="0">
                <a:latin typeface="Arial Narrow" panose="020B0606020202030204" pitchFamily="34" charset="0"/>
              </a:rPr>
              <a:t>лично выполнять определенную этим соглашением трудовую функцию;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  <a:buChar char="●"/>
            </a:pPr>
            <a:r>
              <a:rPr lang="ru-RU" altLang="ru-RU" sz="2200" dirty="0">
                <a:latin typeface="Arial Narrow" panose="020B0606020202030204" pitchFamily="34" charset="0"/>
              </a:rPr>
              <a:t>соблюдать правила внутреннего трудового распорядка, действующие у данного работодателя. 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E2C83D0-1633-47A3-8010-D4A89A69CD5A}"/>
              </a:ext>
            </a:extLst>
          </p:cNvPr>
          <p:cNvSpPr/>
          <p:nvPr/>
        </p:nvSpPr>
        <p:spPr>
          <a:xfrm>
            <a:off x="2736446" y="4012380"/>
            <a:ext cx="3671108" cy="424732"/>
          </a:xfrm>
          <a:prstGeom prst="rect">
            <a:avLst/>
          </a:prstGeo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alpha val="0"/>
                    <a:lumMod val="10000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180000" bIns="36000" numCol="1" rtlCol="0" anchor="ctr" anchorCtr="0" compatLnSpc="1">
            <a:prstTxWarp prst="textNoShape">
              <a:avLst/>
            </a:prstTxWarp>
            <a:noAutofit/>
          </a:bodyPr>
          <a:lstStyle/>
          <a:p>
            <a:pPr algn="ctr" defTabSz="685800" eaLnBrk="1" fontAlgn="auto" hangingPunct="1">
              <a:lnSpc>
                <a:spcPct val="90000"/>
              </a:lnSpc>
              <a:spcAft>
                <a:spcPts val="0"/>
              </a:spcAft>
            </a:pPr>
            <a:r>
              <a:rPr lang="ru-RU" sz="2200" b="1" i="1" dirty="0">
                <a:solidFill>
                  <a:srgbClr val="078777"/>
                </a:solidFill>
                <a:ea typeface="+mj-ea"/>
                <a:cs typeface="Arial" panose="020B0604020202020204" pitchFamily="34" charset="0"/>
              </a:rPr>
              <a:t>а работник обязуется </a:t>
            </a:r>
          </a:p>
        </p:txBody>
      </p:sp>
      <p:pic>
        <p:nvPicPr>
          <p:cNvPr id="8" name="Рисунок 7" descr="Угловые стрелки">
            <a:extLst>
              <a:ext uri="{FF2B5EF4-FFF2-40B4-BE49-F238E27FC236}">
                <a16:creationId xmlns:a16="http://schemas.microsoft.com/office/drawing/2014/main" id="{EDA08D9D-B79D-45EB-AEB4-BBC5EB29F4C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64845"/>
            <a:ext cx="540000" cy="540000"/>
          </a:xfrm>
          <a:prstGeom prst="rect">
            <a:avLst/>
          </a:prstGeom>
        </p:spPr>
      </p:pic>
      <p:pic>
        <p:nvPicPr>
          <p:cNvPr id="9" name="Рисунок 8" descr="Угловые стрелки">
            <a:extLst>
              <a:ext uri="{FF2B5EF4-FFF2-40B4-BE49-F238E27FC236}">
                <a16:creationId xmlns:a16="http://schemas.microsoft.com/office/drawing/2014/main" id="{1FBB95F7-DD58-4885-8C81-F0793184B2D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5769320"/>
            <a:ext cx="540000" cy="5400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E278BCCA-C209-47F6-A16E-C662248D9394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69738" y="4100618"/>
            <a:ext cx="1644340" cy="150485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0B1B1D-1A16-4A9E-90D2-7310FDC9B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517" y="836712"/>
            <a:ext cx="6068966" cy="455389"/>
          </a:xfrm>
          <a:solidFill>
            <a:schemeClr val="bg1">
              <a:alpha val="27000"/>
            </a:schemeClr>
          </a:solidFill>
          <a:ln w="57150">
            <a:gradFill flip="none" rotWithShape="1">
              <a:gsLst>
                <a:gs pos="0">
                  <a:schemeClr val="bg1">
                    <a:alpha val="0"/>
                    <a:lumMod val="100000"/>
                  </a:schemeClr>
                </a:gs>
                <a:gs pos="57000">
                  <a:srgbClr val="078777"/>
                </a:gs>
                <a:gs pos="51000">
                  <a:schemeClr val="bg1">
                    <a:alpha val="0"/>
                    <a:lumMod val="100000"/>
                  </a:schemeClr>
                </a:gs>
                <a:gs pos="100000">
                  <a:srgbClr val="078777"/>
                </a:gs>
              </a:gsLst>
              <a:lin ang="16200000" scaled="1"/>
              <a:tileRect/>
            </a:gradFill>
          </a:ln>
          <a:effectLst/>
        </p:spPr>
        <p:txBody>
          <a:bodyPr vert="horz" wrap="square" lIns="180000" tIns="36000" rIns="180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defTabSz="685800" fontAlgn="auto">
              <a:spcAft>
                <a:spcPts val="0"/>
              </a:spcAft>
            </a:pPr>
            <a:r>
              <a:rPr lang="ru-RU" altLang="ru-RU" sz="2400" i="1" cap="none" dirty="0"/>
              <a:t>В трудовом договоре указываются</a:t>
            </a:r>
            <a:br>
              <a:rPr lang="ru-RU" altLang="ru-RU" sz="2400" i="1" cap="none" dirty="0"/>
            </a:br>
            <a:endParaRPr lang="ru-RU" sz="2400" i="1" cap="none" dirty="0"/>
          </a:p>
        </p:txBody>
      </p:sp>
      <p:sp>
        <p:nvSpPr>
          <p:cNvPr id="25603" name="Объект 2">
            <a:extLst>
              <a:ext uri="{FF2B5EF4-FFF2-40B4-BE49-F238E27FC236}">
                <a16:creationId xmlns:a16="http://schemas.microsoft.com/office/drawing/2014/main" id="{6D40E093-7754-4BA5-B1A6-96C0F005ECD7}"/>
              </a:ext>
            </a:extLst>
          </p:cNvPr>
          <p:cNvSpPr>
            <a:spLocks noGrp="1"/>
          </p:cNvSpPr>
          <p:nvPr>
            <p:ph idx="1"/>
          </p:nvPr>
        </p:nvSpPr>
        <p:spPr>
          <a:xfrm flipH="1">
            <a:off x="756000" y="1519808"/>
            <a:ext cx="7632000" cy="4716000"/>
          </a:xfrm>
          <a:prstGeom prst="snip1Rect">
            <a:avLst>
              <a:gd name="adj" fmla="val 10013"/>
            </a:avLst>
          </a:prstGeom>
          <a:solidFill>
            <a:schemeClr val="bg1"/>
          </a:solidFill>
          <a:ln w="57150">
            <a:gradFill flip="none" rotWithShape="1">
              <a:gsLst>
                <a:gs pos="51000">
                  <a:schemeClr val="accent1">
                    <a:lumMod val="0"/>
                    <a:lumOff val="100000"/>
                  </a:schemeClr>
                </a:gs>
                <a:gs pos="57000">
                  <a:srgbClr val="078777"/>
                </a:gs>
                <a:gs pos="100000">
                  <a:srgbClr val="078777"/>
                </a:gs>
              </a:gsLst>
              <a:lin ang="0" scaled="1"/>
              <a:tileRect/>
            </a:gra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5993" tIns="36000" rIns="108000" bIns="3600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400" dirty="0">
                <a:latin typeface="Arial Narrow" panose="020B0606020202030204" pitchFamily="34" charset="0"/>
              </a:rPr>
              <a:t>ФИО работника и наименование работодателя </a:t>
            </a:r>
            <a:br>
              <a:rPr lang="ru-RU" altLang="ru-RU" sz="2400" dirty="0">
                <a:latin typeface="Arial Narrow" panose="020B0606020202030204" pitchFamily="34" charset="0"/>
              </a:rPr>
            </a:br>
            <a:r>
              <a:rPr lang="ru-RU" altLang="ru-RU" sz="2400" i="1" dirty="0">
                <a:latin typeface="Arial Narrow" panose="020B0606020202030204" pitchFamily="34" charset="0"/>
              </a:rPr>
              <a:t>(ФИО работодателя - физического лица), заключивших трудовой договор;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400" dirty="0">
                <a:latin typeface="Arial Narrow" panose="020B0606020202030204" pitchFamily="34" charset="0"/>
              </a:rPr>
              <a:t>сведения о документах, удостоверяющих личность работника и работодателя - физического лица;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  <a:buChar char="●"/>
            </a:pPr>
            <a:r>
              <a:rPr lang="ru-RU" altLang="ru-RU" sz="2400" dirty="0">
                <a:latin typeface="Arial Narrow" panose="020B0606020202030204" pitchFamily="34" charset="0"/>
              </a:rPr>
              <a:t>идентификационный номер налогоплательщика</a:t>
            </a:r>
            <a:br>
              <a:rPr lang="ru-RU" altLang="ru-RU" sz="2400" dirty="0">
                <a:latin typeface="Arial Narrow" panose="020B0606020202030204" pitchFamily="34" charset="0"/>
              </a:rPr>
            </a:br>
            <a:r>
              <a:rPr lang="ru-RU" altLang="ru-RU" sz="2400" i="1" dirty="0">
                <a:latin typeface="Arial Narrow" panose="020B0606020202030204" pitchFamily="34" charset="0"/>
              </a:rPr>
              <a:t>(для работодателей, за исключением работодателей - физических лиц, не являющихся ИП);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400" dirty="0">
                <a:latin typeface="Arial Narrow" panose="020B0606020202030204" pitchFamily="34" charset="0"/>
              </a:rPr>
              <a:t>сведения о представителе работодателя, подписавшем трудовой договор, и основание, в силу которого он наделен соответствующими полномочиями;</a:t>
            </a:r>
          </a:p>
          <a:p>
            <a:pPr marL="360000" indent="-252000" defTabSz="180000">
              <a:spcBef>
                <a:spcPts val="600"/>
              </a:spcBef>
              <a:spcAft>
                <a:spcPts val="0"/>
              </a:spcAft>
              <a:buClr>
                <a:srgbClr val="078877"/>
              </a:buClr>
              <a:buSzPct val="100000"/>
              <a:buFont typeface="Arial Narrow" panose="020B0606020202030204" pitchFamily="34" charset="0"/>
            </a:pPr>
            <a:r>
              <a:rPr lang="ru-RU" altLang="ru-RU" sz="2400" dirty="0">
                <a:latin typeface="Arial Narrow" panose="020B0606020202030204" pitchFamily="34" charset="0"/>
              </a:rPr>
              <a:t>место и дата заключения трудового договора.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1E679DAD-58D4-482E-98C8-02DCC6A2722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F7292A-AF58-44A9-9539-D16C07749C95}" type="slidenum">
              <a:rPr lang="ru-RU" altLang="ru-RU" smtClean="0"/>
              <a:pPr/>
              <a:t>9</a:t>
            </a:fld>
            <a:endParaRPr lang="ru-RU" altLang="ru-RU"/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DA369AC7-C092-4BC2-95F1-57643B4E0AD6}"/>
              </a:ext>
            </a:extLst>
          </p:cNvPr>
          <p:cNvSpPr txBox="1">
            <a:spLocks/>
          </p:cNvSpPr>
          <p:nvPr/>
        </p:nvSpPr>
        <p:spPr bwMode="auto">
          <a:xfrm>
            <a:off x="2394250" y="288000"/>
            <a:ext cx="4355500" cy="370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>
            <a:lvl1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b="1" kern="1200" cap="all" baseline="0">
                <a:solidFill>
                  <a:srgbClr val="078777"/>
                </a:solidFill>
                <a:latin typeface="Arial Narrow" panose="020B0606020202030204" pitchFamily="34" charset="0"/>
                <a:ea typeface="+mj-ea"/>
                <a:cs typeface="Arial" panose="020B0604020202020204" pitchFamily="34" charset="0"/>
              </a:defRPr>
            </a:lvl1pPr>
            <a:lvl2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2pPr>
            <a:lvl3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3pPr>
            <a:lvl4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4pPr>
            <a:lvl5pPr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5pPr>
            <a:lvl6pPr marL="457109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6pPr>
            <a:lvl7pPr marL="914217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7pPr>
            <a:lvl8pPr marL="1371326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8pPr>
            <a:lvl9pPr marL="1828434" algn="ctr" defTabSz="685663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388E84"/>
                </a:solidFill>
                <a:latin typeface="Arial Narrow" panose="020B060602020203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ru-RU" altLang="ru-RU" dirty="0"/>
              <a:t/>
            </a:r>
            <a:br>
              <a:rPr lang="ru-RU" altLang="ru-RU" dirty="0"/>
            </a:br>
            <a:r>
              <a:rPr lang="ru-RU" altLang="ru-RU" dirty="0"/>
              <a:t>Трудовой договор</a:t>
            </a:r>
            <a:br>
              <a:rPr lang="ru-RU" altLang="ru-RU" dirty="0"/>
            </a:br>
            <a:endParaRPr lang="ru-RU" dirty="0"/>
          </a:p>
        </p:txBody>
      </p:sp>
      <p:pic>
        <p:nvPicPr>
          <p:cNvPr id="6" name="Рисунок 5" descr="Угловые стрелки">
            <a:extLst>
              <a:ext uri="{FF2B5EF4-FFF2-40B4-BE49-F238E27FC236}">
                <a16:creationId xmlns:a16="http://schemas.microsoft.com/office/drawing/2014/main" id="{D14502CD-93C3-4E00-B1DC-13CE6DD8E38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64845"/>
            <a:ext cx="540000" cy="540000"/>
          </a:xfrm>
          <a:prstGeom prst="rect">
            <a:avLst/>
          </a:prstGeom>
        </p:spPr>
      </p:pic>
      <p:pic>
        <p:nvPicPr>
          <p:cNvPr id="7" name="Рисунок 6" descr="Угловые стрелки">
            <a:extLst>
              <a:ext uri="{FF2B5EF4-FFF2-40B4-BE49-F238E27FC236}">
                <a16:creationId xmlns:a16="http://schemas.microsoft.com/office/drawing/2014/main" id="{6C05C608-BA57-4DC9-8DD2-52F9E3199A3D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8464400" y="5769320"/>
            <a:ext cx="540000" cy="540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КФБП2">
  <a:themeElements>
    <a:clrScheme name="КФБП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78777"/>
      </a:accent1>
      <a:accent2>
        <a:srgbClr val="056256"/>
      </a:accent2>
      <a:accent3>
        <a:srgbClr val="9F844D"/>
      </a:accent3>
      <a:accent4>
        <a:srgbClr val="E5C78C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КФБП2" id="{3718F79A-4E9F-401C-992A-CBDC7EC2995E}" vid="{F3AA191C-90A5-4250-8463-0FC5D3AEE9F5}"/>
    </a:ext>
  </a:extLst>
</a:theme>
</file>

<file path=ppt/theme/theme2.xml><?xml version="1.0" encoding="utf-8"?>
<a:theme xmlns:a="http://schemas.openxmlformats.org/drawingml/2006/main" name="КФБП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Другая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Лекция.potm" id="{3C2D2789-244C-4AE0-80D5-DF8CED6B800E}" vid="{36DCCB12-BFB0-4B95-90D4-C7D725FDD5BB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КФБП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78777"/>
    </a:accent1>
    <a:accent2>
      <a:srgbClr val="056256"/>
    </a:accent2>
    <a:accent3>
      <a:srgbClr val="9F844D"/>
    </a:accent3>
    <a:accent4>
      <a:srgbClr val="E5C78C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КФБП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78777"/>
    </a:accent1>
    <a:accent2>
      <a:srgbClr val="056256"/>
    </a:accent2>
    <a:accent3>
      <a:srgbClr val="9F844D"/>
    </a:accent3>
    <a:accent4>
      <a:srgbClr val="E5C78C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КФБП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078777"/>
    </a:accent1>
    <a:accent2>
      <a:srgbClr val="056256"/>
    </a:accent2>
    <a:accent3>
      <a:srgbClr val="9F844D"/>
    </a:accent3>
    <a:accent4>
      <a:srgbClr val="E5C78C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КФБП2</Template>
  <TotalTime>5442</TotalTime>
  <Words>1332</Words>
  <Application>Microsoft Office PowerPoint</Application>
  <PresentationFormat>Экран (4:3)</PresentationFormat>
  <Paragraphs>184</Paragraphs>
  <Slides>29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29</vt:i4>
      </vt:variant>
    </vt:vector>
  </HeadingPairs>
  <TitlesOfParts>
    <vt:vector size="36" baseType="lpstr">
      <vt:lpstr>Arial</vt:lpstr>
      <vt:lpstr>Arial Narrow</vt:lpstr>
      <vt:lpstr>Calibri</vt:lpstr>
      <vt:lpstr>Times New Roman</vt:lpstr>
      <vt:lpstr>Wingdings 2</vt:lpstr>
      <vt:lpstr>КФБП2</vt:lpstr>
      <vt:lpstr>КФБП</vt:lpstr>
      <vt:lpstr>Презентация PowerPoint</vt:lpstr>
      <vt:lpstr>План ЛЕКЦИИ</vt:lpstr>
      <vt:lpstr>Понятие трудовых отношений</vt:lpstr>
      <vt:lpstr>Источники трудового права</vt:lpstr>
      <vt:lpstr> Стороны трудовых отношений </vt:lpstr>
      <vt:lpstr>Трудовые отношения возникают</vt:lpstr>
      <vt:lpstr>Трудовые отношения возникают также</vt:lpstr>
      <vt:lpstr> Трудовой договор </vt:lpstr>
      <vt:lpstr>В трудовом договоре указываются </vt:lpstr>
      <vt:lpstr>Условия, обязательные для включения в трудовой договор (существенные условия)</vt:lpstr>
      <vt:lpstr>Презентация PowerPoint</vt:lpstr>
      <vt:lpstr>Дополнительно в трудовой договор могут включатся условия:</vt:lpstr>
      <vt:lpstr>Срок трудового договора</vt:lpstr>
      <vt:lpstr>Презентация PowerPoint</vt:lpstr>
      <vt:lpstr>Гарантии при заключении трудового договора  (ст. 64 ТК)</vt:lpstr>
      <vt:lpstr>Лицо, поступающее на работу, предъявляет работодателю (ст. 65 ТК):</vt:lpstr>
      <vt:lpstr>Лицо, поступающее на работу, предъявляет работодателю (ст. 65 ТК):</vt:lpstr>
      <vt:lpstr>Совместительство и выполнение дополнительной работы</vt:lpstr>
      <vt:lpstr>Совместительство и выполнение дополнительной работы</vt:lpstr>
      <vt:lpstr>Изменение трудового договора</vt:lpstr>
      <vt:lpstr>Прекращение трудового договора</vt:lpstr>
      <vt:lpstr>Прекращение трудового договора</vt:lpstr>
      <vt:lpstr>Рабочее время</vt:lpstr>
      <vt:lpstr>Сверхурочная работа</vt:lpstr>
      <vt:lpstr>Режим рабочего времени определяет:</vt:lpstr>
      <vt:lpstr>Презентация PowerPoint</vt:lpstr>
      <vt:lpstr>Время отдыха</vt:lpstr>
      <vt:lpstr>Время отдыха</vt:lpstr>
      <vt:lpstr>Время отдыха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Волгоградский государственный медицинский университет Кафедра философии, биоэтики и права</dc:title>
  <dc:creator>Общая запись</dc:creator>
  <cp:lastModifiedBy>Alexander Basov</cp:lastModifiedBy>
  <cp:revision>117</cp:revision>
  <dcterms:created xsi:type="dcterms:W3CDTF">2008-09-07T13:40:43Z</dcterms:created>
  <dcterms:modified xsi:type="dcterms:W3CDTF">2023-11-03T07:19:21Z</dcterms:modified>
</cp:coreProperties>
</file>