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327" r:id="rId2"/>
    <p:sldId id="337" r:id="rId3"/>
    <p:sldId id="298" r:id="rId4"/>
    <p:sldId id="308" r:id="rId5"/>
    <p:sldId id="338" r:id="rId6"/>
    <p:sldId id="309" r:id="rId7"/>
    <p:sldId id="310" r:id="rId8"/>
    <p:sldId id="314" r:id="rId9"/>
    <p:sldId id="315" r:id="rId10"/>
    <p:sldId id="316" r:id="rId11"/>
    <p:sldId id="317" r:id="rId12"/>
    <p:sldId id="311" r:id="rId13"/>
    <p:sldId id="312" r:id="rId14"/>
    <p:sldId id="344" r:id="rId15"/>
    <p:sldId id="34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777"/>
    <a:srgbClr val="76E6C3"/>
    <a:srgbClr val="DAF9F4"/>
    <a:srgbClr val="BEE7E1"/>
    <a:srgbClr val="28645A"/>
    <a:srgbClr val="BAE4E0"/>
    <a:srgbClr val="CFF2E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027" autoAdjust="0"/>
  </p:normalViewPr>
  <p:slideViewPr>
    <p:cSldViewPr>
      <p:cViewPr varScale="1">
        <p:scale>
          <a:sx n="115" d="100"/>
          <a:sy n="115" d="100"/>
        </p:scale>
        <p:origin x="14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8C58-4D4F-4E54-B25F-F2EEE84B42D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E54AA-25FD-4E12-B988-85C5368910C0}">
      <dgm:prSet phldrT="[Текст]" custT="1"/>
      <dgm:spPr>
        <a:solidFill>
          <a:srgbClr val="76E6C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000" dirty="0"/>
            <a:t>Федеральные</a:t>
          </a:r>
        </a:p>
        <a:p>
          <a:pPr>
            <a:spcAft>
              <a:spcPts val="0"/>
            </a:spcAft>
          </a:pPr>
          <a:r>
            <a:rPr lang="ru-RU" sz="3000" dirty="0"/>
            <a:t>нормативно-правовые акты</a:t>
          </a:r>
        </a:p>
      </dgm:t>
    </dgm:pt>
    <dgm:pt modelId="{B2755FD6-66A8-447D-8AE6-F7635156CEA4}" type="parTrans" cxnId="{3E9C0A09-D637-482B-89CD-97222085EF5C}">
      <dgm:prSet/>
      <dgm:spPr/>
      <dgm:t>
        <a:bodyPr/>
        <a:lstStyle/>
        <a:p>
          <a:endParaRPr lang="ru-RU"/>
        </a:p>
      </dgm:t>
    </dgm:pt>
    <dgm:pt modelId="{48D3E9AD-317E-46BD-B38C-24D9C6A6F291}" type="sibTrans" cxnId="{3E9C0A09-D637-482B-89CD-97222085EF5C}">
      <dgm:prSet/>
      <dgm:spPr/>
      <dgm:t>
        <a:bodyPr/>
        <a:lstStyle/>
        <a:p>
          <a:endParaRPr lang="ru-RU"/>
        </a:p>
      </dgm:t>
    </dgm:pt>
    <dgm:pt modelId="{0429AC1D-E6F3-40A3-9971-76D945A0E5C7}">
      <dgm:prSet phldrT="[Текст]" custT="1"/>
      <dgm:spPr/>
      <dgm:t>
        <a:bodyPr/>
        <a:lstStyle/>
        <a:p>
          <a:r>
            <a:rPr lang="ru-RU" sz="2800" dirty="0"/>
            <a:t>Акты субъектов  федерации</a:t>
          </a:r>
        </a:p>
      </dgm:t>
    </dgm:pt>
    <dgm:pt modelId="{C179F046-69B2-499B-8F00-1EBE9AB70949}" type="parTrans" cxnId="{646EF1AF-016B-4A1C-81E0-CF2905BEB523}">
      <dgm:prSet/>
      <dgm:spPr>
        <a:ln w="28575">
          <a:solidFill>
            <a:srgbClr val="078777"/>
          </a:solidFill>
        </a:ln>
      </dgm:spPr>
      <dgm:t>
        <a:bodyPr/>
        <a:lstStyle/>
        <a:p>
          <a:endParaRPr lang="ru-RU"/>
        </a:p>
      </dgm:t>
    </dgm:pt>
    <dgm:pt modelId="{8DBD275E-A9CD-40D8-B437-C637DE7B4BCC}" type="sibTrans" cxnId="{646EF1AF-016B-4A1C-81E0-CF2905BEB523}">
      <dgm:prSet/>
      <dgm:spPr/>
      <dgm:t>
        <a:bodyPr/>
        <a:lstStyle/>
        <a:p>
          <a:endParaRPr lang="ru-RU"/>
        </a:p>
      </dgm:t>
    </dgm:pt>
    <dgm:pt modelId="{D3A33BFB-3093-4C79-B294-D3FC3B579D97}">
      <dgm:prSet phldrT="[Текст]" custT="1"/>
      <dgm:spPr/>
      <dgm:t>
        <a:bodyPr/>
        <a:lstStyle/>
        <a:p>
          <a:r>
            <a:rPr lang="ru-RU" sz="2800" dirty="0"/>
            <a:t>Акты органов местного самоуправления</a:t>
          </a:r>
        </a:p>
      </dgm:t>
    </dgm:pt>
    <dgm:pt modelId="{0E0BEA53-C4E7-4DB8-A28A-151ECC0E9C4A}" type="parTrans" cxnId="{509575BA-1897-4944-80DD-D9B94F95B6D0}">
      <dgm:prSet/>
      <dgm:spPr>
        <a:ln w="28575">
          <a:solidFill>
            <a:srgbClr val="078777"/>
          </a:solidFill>
        </a:ln>
      </dgm:spPr>
      <dgm:t>
        <a:bodyPr/>
        <a:lstStyle/>
        <a:p>
          <a:endParaRPr lang="ru-RU"/>
        </a:p>
      </dgm:t>
    </dgm:pt>
    <dgm:pt modelId="{B7874FCC-6674-4079-9A2D-85AC7738D5E3}" type="sibTrans" cxnId="{509575BA-1897-4944-80DD-D9B94F95B6D0}">
      <dgm:prSet/>
      <dgm:spPr/>
      <dgm:t>
        <a:bodyPr/>
        <a:lstStyle/>
        <a:p>
          <a:endParaRPr lang="ru-RU"/>
        </a:p>
      </dgm:t>
    </dgm:pt>
    <dgm:pt modelId="{75423716-2669-4D05-BC91-3B387D37245B}" type="pres">
      <dgm:prSet presAssocID="{A5188C58-4D4F-4E54-B25F-F2EEE84B42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9FFE01-67B4-4ADF-9E56-8FF37D5E1AEF}" type="pres">
      <dgm:prSet presAssocID="{A75E54AA-25FD-4E12-B988-85C5368910C0}" presName="root" presStyleCnt="0"/>
      <dgm:spPr/>
    </dgm:pt>
    <dgm:pt modelId="{C25B8AA1-3356-4ACE-B086-36DAFC4F2E1D}" type="pres">
      <dgm:prSet presAssocID="{A75E54AA-25FD-4E12-B988-85C5368910C0}" presName="rootComposite" presStyleCnt="0"/>
      <dgm:spPr/>
    </dgm:pt>
    <dgm:pt modelId="{821DC4F0-A94C-4337-9A73-2942D7D81ED2}" type="pres">
      <dgm:prSet presAssocID="{A75E54AA-25FD-4E12-B988-85C5368910C0}" presName="rootText" presStyleLbl="node1" presStyleIdx="0" presStyleCnt="1" custScaleX="186356"/>
      <dgm:spPr/>
      <dgm:t>
        <a:bodyPr/>
        <a:lstStyle/>
        <a:p>
          <a:endParaRPr lang="ru-RU"/>
        </a:p>
      </dgm:t>
    </dgm:pt>
    <dgm:pt modelId="{BD2202ED-3C69-47CB-BA03-404501D1DD94}" type="pres">
      <dgm:prSet presAssocID="{A75E54AA-25FD-4E12-B988-85C5368910C0}" presName="rootConnector" presStyleLbl="node1" presStyleIdx="0" presStyleCnt="1"/>
      <dgm:spPr/>
      <dgm:t>
        <a:bodyPr/>
        <a:lstStyle/>
        <a:p>
          <a:endParaRPr lang="ru-RU"/>
        </a:p>
      </dgm:t>
    </dgm:pt>
    <dgm:pt modelId="{F318843B-6145-46A6-8EC6-BF69FD80F11E}" type="pres">
      <dgm:prSet presAssocID="{A75E54AA-25FD-4E12-B988-85C5368910C0}" presName="childShape" presStyleCnt="0"/>
      <dgm:spPr/>
    </dgm:pt>
    <dgm:pt modelId="{D652AFA5-ACA3-4085-890F-D5724B4DF4FB}" type="pres">
      <dgm:prSet presAssocID="{C179F046-69B2-499B-8F00-1EBE9AB7094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33A8A0E-E508-4636-8A44-14F495FE96F0}" type="pres">
      <dgm:prSet presAssocID="{0429AC1D-E6F3-40A3-9971-76D945A0E5C7}" presName="childText" presStyleLbl="bgAcc1" presStyleIdx="0" presStyleCnt="2" custScaleX="187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EC54D-A1E3-4AE3-9A8C-3D7CE9305702}" type="pres">
      <dgm:prSet presAssocID="{0E0BEA53-C4E7-4DB8-A28A-151ECC0E9C4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76C4F60-7691-4321-88A8-64D29A14B607}" type="pres">
      <dgm:prSet presAssocID="{D3A33BFB-3093-4C79-B294-D3FC3B579D97}" presName="childText" presStyleLbl="bgAcc1" presStyleIdx="1" presStyleCnt="2" custScaleX="187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18C81-3339-411E-9A71-58A92662517A}" type="presOf" srcId="{0429AC1D-E6F3-40A3-9971-76D945A0E5C7}" destId="{C33A8A0E-E508-4636-8A44-14F495FE96F0}" srcOrd="0" destOrd="0" presId="urn:microsoft.com/office/officeart/2005/8/layout/hierarchy3"/>
    <dgm:cxn modelId="{EE4D34FA-9C4E-4BB3-B69E-64CA6D38E23B}" type="presOf" srcId="{C179F046-69B2-499B-8F00-1EBE9AB70949}" destId="{D652AFA5-ACA3-4085-890F-D5724B4DF4FB}" srcOrd="0" destOrd="0" presId="urn:microsoft.com/office/officeart/2005/8/layout/hierarchy3"/>
    <dgm:cxn modelId="{84D981F3-B2BD-4ADB-ABBD-4E45A76B5CC2}" type="presOf" srcId="{A75E54AA-25FD-4E12-B988-85C5368910C0}" destId="{BD2202ED-3C69-47CB-BA03-404501D1DD94}" srcOrd="1" destOrd="0" presId="urn:microsoft.com/office/officeart/2005/8/layout/hierarchy3"/>
    <dgm:cxn modelId="{F383D560-353F-49D4-9FC1-B8ABEE8F82AC}" type="presOf" srcId="{D3A33BFB-3093-4C79-B294-D3FC3B579D97}" destId="{176C4F60-7691-4321-88A8-64D29A14B607}" srcOrd="0" destOrd="0" presId="urn:microsoft.com/office/officeart/2005/8/layout/hierarchy3"/>
    <dgm:cxn modelId="{C4F3306A-8AC5-41BA-BE85-3675E28B79B9}" type="presOf" srcId="{A5188C58-4D4F-4E54-B25F-F2EEE84B42D8}" destId="{75423716-2669-4D05-BC91-3B387D37245B}" srcOrd="0" destOrd="0" presId="urn:microsoft.com/office/officeart/2005/8/layout/hierarchy3"/>
    <dgm:cxn modelId="{646EF1AF-016B-4A1C-81E0-CF2905BEB523}" srcId="{A75E54AA-25FD-4E12-B988-85C5368910C0}" destId="{0429AC1D-E6F3-40A3-9971-76D945A0E5C7}" srcOrd="0" destOrd="0" parTransId="{C179F046-69B2-499B-8F00-1EBE9AB70949}" sibTransId="{8DBD275E-A9CD-40D8-B437-C637DE7B4BCC}"/>
    <dgm:cxn modelId="{41991AF2-6CF7-4E3B-BCB6-5029A2466D69}" type="presOf" srcId="{A75E54AA-25FD-4E12-B988-85C5368910C0}" destId="{821DC4F0-A94C-4337-9A73-2942D7D81ED2}" srcOrd="0" destOrd="0" presId="urn:microsoft.com/office/officeart/2005/8/layout/hierarchy3"/>
    <dgm:cxn modelId="{8585985C-B3F6-43A3-AA74-4616D765024B}" type="presOf" srcId="{0E0BEA53-C4E7-4DB8-A28A-151ECC0E9C4A}" destId="{6C3EC54D-A1E3-4AE3-9A8C-3D7CE9305702}" srcOrd="0" destOrd="0" presId="urn:microsoft.com/office/officeart/2005/8/layout/hierarchy3"/>
    <dgm:cxn modelId="{3E9C0A09-D637-482B-89CD-97222085EF5C}" srcId="{A5188C58-4D4F-4E54-B25F-F2EEE84B42D8}" destId="{A75E54AA-25FD-4E12-B988-85C5368910C0}" srcOrd="0" destOrd="0" parTransId="{B2755FD6-66A8-447D-8AE6-F7635156CEA4}" sibTransId="{48D3E9AD-317E-46BD-B38C-24D9C6A6F291}"/>
    <dgm:cxn modelId="{509575BA-1897-4944-80DD-D9B94F95B6D0}" srcId="{A75E54AA-25FD-4E12-B988-85C5368910C0}" destId="{D3A33BFB-3093-4C79-B294-D3FC3B579D97}" srcOrd="1" destOrd="0" parTransId="{0E0BEA53-C4E7-4DB8-A28A-151ECC0E9C4A}" sibTransId="{B7874FCC-6674-4079-9A2D-85AC7738D5E3}"/>
    <dgm:cxn modelId="{B8C6C530-8E72-4DC8-908C-A413D3F21264}" type="presParOf" srcId="{75423716-2669-4D05-BC91-3B387D37245B}" destId="{0E9FFE01-67B4-4ADF-9E56-8FF37D5E1AEF}" srcOrd="0" destOrd="0" presId="urn:microsoft.com/office/officeart/2005/8/layout/hierarchy3"/>
    <dgm:cxn modelId="{631CBD58-523B-47DC-9790-C9B4F378CAF7}" type="presParOf" srcId="{0E9FFE01-67B4-4ADF-9E56-8FF37D5E1AEF}" destId="{C25B8AA1-3356-4ACE-B086-36DAFC4F2E1D}" srcOrd="0" destOrd="0" presId="urn:microsoft.com/office/officeart/2005/8/layout/hierarchy3"/>
    <dgm:cxn modelId="{28678E58-2585-430C-BFA7-EBE347D950A4}" type="presParOf" srcId="{C25B8AA1-3356-4ACE-B086-36DAFC4F2E1D}" destId="{821DC4F0-A94C-4337-9A73-2942D7D81ED2}" srcOrd="0" destOrd="0" presId="urn:microsoft.com/office/officeart/2005/8/layout/hierarchy3"/>
    <dgm:cxn modelId="{92BB20CB-C911-4EED-AD81-79372D054AD7}" type="presParOf" srcId="{C25B8AA1-3356-4ACE-B086-36DAFC4F2E1D}" destId="{BD2202ED-3C69-47CB-BA03-404501D1DD94}" srcOrd="1" destOrd="0" presId="urn:microsoft.com/office/officeart/2005/8/layout/hierarchy3"/>
    <dgm:cxn modelId="{C17B79D2-91D4-4039-AAF5-AA3C8962D554}" type="presParOf" srcId="{0E9FFE01-67B4-4ADF-9E56-8FF37D5E1AEF}" destId="{F318843B-6145-46A6-8EC6-BF69FD80F11E}" srcOrd="1" destOrd="0" presId="urn:microsoft.com/office/officeart/2005/8/layout/hierarchy3"/>
    <dgm:cxn modelId="{8BE0E076-D914-48D0-B09B-478254933506}" type="presParOf" srcId="{F318843B-6145-46A6-8EC6-BF69FD80F11E}" destId="{D652AFA5-ACA3-4085-890F-D5724B4DF4FB}" srcOrd="0" destOrd="0" presId="urn:microsoft.com/office/officeart/2005/8/layout/hierarchy3"/>
    <dgm:cxn modelId="{04ECF37F-9C40-4171-BC6D-88654662A9FB}" type="presParOf" srcId="{F318843B-6145-46A6-8EC6-BF69FD80F11E}" destId="{C33A8A0E-E508-4636-8A44-14F495FE96F0}" srcOrd="1" destOrd="0" presId="urn:microsoft.com/office/officeart/2005/8/layout/hierarchy3"/>
    <dgm:cxn modelId="{D14D9A63-A204-4050-99EC-DED52AFBA64B}" type="presParOf" srcId="{F318843B-6145-46A6-8EC6-BF69FD80F11E}" destId="{6C3EC54D-A1E3-4AE3-9A8C-3D7CE9305702}" srcOrd="2" destOrd="0" presId="urn:microsoft.com/office/officeart/2005/8/layout/hierarchy3"/>
    <dgm:cxn modelId="{4D00BA68-8F39-4A3D-A9EB-3C416D586C45}" type="presParOf" srcId="{F318843B-6145-46A6-8EC6-BF69FD80F11E}" destId="{176C4F60-7691-4321-88A8-64D29A14B6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DC4F0-A94C-4337-9A73-2942D7D81ED2}">
      <dsp:nvSpPr>
        <dsp:cNvPr id="0" name=""/>
        <dsp:cNvSpPr/>
      </dsp:nvSpPr>
      <dsp:spPr>
        <a:xfrm>
          <a:off x="1618726" y="2301"/>
          <a:ext cx="4628800" cy="1241924"/>
        </a:xfrm>
        <a:prstGeom prst="roundRect">
          <a:avLst>
            <a:gd name="adj" fmla="val 10000"/>
          </a:avLst>
        </a:prstGeom>
        <a:solidFill>
          <a:srgbClr val="76E6C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/>
            <a:t>Федеральные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/>
            <a:t>нормативно-правовые акты</a:t>
          </a:r>
        </a:p>
      </dsp:txBody>
      <dsp:txXfrm>
        <a:off x="1655101" y="38676"/>
        <a:ext cx="4556050" cy="1169174"/>
      </dsp:txXfrm>
    </dsp:sp>
    <dsp:sp modelId="{D652AFA5-ACA3-4085-890F-D5724B4DF4FB}">
      <dsp:nvSpPr>
        <dsp:cNvPr id="0" name=""/>
        <dsp:cNvSpPr/>
      </dsp:nvSpPr>
      <dsp:spPr>
        <a:xfrm>
          <a:off x="2081606" y="1244225"/>
          <a:ext cx="462880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462880" y="931443"/>
              </a:lnTo>
            </a:path>
          </a:pathLst>
        </a:custGeom>
        <a:noFill/>
        <a:ln w="28575" cap="flat" cmpd="sng" algn="ctr">
          <a:solidFill>
            <a:srgbClr val="0787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A8A0E-E508-4636-8A44-14F495FE96F0}">
      <dsp:nvSpPr>
        <dsp:cNvPr id="0" name=""/>
        <dsp:cNvSpPr/>
      </dsp:nvSpPr>
      <dsp:spPr>
        <a:xfrm>
          <a:off x="2544486" y="1554706"/>
          <a:ext cx="3723487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Акты субъектов  федерации</a:t>
          </a:r>
        </a:p>
      </dsp:txBody>
      <dsp:txXfrm>
        <a:off x="2580861" y="1591081"/>
        <a:ext cx="3650737" cy="1169174"/>
      </dsp:txXfrm>
    </dsp:sp>
    <dsp:sp modelId="{6C3EC54D-A1E3-4AE3-9A8C-3D7CE9305702}">
      <dsp:nvSpPr>
        <dsp:cNvPr id="0" name=""/>
        <dsp:cNvSpPr/>
      </dsp:nvSpPr>
      <dsp:spPr>
        <a:xfrm>
          <a:off x="2081606" y="1244225"/>
          <a:ext cx="462880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462880" y="2483848"/>
              </a:lnTo>
            </a:path>
          </a:pathLst>
        </a:custGeom>
        <a:noFill/>
        <a:ln w="28575" cap="flat" cmpd="sng" algn="ctr">
          <a:solidFill>
            <a:srgbClr val="0787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C4F60-7691-4321-88A8-64D29A14B607}">
      <dsp:nvSpPr>
        <dsp:cNvPr id="0" name=""/>
        <dsp:cNvSpPr/>
      </dsp:nvSpPr>
      <dsp:spPr>
        <a:xfrm>
          <a:off x="2544486" y="3107112"/>
          <a:ext cx="3723487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Акты органов местного самоуправления</a:t>
          </a:r>
        </a:p>
      </dsp:txBody>
      <dsp:txXfrm>
        <a:off x="2580861" y="3143487"/>
        <a:ext cx="3650737" cy="116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0494-C35F-4058-8409-0BFB67329F4F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FF3F-085E-4CE5-B3E0-06C480089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3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lIns="0" tIns="0" rIns="0" bIns="0">
            <a:noAutofit/>
          </a:bodyPr>
          <a:lstStyle>
            <a:lvl1pPr algn="ctr">
              <a:defRPr sz="360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rgbClr val="28645A"/>
                </a:solidFill>
                <a:latin typeface="Arial Narrow" panose="020B0606020202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36607-4973-49D4-A1EE-5A40CBF5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A838-ABB6-4318-8611-DD68A6A119F6}" type="datetimeFigureOut">
              <a:rPr lang="ru-RU" smtClean="0"/>
              <a:pPr>
                <a:defRPr/>
              </a:pPr>
              <a:t>22.09.2023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6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B15FA29-BB1B-40A5-8A5F-0F5094686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A60B6F-55BB-4C97-B77D-14648040C3B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370115"/>
            <a:ext cx="2949178" cy="1600200"/>
          </a:xfrm>
        </p:spPr>
        <p:txBody>
          <a:bodyPr/>
          <a:lstStyle>
            <a:lvl1pPr>
              <a:defRPr sz="280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lang="ru-RU" sz="2100" b="0" i="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-342900" defTabSz="180000">
              <a:spcBef>
                <a:spcPts val="0"/>
              </a:spcBef>
              <a:spcAft>
                <a:spcPts val="600"/>
              </a:spcAft>
              <a:buClr>
                <a:srgbClr val="28645A"/>
              </a:buClr>
              <a:buFont typeface="Arial Narrow" panose="020B0606020202030204" pitchFamily="34" charset="0"/>
              <a:buChar char="●"/>
              <a:defRPr sz="21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500">
                <a:latin typeface="Arial Narrow" panose="020B0606020202030204" pitchFamily="34" charset="0"/>
              </a:defRPr>
            </a:lvl4pPr>
            <a:lvl5pPr>
              <a:defRPr sz="1500"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7D7A9C0-A8EA-4274-85A4-35198B9F7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27A970F-5FA7-42F9-8BA4-58E3F00EE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8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0BB7-B522-475A-AC17-BE7450D09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7350" y="288000"/>
            <a:ext cx="6300192" cy="4767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2800" dirty="0">
                <a:solidFill>
                  <a:srgbClr val="078777"/>
                </a:solidFill>
              </a:defRPr>
            </a:lvl1pPr>
          </a:lstStyle>
          <a:p>
            <a:pPr lvl="0" eaLnBrk="1" hangingPunct="1"/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2814B038-3F6E-4BCC-877D-D721783E5AC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99841CA4-EEC7-42F2-84DC-1586862BA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11A3DA5-4E52-461B-AA69-E2994088A1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3208758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7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BFBC325-084D-44A2-842C-2B0C4F2C5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4B713D-FE7A-456D-923A-8C1741BF9A2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55746-6F39-4E58-A1DE-1E7A799A3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D22AFD0-C63E-43E4-A137-E0E2A0D3D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04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50A71D-5C1E-40DC-AF81-4D80599D85B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48716C-648C-49E2-BF08-FC036A6FC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8000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079" y="288000"/>
            <a:ext cx="7886700" cy="60241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6888"/>
            <a:ext cx="7886700" cy="4351339"/>
          </a:xfrm>
        </p:spPr>
        <p:txBody>
          <a:bodyPr/>
          <a:lstStyle>
            <a:lvl1pPr marL="1714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1pPr>
            <a:lvl2pPr marL="5143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2pPr>
            <a:lvl3pPr marL="8572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3pPr>
            <a:lvl4pPr marL="12001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4pPr>
            <a:lvl5pPr marL="15430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9378E-41A3-4335-ACBF-947501F29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684901-4A84-4DAB-94B6-E498738AD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10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C2B5B05-AD43-433C-AADA-E10BE13CC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8000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5E7B21-4AE3-4741-B4A7-15B285E3A3F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257403"/>
            <a:ext cx="7886700" cy="558797"/>
          </a:xfrm>
        </p:spPr>
        <p:txBody>
          <a:bodyPr rtlCol="0">
            <a:normAutofit/>
          </a:bodyPr>
          <a:lstStyle>
            <a:lvl1pPr>
              <a:defRPr lang="ru-RU" sz="2800" b="1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35994"/>
            <a:ext cx="7886700" cy="1500187"/>
          </a:xfrm>
        </p:spPr>
        <p:txBody>
          <a:bodyPr/>
          <a:lstStyle>
            <a:lvl1pPr marL="108000" indent="-108000" defTabSz="179388">
              <a:spcBef>
                <a:spcPts val="0"/>
              </a:spcBef>
              <a:spcAft>
                <a:spcPts val="600"/>
              </a:spcAft>
              <a:buClr>
                <a:srgbClr val="28645A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A8D48-16A3-41BE-87A5-D852DEDF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56350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DD747AA-74C1-4EB5-B90E-27D8D8CB1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6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72E1EA-F3D6-4376-BCE5-0A00F4350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050C60-556C-474B-AB83-F7FD922FC41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826593" y="817064"/>
            <a:ext cx="7490814" cy="5223873"/>
          </a:xfr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B4490F2-07E4-4620-B7BC-FE05034B9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E0DA6FA-7E06-47D2-B29D-FCCE736A5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8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A06CFC6-0963-48E5-9B2E-DB238FEF314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336097"/>
            <a:ext cx="7886700" cy="500615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1pPr>
            <a:lvl2pPr marL="5143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lang="ru-RU"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943A1-30BE-41CE-B73A-3B9F8CEE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56350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99EDAA8-80D5-4141-A984-7F7649363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5DD07-8CB1-4F06-93A5-7472A8DE08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8000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1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17E6-2E41-48C4-A27C-8772D0B5E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582" y="288000"/>
            <a:ext cx="4538836" cy="603307"/>
          </a:xfrm>
        </p:spPr>
        <p:txBody>
          <a:bodyPr lIns="0" tIns="0" rIns="0" bIns="0"/>
          <a:lstStyle>
            <a:lvl1pPr>
              <a:defRPr sz="2800">
                <a:solidFill>
                  <a:srgbClr val="07877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CDE9D6-C4F1-4E8B-AE93-71D4E4637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989138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B773C55-A7CB-4EBB-ADFC-1CE1A6333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613250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9A1EB068-BA74-4570-A6B3-CE4CF8985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255" y="5057362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B7C51F77-3329-483F-982E-290CF8A2B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F79C70B2-ED74-44B2-8A5E-984186A35C4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A45B574-F09F-4295-AAD5-390C0E59B4F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967211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7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CD51E4-A079-4006-A4EB-39298CD2C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294DB03-48CB-45B6-A18A-065BAF91DBE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 bwMode="auto">
          <a:xfrm>
            <a:off x="964360" y="817063"/>
            <a:ext cx="3402433" cy="522387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DB89575-64C5-4059-A43D-2D6E7B6B3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  <a:ln>
            <a:solidFill>
              <a:srgbClr val="078777"/>
            </a:solidFill>
          </a:ln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70FA0BA-3145-4159-95A4-76EA62250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259DD58-FC13-4BFC-B5FB-1238ACA304E6}"/>
              </a:ext>
            </a:extLst>
          </p:cNvPr>
          <p:cNvSpPr>
            <a:spLocks noGrp="1"/>
          </p:cNvSpPr>
          <p:nvPr>
            <p:ph idx="11"/>
          </p:nvPr>
        </p:nvSpPr>
        <p:spPr bwMode="auto">
          <a:xfrm flipH="1">
            <a:off x="5410721" y="817063"/>
            <a:ext cx="3402433" cy="522387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89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F66E5F51-54D8-4DF1-8AFD-26312EE6F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288001"/>
            <a:ext cx="7886700" cy="404778"/>
          </a:xfrm>
        </p:spPr>
        <p:txBody>
          <a:bodyPr lIns="0" tIns="0" rIns="0" bIns="0">
            <a:noAutofit/>
          </a:bodyPr>
          <a:lstStyle>
            <a:lvl1pPr algn="ctr">
              <a:defRPr sz="2800" b="1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 flipH="1">
            <a:off x="5076056" y="1141047"/>
            <a:ext cx="3462740" cy="5024175"/>
          </a:xfrm>
          <a:prstGeom prst="round2DiagRect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>
            <a:noAutofit/>
          </a:bodyPr>
          <a:lstStyle>
            <a:lvl1pPr>
              <a:defRPr sz="16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3B5BB-D2F8-4CA6-9419-81A0E244F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AF3B3D0-B6A4-4E35-96AE-47285D1B3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A6F02D5-3AF1-4FA1-9DF3-6052530A9E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5038" y="1167506"/>
            <a:ext cx="3462740" cy="5024175"/>
          </a:xfrm>
          <a:prstGeom prst="round2DiagRect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>
            <a:noAutofit/>
          </a:bodyPr>
          <a:lstStyle>
            <a:lvl1pPr>
              <a:defRPr sz="16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F8D766-FAE1-4CB1-94BC-FE6E2DDEC0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319552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2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15AA807-24EA-4F18-9CD7-2E868213A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73B5F0-731F-4FE5-AB59-DED3D804861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399143"/>
            <a:ext cx="2949178" cy="1600200"/>
          </a:xfrm>
        </p:spPr>
        <p:txBody>
          <a:bodyPr/>
          <a:lstStyle>
            <a:lvl1pPr>
              <a:defRPr sz="240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1045483"/>
            <a:ext cx="4629150" cy="487362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65000"/>
                </a:schemeClr>
              </a:gs>
            </a:gsLst>
            <a:lin ang="16200000" scaled="1"/>
            <a:tileRect/>
          </a:gra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 rtlCol="0">
            <a:noAutofit/>
          </a:bodyPr>
          <a:lstStyle>
            <a:lvl1pPr>
              <a:defRPr lang="ru-RU" sz="1600" dirty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D0D2F0-FB1D-42F0-BF89-256D47988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BBA103D-3B3F-430F-B73D-20A66B2E7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F57BCFB-A202-45F5-838B-27AFF28C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2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D11CE8F-131A-4695-BA47-6007EF952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3573015"/>
            <a:ext cx="7886700" cy="2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A732F-67F3-433D-B851-61B147F1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82F74-05A0-458D-94C5-07B4A0F2EE08}" type="datetimeFigureOut">
              <a:rPr lang="ru-RU" smtClean="0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E54B0-D65D-406D-8022-BA6BA008B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B139C-B2BD-4371-8B25-9DF8F13A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9" r:id="rId4"/>
    <p:sldLayoutId id="2147483968" r:id="rId5"/>
    <p:sldLayoutId id="2147483976" r:id="rId6"/>
    <p:sldLayoutId id="2147483970" r:id="rId7"/>
    <p:sldLayoutId id="2147483971" r:id="rId8"/>
    <p:sldLayoutId id="2147483973" r:id="rId9"/>
    <p:sldLayoutId id="2147483972" r:id="rId10"/>
    <p:sldLayoutId id="2147483975" r:id="rId11"/>
    <p:sldLayoutId id="2147483974" r:id="rId12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388E84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>
            <a:extLst>
              <a:ext uri="{FF2B5EF4-FFF2-40B4-BE49-F238E27FC236}">
                <a16:creationId xmlns:a16="http://schemas.microsoft.com/office/drawing/2014/main" id="{76588ED5-42AA-4FAD-8BBA-554F47836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093046"/>
            <a:ext cx="8353425" cy="187978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78777"/>
                </a:solidFill>
              </a:rPr>
              <a:t>ЛЕКЦИИ по дисциплине </a:t>
            </a:r>
          </a:p>
          <a:p>
            <a:pPr eaLnBrk="1" hangingPunct="1"/>
            <a:r>
              <a:rPr lang="ru-RU" altLang="ru-RU" sz="2800" dirty="0">
                <a:solidFill>
                  <a:srgbClr val="078777"/>
                </a:solidFill>
              </a:rPr>
              <a:t>«Правовое обеспечение профессиональной деятельности» </a:t>
            </a:r>
            <a:endParaRPr lang="ru-RU" altLang="ru-RU" sz="2800" dirty="0" smtClean="0">
              <a:solidFill>
                <a:srgbClr val="078777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78777"/>
                </a:solidFill>
              </a:rPr>
              <a:t>для специальности Фармация </a:t>
            </a:r>
            <a:endParaRPr lang="ru-RU" altLang="ru-RU" sz="2800" dirty="0">
              <a:solidFill>
                <a:srgbClr val="078777"/>
              </a:solidFill>
            </a:endParaRPr>
          </a:p>
        </p:txBody>
      </p:sp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17A75E3-CA1A-48BC-8047-03F7B14F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46" y="404664"/>
            <a:ext cx="7128000" cy="6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6858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287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371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18288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2860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7432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2004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ИНСТИТУТ ОБЩЕСТВЕННОГО ЗДОРОВЬЯ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ВЫСШАЯ ШКОЛА МЕДИЦИНСКОЙ ГУМАНИТАРИСТИКИ</a:t>
            </a:r>
          </a:p>
        </p:txBody>
      </p:sp>
      <p:pic>
        <p:nvPicPr>
          <p:cNvPr id="12292" name="Рисунок 2">
            <a:extLst>
              <a:ext uri="{FF2B5EF4-FFF2-40B4-BE49-F238E27FC236}">
                <a16:creationId xmlns:a16="http://schemas.microsoft.com/office/drawing/2014/main" id="{84809E30-E33C-49EE-A9C6-DA9AA3D4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864"/>
            <a:ext cx="1368847" cy="129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F5C6D8-DDAF-428A-8120-7594ACD3BF5F}"/>
              </a:ext>
            </a:extLst>
          </p:cNvPr>
          <p:cNvSpPr/>
          <p:nvPr/>
        </p:nvSpPr>
        <p:spPr>
          <a:xfrm>
            <a:off x="1673146" y="1031577"/>
            <a:ext cx="7128000" cy="2588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15000"/>
              </a:lnSpc>
              <a:tabLst>
                <a:tab pos="2628900" algn="l"/>
              </a:tabLst>
            </a:pPr>
            <a:r>
              <a:rPr lang="ru-RU" sz="1600" b="1" dirty="0">
                <a:solidFill>
                  <a:srgbClr val="078777"/>
                </a:solidFill>
                <a:cs typeface="Times New Roman" panose="02020603050405020304" pitchFamily="18" charset="0"/>
              </a:rPr>
              <a:t>КАФЕДРА ФИЛОСОФИИ, БИОЭТИКИ И ПРАВА С КУРСОМ СОЦИОЛОГИИ МЕДИЦИНЫ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A4EB2D-C07A-4A8F-A2EE-4502317D96E2}"/>
              </a:ext>
            </a:extLst>
          </p:cNvPr>
          <p:cNvSpPr/>
          <p:nvPr/>
        </p:nvSpPr>
        <p:spPr>
          <a:xfrm flipV="1">
            <a:off x="1673146" y="943323"/>
            <a:ext cx="7128000" cy="36000"/>
          </a:xfrm>
          <a:prstGeom prst="ellipse">
            <a:avLst/>
          </a:prstGeom>
          <a:solidFill>
            <a:srgbClr val="0C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A72B6F-4062-4D0D-B170-DFBEBA10F7E0}"/>
              </a:ext>
            </a:extLst>
          </p:cNvPr>
          <p:cNvSpPr/>
          <p:nvPr/>
        </p:nvSpPr>
        <p:spPr>
          <a:xfrm>
            <a:off x="575432" y="4374381"/>
            <a:ext cx="7993136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2800" b="1" u="sng" dirty="0">
                <a:solidFill>
                  <a:srgbClr val="078777"/>
                </a:solidFill>
              </a:rPr>
              <a:t>Лекция </a:t>
            </a:r>
            <a:r>
              <a:rPr lang="ru-RU" altLang="ru-RU" sz="2800" b="1" u="sng" dirty="0" smtClean="0">
                <a:solidFill>
                  <a:srgbClr val="078777"/>
                </a:solidFill>
              </a:rPr>
              <a:t>2</a:t>
            </a:r>
            <a:endParaRPr lang="ru-RU" altLang="ru-RU" sz="2800" b="1" u="sng" dirty="0">
              <a:solidFill>
                <a:srgbClr val="078777"/>
              </a:solidFill>
            </a:endParaRPr>
          </a:p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4000" b="1" dirty="0" smtClean="0">
                <a:solidFill>
                  <a:srgbClr val="078777"/>
                </a:solidFill>
              </a:rPr>
              <a:t>Источники правового регулирования фармацевтической деятельности</a:t>
            </a:r>
            <a:endParaRPr lang="ru-RU" altLang="ru-RU" sz="4000" b="1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DF3C-0B3F-4CA8-9E8F-1DDB641E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288000"/>
            <a:ext cx="6840760" cy="6891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cap="all" dirty="0">
                <a:solidFill>
                  <a:srgbClr val="078777"/>
                </a:solidFill>
              </a:rPr>
              <a:t>Момент утраты юридической силы</a:t>
            </a:r>
            <a:br>
              <a:rPr lang="ru-RU" cap="all" dirty="0">
                <a:solidFill>
                  <a:srgbClr val="078777"/>
                </a:solidFill>
              </a:rPr>
            </a:br>
            <a:r>
              <a:rPr lang="ru-RU" sz="2700" i="1" dirty="0">
                <a:solidFill>
                  <a:srgbClr val="078777"/>
                </a:solidFill>
              </a:rPr>
              <a:t>нормативного акта может определяться</a:t>
            </a:r>
            <a:r>
              <a:rPr lang="ru-RU" sz="2700" i="1" cap="all" dirty="0">
                <a:solidFill>
                  <a:srgbClr val="078777"/>
                </a:solidFill>
              </a:rPr>
              <a:t>:</a:t>
            </a:r>
          </a:p>
        </p:txBody>
      </p:sp>
      <p:sp>
        <p:nvSpPr>
          <p:cNvPr id="40963" name="Объект 2">
            <a:extLst>
              <a:ext uri="{FF2B5EF4-FFF2-40B4-BE49-F238E27FC236}">
                <a16:creationId xmlns:a16="http://schemas.microsoft.com/office/drawing/2014/main" id="{7C1B67C3-EF8F-478A-8E47-7FC908E53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89803"/>
            <a:ext cx="7886700" cy="3140667"/>
          </a:xfrm>
          <a:prstGeom prst="snip2Same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noAutofit/>
          </a:bodyPr>
          <a:lstStyle/>
          <a:p>
            <a:pPr marL="432000" indent="-43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2800" dirty="0"/>
              <a:t>истечением срока действия акта, указанного </a:t>
            </a:r>
            <a:br>
              <a:rPr lang="ru-RU" altLang="ru-RU" sz="2800" dirty="0"/>
            </a:br>
            <a:r>
              <a:rPr lang="ru-RU" altLang="ru-RU" sz="2800" dirty="0"/>
              <a:t>в самом акте;</a:t>
            </a:r>
          </a:p>
          <a:p>
            <a:pPr marL="432000" indent="-43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2800" dirty="0"/>
              <a:t>прямой отменой действующего акта другим актом;</a:t>
            </a:r>
          </a:p>
          <a:p>
            <a:pPr marL="432000" indent="-43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2800" dirty="0"/>
              <a:t>введением нового нормативно-правового акта, устанавливающего в данной области новые правила поведения.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CF43F4B9-A93C-4B4B-85EC-5B49DCF9B10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10</a:t>
            </a:fld>
            <a:endParaRPr lang="ru-RU" alt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C2792-FA71-4A02-AC88-221CDD56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03" y="4430470"/>
            <a:ext cx="4511394" cy="19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01BE2-32D2-45E0-AB4A-25212B0B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75" y="288000"/>
            <a:ext cx="5356051" cy="39957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78777"/>
                </a:solidFill>
              </a:rPr>
              <a:t>Пространственная иерархия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80B00D-2F09-4147-ADE1-C44A28985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17080"/>
              </p:ext>
            </p:extLst>
          </p:nvPr>
        </p:nvGraphicFramePr>
        <p:xfrm>
          <a:off x="628650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7A6953-1003-4BCE-B780-4A9A5FED2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84" y="2830108"/>
            <a:ext cx="1976264" cy="1764521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04319121-B3D4-420D-8E40-9D5C961610B8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11</a:t>
            </a:fld>
            <a:endParaRPr lang="ru-RU" alt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C476C2-600B-4D87-96E0-4DE37BC3B41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52" y="2819945"/>
            <a:ext cx="2112178" cy="1743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B81C0AF0-D631-45E9-8C7F-473BEFC0C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83768" y="3212975"/>
            <a:ext cx="6120680" cy="2592289"/>
          </a:xfrm>
          <a:ln w="5715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</a:gradFill>
          </a:ln>
        </p:spPr>
        <p:txBody>
          <a:bodyPr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800" dirty="0"/>
              <a:t>Все другие правовые акты</a:t>
            </a:r>
            <a:br>
              <a:rPr lang="ru-RU" altLang="ru-RU" sz="2800" dirty="0"/>
            </a:br>
            <a:r>
              <a:rPr lang="ru-RU" altLang="ru-RU" sz="2800" dirty="0"/>
              <a:t>должны исходить из законов</a:t>
            </a:r>
            <a:br>
              <a:rPr lang="ru-RU" altLang="ru-RU" sz="2800" dirty="0"/>
            </a:br>
            <a:r>
              <a:rPr lang="ru-RU" altLang="ru-RU" sz="2800" dirty="0"/>
              <a:t>и не противоречить им.</a:t>
            </a:r>
          </a:p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800" dirty="0"/>
              <a:t>Кроме органа, издавшего закон, никто не вправе его отменить</a:t>
            </a:r>
            <a:br>
              <a:rPr lang="ru-RU" altLang="ru-RU" sz="2800" dirty="0"/>
            </a:br>
            <a:r>
              <a:rPr lang="ru-RU" altLang="ru-RU" sz="2800" dirty="0"/>
              <a:t>или изменить.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ru-RU" altLang="ru-RU" i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4E82F-CA01-4FF8-829D-62C1294E1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1920" y="288000"/>
            <a:ext cx="1440160" cy="4299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>
                <a:solidFill>
                  <a:srgbClr val="078777"/>
                </a:solidFill>
              </a:rPr>
              <a:t>Закон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380239-654C-4F0A-9A7E-9863EBA0767D}"/>
              </a:ext>
            </a:extLst>
          </p:cNvPr>
          <p:cNvSpPr/>
          <p:nvPr/>
        </p:nvSpPr>
        <p:spPr>
          <a:xfrm>
            <a:off x="971600" y="757328"/>
            <a:ext cx="7632848" cy="2383640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5400000" scaled="1"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акт представительного органа власти, изданный в установленном порядке, </a:t>
            </a:r>
            <a:r>
              <a:rPr lang="ru-RU" altLang="ru-RU" sz="2800" b="1" i="1" dirty="0" smtClean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или принятый на референдуме, регламентирующий </a:t>
            </a: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важнейшие</a:t>
            </a:r>
            <a:b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общественные отношения и имеющий высшую юридическую силу.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9A4D-926B-465E-90B4-72E71F19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4" y="3429000"/>
            <a:ext cx="2092007" cy="2095608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E9D29027-F11F-4EEC-8EAF-1B6D5C6DDF9A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12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8D5D4-A509-4EF0-99E1-EE97E77A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305" y="288000"/>
            <a:ext cx="4303390" cy="4385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Иерархия законов РФ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7E4046E-2E9D-44A1-8373-9C3F67A4696C}"/>
              </a:ext>
            </a:extLst>
          </p:cNvPr>
          <p:cNvGrpSpPr/>
          <p:nvPr/>
        </p:nvGrpSpPr>
        <p:grpSpPr>
          <a:xfrm>
            <a:off x="624508" y="1195222"/>
            <a:ext cx="7890842" cy="4789512"/>
            <a:chOff x="624508" y="1195222"/>
            <a:chExt cx="7890842" cy="4789512"/>
          </a:xfrm>
        </p:grpSpPr>
        <p:sp>
          <p:nvSpPr>
            <p:cNvPr id="6" name="Прямоугольник 5" hidden="1">
              <a:extLst>
                <a:ext uri="{FF2B5EF4-FFF2-40B4-BE49-F238E27FC236}">
                  <a16:creationId xmlns:a16="http://schemas.microsoft.com/office/drawing/2014/main" id="{7797DE1D-FC61-48E7-BA6C-396AA629F96F}"/>
                </a:ext>
              </a:extLst>
            </p:cNvPr>
            <p:cNvSpPr/>
            <p:nvPr/>
          </p:nvSpPr>
          <p:spPr>
            <a:xfrm>
              <a:off x="624508" y="1195222"/>
              <a:ext cx="7890842" cy="4789512"/>
            </a:xfrm>
            <a:prstGeom prst="rect">
              <a:avLst/>
            </a:prstGeom>
            <a:noFill/>
          </p:spPr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D1FE18A-884D-4C04-8D0C-C31559AE8D9F}"/>
                </a:ext>
              </a:extLst>
            </p:cNvPr>
            <p:cNvSpPr/>
            <p:nvPr/>
          </p:nvSpPr>
          <p:spPr>
            <a:xfrm>
              <a:off x="2231486" y="1195222"/>
              <a:ext cx="4676885" cy="2838733"/>
            </a:xfrm>
            <a:custGeom>
              <a:avLst/>
              <a:gdLst>
                <a:gd name="connsiteX0" fmla="*/ 0 w 4676885"/>
                <a:gd name="connsiteY0" fmla="*/ 2838733 h 2838733"/>
                <a:gd name="connsiteX1" fmla="*/ 2338435 w 4676885"/>
                <a:gd name="connsiteY1" fmla="*/ 0 h 2838733"/>
                <a:gd name="connsiteX2" fmla="*/ 2338450 w 4676885"/>
                <a:gd name="connsiteY2" fmla="*/ 0 h 2838733"/>
                <a:gd name="connsiteX3" fmla="*/ 4676885 w 4676885"/>
                <a:gd name="connsiteY3" fmla="*/ 2838733 h 2838733"/>
                <a:gd name="connsiteX4" fmla="*/ 0 w 4676885"/>
                <a:gd name="connsiteY4" fmla="*/ 2838733 h 283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6885" h="2838733">
                  <a:moveTo>
                    <a:pt x="0" y="2838733"/>
                  </a:moveTo>
                  <a:lnTo>
                    <a:pt x="2338435" y="0"/>
                  </a:lnTo>
                  <a:lnTo>
                    <a:pt x="2338450" y="0"/>
                  </a:lnTo>
                  <a:lnTo>
                    <a:pt x="4676885" y="2838733"/>
                  </a:lnTo>
                  <a:lnTo>
                    <a:pt x="0" y="2838733"/>
                  </a:lnTo>
                  <a:close/>
                </a:path>
              </a:pathLst>
            </a:custGeom>
            <a:solidFill>
              <a:srgbClr val="07877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500" kern="1200" dirty="0">
                <a:solidFill>
                  <a:schemeClr val="bg1"/>
                </a:solidFill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500" kern="1200" dirty="0">
                <a:solidFill>
                  <a:schemeClr val="bg1"/>
                </a:solidFill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500" kern="1200" dirty="0">
                <a:solidFill>
                  <a:schemeClr val="bg1"/>
                </a:solidFill>
              </a:endParaRPr>
            </a:p>
            <a:p>
              <a:pPr lvl="0" algn="ctr" defTabSz="1111250">
                <a:lnSpc>
                  <a:spcPct val="90000"/>
                </a:lnSpc>
                <a:spcAft>
                  <a:spcPts val="1200"/>
                </a:spcAft>
              </a:pPr>
              <a:endParaRPr lang="ru-RU" sz="2400" dirty="0">
                <a:solidFill>
                  <a:schemeClr val="bg1"/>
                </a:solidFill>
              </a:endParaRPr>
            </a:p>
            <a:p>
              <a:pPr lvl="0" algn="ctr" defTabSz="1111250">
                <a:lnSpc>
                  <a:spcPct val="90000"/>
                </a:lnSpc>
                <a:spcAft>
                  <a:spcPts val="1200"/>
                </a:spcAft>
              </a:pPr>
              <a:r>
                <a:rPr lang="ru-RU" sz="2400" dirty="0">
                  <a:solidFill>
                    <a:schemeClr val="bg1"/>
                  </a:solidFill>
                </a:rPr>
                <a:t>КОНСТИТУЦИЯ</a:t>
              </a:r>
            </a:p>
            <a:p>
              <a:pPr lvl="0" algn="ctr" defTabSz="1111250">
                <a:lnSpc>
                  <a:spcPct val="90000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bg1"/>
                  </a:solidFill>
                </a:rPr>
                <a:t>основной закон, принятый</a:t>
              </a:r>
            </a:p>
            <a:p>
              <a:pPr lvl="0" algn="ctr" defTabSz="1111250">
                <a:lnSpc>
                  <a:spcPct val="90000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bg1"/>
                  </a:solidFill>
                </a:rPr>
                <a:t> на всенародном референдуме</a:t>
              </a:r>
              <a:endParaRPr lang="ru-RU" sz="2400" kern="1200" dirty="0">
                <a:solidFill>
                  <a:schemeClr val="bg1"/>
                </a:solidFill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kern="12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8DF2FA3-E968-47D3-81DD-2B277CCE5B08}"/>
                </a:ext>
              </a:extLst>
            </p:cNvPr>
            <p:cNvSpPr/>
            <p:nvPr/>
          </p:nvSpPr>
          <p:spPr>
            <a:xfrm>
              <a:off x="1440858" y="4033955"/>
              <a:ext cx="6258141" cy="959775"/>
            </a:xfrm>
            <a:custGeom>
              <a:avLst/>
              <a:gdLst>
                <a:gd name="connsiteX0" fmla="*/ 0 w 6258141"/>
                <a:gd name="connsiteY0" fmla="*/ 959775 h 959775"/>
                <a:gd name="connsiteX1" fmla="*/ 790624 w 6258141"/>
                <a:gd name="connsiteY1" fmla="*/ 0 h 959775"/>
                <a:gd name="connsiteX2" fmla="*/ 5467517 w 6258141"/>
                <a:gd name="connsiteY2" fmla="*/ 0 h 959775"/>
                <a:gd name="connsiteX3" fmla="*/ 6258141 w 6258141"/>
                <a:gd name="connsiteY3" fmla="*/ 959775 h 959775"/>
                <a:gd name="connsiteX4" fmla="*/ 0 w 6258141"/>
                <a:gd name="connsiteY4" fmla="*/ 959775 h 95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8141" h="959775">
                  <a:moveTo>
                    <a:pt x="0" y="959775"/>
                  </a:moveTo>
                  <a:lnTo>
                    <a:pt x="790624" y="0"/>
                  </a:lnTo>
                  <a:lnTo>
                    <a:pt x="5467517" y="0"/>
                  </a:lnTo>
                  <a:lnTo>
                    <a:pt x="6258141" y="959775"/>
                  </a:lnTo>
                  <a:lnTo>
                    <a:pt x="0" y="959775"/>
                  </a:lnTo>
                  <a:close/>
                </a:path>
              </a:pathLst>
            </a:custGeom>
            <a:solidFill>
              <a:srgbClr val="07877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5655" tIns="30480" rIns="1125655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kern="1200" dirty="0">
                  <a:solidFill>
                    <a:schemeClr val="bg1"/>
                  </a:solidFill>
                </a:rPr>
                <a:t>ФЕДЕРАЛЬНЫЕ КОНСТИТУЦИОННЫЕ ЗАКОНЫ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1916F3D-61F1-4317-8154-087CA49F64EF}"/>
                </a:ext>
              </a:extLst>
            </p:cNvPr>
            <p:cNvSpPr/>
            <p:nvPr/>
          </p:nvSpPr>
          <p:spPr>
            <a:xfrm>
              <a:off x="668657" y="4993731"/>
              <a:ext cx="7802543" cy="991002"/>
            </a:xfrm>
            <a:custGeom>
              <a:avLst/>
              <a:gdLst>
                <a:gd name="connsiteX0" fmla="*/ 0 w 7802543"/>
                <a:gd name="connsiteY0" fmla="*/ 991002 h 991002"/>
                <a:gd name="connsiteX1" fmla="*/ 816348 w 7802543"/>
                <a:gd name="connsiteY1" fmla="*/ 0 h 991002"/>
                <a:gd name="connsiteX2" fmla="*/ 6986195 w 7802543"/>
                <a:gd name="connsiteY2" fmla="*/ 0 h 991002"/>
                <a:gd name="connsiteX3" fmla="*/ 7802543 w 7802543"/>
                <a:gd name="connsiteY3" fmla="*/ 991002 h 991002"/>
                <a:gd name="connsiteX4" fmla="*/ 0 w 7802543"/>
                <a:gd name="connsiteY4" fmla="*/ 991002 h 99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2543" h="991002">
                  <a:moveTo>
                    <a:pt x="0" y="991002"/>
                  </a:moveTo>
                  <a:lnTo>
                    <a:pt x="816348" y="0"/>
                  </a:lnTo>
                  <a:lnTo>
                    <a:pt x="6986195" y="0"/>
                  </a:lnTo>
                  <a:lnTo>
                    <a:pt x="7802543" y="991002"/>
                  </a:lnTo>
                  <a:lnTo>
                    <a:pt x="0" y="991002"/>
                  </a:lnTo>
                  <a:close/>
                </a:path>
              </a:pathLst>
            </a:custGeom>
            <a:solidFill>
              <a:srgbClr val="07877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5925" tIns="30480" rIns="1395925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400" kern="1200" dirty="0">
                  <a:solidFill>
                    <a:schemeClr val="bg1"/>
                  </a:solidFill>
                </a:rPr>
                <a:t>ФЕДЕРАЛЬНЫЕ ЗАКОНЫ</a:t>
              </a:r>
            </a:p>
          </p:txBody>
        </p:sp>
      </p:grp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79599FF5-0665-4B9D-BACA-A2C5B412D5CF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13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F53437-B859-45F7-8A61-F29141C9129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28650" y="847776"/>
            <a:ext cx="7886700" cy="5821584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Гражданский кодекс РФ;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Трудовой кодекс РФ;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Уголовный кодекс РФ;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Кодекс об административных правонарушениях;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Налоговый кодекс РФ;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ФЗ «Об основах охраны здоровья граждан»;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ФЗ «Об обращении лекарственных средств»;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ФЗ «О лицензировании отдельных видов деятельности»;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ФЗ «О защите прав потребителей»;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 smtClean="0">
                <a:latin typeface="Arial Narrow" panose="020B0606020202030204" pitchFamily="34" charset="0"/>
              </a:rPr>
              <a:t>ФЗ «О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endParaRPr lang="ru-RU" sz="2600" dirty="0" smtClean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7CCE5-D2A0-43E4-B5D4-AA31F7204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578" y="144463"/>
            <a:ext cx="4610844" cy="53907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ФЕДЕРАЛЬНЫЕ </a:t>
            </a:r>
            <a:r>
              <a:rPr lang="ru-RU" sz="2800" dirty="0" smtClean="0"/>
              <a:t>ЗАКОНЫ</a:t>
            </a:r>
            <a:endParaRPr lang="ru-RU" sz="2800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0FA7E0BF-F0F4-4DAF-B3DA-82ED6B3FA571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33130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F53437-B859-45F7-8A61-F29141C9129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28650" y="847776"/>
            <a:ext cx="7886700" cy="2941264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>
                <a:latin typeface="Arial Narrow" panose="020B0606020202030204" pitchFamily="34" charset="0"/>
              </a:rPr>
              <a:t>Издаются на основе и во исполнение закона: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>
                <a:latin typeface="Arial Narrow" panose="020B0606020202030204" pitchFamily="34" charset="0"/>
              </a:rPr>
              <a:t>Указы </a:t>
            </a:r>
            <a:r>
              <a:rPr lang="ru-RU" sz="2600" dirty="0">
                <a:latin typeface="Arial Narrow" panose="020B0606020202030204" pitchFamily="34" charset="0"/>
              </a:rPr>
              <a:t>П</a:t>
            </a:r>
            <a:r>
              <a:rPr lang="ru-RU" sz="2600" dirty="0" smtClean="0">
                <a:latin typeface="Arial Narrow" panose="020B0606020202030204" pitchFamily="34" charset="0"/>
              </a:rPr>
              <a:t>резидента </a:t>
            </a:r>
            <a:r>
              <a:rPr lang="ru-RU" sz="2600" dirty="0">
                <a:latin typeface="Arial Narrow" panose="020B0606020202030204" pitchFamily="34" charset="0"/>
              </a:rPr>
              <a:t>РФ;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>
                <a:latin typeface="Arial Narrow" panose="020B0606020202030204" pitchFamily="34" charset="0"/>
              </a:rPr>
              <a:t>Постановления Правительства </a:t>
            </a:r>
            <a:r>
              <a:rPr lang="ru-RU" sz="2600" dirty="0" smtClean="0">
                <a:latin typeface="Arial Narrow" panose="020B0606020202030204" pitchFamily="34" charset="0"/>
              </a:rPr>
              <a:t>РФ (О лицензировании фармацевтической деятельности и др.);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600" dirty="0">
                <a:latin typeface="Arial Narrow" panose="020B0606020202030204" pitchFamily="34" charset="0"/>
              </a:rPr>
              <a:t>Приказы министерств и ведомств </a:t>
            </a:r>
            <a:br>
              <a:rPr lang="ru-RU" sz="2600" dirty="0">
                <a:latin typeface="Arial Narrow" panose="020B0606020202030204" pitchFamily="34" charset="0"/>
              </a:rPr>
            </a:br>
            <a:r>
              <a:rPr lang="ru-RU" sz="2600" dirty="0" smtClean="0">
                <a:latin typeface="Arial Narrow" panose="020B0606020202030204" pitchFamily="34" charset="0"/>
              </a:rPr>
              <a:t>(разнообразные приказы Министерства здравоохранения и не только) </a:t>
            </a:r>
            <a:r>
              <a:rPr lang="ru-RU" sz="2600" dirty="0">
                <a:latin typeface="Arial Narrow" panose="020B0606020202030204" pitchFamily="34" charset="0"/>
              </a:rPr>
              <a:t>и др.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7CCE5-D2A0-43E4-B5D4-AA31F7204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578" y="144463"/>
            <a:ext cx="4610844" cy="53907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ПОДЗАКОННЫЕ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ECB494-2CDB-4762-B312-0D12404AD700}"/>
              </a:ext>
            </a:extLst>
          </p:cNvPr>
          <p:cNvSpPr/>
          <p:nvPr/>
        </p:nvSpPr>
        <p:spPr>
          <a:xfrm>
            <a:off x="683568" y="4005064"/>
            <a:ext cx="7886700" cy="1110576"/>
          </a:xfrm>
          <a:prstGeom prst="rect">
            <a:avLst/>
          </a:prstGeom>
          <a:solidFill>
            <a:schemeClr val="bg1"/>
          </a:solidFill>
          <a:ln w="57150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5400000" scaled="1"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600" i="1" dirty="0">
                <a:ea typeface="+mj-ea"/>
                <a:cs typeface="Arial" panose="020B0604020202020204" pitchFamily="34" charset="0"/>
              </a:rPr>
              <a:t>Никакой подзаконный акт не должен противоречить закону! В случае расхождения действует норма закона!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0FA7E0BF-F0F4-4DAF-B3DA-82ED6B3FA571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15</a:t>
            </a:fld>
            <a:endParaRPr lang="ru-RU" alt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DEB8B4-37A8-453D-9688-4B3F029CAF6E}"/>
              </a:ext>
            </a:extLst>
          </p:cNvPr>
          <p:cNvSpPr>
            <a:spLocks noChangeAspect="1"/>
          </p:cNvSpPr>
          <p:nvPr/>
        </p:nvSpPr>
        <p:spPr>
          <a:xfrm>
            <a:off x="5220072" y="5301208"/>
            <a:ext cx="3384959" cy="1316035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EE904A-AE78-4CB5-9B69-59B266F84571}"/>
              </a:ext>
            </a:extLst>
          </p:cNvPr>
          <p:cNvSpPr/>
          <p:nvPr/>
        </p:nvSpPr>
        <p:spPr>
          <a:xfrm>
            <a:off x="683568" y="1556792"/>
            <a:ext cx="7920880" cy="4248498"/>
          </a:xfrm>
          <a:prstGeom prst="rect">
            <a:avLst/>
          </a:pr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6172200" cy="442118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78777"/>
                </a:solidFill>
              </a:rPr>
              <a:t>План лекции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92FAB7C-87EF-486F-B38E-6C352F2A1A85}"/>
              </a:ext>
            </a:extLst>
          </p:cNvPr>
          <p:cNvGrpSpPr/>
          <p:nvPr/>
        </p:nvGrpSpPr>
        <p:grpSpPr>
          <a:xfrm>
            <a:off x="683568" y="1124744"/>
            <a:ext cx="7920880" cy="626094"/>
            <a:chOff x="683568" y="1196752"/>
            <a:chExt cx="7920880" cy="62609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93E8B91-F3E5-472D-9EA4-A19A60AEAF2E}"/>
                </a:ext>
              </a:extLst>
            </p:cNvPr>
            <p:cNvSpPr/>
            <p:nvPr/>
          </p:nvSpPr>
          <p:spPr>
            <a:xfrm>
              <a:off x="683568" y="1390846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1409691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657015D-2D3C-46C2-AB5F-010C71DDBE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1196752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>
                  <a:solidFill>
                    <a:schemeClr val="tx1"/>
                  </a:solidFill>
                </a:rPr>
                <a:t>Понятие и виды источников права.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9EAA998-FDEE-4BF5-83A2-4A89730DFAC0}"/>
              </a:ext>
            </a:extLst>
          </p:cNvPr>
          <p:cNvGrpSpPr/>
          <p:nvPr/>
        </p:nvGrpSpPr>
        <p:grpSpPr>
          <a:xfrm>
            <a:off x="683568" y="2232628"/>
            <a:ext cx="7920880" cy="635352"/>
            <a:chOff x="683568" y="3357040"/>
            <a:chExt cx="7920880" cy="635352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2AF5B854-4D0B-47AD-AA35-7E65585376A2}"/>
                </a:ext>
              </a:extLst>
            </p:cNvPr>
            <p:cNvSpPr/>
            <p:nvPr/>
          </p:nvSpPr>
          <p:spPr>
            <a:xfrm>
              <a:off x="683568" y="3560392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3579320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420572F-057D-4800-A3FE-EE48F2EE02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3357040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Юридическая сила нормативно-правовых актов.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2D41F7E-C86D-4820-B41C-AE3EF4368C50}"/>
              </a:ext>
            </a:extLst>
          </p:cNvPr>
          <p:cNvGrpSpPr/>
          <p:nvPr/>
        </p:nvGrpSpPr>
        <p:grpSpPr>
          <a:xfrm>
            <a:off x="683568" y="3284984"/>
            <a:ext cx="7920880" cy="623614"/>
            <a:chOff x="683568" y="3933104"/>
            <a:chExt cx="7920880" cy="6236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945B2DF-8729-460F-B038-6176308EEF1D}"/>
                </a:ext>
              </a:extLst>
            </p:cNvPr>
            <p:cNvSpPr/>
            <p:nvPr/>
          </p:nvSpPr>
          <p:spPr>
            <a:xfrm>
              <a:off x="683568" y="4124718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4143673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F7DC4B3-4232-426C-90CE-786C91B43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3933104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/>
                <a:t>Отличительные черты </a:t>
              </a:r>
              <a:r>
                <a:rPr lang="ru-RU" sz="2400" dirty="0"/>
                <a:t>законов. Федеральные законы, регулирующие фармацевтическую деятельность. 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D2DEB0-D1BC-4DF4-8E91-9B0873997E1A}"/>
              </a:ext>
            </a:extLst>
          </p:cNvPr>
          <p:cNvGrpSpPr/>
          <p:nvPr/>
        </p:nvGrpSpPr>
        <p:grpSpPr>
          <a:xfrm>
            <a:off x="683568" y="4437112"/>
            <a:ext cx="7920880" cy="648024"/>
            <a:chOff x="683568" y="5301256"/>
            <a:chExt cx="7920880" cy="648024"/>
          </a:xfrm>
        </p:grpSpPr>
        <p:sp>
          <p:nvSpPr>
            <p:cNvPr id="26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4000" y="5533200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FBA8850-2A49-436E-8003-AD6CB26E05F3}"/>
                </a:ext>
              </a:extLst>
            </p:cNvPr>
            <p:cNvSpPr/>
            <p:nvPr/>
          </p:nvSpPr>
          <p:spPr>
            <a:xfrm>
              <a:off x="683568" y="5517280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 useBgFill="1"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FE4A3D6-6892-4FE7-A3ED-303D6CF38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5301256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Отличительные черты подзаконных актов и их роль в регулировании фармацевтической деятельности.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3B519FA4-BF40-429C-91FE-FD768075DB6B}"/>
              </a:ext>
            </a:extLst>
          </p:cNvPr>
          <p:cNvSpPr txBox="1">
            <a:spLocks/>
          </p:cNvSpPr>
          <p:nvPr/>
        </p:nvSpPr>
        <p:spPr>
          <a:xfrm flipH="1">
            <a:off x="8424000" y="6304235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одзаголовок 2">
            <a:extLst>
              <a:ext uri="{FF2B5EF4-FFF2-40B4-BE49-F238E27FC236}">
                <a16:creationId xmlns:a16="http://schemas.microsoft.com/office/drawing/2014/main" id="{6DB82D34-C7DE-4984-9879-626323CD2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1881397" y="2564904"/>
            <a:ext cx="6355448" cy="3630064"/>
          </a:xfrm>
          <a:prstGeom prst="snip2DiagRect">
            <a:avLst/>
          </a:prstGeom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buClr>
                <a:srgbClr val="078777"/>
              </a:buClr>
              <a:buSzPct val="100000"/>
              <a:buNone/>
            </a:pPr>
            <a:r>
              <a:rPr lang="ru-RU" altLang="ru-RU" sz="2500" i="1" dirty="0" smtClean="0"/>
              <a:t>Состав источников права в конкретном государстве определяется историей и принадлежностью к той или иной правовой семье: традиционной, религиозной, романо-германской, англосаксонской или смешанной.</a:t>
            </a:r>
            <a:endParaRPr lang="ru-RU" altLang="ru-RU" sz="2500" i="1" dirty="0"/>
          </a:p>
        </p:txBody>
      </p:sp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FAE45059-2B2D-4008-9786-895DA34C01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646012" y="288000"/>
            <a:ext cx="3851976" cy="4680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ИСТОЧНИК ПРАВА</a:t>
            </a:r>
            <a:endParaRPr lang="ru-RU" altLang="ru-RU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5A22C2-D3E5-4E43-9E1A-A4EE2F02AAB5}"/>
              </a:ext>
            </a:extLst>
          </p:cNvPr>
          <p:cNvSpPr/>
          <p:nvPr/>
        </p:nvSpPr>
        <p:spPr>
          <a:xfrm>
            <a:off x="927538" y="908720"/>
            <a:ext cx="7309307" cy="1413114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7000">
                  <a:srgbClr val="078777"/>
                </a:gs>
                <a:gs pos="51000">
                  <a:schemeClr val="bg1">
                    <a:alpha val="0"/>
                    <a:lumMod val="10000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200" b="1" i="1" dirty="0" smtClean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способ, с помощью которого закрепляются (находят внешнее выражение) нормы права.</a:t>
            </a:r>
            <a:endParaRPr lang="ru-RU" sz="2200" b="1" i="1" dirty="0">
              <a:solidFill>
                <a:srgbClr val="078777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96282-79F9-4466-98BB-B5613E67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" y="3140968"/>
            <a:ext cx="1843379" cy="1800200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BD90244F-8024-4FB6-A1F6-4FBE4FBACE6E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3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одзаголовок 2">
            <a:extLst>
              <a:ext uri="{FF2B5EF4-FFF2-40B4-BE49-F238E27FC236}">
                <a16:creationId xmlns:a16="http://schemas.microsoft.com/office/drawing/2014/main" id="{E0EF1503-32C6-4B18-9608-87110AD98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7705" y="2492896"/>
            <a:ext cx="6516295" cy="2807671"/>
          </a:xfrm>
          <a:prstGeom prst="wedgeRoundRectCallout">
            <a:avLst>
              <a:gd name="adj1" fmla="val -21323"/>
              <a:gd name="adj2" fmla="val -61549"/>
              <a:gd name="adj3" fmla="val 16667"/>
            </a:avLst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>
                <a:latin typeface="Arial Narrow" panose="020B0606020202030204" pitchFamily="34" charset="0"/>
              </a:rPr>
              <a:t>Был распространен в рабовладельческих </a:t>
            </a:r>
            <a:br>
              <a:rPr lang="ru-RU" altLang="ru-RU" sz="2600" dirty="0">
                <a:latin typeface="Arial Narrow" panose="020B0606020202030204" pitchFamily="34" charset="0"/>
              </a:rPr>
            </a:br>
            <a:r>
              <a:rPr lang="ru-RU" altLang="ru-RU" sz="2600" dirty="0">
                <a:latin typeface="Arial Narrow" panose="020B0606020202030204" pitchFamily="34" charset="0"/>
              </a:rPr>
              <a:t>и феодальных государствах.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>
                <a:latin typeface="Arial Narrow" panose="020B0606020202030204" pitchFamily="34" charset="0"/>
              </a:rPr>
              <a:t>На современном этапе истории сохраняется </a:t>
            </a:r>
            <a:r>
              <a:rPr lang="ru-RU" altLang="ru-RU" sz="2600" dirty="0" smtClean="0">
                <a:latin typeface="Arial Narrow" panose="020B0606020202030204" pitchFamily="34" charset="0"/>
              </a:rPr>
              <a:t>в некоторых </a:t>
            </a:r>
            <a:r>
              <a:rPr lang="ru-RU" altLang="ru-RU" sz="2600" dirty="0">
                <a:latin typeface="Arial Narrow" panose="020B0606020202030204" pitchFamily="34" charset="0"/>
              </a:rPr>
              <a:t>странах Азии и Африки, а в </a:t>
            </a:r>
            <a:r>
              <a:rPr lang="ru-RU" altLang="ru-RU" sz="2600" dirty="0" smtClean="0">
                <a:latin typeface="Arial Narrow" panose="020B0606020202030204" pitchFamily="34" charset="0"/>
              </a:rPr>
              <a:t>РФ - </a:t>
            </a:r>
            <a:r>
              <a:rPr lang="ru-RU" altLang="ru-RU" sz="2600" dirty="0">
                <a:latin typeface="Arial Narrow" panose="020B0606020202030204" pitchFamily="34" charset="0"/>
              </a:rPr>
              <a:t>в форме «обычаев делового оборота» </a:t>
            </a:r>
            <a:br>
              <a:rPr lang="ru-RU" altLang="ru-RU" sz="2600" dirty="0">
                <a:latin typeface="Arial Narrow" panose="020B0606020202030204" pitchFamily="34" charset="0"/>
              </a:rPr>
            </a:br>
            <a:r>
              <a:rPr lang="ru-RU" altLang="ru-RU" sz="2600" dirty="0">
                <a:latin typeface="Arial Narrow" panose="020B0606020202030204" pitchFamily="34" charset="0"/>
              </a:rPr>
              <a:t>и обычаев международного права.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endParaRPr lang="ru-RU" altLang="ru-RU" sz="2600" dirty="0">
              <a:latin typeface="Arial Narrow" panose="020B0606020202030204" pitchFamily="34" charset="0"/>
            </a:endParaRPr>
          </a:p>
        </p:txBody>
      </p:sp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4EC808B4-8F92-4FA1-88BA-890C597AFE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82255" y="188640"/>
            <a:ext cx="4779491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800" cap="all" dirty="0">
                <a:solidFill>
                  <a:srgbClr val="078777"/>
                </a:solidFill>
              </a:rPr>
              <a:t>Правовой обычай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60099-1EA0-494F-A8E2-5DBB692698D6}"/>
              </a:ext>
            </a:extLst>
          </p:cNvPr>
          <p:cNvSpPr/>
          <p:nvPr/>
        </p:nvSpPr>
        <p:spPr>
          <a:xfrm>
            <a:off x="1259632" y="848168"/>
            <a:ext cx="6624736" cy="1149452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признаваемое государством правило поведения, утвердившееся в жизненных отношениях в силу многократного применения.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F5201-F98F-49E0-A699-CF6CD8A5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7" y="2132856"/>
            <a:ext cx="1732700" cy="4035746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286F6936-D96B-4A2A-B825-3F9568B5F1B6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4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одзаголовок 2">
            <a:extLst>
              <a:ext uri="{FF2B5EF4-FFF2-40B4-BE49-F238E27FC236}">
                <a16:creationId xmlns:a16="http://schemas.microsoft.com/office/drawing/2014/main" id="{E0EF1503-32C6-4B18-9608-87110AD98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7705" y="2060848"/>
            <a:ext cx="6516295" cy="3239719"/>
          </a:xfrm>
          <a:prstGeom prst="wedgeRoundRectCallout">
            <a:avLst>
              <a:gd name="adj1" fmla="val -21323"/>
              <a:gd name="adj2" fmla="val -61549"/>
              <a:gd name="adj3" fmla="val 16667"/>
            </a:avLst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>
                <a:latin typeface="Arial Narrow" panose="020B0606020202030204" pitchFamily="34" charset="0"/>
              </a:rPr>
              <a:t>Наиболее известными примерами являются исламское право (шариат) и иудейское право (</a:t>
            </a:r>
            <a:r>
              <a:rPr lang="ru-RU" altLang="ru-RU" sz="2600" dirty="0" err="1">
                <a:latin typeface="Arial Narrow" panose="020B0606020202030204" pitchFamily="34" charset="0"/>
              </a:rPr>
              <a:t>галаха</a:t>
            </a:r>
            <a:r>
              <a:rPr lang="ru-RU" altLang="ru-RU" sz="2600" dirty="0" smtClean="0">
                <a:latin typeface="Arial Narrow" panose="020B0606020202030204" pitchFamily="34" charset="0"/>
              </a:rPr>
              <a:t>).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 smtClean="0">
                <a:latin typeface="Arial Narrow" panose="020B0606020202030204" pitchFamily="34" charset="0"/>
              </a:rPr>
              <a:t>В Европе право было отделено от религии даже в Средневековье.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 smtClean="0">
                <a:latin typeface="Arial Narrow" panose="020B0606020202030204" pitchFamily="34" charset="0"/>
              </a:rPr>
              <a:t>В РФ религиозные нормы источником права не являются.</a:t>
            </a:r>
          </a:p>
        </p:txBody>
      </p:sp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4EC808B4-8F92-4FA1-88BA-890C597AFE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82255" y="188640"/>
            <a:ext cx="4779491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800" cap="all" dirty="0" smtClean="0">
                <a:solidFill>
                  <a:srgbClr val="078777"/>
                </a:solidFill>
              </a:rPr>
              <a:t>Религиозные нормы</a:t>
            </a:r>
            <a:endParaRPr lang="ru-RU" altLang="ru-RU" sz="2800" cap="all" dirty="0">
              <a:solidFill>
                <a:srgbClr val="078777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F5201-F98F-49E0-A699-CF6CD8A5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7" y="2132856"/>
            <a:ext cx="1732700" cy="4035746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286F6936-D96B-4A2A-B825-3F9568B5F1B6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5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9274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одзаголовок 2">
            <a:extLst>
              <a:ext uri="{FF2B5EF4-FFF2-40B4-BE49-F238E27FC236}">
                <a16:creationId xmlns:a16="http://schemas.microsoft.com/office/drawing/2014/main" id="{3DE993B3-ECC7-451A-99A7-5F442573AF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9532" y="2348880"/>
            <a:ext cx="8424936" cy="2160239"/>
          </a:xfrm>
          <a:ln w="57150">
            <a:gradFill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</a:gradFill>
          </a:ln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ru-RU" altLang="ru-RU" sz="3200" dirty="0"/>
              <a:t>Широко используется в странах так называемого общего права (</a:t>
            </a:r>
            <a:r>
              <a:rPr lang="en-US" altLang="ru-RU" sz="3200" dirty="0"/>
              <a:t>common law)</a:t>
            </a:r>
            <a:r>
              <a:rPr lang="ru-RU" altLang="ru-RU" sz="3200" dirty="0"/>
              <a:t>:</a:t>
            </a:r>
            <a:br>
              <a:rPr lang="ru-RU" altLang="ru-RU" sz="3200" dirty="0"/>
            </a:br>
            <a:r>
              <a:rPr lang="ru-RU" altLang="ru-RU" sz="3200" dirty="0"/>
              <a:t>в Англии и ее бывших колониях</a:t>
            </a:r>
            <a:r>
              <a:rPr lang="ru-RU" altLang="ru-RU" sz="3200" dirty="0" smtClean="0"/>
              <a:t>.</a:t>
            </a:r>
          </a:p>
          <a:p>
            <a:pPr marL="0" indent="0" algn="ctr" eaLnBrk="1" hangingPunct="1">
              <a:buNone/>
            </a:pPr>
            <a:r>
              <a:rPr lang="ru-RU" altLang="ru-RU" sz="3200" dirty="0" smtClean="0"/>
              <a:t>В РФ не признаётся источником права.</a:t>
            </a:r>
            <a:endParaRPr lang="ru-RU" altLang="ru-RU" sz="3200" dirty="0"/>
          </a:p>
        </p:txBody>
      </p:sp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2F8C374A-7A66-496F-847C-6D8BC6851D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247577"/>
            <a:ext cx="5184576" cy="4595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altLang="ru-RU" sz="2800" cap="all" dirty="0">
                <a:solidFill>
                  <a:srgbClr val="078777"/>
                </a:solidFill>
              </a:rPr>
              <a:t>Юридический прецедент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47FAB7-C366-4091-A01B-C627D1BDCB6A}"/>
              </a:ext>
            </a:extLst>
          </p:cNvPr>
          <p:cNvSpPr/>
          <p:nvPr/>
        </p:nvSpPr>
        <p:spPr>
          <a:xfrm>
            <a:off x="1398590" y="881295"/>
            <a:ext cx="6346820" cy="1539593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решение суда или административное решение </a:t>
            </a:r>
            <a:b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по конкретному делу, которому государство придает общеобязательное значение в качестве образца при решении всех аналогичных дел. 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7C6CB4B0-D2A1-4B64-9F31-77E14D936561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6</a:t>
            </a:fld>
            <a:endParaRPr lang="ru-RU" alt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86EA3F-14F5-4E7A-83B0-FF72E074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6" y="4725144"/>
            <a:ext cx="2189590" cy="11469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B4DA58-DDD7-4D06-B0A0-087A1967D6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436258"/>
            <a:ext cx="2808312" cy="210581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42607B-5112-4E49-B5AE-6A5F91D3CDD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419871" y="2708920"/>
            <a:ext cx="4824000" cy="3024336"/>
          </a:xfrm>
          <a:prstGeom prst="snip1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>
                <a:latin typeface="Arial Narrow" panose="020B0606020202030204" pitchFamily="34" charset="0"/>
              </a:rPr>
              <a:t>Основной источник права</a:t>
            </a:r>
            <a:br>
              <a:rPr lang="ru-RU" altLang="ru-RU" sz="2600" dirty="0">
                <a:latin typeface="Arial Narrow" panose="020B0606020202030204" pitchFamily="34" charset="0"/>
              </a:rPr>
            </a:br>
            <a:r>
              <a:rPr lang="ru-RU" altLang="ru-RU" sz="2600" dirty="0">
                <a:latin typeface="Arial Narrow" panose="020B0606020202030204" pitchFamily="34" charset="0"/>
              </a:rPr>
              <a:t>в странах</a:t>
            </a:r>
            <a:br>
              <a:rPr lang="ru-RU" altLang="ru-RU" sz="2600" dirty="0">
                <a:latin typeface="Arial Narrow" panose="020B0606020202030204" pitchFamily="34" charset="0"/>
              </a:rPr>
            </a:br>
            <a:r>
              <a:rPr lang="ru-RU" altLang="ru-RU" sz="2600" dirty="0">
                <a:latin typeface="Arial Narrow" panose="020B0606020202030204" pitchFamily="34" charset="0"/>
              </a:rPr>
              <a:t>романо-германской (континентальной) правовой </a:t>
            </a:r>
            <a:r>
              <a:rPr lang="ru-RU" altLang="ru-RU" sz="2600" dirty="0" smtClean="0">
                <a:latin typeface="Arial Narrow" panose="020B0606020202030204" pitchFamily="34" charset="0"/>
              </a:rPr>
              <a:t>семьи, </a:t>
            </a:r>
            <a:r>
              <a:rPr lang="ru-RU" altLang="ru-RU" sz="2600" dirty="0">
                <a:latin typeface="Arial Narrow" panose="020B0606020202030204" pitchFamily="34" charset="0"/>
              </a:rPr>
              <a:t>в том числе в России.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600" dirty="0" smtClean="0">
                <a:latin typeface="Arial Narrow" panose="020B0606020202030204" pitchFamily="34" charset="0"/>
              </a:rPr>
              <a:t>НПА подразделяются на законы и подзаконные </a:t>
            </a:r>
            <a:r>
              <a:rPr lang="ru-RU" altLang="ru-RU" sz="2600" dirty="0">
                <a:latin typeface="Arial Narrow" panose="020B0606020202030204" pitchFamily="34" charset="0"/>
              </a:rPr>
              <a:t>акты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6ED6-48F4-4E69-B16B-60B2A7122C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7948" y="288000"/>
            <a:ext cx="5508104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altLang="ru-RU" sz="2800" cap="all" dirty="0">
                <a:solidFill>
                  <a:srgbClr val="078777"/>
                </a:solidFill>
              </a:rPr>
              <a:t>Нормативно-правовой акт</a:t>
            </a:r>
            <a:endParaRPr lang="ru-RU" sz="2800" cap="all" dirty="0">
              <a:solidFill>
                <a:srgbClr val="078777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FC38B6-D570-4348-9F01-E824A673A927}"/>
              </a:ext>
            </a:extLst>
          </p:cNvPr>
          <p:cNvSpPr/>
          <p:nvPr/>
        </p:nvSpPr>
        <p:spPr>
          <a:xfrm>
            <a:off x="1241844" y="909639"/>
            <a:ext cx="6660312" cy="1151210"/>
          </a:xfrm>
          <a:prstGeom prst="rect">
            <a:avLst/>
          </a:prstGeom>
          <a:solidFill>
            <a:schemeClr val="bg1">
              <a:alpha val="27000"/>
            </a:schemeClr>
          </a:solidFill>
          <a:ln w="3810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выраженное в письменной форме решение компетентного государственного органа,</a:t>
            </a:r>
            <a:b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в котором содержатся нормы права.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8175F-3482-456E-92A9-0DA4375A54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9" y="3095481"/>
            <a:ext cx="3091453" cy="205324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171B1F1-BA3F-4EE9-B097-CEBEBE1DC8F1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7</a:t>
            </a:fld>
            <a:endParaRPr lang="ru-RU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8CC1-14B3-4C00-9279-8D45B5F4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288000"/>
            <a:ext cx="3943350" cy="432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78777"/>
                </a:solidFill>
              </a:rPr>
              <a:t>Юридическая сила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8CF22651-3625-484A-A925-D78EF1D94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24744"/>
            <a:ext cx="7886700" cy="2026024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 применимость нормативно-правового акта в данное время на данной территории, </a:t>
            </a:r>
            <a:b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а также его приоритет по отношению к другим актам, входящим в правовую систему, </a:t>
            </a:r>
            <a:b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alt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или наоборот подчиненность им.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2771AB-C6DB-48B0-B8CB-3FE45BB43964}"/>
              </a:ext>
            </a:extLst>
          </p:cNvPr>
          <p:cNvSpPr/>
          <p:nvPr/>
        </p:nvSpPr>
        <p:spPr>
          <a:xfrm>
            <a:off x="639435" y="3451876"/>
            <a:ext cx="7865131" cy="1179218"/>
          </a:xfrm>
          <a:prstGeom prst="rect">
            <a:avLst/>
          </a:prstGeom>
          <a:solidFill>
            <a:schemeClr val="bg1"/>
          </a:solidFill>
          <a:ln w="57150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5400000" scaled="1"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800" dirty="0">
                <a:ea typeface="+mj-ea"/>
                <a:cs typeface="Arial" panose="020B0604020202020204" pitchFamily="34" charset="0"/>
              </a:rPr>
              <a:t>Каждый из нормативно-правовых актов имеет пределы действия во времени и в пространстве.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C9322E3-F0BD-47BF-8543-782F55A68FA8}"/>
              </a:ext>
            </a:extLst>
          </p:cNvPr>
          <p:cNvGrpSpPr/>
          <p:nvPr/>
        </p:nvGrpSpPr>
        <p:grpSpPr>
          <a:xfrm>
            <a:off x="2789802" y="4769358"/>
            <a:ext cx="3564396" cy="1448658"/>
            <a:chOff x="2789802" y="4428614"/>
            <a:chExt cx="3564396" cy="144865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7C5160E-6D17-4EEE-9147-F5D518BBF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4639" r="3539" b="39056"/>
            <a:stretch/>
          </p:blipFill>
          <p:spPr>
            <a:xfrm>
              <a:off x="2789802" y="4477145"/>
              <a:ext cx="3564396" cy="140012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136423-885C-4C78-B3B5-6C82B69DF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247" y="4428614"/>
              <a:ext cx="1136398" cy="1098077"/>
            </a:xfrm>
            <a:prstGeom prst="rect">
              <a:avLst/>
            </a:prstGeom>
          </p:spPr>
        </p:pic>
      </p:grp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59B27B7C-0CDF-476C-83ED-87F7EC78D4CC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8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8CE2-2EE6-4C18-AAB7-8ADAD14006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628" y="288000"/>
            <a:ext cx="6696744" cy="1728192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dirty="0">
                <a:solidFill>
                  <a:srgbClr val="078777"/>
                </a:solidFill>
              </a:rPr>
              <a:t>МОМЕНТ ВСТУПЛЕНИЯ</a:t>
            </a:r>
            <a:br>
              <a:rPr lang="ru-RU" sz="2800" dirty="0">
                <a:solidFill>
                  <a:srgbClr val="078777"/>
                </a:solidFill>
              </a:rPr>
            </a:br>
            <a:r>
              <a:rPr lang="ru-RU" sz="2800" dirty="0">
                <a:solidFill>
                  <a:srgbClr val="078777"/>
                </a:solidFill>
              </a:rPr>
              <a:t>НОРМАТИВНО-ПРАВОВОГО АКТА В СИЛУ</a:t>
            </a:r>
            <a:r>
              <a:rPr lang="ru-RU" sz="2600" i="1" dirty="0">
                <a:solidFill>
                  <a:srgbClr val="078777"/>
                </a:solidFill>
              </a:rPr>
              <a:t/>
            </a:r>
            <a:br>
              <a:rPr lang="ru-RU" sz="2600" i="1" dirty="0">
                <a:solidFill>
                  <a:srgbClr val="078777"/>
                </a:solidFill>
              </a:rPr>
            </a:br>
            <a:r>
              <a:rPr lang="ru-RU" sz="2600" i="1" dirty="0">
                <a:solidFill>
                  <a:srgbClr val="078777"/>
                </a:solidFill>
              </a:rPr>
              <a:t>может определяться</a:t>
            </a:r>
            <a:br>
              <a:rPr lang="ru-RU" sz="2600" i="1" dirty="0">
                <a:solidFill>
                  <a:srgbClr val="078777"/>
                </a:solidFill>
              </a:rPr>
            </a:br>
            <a:r>
              <a:rPr lang="ru-RU" sz="2600" i="1" dirty="0">
                <a:solidFill>
                  <a:srgbClr val="078777"/>
                </a:solidFill>
              </a:rPr>
              <a:t>одним из следующих способов: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11CCDC9-5C49-4242-BABE-28B7658D6BAC}"/>
              </a:ext>
            </a:extLst>
          </p:cNvPr>
          <p:cNvSpPr txBox="1">
            <a:spLocks noChangeArrowheads="1"/>
          </p:cNvSpPr>
          <p:nvPr/>
        </p:nvSpPr>
        <p:spPr>
          <a:xfrm>
            <a:off x="2457805" y="2276873"/>
            <a:ext cx="6236478" cy="3511184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441325" indent="-250825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sz="2600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9pPr>
          </a:lstStyle>
          <a:p>
            <a:r>
              <a:rPr lang="ru-RU" altLang="ru-RU" sz="2700" dirty="0"/>
              <a:t>дата принятия или утверждения;</a:t>
            </a:r>
          </a:p>
          <a:p>
            <a:r>
              <a:rPr lang="ru-RU" altLang="ru-RU" sz="2700" dirty="0"/>
              <a:t>дата опубликования</a:t>
            </a:r>
            <a:br>
              <a:rPr lang="ru-RU" altLang="ru-RU" sz="2700" dirty="0"/>
            </a:br>
            <a:r>
              <a:rPr lang="ru-RU" altLang="ru-RU" sz="2700" i="1" dirty="0"/>
              <a:t>(по общему правилу федеральные законы вступают в силу по истечении 10 дней с даты опубликования, если </a:t>
            </a:r>
            <a:br>
              <a:rPr lang="ru-RU" altLang="ru-RU" sz="2700" i="1" dirty="0"/>
            </a:br>
            <a:r>
              <a:rPr lang="ru-RU" altLang="ru-RU" sz="2700" i="1" dirty="0"/>
              <a:t>в них не указана иная дата);</a:t>
            </a:r>
          </a:p>
          <a:p>
            <a:r>
              <a:rPr lang="ru-RU" altLang="ru-RU" sz="2700" dirty="0"/>
              <a:t>дата, указанная в самом акте.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E190D23D-0100-410D-9EB8-699A9B184728}"/>
              </a:ext>
            </a:extLst>
          </p:cNvPr>
          <p:cNvGrpSpPr>
            <a:grpSpLocks noChangeAspect="1"/>
          </p:cNvGrpSpPr>
          <p:nvPr/>
        </p:nvGrpSpPr>
        <p:grpSpPr>
          <a:xfrm>
            <a:off x="108528" y="4128056"/>
            <a:ext cx="2230200" cy="1680538"/>
            <a:chOff x="775853" y="2336883"/>
            <a:chExt cx="3555289" cy="2679041"/>
          </a:xfrm>
        </p:grpSpPr>
        <p:grpSp>
          <p:nvGrpSpPr>
            <p:cNvPr id="15" name="Group 78">
              <a:extLst>
                <a:ext uri="{FF2B5EF4-FFF2-40B4-BE49-F238E27FC236}">
                  <a16:creationId xmlns:a16="http://schemas.microsoft.com/office/drawing/2014/main" id="{F36C3D21-A1BC-4380-9BC6-18243F7EFF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853" y="2336883"/>
              <a:ext cx="3555289" cy="2679041"/>
              <a:chOff x="685427" y="2384772"/>
              <a:chExt cx="4264025" cy="3213100"/>
            </a:xfrm>
          </p:grpSpPr>
          <p:grpSp>
            <p:nvGrpSpPr>
              <p:cNvPr id="21" name="Group 3">
                <a:extLst>
                  <a:ext uri="{FF2B5EF4-FFF2-40B4-BE49-F238E27FC236}">
                    <a16:creationId xmlns:a16="http://schemas.microsoft.com/office/drawing/2014/main" id="{7E53675F-A955-4552-A534-0497D25E5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240" y="4238972"/>
                <a:ext cx="4113212" cy="1358900"/>
                <a:chOff x="368" y="2813"/>
                <a:chExt cx="3229" cy="1067"/>
              </a:xfrm>
            </p:grpSpPr>
            <p:sp>
              <p:nvSpPr>
                <p:cNvPr id="46" name="Freeform 4">
                  <a:extLst>
                    <a:ext uri="{FF2B5EF4-FFF2-40B4-BE49-F238E27FC236}">
                      <a16:creationId xmlns:a16="http://schemas.microsoft.com/office/drawing/2014/main" id="{53A28BFC-B126-465D-B881-76CF75962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" y="2813"/>
                  <a:ext cx="3167" cy="552"/>
                </a:xfrm>
                <a:custGeom>
                  <a:avLst/>
                  <a:gdLst>
                    <a:gd name="T0" fmla="*/ 3630 w 2763"/>
                    <a:gd name="T1" fmla="*/ 314 h 450"/>
                    <a:gd name="T2" fmla="*/ 2714 w 2763"/>
                    <a:gd name="T3" fmla="*/ 0 h 450"/>
                    <a:gd name="T4" fmla="*/ 0 w 2763"/>
                    <a:gd name="T5" fmla="*/ 278 h 450"/>
                    <a:gd name="T6" fmla="*/ 862 w 2763"/>
                    <a:gd name="T7" fmla="*/ 677 h 450"/>
                    <a:gd name="T8" fmla="*/ 871 w 2763"/>
                    <a:gd name="T9" fmla="*/ 666 h 450"/>
                    <a:gd name="T10" fmla="*/ 3630 w 2763"/>
                    <a:gd name="T11" fmla="*/ 314 h 4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63"/>
                    <a:gd name="T19" fmla="*/ 0 h 450"/>
                    <a:gd name="T20" fmla="*/ 2763 w 2763"/>
                    <a:gd name="T21" fmla="*/ 450 h 4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63" h="450">
                      <a:moveTo>
                        <a:pt x="2763" y="209"/>
                      </a:moveTo>
                      <a:lnTo>
                        <a:pt x="2066" y="0"/>
                      </a:lnTo>
                      <a:lnTo>
                        <a:pt x="0" y="185"/>
                      </a:lnTo>
                      <a:lnTo>
                        <a:pt x="656" y="450"/>
                      </a:lnTo>
                      <a:lnTo>
                        <a:pt x="663" y="443"/>
                      </a:lnTo>
                      <a:lnTo>
                        <a:pt x="2763" y="20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grpSp>
              <p:nvGrpSpPr>
                <p:cNvPr id="47" name="Group 5">
                  <a:extLst>
                    <a:ext uri="{FF2B5EF4-FFF2-40B4-BE49-F238E27FC236}">
                      <a16:creationId xmlns:a16="http://schemas.microsoft.com/office/drawing/2014/main" id="{5CCF3B15-DCD6-4970-9324-C89D20E78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8" y="3040"/>
                  <a:ext cx="3229" cy="840"/>
                  <a:chOff x="368" y="3040"/>
                  <a:chExt cx="3229" cy="840"/>
                </a:xfrm>
              </p:grpSpPr>
              <p:sp>
                <p:nvSpPr>
                  <p:cNvPr id="48" name="Freeform 6">
                    <a:extLst>
                      <a:ext uri="{FF2B5EF4-FFF2-40B4-BE49-F238E27FC236}">
                        <a16:creationId xmlns:a16="http://schemas.microsoft.com/office/drawing/2014/main" id="{55EE381B-6D8D-436C-BFDA-8AF52D04B1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" y="3459"/>
                    <a:ext cx="900" cy="403"/>
                  </a:xfrm>
                  <a:custGeom>
                    <a:avLst/>
                    <a:gdLst>
                      <a:gd name="T0" fmla="*/ 245 w 785"/>
                      <a:gd name="T1" fmla="*/ 0 h 328"/>
                      <a:gd name="T2" fmla="*/ 0 w 785"/>
                      <a:gd name="T3" fmla="*/ 14 h 328"/>
                      <a:gd name="T4" fmla="*/ 844 w 785"/>
                      <a:gd name="T5" fmla="*/ 495 h 328"/>
                      <a:gd name="T6" fmla="*/ 1032 w 785"/>
                      <a:gd name="T7" fmla="*/ 469 h 328"/>
                      <a:gd name="T8" fmla="*/ 245 w 785"/>
                      <a:gd name="T9" fmla="*/ 0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5"/>
                      <a:gd name="T16" fmla="*/ 0 h 328"/>
                      <a:gd name="T17" fmla="*/ 785 w 785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5" h="328">
                        <a:moveTo>
                          <a:pt x="187" y="0"/>
                        </a:moveTo>
                        <a:lnTo>
                          <a:pt x="0" y="9"/>
                        </a:lnTo>
                        <a:lnTo>
                          <a:pt x="642" y="328"/>
                        </a:lnTo>
                        <a:lnTo>
                          <a:pt x="785" y="311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D4D4D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zh-CN" altLang="en-US" sz="1350" b="1" kern="0">
                      <a:solidFill>
                        <a:srgbClr val="000000"/>
                      </a:solidFill>
                      <a:latin typeface="Arial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9" name="Freeform 7">
                    <a:extLst>
                      <a:ext uri="{FF2B5EF4-FFF2-40B4-BE49-F238E27FC236}">
                        <a16:creationId xmlns:a16="http://schemas.microsoft.com/office/drawing/2014/main" id="{0AC3B358-4C2E-4C08-A500-F7A19E991B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" y="3085"/>
                    <a:ext cx="718" cy="764"/>
                  </a:xfrm>
                  <a:custGeom>
                    <a:avLst/>
                    <a:gdLst>
                      <a:gd name="T0" fmla="*/ 0 w 593"/>
                      <a:gd name="T1" fmla="*/ 0 h 590"/>
                      <a:gd name="T2" fmla="*/ 0 w 593"/>
                      <a:gd name="T3" fmla="*/ 506 h 590"/>
                      <a:gd name="T4" fmla="*/ 869 w 593"/>
                      <a:gd name="T5" fmla="*/ 989 h 590"/>
                      <a:gd name="T6" fmla="*/ 869 w 593"/>
                      <a:gd name="T7" fmla="*/ 392 h 590"/>
                      <a:gd name="T8" fmla="*/ 0 w 593"/>
                      <a:gd name="T9" fmla="*/ 0 h 5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3"/>
                      <a:gd name="T16" fmla="*/ 0 h 590"/>
                      <a:gd name="T17" fmla="*/ 593 w 593"/>
                      <a:gd name="T18" fmla="*/ 590 h 5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3" h="590">
                        <a:moveTo>
                          <a:pt x="0" y="0"/>
                        </a:moveTo>
                        <a:cubicBezTo>
                          <a:pt x="0" y="0"/>
                          <a:pt x="11" y="143"/>
                          <a:pt x="0" y="302"/>
                        </a:cubicBezTo>
                        <a:cubicBezTo>
                          <a:pt x="593" y="590"/>
                          <a:pt x="593" y="590"/>
                          <a:pt x="593" y="590"/>
                        </a:cubicBezTo>
                        <a:cubicBezTo>
                          <a:pt x="593" y="234"/>
                          <a:pt x="593" y="234"/>
                          <a:pt x="593" y="2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AEAEA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zh-CN" altLang="en-US" sz="1350" b="1" kern="0">
                      <a:solidFill>
                        <a:srgbClr val="000000"/>
                      </a:solidFill>
                      <a:latin typeface="Arial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0" name="Freeform 8">
                    <a:extLst>
                      <a:ext uri="{FF2B5EF4-FFF2-40B4-BE49-F238E27FC236}">
                        <a16:creationId xmlns:a16="http://schemas.microsoft.com/office/drawing/2014/main" id="{25CB52B9-A222-4FF8-9196-0B67A8FFB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" y="3040"/>
                    <a:ext cx="778" cy="840"/>
                  </a:xfrm>
                  <a:custGeom>
                    <a:avLst/>
                    <a:gdLst>
                      <a:gd name="T0" fmla="*/ 912 w 643"/>
                      <a:gd name="T1" fmla="*/ 420 h 648"/>
                      <a:gd name="T2" fmla="*/ 1 w 643"/>
                      <a:gd name="T3" fmla="*/ 0 h 648"/>
                      <a:gd name="T4" fmla="*/ 0 w 643"/>
                      <a:gd name="T5" fmla="*/ 22 h 648"/>
                      <a:gd name="T6" fmla="*/ 892 w 643"/>
                      <a:gd name="T7" fmla="*/ 442 h 648"/>
                      <a:gd name="T8" fmla="*/ 901 w 643"/>
                      <a:gd name="T9" fmla="*/ 1064 h 648"/>
                      <a:gd name="T10" fmla="*/ 15 w 643"/>
                      <a:gd name="T11" fmla="*/ 557 h 648"/>
                      <a:gd name="T12" fmla="*/ 16 w 643"/>
                      <a:gd name="T13" fmla="*/ 577 h 648"/>
                      <a:gd name="T14" fmla="*/ 899 w 643"/>
                      <a:gd name="T15" fmla="*/ 1089 h 648"/>
                      <a:gd name="T16" fmla="*/ 921 w 643"/>
                      <a:gd name="T17" fmla="*/ 1089 h 648"/>
                      <a:gd name="T18" fmla="*/ 912 w 643"/>
                      <a:gd name="T19" fmla="*/ 420 h 64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43"/>
                      <a:gd name="T31" fmla="*/ 0 h 648"/>
                      <a:gd name="T32" fmla="*/ 643 w 643"/>
                      <a:gd name="T33" fmla="*/ 648 h 64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43" h="648">
                        <a:moveTo>
                          <a:pt x="623" y="25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609" y="263"/>
                          <a:pt x="609" y="263"/>
                          <a:pt x="609" y="263"/>
                        </a:cubicBezTo>
                        <a:cubicBezTo>
                          <a:pt x="609" y="263"/>
                          <a:pt x="631" y="330"/>
                          <a:pt x="616" y="633"/>
                        </a:cubicBezTo>
                        <a:cubicBezTo>
                          <a:pt x="10" y="332"/>
                          <a:pt x="10" y="332"/>
                          <a:pt x="10" y="332"/>
                        </a:cubicBezTo>
                        <a:cubicBezTo>
                          <a:pt x="11" y="343"/>
                          <a:pt x="11" y="343"/>
                          <a:pt x="11" y="343"/>
                        </a:cubicBezTo>
                        <a:cubicBezTo>
                          <a:pt x="614" y="648"/>
                          <a:pt x="614" y="648"/>
                          <a:pt x="614" y="648"/>
                        </a:cubicBezTo>
                        <a:cubicBezTo>
                          <a:pt x="629" y="648"/>
                          <a:pt x="629" y="648"/>
                          <a:pt x="629" y="648"/>
                        </a:cubicBezTo>
                        <a:cubicBezTo>
                          <a:pt x="643" y="363"/>
                          <a:pt x="623" y="250"/>
                          <a:pt x="623" y="250"/>
                        </a:cubicBezTo>
                        <a:close/>
                      </a:path>
                    </a:pathLst>
                  </a:custGeom>
                  <a:solidFill>
                    <a:srgbClr val="B7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zh-CN" altLang="en-US" sz="1350" b="1" kern="0">
                      <a:solidFill>
                        <a:srgbClr val="000000"/>
                      </a:solidFill>
                      <a:latin typeface="Arial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1" name="Freeform 9">
                    <a:extLst>
                      <a:ext uri="{FF2B5EF4-FFF2-40B4-BE49-F238E27FC236}">
                        <a16:creationId xmlns:a16="http://schemas.microsoft.com/office/drawing/2014/main" id="{3FF8645C-3B6E-47DB-ADFB-DD06E55A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1" y="3069"/>
                    <a:ext cx="2476" cy="811"/>
                  </a:xfrm>
                  <a:custGeom>
                    <a:avLst/>
                    <a:gdLst/>
                    <a:ahLst/>
                    <a:cxnLst>
                      <a:cxn ang="0">
                        <a:pos x="7" y="221"/>
                      </a:cxn>
                      <a:cxn ang="0">
                        <a:pos x="0" y="228"/>
                      </a:cxn>
                      <a:cxn ang="0">
                        <a:pos x="7" y="625"/>
                      </a:cxn>
                      <a:cxn ang="0">
                        <a:pos x="2014" y="328"/>
                      </a:cxn>
                      <a:cxn ang="0">
                        <a:pos x="1997" y="0"/>
                      </a:cxn>
                      <a:cxn ang="0">
                        <a:pos x="7" y="221"/>
                      </a:cxn>
                    </a:cxnLst>
                    <a:rect l="0" t="0" r="r" b="b"/>
                    <a:pathLst>
                      <a:path w="2047" h="625">
                        <a:moveTo>
                          <a:pt x="7" y="221"/>
                        </a:moveTo>
                        <a:cubicBezTo>
                          <a:pt x="0" y="228"/>
                          <a:pt x="0" y="228"/>
                          <a:pt x="0" y="228"/>
                        </a:cubicBezTo>
                        <a:cubicBezTo>
                          <a:pt x="0" y="228"/>
                          <a:pt x="21" y="340"/>
                          <a:pt x="7" y="625"/>
                        </a:cubicBezTo>
                        <a:cubicBezTo>
                          <a:pt x="2014" y="328"/>
                          <a:pt x="2014" y="328"/>
                          <a:pt x="2014" y="328"/>
                        </a:cubicBezTo>
                        <a:cubicBezTo>
                          <a:pt x="2014" y="328"/>
                          <a:pt x="2047" y="125"/>
                          <a:pt x="1997" y="0"/>
                        </a:cubicBezTo>
                        <a:lnTo>
                          <a:pt x="7" y="2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>
                          <a:lumMod val="67000"/>
                        </a:schemeClr>
                      </a:gs>
                      <a:gs pos="48000">
                        <a:schemeClr val="accent5">
                          <a:lumMod val="97000"/>
                          <a:lumOff val="3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华文细黑" pitchFamily="2" charset="-122"/>
                      </a:defRPr>
                    </a:lvl9pPr>
                  </a:lstStyle>
                  <a:p>
                    <a:pPr defTabSz="685800" eaLnBrk="1" hangingPunct="1">
                      <a:defRPr/>
                    </a:pPr>
                    <a:endParaRPr lang="zh-CN" altLang="en-US" sz="1350" kern="0">
                      <a:solidFill>
                        <a:srgbClr val="000000"/>
                      </a:solidFill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22" name="Group 10">
                <a:extLst>
                  <a:ext uri="{FF2B5EF4-FFF2-40B4-BE49-F238E27FC236}">
                    <a16:creationId xmlns:a16="http://schemas.microsoft.com/office/drawing/2014/main" id="{102766AC-4A96-4AB3-ADB4-950347111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1315" y="3943697"/>
                <a:ext cx="3676650" cy="933450"/>
                <a:chOff x="340" y="2581"/>
                <a:chExt cx="2887" cy="733"/>
              </a:xfrm>
            </p:grpSpPr>
            <p:sp>
              <p:nvSpPr>
                <p:cNvPr id="41" name="Freeform 11">
                  <a:extLst>
                    <a:ext uri="{FF2B5EF4-FFF2-40B4-BE49-F238E27FC236}">
                      <a16:creationId xmlns:a16="http://schemas.microsoft.com/office/drawing/2014/main" id="{7AE857A0-CDEC-4155-9BCC-117A95FE2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3024"/>
                  <a:ext cx="1331" cy="273"/>
                </a:xfrm>
                <a:custGeom>
                  <a:avLst/>
                  <a:gdLst>
                    <a:gd name="T0" fmla="*/ 242 w 1162"/>
                    <a:gd name="T1" fmla="*/ 0 h 223"/>
                    <a:gd name="T2" fmla="*/ 0 w 1162"/>
                    <a:gd name="T3" fmla="*/ 27 h 223"/>
                    <a:gd name="T4" fmla="*/ 1363 w 1162"/>
                    <a:gd name="T5" fmla="*/ 334 h 223"/>
                    <a:gd name="T6" fmla="*/ 1525 w 1162"/>
                    <a:gd name="T7" fmla="*/ 295 h 223"/>
                    <a:gd name="T8" fmla="*/ 242 w 1162"/>
                    <a:gd name="T9" fmla="*/ 0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2"/>
                    <a:gd name="T16" fmla="*/ 0 h 223"/>
                    <a:gd name="T17" fmla="*/ 1162 w 1162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2" h="223">
                      <a:moveTo>
                        <a:pt x="184" y="0"/>
                      </a:moveTo>
                      <a:lnTo>
                        <a:pt x="0" y="18"/>
                      </a:lnTo>
                      <a:lnTo>
                        <a:pt x="1039" y="223"/>
                      </a:lnTo>
                      <a:lnTo>
                        <a:pt x="1162" y="197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242424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23E742EA-48BF-4460-9A58-44BAE236D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" y="2752"/>
                  <a:ext cx="1129" cy="537"/>
                </a:xfrm>
                <a:custGeom>
                  <a:avLst/>
                  <a:gdLst>
                    <a:gd name="T0" fmla="*/ 0 w 933"/>
                    <a:gd name="T1" fmla="*/ 0 h 413"/>
                    <a:gd name="T2" fmla="*/ 0 w 933"/>
                    <a:gd name="T3" fmla="*/ 381 h 413"/>
                    <a:gd name="T4" fmla="*/ 1365 w 933"/>
                    <a:gd name="T5" fmla="*/ 698 h 413"/>
                    <a:gd name="T6" fmla="*/ 1366 w 933"/>
                    <a:gd name="T7" fmla="*/ 207 h 413"/>
                    <a:gd name="T8" fmla="*/ 0 w 933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3"/>
                    <a:gd name="T16" fmla="*/ 0 h 413"/>
                    <a:gd name="T17" fmla="*/ 933 w 933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3" h="413">
                      <a:moveTo>
                        <a:pt x="0" y="0"/>
                      </a:moveTo>
                      <a:cubicBezTo>
                        <a:pt x="0" y="0"/>
                        <a:pt x="11" y="66"/>
                        <a:pt x="0" y="225"/>
                      </a:cubicBezTo>
                      <a:cubicBezTo>
                        <a:pt x="932" y="413"/>
                        <a:pt x="932" y="413"/>
                        <a:pt x="932" y="413"/>
                      </a:cubicBezTo>
                      <a:cubicBezTo>
                        <a:pt x="933" y="122"/>
                        <a:pt x="933" y="122"/>
                        <a:pt x="933" y="12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535183B0-66C3-4897-9CD1-2F70C9ECA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2581"/>
                  <a:ext cx="2849" cy="314"/>
                </a:xfrm>
                <a:custGeom>
                  <a:avLst/>
                  <a:gdLst>
                    <a:gd name="T0" fmla="*/ 1424 w 2355"/>
                    <a:gd name="T1" fmla="*/ 407 h 242"/>
                    <a:gd name="T2" fmla="*/ 3447 w 2355"/>
                    <a:gd name="T3" fmla="*/ 101 h 242"/>
                    <a:gd name="T4" fmla="*/ 2729 w 2355"/>
                    <a:gd name="T5" fmla="*/ 0 h 242"/>
                    <a:gd name="T6" fmla="*/ 0 w 2355"/>
                    <a:gd name="T7" fmla="*/ 202 h 242"/>
                    <a:gd name="T8" fmla="*/ 1424 w 2355"/>
                    <a:gd name="T9" fmla="*/ 407 h 242"/>
                    <a:gd name="T10" fmla="*/ 1424 w 2355"/>
                    <a:gd name="T11" fmla="*/ 407 h 2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5"/>
                    <a:gd name="T19" fmla="*/ 0 h 242"/>
                    <a:gd name="T20" fmla="*/ 2355 w 2355"/>
                    <a:gd name="T21" fmla="*/ 242 h 2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5" h="242">
                      <a:moveTo>
                        <a:pt x="973" y="242"/>
                      </a:moveTo>
                      <a:cubicBezTo>
                        <a:pt x="2355" y="60"/>
                        <a:pt x="2355" y="60"/>
                        <a:pt x="2355" y="60"/>
                      </a:cubicBezTo>
                      <a:cubicBezTo>
                        <a:pt x="1865" y="0"/>
                        <a:pt x="1865" y="0"/>
                        <a:pt x="1865" y="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973" y="242"/>
                        <a:pt x="973" y="242"/>
                        <a:pt x="973" y="242"/>
                      </a:cubicBezTo>
                      <a:cubicBezTo>
                        <a:pt x="973" y="242"/>
                        <a:pt x="973" y="242"/>
                        <a:pt x="973" y="242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B084AEC0-9319-45AA-8DA1-11FFBB9E6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" y="2737"/>
                  <a:ext cx="1226" cy="577"/>
                </a:xfrm>
                <a:custGeom>
                  <a:avLst/>
                  <a:gdLst>
                    <a:gd name="T0" fmla="*/ 1424 w 1014"/>
                    <a:gd name="T1" fmla="*/ 204 h 446"/>
                    <a:gd name="T2" fmla="*/ 1424 w 1014"/>
                    <a:gd name="T3" fmla="*/ 204 h 446"/>
                    <a:gd name="T4" fmla="*/ 1424 w 1014"/>
                    <a:gd name="T5" fmla="*/ 204 h 446"/>
                    <a:gd name="T6" fmla="*/ 0 w 1014"/>
                    <a:gd name="T7" fmla="*/ 0 h 446"/>
                    <a:gd name="T8" fmla="*/ 0 w 1014"/>
                    <a:gd name="T9" fmla="*/ 21 h 446"/>
                    <a:gd name="T10" fmla="*/ 1412 w 1014"/>
                    <a:gd name="T11" fmla="*/ 224 h 446"/>
                    <a:gd name="T12" fmla="*/ 1433 w 1014"/>
                    <a:gd name="T13" fmla="*/ 724 h 446"/>
                    <a:gd name="T14" fmla="*/ 0 w 1014"/>
                    <a:gd name="T15" fmla="*/ 400 h 446"/>
                    <a:gd name="T16" fmla="*/ 0 w 1014"/>
                    <a:gd name="T17" fmla="*/ 420 h 446"/>
                    <a:gd name="T18" fmla="*/ 1433 w 1014"/>
                    <a:gd name="T19" fmla="*/ 746 h 446"/>
                    <a:gd name="T20" fmla="*/ 1448 w 1014"/>
                    <a:gd name="T21" fmla="*/ 736 h 446"/>
                    <a:gd name="T22" fmla="*/ 1424 w 1014"/>
                    <a:gd name="T23" fmla="*/ 204 h 4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4"/>
                    <a:gd name="T37" fmla="*/ 0 h 446"/>
                    <a:gd name="T38" fmla="*/ 1014 w 1014"/>
                    <a:gd name="T39" fmla="*/ 446 h 4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4" h="446">
                      <a:moveTo>
                        <a:pt x="974" y="122"/>
                      </a:moveTo>
                      <a:cubicBezTo>
                        <a:pt x="974" y="122"/>
                        <a:pt x="974" y="122"/>
                        <a:pt x="974" y="122"/>
                      </a:cubicBezTo>
                      <a:cubicBezTo>
                        <a:pt x="974" y="122"/>
                        <a:pt x="974" y="122"/>
                        <a:pt x="974" y="12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966" y="134"/>
                        <a:pt x="966" y="134"/>
                        <a:pt x="966" y="134"/>
                      </a:cubicBezTo>
                      <a:cubicBezTo>
                        <a:pt x="966" y="134"/>
                        <a:pt x="1005" y="189"/>
                        <a:pt x="980" y="433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980" y="446"/>
                        <a:pt x="980" y="446"/>
                        <a:pt x="980" y="446"/>
                      </a:cubicBezTo>
                      <a:cubicBezTo>
                        <a:pt x="991" y="440"/>
                        <a:pt x="991" y="440"/>
                        <a:pt x="991" y="440"/>
                      </a:cubicBezTo>
                      <a:cubicBezTo>
                        <a:pt x="1014" y="190"/>
                        <a:pt x="975" y="125"/>
                        <a:pt x="974" y="12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C0C0C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D083BA57-5862-44F0-88A9-93DA9EB25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" y="2658"/>
                  <a:ext cx="1710" cy="649"/>
                </a:xfrm>
                <a:custGeom>
                  <a:avLst/>
                  <a:gdLst>
                    <a:gd name="T0" fmla="*/ 2021 w 1414"/>
                    <a:gd name="T1" fmla="*/ 0 h 500"/>
                    <a:gd name="T2" fmla="*/ 0 w 1414"/>
                    <a:gd name="T3" fmla="*/ 306 h 500"/>
                    <a:gd name="T4" fmla="*/ 27 w 1414"/>
                    <a:gd name="T5" fmla="*/ 842 h 500"/>
                    <a:gd name="T6" fmla="*/ 2033 w 1414"/>
                    <a:gd name="T7" fmla="*/ 288 h 500"/>
                    <a:gd name="T8" fmla="*/ 2021 w 1414"/>
                    <a:gd name="T9" fmla="*/ 0 h 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4"/>
                    <a:gd name="T16" fmla="*/ 0 h 500"/>
                    <a:gd name="T17" fmla="*/ 1414 w 1414"/>
                    <a:gd name="T18" fmla="*/ 500 h 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4" h="500">
                      <a:moveTo>
                        <a:pt x="1382" y="0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1" y="185"/>
                        <a:pt x="41" y="236"/>
                        <a:pt x="18" y="500"/>
                      </a:cubicBezTo>
                      <a:cubicBezTo>
                        <a:pt x="1390" y="171"/>
                        <a:pt x="1390" y="171"/>
                        <a:pt x="1390" y="171"/>
                      </a:cubicBezTo>
                      <a:cubicBezTo>
                        <a:pt x="1390" y="171"/>
                        <a:pt x="1414" y="78"/>
                        <a:pt x="138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3" name="Group 16">
                <a:extLst>
                  <a:ext uri="{FF2B5EF4-FFF2-40B4-BE49-F238E27FC236}">
                    <a16:creationId xmlns:a16="http://schemas.microsoft.com/office/drawing/2014/main" id="{3778493A-0D15-4B86-8FE0-19A746D5AA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427" y="3494804"/>
                <a:ext cx="4125913" cy="852118"/>
                <a:chOff x="249" y="2229"/>
                <a:chExt cx="3239" cy="669"/>
              </a:xfrm>
            </p:grpSpPr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9B80D892-ADDC-4482-AEA7-872ABC2B5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" y="2605"/>
                  <a:ext cx="777" cy="273"/>
                </a:xfrm>
                <a:custGeom>
                  <a:avLst/>
                  <a:gdLst>
                    <a:gd name="T0" fmla="*/ 235 w 678"/>
                    <a:gd name="T1" fmla="*/ 0 h 222"/>
                    <a:gd name="T2" fmla="*/ 0 w 678"/>
                    <a:gd name="T3" fmla="*/ 5 h 222"/>
                    <a:gd name="T4" fmla="*/ 766 w 678"/>
                    <a:gd name="T5" fmla="*/ 336 h 222"/>
                    <a:gd name="T6" fmla="*/ 890 w 678"/>
                    <a:gd name="T7" fmla="*/ 321 h 222"/>
                    <a:gd name="T8" fmla="*/ 235 w 678"/>
                    <a:gd name="T9" fmla="*/ 0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8"/>
                    <a:gd name="T16" fmla="*/ 0 h 222"/>
                    <a:gd name="T17" fmla="*/ 678 w 678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8" h="222">
                      <a:moveTo>
                        <a:pt x="179" y="0"/>
                      </a:moveTo>
                      <a:lnTo>
                        <a:pt x="0" y="3"/>
                      </a:lnTo>
                      <a:lnTo>
                        <a:pt x="583" y="222"/>
                      </a:lnTo>
                      <a:lnTo>
                        <a:pt x="678" y="212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E58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4EBC7CF1-0B6B-484C-95FB-8B5F811D3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" y="2318"/>
                  <a:ext cx="598" cy="541"/>
                </a:xfrm>
                <a:custGeom>
                  <a:avLst/>
                  <a:gdLst>
                    <a:gd name="T0" fmla="*/ 1 w 494"/>
                    <a:gd name="T1" fmla="*/ 0 h 417"/>
                    <a:gd name="T2" fmla="*/ 0 w 494"/>
                    <a:gd name="T3" fmla="*/ 392 h 417"/>
                    <a:gd name="T4" fmla="*/ 724 w 494"/>
                    <a:gd name="T5" fmla="*/ 702 h 417"/>
                    <a:gd name="T6" fmla="*/ 724 w 494"/>
                    <a:gd name="T7" fmla="*/ 257 h 417"/>
                    <a:gd name="T8" fmla="*/ 1 w 494"/>
                    <a:gd name="T9" fmla="*/ 0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4"/>
                    <a:gd name="T16" fmla="*/ 0 h 417"/>
                    <a:gd name="T17" fmla="*/ 494 w 494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4" h="417">
                      <a:moveTo>
                        <a:pt x="1" y="0"/>
                      </a:moveTo>
                      <a:cubicBezTo>
                        <a:pt x="1" y="0"/>
                        <a:pt x="11" y="74"/>
                        <a:pt x="0" y="233"/>
                      </a:cubicBezTo>
                      <a:cubicBezTo>
                        <a:pt x="494" y="417"/>
                        <a:pt x="494" y="417"/>
                        <a:pt x="494" y="417"/>
                      </a:cubicBezTo>
                      <a:cubicBezTo>
                        <a:pt x="494" y="153"/>
                        <a:pt x="494" y="153"/>
                        <a:pt x="494" y="153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4C3C8A6A-ADFE-45F3-8B4B-10E37B764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" y="2229"/>
                  <a:ext cx="3185" cy="291"/>
                </a:xfrm>
                <a:custGeom>
                  <a:avLst/>
                  <a:gdLst>
                    <a:gd name="T0" fmla="*/ 832 w 2633"/>
                    <a:gd name="T1" fmla="*/ 378 h 224"/>
                    <a:gd name="T2" fmla="*/ 3853 w 2633"/>
                    <a:gd name="T3" fmla="*/ 122 h 224"/>
                    <a:gd name="T4" fmla="*/ 2793 w 2633"/>
                    <a:gd name="T5" fmla="*/ 0 h 224"/>
                    <a:gd name="T6" fmla="*/ 0 w 2633"/>
                    <a:gd name="T7" fmla="*/ 83 h 224"/>
                    <a:gd name="T8" fmla="*/ 0 w 2633"/>
                    <a:gd name="T9" fmla="*/ 84 h 224"/>
                    <a:gd name="T10" fmla="*/ 832 w 2633"/>
                    <a:gd name="T11" fmla="*/ 378 h 224"/>
                    <a:gd name="T12" fmla="*/ 832 w 2633"/>
                    <a:gd name="T13" fmla="*/ 378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33"/>
                    <a:gd name="T22" fmla="*/ 0 h 224"/>
                    <a:gd name="T23" fmla="*/ 2633 w 2633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33" h="224">
                      <a:moveTo>
                        <a:pt x="569" y="224"/>
                      </a:moveTo>
                      <a:cubicBezTo>
                        <a:pt x="2633" y="72"/>
                        <a:pt x="2633" y="72"/>
                        <a:pt x="2633" y="72"/>
                      </a:cubicBezTo>
                      <a:cubicBezTo>
                        <a:pt x="1909" y="0"/>
                        <a:pt x="1909" y="0"/>
                        <a:pt x="190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569" y="224"/>
                        <a:pt x="569" y="224"/>
                        <a:pt x="569" y="224"/>
                      </a:cubicBezTo>
                      <a:cubicBezTo>
                        <a:pt x="569" y="224"/>
                        <a:pt x="569" y="224"/>
                        <a:pt x="569" y="22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E12955E5-2575-422D-8DBD-50ABDC5DE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" y="2280"/>
                  <a:ext cx="736" cy="618"/>
                </a:xfrm>
                <a:custGeom>
                  <a:avLst/>
                  <a:gdLst>
                    <a:gd name="T0" fmla="*/ 841 w 608"/>
                    <a:gd name="T1" fmla="*/ 292 h 477"/>
                    <a:gd name="T2" fmla="*/ 841 w 608"/>
                    <a:gd name="T3" fmla="*/ 292 h 477"/>
                    <a:gd name="T4" fmla="*/ 841 w 608"/>
                    <a:gd name="T5" fmla="*/ 292 h 477"/>
                    <a:gd name="T6" fmla="*/ 7 w 608"/>
                    <a:gd name="T7" fmla="*/ 0 h 477"/>
                    <a:gd name="T8" fmla="*/ 7 w 608"/>
                    <a:gd name="T9" fmla="*/ 21 h 477"/>
                    <a:gd name="T10" fmla="*/ 828 w 608"/>
                    <a:gd name="T11" fmla="*/ 312 h 477"/>
                    <a:gd name="T12" fmla="*/ 809 w 608"/>
                    <a:gd name="T13" fmla="*/ 773 h 477"/>
                    <a:gd name="T14" fmla="*/ 0 w 608"/>
                    <a:gd name="T15" fmla="*/ 426 h 477"/>
                    <a:gd name="T16" fmla="*/ 0 w 608"/>
                    <a:gd name="T17" fmla="*/ 456 h 477"/>
                    <a:gd name="T18" fmla="*/ 806 w 608"/>
                    <a:gd name="T19" fmla="*/ 801 h 477"/>
                    <a:gd name="T20" fmla="*/ 820 w 608"/>
                    <a:gd name="T21" fmla="*/ 799 h 477"/>
                    <a:gd name="T22" fmla="*/ 841 w 608"/>
                    <a:gd name="T23" fmla="*/ 292 h 4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8"/>
                    <a:gd name="T37" fmla="*/ 0 h 477"/>
                    <a:gd name="T38" fmla="*/ 608 w 608"/>
                    <a:gd name="T39" fmla="*/ 477 h 47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8" h="477">
                      <a:moveTo>
                        <a:pt x="574" y="174"/>
                      </a:moveTo>
                      <a:cubicBezTo>
                        <a:pt x="574" y="174"/>
                        <a:pt x="574" y="174"/>
                        <a:pt x="574" y="174"/>
                      </a:cubicBezTo>
                      <a:cubicBezTo>
                        <a:pt x="574" y="174"/>
                        <a:pt x="574" y="174"/>
                        <a:pt x="574" y="174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65" y="186"/>
                        <a:pt x="565" y="186"/>
                        <a:pt x="565" y="186"/>
                      </a:cubicBezTo>
                      <a:cubicBezTo>
                        <a:pt x="565" y="186"/>
                        <a:pt x="594" y="324"/>
                        <a:pt x="552" y="461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550" y="477"/>
                        <a:pt x="550" y="477"/>
                        <a:pt x="550" y="477"/>
                      </a:cubicBezTo>
                      <a:cubicBezTo>
                        <a:pt x="559" y="476"/>
                        <a:pt x="559" y="476"/>
                        <a:pt x="559" y="476"/>
                      </a:cubicBezTo>
                      <a:cubicBezTo>
                        <a:pt x="608" y="346"/>
                        <a:pt x="574" y="177"/>
                        <a:pt x="574" y="174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61ED21B5-F0AC-4CB1-A9E8-CEF72AA8C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" y="2308"/>
                  <a:ext cx="2564" cy="587"/>
                </a:xfrm>
                <a:custGeom>
                  <a:avLst/>
                  <a:gdLst/>
                  <a:ahLst/>
                  <a:cxnLst>
                    <a:cxn ang="0">
                      <a:pos x="2077" y="0"/>
                    </a:cxn>
                    <a:cxn ang="0">
                      <a:pos x="15" y="152"/>
                    </a:cxn>
                    <a:cxn ang="0">
                      <a:pos x="0" y="454"/>
                    </a:cxn>
                    <a:cxn ang="0">
                      <a:pos x="2100" y="242"/>
                    </a:cxn>
                    <a:cxn ang="0">
                      <a:pos x="2077" y="0"/>
                    </a:cxn>
                  </a:cxnLst>
                  <a:rect l="0" t="0" r="r" b="b"/>
                  <a:pathLst>
                    <a:path w="2119" h="454">
                      <a:moveTo>
                        <a:pt x="2077" y="0"/>
                      </a:moveTo>
                      <a:cubicBezTo>
                        <a:pt x="15" y="152"/>
                        <a:pt x="15" y="152"/>
                        <a:pt x="15" y="152"/>
                      </a:cubicBezTo>
                      <a:cubicBezTo>
                        <a:pt x="15" y="155"/>
                        <a:pt x="49" y="324"/>
                        <a:pt x="0" y="454"/>
                      </a:cubicBezTo>
                      <a:cubicBezTo>
                        <a:pt x="2100" y="242"/>
                        <a:pt x="2100" y="242"/>
                        <a:pt x="2100" y="242"/>
                      </a:cubicBezTo>
                      <a:cubicBezTo>
                        <a:pt x="2100" y="242"/>
                        <a:pt x="2119" y="52"/>
                        <a:pt x="207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685800" eaLnBrk="1" hangingPunct="1"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4" name="Group 22">
                <a:extLst>
                  <a:ext uri="{FF2B5EF4-FFF2-40B4-BE49-F238E27FC236}">
                    <a16:creationId xmlns:a16="http://schemas.microsoft.com/office/drawing/2014/main" id="{4EFCA73E-AFC6-4CBE-996A-6720C84885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9277" y="2954685"/>
                <a:ext cx="3654425" cy="784225"/>
                <a:chOff x="503" y="1705"/>
                <a:chExt cx="2870" cy="715"/>
              </a:xfrm>
            </p:grpSpPr>
            <p:sp>
              <p:nvSpPr>
                <p:cNvPr id="31" name="Freeform 23">
                  <a:extLst>
                    <a:ext uri="{FF2B5EF4-FFF2-40B4-BE49-F238E27FC236}">
                      <a16:creationId xmlns:a16="http://schemas.microsoft.com/office/drawing/2014/main" id="{5F2B9000-7CA9-44BB-B29E-941E918CA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2215"/>
                  <a:ext cx="699" cy="191"/>
                </a:xfrm>
                <a:custGeom>
                  <a:avLst/>
                  <a:gdLst>
                    <a:gd name="T0" fmla="*/ 256 w 610"/>
                    <a:gd name="T1" fmla="*/ 0 h 156"/>
                    <a:gd name="T2" fmla="*/ 0 w 610"/>
                    <a:gd name="T3" fmla="*/ 21 h 156"/>
                    <a:gd name="T4" fmla="*/ 650 w 610"/>
                    <a:gd name="T5" fmla="*/ 234 h 156"/>
                    <a:gd name="T6" fmla="*/ 801 w 610"/>
                    <a:gd name="T7" fmla="*/ 228 h 156"/>
                    <a:gd name="T8" fmla="*/ 256 w 610"/>
                    <a:gd name="T9" fmla="*/ 0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0"/>
                    <a:gd name="T16" fmla="*/ 0 h 156"/>
                    <a:gd name="T17" fmla="*/ 610 w 610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0" h="156">
                      <a:moveTo>
                        <a:pt x="195" y="0"/>
                      </a:moveTo>
                      <a:lnTo>
                        <a:pt x="0" y="14"/>
                      </a:lnTo>
                      <a:lnTo>
                        <a:pt x="495" y="156"/>
                      </a:lnTo>
                      <a:lnTo>
                        <a:pt x="610" y="152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242424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2" name="Freeform 24">
                  <a:extLst>
                    <a:ext uri="{FF2B5EF4-FFF2-40B4-BE49-F238E27FC236}">
                      <a16:creationId xmlns:a16="http://schemas.microsoft.com/office/drawing/2014/main" id="{0CED4197-6B16-4F8C-A99C-4854A5ACD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" y="1757"/>
                  <a:ext cx="503" cy="637"/>
                </a:xfrm>
                <a:custGeom>
                  <a:avLst/>
                  <a:gdLst>
                    <a:gd name="T0" fmla="*/ 8 w 416"/>
                    <a:gd name="T1" fmla="*/ 0 h 491"/>
                    <a:gd name="T2" fmla="*/ 0 w 416"/>
                    <a:gd name="T3" fmla="*/ 619 h 491"/>
                    <a:gd name="T4" fmla="*/ 608 w 416"/>
                    <a:gd name="T5" fmla="*/ 826 h 491"/>
                    <a:gd name="T6" fmla="*/ 608 w 416"/>
                    <a:gd name="T7" fmla="*/ 160 h 491"/>
                    <a:gd name="T8" fmla="*/ 8 w 416"/>
                    <a:gd name="T9" fmla="*/ 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6"/>
                    <a:gd name="T16" fmla="*/ 0 h 491"/>
                    <a:gd name="T17" fmla="*/ 416 w 416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6" h="491">
                      <a:moveTo>
                        <a:pt x="6" y="0"/>
                      </a:moveTo>
                      <a:cubicBezTo>
                        <a:pt x="6" y="0"/>
                        <a:pt x="28" y="138"/>
                        <a:pt x="0" y="368"/>
                      </a:cubicBezTo>
                      <a:cubicBezTo>
                        <a:pt x="416" y="491"/>
                        <a:pt x="416" y="491"/>
                        <a:pt x="416" y="491"/>
                      </a:cubicBezTo>
                      <a:cubicBezTo>
                        <a:pt x="416" y="95"/>
                        <a:pt x="416" y="95"/>
                        <a:pt x="416" y="95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3" name="Freeform 25">
                  <a:extLst>
                    <a:ext uri="{FF2B5EF4-FFF2-40B4-BE49-F238E27FC236}">
                      <a16:creationId xmlns:a16="http://schemas.microsoft.com/office/drawing/2014/main" id="{4727B3D7-BCB8-4294-A058-9D727C841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" y="1726"/>
                  <a:ext cx="595" cy="694"/>
                </a:xfrm>
                <a:custGeom>
                  <a:avLst/>
                  <a:gdLst>
                    <a:gd name="T0" fmla="*/ 693 w 492"/>
                    <a:gd name="T1" fmla="*/ 183 h 536"/>
                    <a:gd name="T2" fmla="*/ 1 w 492"/>
                    <a:gd name="T3" fmla="*/ 0 h 536"/>
                    <a:gd name="T4" fmla="*/ 1 w 492"/>
                    <a:gd name="T5" fmla="*/ 34 h 536"/>
                    <a:gd name="T6" fmla="*/ 671 w 492"/>
                    <a:gd name="T7" fmla="*/ 205 h 536"/>
                    <a:gd name="T8" fmla="*/ 686 w 492"/>
                    <a:gd name="T9" fmla="*/ 871 h 536"/>
                    <a:gd name="T10" fmla="*/ 0 w 492"/>
                    <a:gd name="T11" fmla="*/ 654 h 536"/>
                    <a:gd name="T12" fmla="*/ 1 w 492"/>
                    <a:gd name="T13" fmla="*/ 677 h 536"/>
                    <a:gd name="T14" fmla="*/ 686 w 492"/>
                    <a:gd name="T15" fmla="*/ 899 h 536"/>
                    <a:gd name="T16" fmla="*/ 705 w 492"/>
                    <a:gd name="T17" fmla="*/ 899 h 536"/>
                    <a:gd name="T18" fmla="*/ 693 w 492"/>
                    <a:gd name="T19" fmla="*/ 183 h 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2"/>
                    <a:gd name="T31" fmla="*/ 0 h 536"/>
                    <a:gd name="T32" fmla="*/ 492 w 492"/>
                    <a:gd name="T33" fmla="*/ 536 h 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2" h="536">
                      <a:moveTo>
                        <a:pt x="474" y="109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459" y="122"/>
                        <a:pt x="459" y="122"/>
                        <a:pt x="459" y="122"/>
                      </a:cubicBezTo>
                      <a:cubicBezTo>
                        <a:pt x="459" y="122"/>
                        <a:pt x="478" y="207"/>
                        <a:pt x="469" y="520"/>
                      </a:cubicBezTo>
                      <a:cubicBezTo>
                        <a:pt x="0" y="390"/>
                        <a:pt x="0" y="390"/>
                        <a:pt x="0" y="390"/>
                      </a:cubicBezTo>
                      <a:cubicBezTo>
                        <a:pt x="1" y="404"/>
                        <a:pt x="1" y="404"/>
                        <a:pt x="1" y="404"/>
                      </a:cubicBezTo>
                      <a:cubicBezTo>
                        <a:pt x="469" y="536"/>
                        <a:pt x="469" y="536"/>
                        <a:pt x="469" y="536"/>
                      </a:cubicBezTo>
                      <a:cubicBezTo>
                        <a:pt x="482" y="536"/>
                        <a:pt x="482" y="536"/>
                        <a:pt x="482" y="536"/>
                      </a:cubicBezTo>
                      <a:cubicBezTo>
                        <a:pt x="492" y="243"/>
                        <a:pt x="474" y="109"/>
                        <a:pt x="474" y="10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B7B8B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4" name="Freeform 26">
                  <a:extLst>
                    <a:ext uri="{FF2B5EF4-FFF2-40B4-BE49-F238E27FC236}">
                      <a16:creationId xmlns:a16="http://schemas.microsoft.com/office/drawing/2014/main" id="{EC58BCD4-F71D-4692-B00A-18BD203ED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" y="1705"/>
                  <a:ext cx="2778" cy="160"/>
                </a:xfrm>
                <a:custGeom>
                  <a:avLst/>
                  <a:gdLst>
                    <a:gd name="T0" fmla="*/ 3184 w 2424"/>
                    <a:gd name="T1" fmla="*/ 137 h 131"/>
                    <a:gd name="T2" fmla="*/ 2753 w 2424"/>
                    <a:gd name="T3" fmla="*/ 0 h 131"/>
                    <a:gd name="T4" fmla="*/ 0 w 2424"/>
                    <a:gd name="T5" fmla="*/ 26 h 131"/>
                    <a:gd name="T6" fmla="*/ 653 w 2424"/>
                    <a:gd name="T7" fmla="*/ 195 h 131"/>
                    <a:gd name="T8" fmla="*/ 662 w 2424"/>
                    <a:gd name="T9" fmla="*/ 183 h 131"/>
                    <a:gd name="T10" fmla="*/ 3184 w 2424"/>
                    <a:gd name="T11" fmla="*/ 137 h 1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24"/>
                    <a:gd name="T19" fmla="*/ 0 h 131"/>
                    <a:gd name="T20" fmla="*/ 2424 w 2424"/>
                    <a:gd name="T21" fmla="*/ 131 h 1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24" h="131">
                      <a:moveTo>
                        <a:pt x="2424" y="92"/>
                      </a:moveTo>
                      <a:lnTo>
                        <a:pt x="2096" y="0"/>
                      </a:lnTo>
                      <a:lnTo>
                        <a:pt x="0" y="17"/>
                      </a:lnTo>
                      <a:lnTo>
                        <a:pt x="497" y="131"/>
                      </a:lnTo>
                      <a:lnTo>
                        <a:pt x="504" y="123"/>
                      </a:lnTo>
                      <a:lnTo>
                        <a:pt x="2424" y="92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5" name="Freeform 27">
                  <a:extLst>
                    <a:ext uri="{FF2B5EF4-FFF2-40B4-BE49-F238E27FC236}">
                      <a16:creationId xmlns:a16="http://schemas.microsoft.com/office/drawing/2014/main" id="{55F856B9-3BA2-4A67-B805-7E9870481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4" y="1818"/>
                  <a:ext cx="2299" cy="602"/>
                </a:xfrm>
                <a:custGeom>
                  <a:avLst/>
                  <a:gdLst>
                    <a:gd name="T0" fmla="*/ 2670 w 1901"/>
                    <a:gd name="T1" fmla="*/ 0 h 465"/>
                    <a:gd name="T2" fmla="*/ 10 w 1901"/>
                    <a:gd name="T3" fmla="*/ 50 h 465"/>
                    <a:gd name="T4" fmla="*/ 0 w 1901"/>
                    <a:gd name="T5" fmla="*/ 62 h 465"/>
                    <a:gd name="T6" fmla="*/ 15 w 1901"/>
                    <a:gd name="T7" fmla="*/ 779 h 465"/>
                    <a:gd name="T8" fmla="*/ 2703 w 1901"/>
                    <a:gd name="T9" fmla="*/ 641 h 465"/>
                    <a:gd name="T10" fmla="*/ 2692 w 1901"/>
                    <a:gd name="T11" fmla="*/ 8 h 465"/>
                    <a:gd name="T12" fmla="*/ 2670 w 1901"/>
                    <a:gd name="T13" fmla="*/ 0 h 4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01"/>
                    <a:gd name="T22" fmla="*/ 0 h 465"/>
                    <a:gd name="T23" fmla="*/ 1901 w 1901"/>
                    <a:gd name="T24" fmla="*/ 465 h 4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01" h="465">
                      <a:moveTo>
                        <a:pt x="1826" y="0"/>
                      </a:move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19" y="175"/>
                        <a:pt x="10" y="465"/>
                      </a:cubicBezTo>
                      <a:cubicBezTo>
                        <a:pt x="1848" y="382"/>
                        <a:pt x="1848" y="382"/>
                        <a:pt x="1848" y="382"/>
                      </a:cubicBezTo>
                      <a:cubicBezTo>
                        <a:pt x="1848" y="382"/>
                        <a:pt x="1901" y="194"/>
                        <a:pt x="1841" y="5"/>
                      </a:cubicBezTo>
                      <a:lnTo>
                        <a:pt x="18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50" b="1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5" name="Group 28">
                <a:extLst>
                  <a:ext uri="{FF2B5EF4-FFF2-40B4-BE49-F238E27FC236}">
                    <a16:creationId xmlns:a16="http://schemas.microsoft.com/office/drawing/2014/main" id="{1290811E-F238-4FFE-92EE-A9273C2B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3102" y="2384772"/>
                <a:ext cx="3619500" cy="704850"/>
                <a:chOff x="688" y="542"/>
                <a:chExt cx="2841" cy="719"/>
              </a:xfrm>
            </p:grpSpPr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78881E35-1A3B-4EF9-8372-49887F834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" y="1079"/>
                  <a:ext cx="654" cy="182"/>
                </a:xfrm>
                <a:custGeom>
                  <a:avLst/>
                  <a:gdLst>
                    <a:gd name="T0" fmla="*/ 245 w 571"/>
                    <a:gd name="T1" fmla="*/ 0 h 148"/>
                    <a:gd name="T2" fmla="*/ 0 w 571"/>
                    <a:gd name="T3" fmla="*/ 15 h 148"/>
                    <a:gd name="T4" fmla="*/ 584 w 571"/>
                    <a:gd name="T5" fmla="*/ 224 h 148"/>
                    <a:gd name="T6" fmla="*/ 749 w 571"/>
                    <a:gd name="T7" fmla="*/ 216 h 148"/>
                    <a:gd name="T8" fmla="*/ 245 w 571"/>
                    <a:gd name="T9" fmla="*/ 0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1"/>
                    <a:gd name="T16" fmla="*/ 0 h 148"/>
                    <a:gd name="T17" fmla="*/ 571 w 571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1" h="148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445" y="148"/>
                      </a:lnTo>
                      <a:lnTo>
                        <a:pt x="571" y="143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242424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A2922973-006B-49C4-B460-F9AAE15E5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" y="598"/>
                  <a:ext cx="393" cy="632"/>
                </a:xfrm>
                <a:custGeom>
                  <a:avLst/>
                  <a:gdLst>
                    <a:gd name="T0" fmla="*/ 23 w 325"/>
                    <a:gd name="T1" fmla="*/ 0 h 487"/>
                    <a:gd name="T2" fmla="*/ 0 w 325"/>
                    <a:gd name="T3" fmla="*/ 644 h 487"/>
                    <a:gd name="T4" fmla="*/ 475 w 325"/>
                    <a:gd name="T5" fmla="*/ 820 h 487"/>
                    <a:gd name="T6" fmla="*/ 475 w 325"/>
                    <a:gd name="T7" fmla="*/ 152 h 487"/>
                    <a:gd name="T8" fmla="*/ 23 w 325"/>
                    <a:gd name="T9" fmla="*/ 0 h 4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5"/>
                    <a:gd name="T16" fmla="*/ 0 h 487"/>
                    <a:gd name="T17" fmla="*/ 325 w 325"/>
                    <a:gd name="T18" fmla="*/ 487 h 4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5" h="487">
                      <a:moveTo>
                        <a:pt x="16" y="0"/>
                      </a:moveTo>
                      <a:cubicBezTo>
                        <a:pt x="16" y="0"/>
                        <a:pt x="37" y="218"/>
                        <a:pt x="0" y="382"/>
                      </a:cubicBezTo>
                      <a:cubicBezTo>
                        <a:pt x="325" y="487"/>
                        <a:pt x="325" y="487"/>
                        <a:pt x="325" y="487"/>
                      </a:cubicBezTo>
                      <a:cubicBezTo>
                        <a:pt x="325" y="90"/>
                        <a:pt x="325" y="90"/>
                        <a:pt x="325" y="90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9EAEA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C9750BA9-918F-4EE6-B0A2-7B047336E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" y="542"/>
                  <a:ext cx="533" cy="719"/>
                </a:xfrm>
                <a:custGeom>
                  <a:avLst/>
                  <a:gdLst>
                    <a:gd name="T0" fmla="*/ 622 w 441"/>
                    <a:gd name="T1" fmla="*/ 225 h 555"/>
                    <a:gd name="T2" fmla="*/ 25 w 441"/>
                    <a:gd name="T3" fmla="*/ 0 h 555"/>
                    <a:gd name="T4" fmla="*/ 21 w 441"/>
                    <a:gd name="T5" fmla="*/ 0 h 555"/>
                    <a:gd name="T6" fmla="*/ 22 w 441"/>
                    <a:gd name="T7" fmla="*/ 27 h 555"/>
                    <a:gd name="T8" fmla="*/ 601 w 441"/>
                    <a:gd name="T9" fmla="*/ 246 h 555"/>
                    <a:gd name="T10" fmla="*/ 602 w 441"/>
                    <a:gd name="T11" fmla="*/ 904 h 555"/>
                    <a:gd name="T12" fmla="*/ 0 w 441"/>
                    <a:gd name="T13" fmla="*/ 711 h 555"/>
                    <a:gd name="T14" fmla="*/ 0 w 441"/>
                    <a:gd name="T15" fmla="*/ 732 h 555"/>
                    <a:gd name="T16" fmla="*/ 602 w 441"/>
                    <a:gd name="T17" fmla="*/ 931 h 555"/>
                    <a:gd name="T18" fmla="*/ 624 w 441"/>
                    <a:gd name="T19" fmla="*/ 931 h 555"/>
                    <a:gd name="T20" fmla="*/ 622 w 441"/>
                    <a:gd name="T21" fmla="*/ 225 h 5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1"/>
                    <a:gd name="T34" fmla="*/ 0 h 555"/>
                    <a:gd name="T35" fmla="*/ 441 w 441"/>
                    <a:gd name="T36" fmla="*/ 555 h 5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1" h="555">
                      <a:moveTo>
                        <a:pt x="426" y="134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411" y="147"/>
                        <a:pt x="411" y="147"/>
                        <a:pt x="411" y="147"/>
                      </a:cubicBezTo>
                      <a:cubicBezTo>
                        <a:pt x="411" y="147"/>
                        <a:pt x="427" y="235"/>
                        <a:pt x="412" y="539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cubicBezTo>
                        <a:pt x="412" y="555"/>
                        <a:pt x="412" y="555"/>
                        <a:pt x="412" y="555"/>
                      </a:cubicBezTo>
                      <a:cubicBezTo>
                        <a:pt x="427" y="555"/>
                        <a:pt x="427" y="555"/>
                        <a:pt x="427" y="555"/>
                      </a:cubicBezTo>
                      <a:cubicBezTo>
                        <a:pt x="441" y="270"/>
                        <a:pt x="426" y="134"/>
                        <a:pt x="426" y="13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B2B2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559DECEC-DFA8-466B-AB14-43982F75C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" y="542"/>
                  <a:ext cx="2735" cy="174"/>
                </a:xfrm>
                <a:custGeom>
                  <a:avLst/>
                  <a:gdLst>
                    <a:gd name="T0" fmla="*/ 3135 w 2386"/>
                    <a:gd name="T1" fmla="*/ 207 h 142"/>
                    <a:gd name="T2" fmla="*/ 2698 w 2386"/>
                    <a:gd name="T3" fmla="*/ 61 h 142"/>
                    <a:gd name="T4" fmla="*/ 0 w 2386"/>
                    <a:gd name="T5" fmla="*/ 0 h 142"/>
                    <a:gd name="T6" fmla="*/ 566 w 2386"/>
                    <a:gd name="T7" fmla="*/ 213 h 142"/>
                    <a:gd name="T8" fmla="*/ 575 w 2386"/>
                    <a:gd name="T9" fmla="*/ 202 h 142"/>
                    <a:gd name="T10" fmla="*/ 3135 w 2386"/>
                    <a:gd name="T11" fmla="*/ 207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86"/>
                    <a:gd name="T19" fmla="*/ 0 h 142"/>
                    <a:gd name="T20" fmla="*/ 2386 w 2386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86" h="142">
                      <a:moveTo>
                        <a:pt x="2386" y="138"/>
                      </a:moveTo>
                      <a:lnTo>
                        <a:pt x="2054" y="41"/>
                      </a:lnTo>
                      <a:lnTo>
                        <a:pt x="0" y="0"/>
                      </a:lnTo>
                      <a:lnTo>
                        <a:pt x="431" y="142"/>
                      </a:lnTo>
                      <a:lnTo>
                        <a:pt x="438" y="135"/>
                      </a:lnTo>
                      <a:lnTo>
                        <a:pt x="2386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596CC2D0-A5C7-4A0B-A014-A310F9CF1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2" y="708"/>
                  <a:ext cx="2327" cy="553"/>
                </a:xfrm>
                <a:custGeom>
                  <a:avLst/>
                  <a:gdLst>
                    <a:gd name="T0" fmla="*/ 2710 w 1924"/>
                    <a:gd name="T1" fmla="*/ 5 h 427"/>
                    <a:gd name="T2" fmla="*/ 10 w 1924"/>
                    <a:gd name="T3" fmla="*/ 0 h 427"/>
                    <a:gd name="T4" fmla="*/ 0 w 1924"/>
                    <a:gd name="T5" fmla="*/ 10 h 427"/>
                    <a:gd name="T6" fmla="*/ 2 w 1924"/>
                    <a:gd name="T7" fmla="*/ 716 h 427"/>
                    <a:gd name="T8" fmla="*/ 2731 w 1924"/>
                    <a:gd name="T9" fmla="*/ 635 h 427"/>
                    <a:gd name="T10" fmla="*/ 2731 w 1924"/>
                    <a:gd name="T11" fmla="*/ 12 h 427"/>
                    <a:gd name="T12" fmla="*/ 2710 w 1924"/>
                    <a:gd name="T13" fmla="*/ 5 h 4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24"/>
                    <a:gd name="T22" fmla="*/ 0 h 427"/>
                    <a:gd name="T23" fmla="*/ 1924 w 1924"/>
                    <a:gd name="T24" fmla="*/ 427 h 4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24" h="427">
                      <a:moveTo>
                        <a:pt x="1853" y="3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6" y="142"/>
                        <a:pt x="2" y="427"/>
                      </a:cubicBezTo>
                      <a:cubicBezTo>
                        <a:pt x="1867" y="378"/>
                        <a:pt x="1867" y="378"/>
                        <a:pt x="1867" y="378"/>
                      </a:cubicBezTo>
                      <a:cubicBezTo>
                        <a:pt x="1867" y="378"/>
                        <a:pt x="1924" y="194"/>
                        <a:pt x="1867" y="7"/>
                      </a:cubicBezTo>
                      <a:lnTo>
                        <a:pt x="1853" y="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zh-CN" altLang="en-US" sz="1350" b="1" kern="0">
                    <a:solidFill>
                      <a:srgbClr val="000000"/>
                    </a:solidFill>
                    <a:latin typeface="Arial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9AEE6C-17E6-46DB-806E-86E08ED0A7D3}"/>
                </a:ext>
              </a:extLst>
            </p:cNvPr>
            <p:cNvSpPr txBox="1"/>
            <p:nvPr/>
          </p:nvSpPr>
          <p:spPr>
            <a:xfrm flipH="1">
              <a:off x="2272004" y="2508834"/>
              <a:ext cx="977191" cy="36933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УКАЗЫ</a:t>
              </a:r>
              <a:endPara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8AEF0D-48AF-415A-959B-1DDC281455DF}"/>
                </a:ext>
              </a:extLst>
            </p:cNvPr>
            <p:cNvSpPr txBox="1"/>
            <p:nvPr/>
          </p:nvSpPr>
          <p:spPr>
            <a:xfrm rot="21480000" flipH="1">
              <a:off x="2274628" y="2981751"/>
              <a:ext cx="1156727" cy="36933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ЗАКОНЫ</a:t>
              </a:r>
              <a:endPara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3D4D52-3D74-496B-B954-DF895C0A17A2}"/>
                </a:ext>
              </a:extLst>
            </p:cNvPr>
            <p:cNvSpPr txBox="1"/>
            <p:nvPr/>
          </p:nvSpPr>
          <p:spPr>
            <a:xfrm rot="21300000" flipH="1">
              <a:off x="1743706" y="3437573"/>
              <a:ext cx="2317329" cy="392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ПОСТАНОВЛЕНИЯ</a:t>
              </a:r>
              <a:endParaRPr lang="id-ID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4BDE92-DF3E-479C-AFBF-347719CA9058}"/>
                </a:ext>
              </a:extLst>
            </p:cNvPr>
            <p:cNvSpPr txBox="1"/>
            <p:nvPr/>
          </p:nvSpPr>
          <p:spPr>
            <a:xfrm rot="20780301" flipH="1">
              <a:off x="2074557" y="3809203"/>
              <a:ext cx="1901758" cy="36798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РАСПОРЯЖЕНИЯ</a:t>
              </a:r>
              <a:endParaRPr lang="id-ID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53328D-9A4E-4DBB-B112-5765755ED2AD}"/>
                </a:ext>
              </a:extLst>
            </p:cNvPr>
            <p:cNvSpPr txBox="1"/>
            <p:nvPr/>
          </p:nvSpPr>
          <p:spPr>
            <a:xfrm rot="21120000" flipH="1">
              <a:off x="2320059" y="4384879"/>
              <a:ext cx="1222012" cy="36798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ПРИКАЗЫ</a:t>
              </a:r>
              <a:endParaRPr lang="id-ID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2" name="Номер слайда 1">
            <a:extLst>
              <a:ext uri="{FF2B5EF4-FFF2-40B4-BE49-F238E27FC236}">
                <a16:creationId xmlns:a16="http://schemas.microsoft.com/office/drawing/2014/main" id="{2E7EA189-C626-48EC-8B16-175D840A583C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9</a:t>
            </a:fld>
            <a:endParaRPr lang="ru-RU" alt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D0F02-48C0-4FB8-B7C9-0E88BAE47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2" y="2552881"/>
            <a:ext cx="1454792" cy="1454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ФБП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екция.potm" id="{3C2D2789-244C-4AE0-80D5-DF8CED6B800E}" vid="{36DCCB12-BFB0-4B95-90D4-C7D725FDD5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КФБП2</Template>
  <TotalTime>12104</TotalTime>
  <Words>439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Arial Narrow</vt:lpstr>
      <vt:lpstr>Calibri</vt:lpstr>
      <vt:lpstr>Roboto</vt:lpstr>
      <vt:lpstr>Times New Roman</vt:lpstr>
      <vt:lpstr>Wingdings 2</vt:lpstr>
      <vt:lpstr>КФБП</vt:lpstr>
      <vt:lpstr>Презентация PowerPoint</vt:lpstr>
      <vt:lpstr>План лекции</vt:lpstr>
      <vt:lpstr>ИСТОЧНИК ПРАВА</vt:lpstr>
      <vt:lpstr>Правовой обычай</vt:lpstr>
      <vt:lpstr>Религиозные нормы</vt:lpstr>
      <vt:lpstr>Юридический прецедент</vt:lpstr>
      <vt:lpstr>Нормативно-правовой акт</vt:lpstr>
      <vt:lpstr>Юридическая сила</vt:lpstr>
      <vt:lpstr>МОМЕНТ ВСТУПЛЕНИЯ НОРМАТИВНО-ПРАВОВОГО АКТА В СИЛУ может определяться одним из следующих способов:</vt:lpstr>
      <vt:lpstr>Момент утраты юридической силы нормативного акта может определяться:</vt:lpstr>
      <vt:lpstr>Пространственная иерархия</vt:lpstr>
      <vt:lpstr>Закон</vt:lpstr>
      <vt:lpstr>Иерархия законов РФ</vt:lpstr>
      <vt:lpstr>ФЕДЕРАЛЬНЫЕ ЗАКОНЫ</vt:lpstr>
      <vt:lpstr>ПОДЗАКОННЫЕ АКТЫ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государственный медицинский университет Кафедра философии, биоэтики и права</dc:title>
  <dc:creator>Общая запись</dc:creator>
  <cp:lastModifiedBy>Alexander Basov</cp:lastModifiedBy>
  <cp:revision>167</cp:revision>
  <dcterms:created xsi:type="dcterms:W3CDTF">2008-09-07T13:40:43Z</dcterms:created>
  <dcterms:modified xsi:type="dcterms:W3CDTF">2023-09-21T22:05:23Z</dcterms:modified>
</cp:coreProperties>
</file>