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7"/>
  </p:notesMasterIdLst>
  <p:sldIdLst>
    <p:sldId id="256" r:id="rId2"/>
    <p:sldId id="285" r:id="rId3"/>
    <p:sldId id="286" r:id="rId4"/>
    <p:sldId id="287" r:id="rId5"/>
    <p:sldId id="28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8F9DBE"/>
    <a:srgbClr val="FEEF9A"/>
    <a:srgbClr val="413B66"/>
    <a:srgbClr val="FCACAD"/>
    <a:srgbClr val="00356F"/>
    <a:srgbClr val="0075B2"/>
    <a:srgbClr val="0374B7"/>
    <a:srgbClr val="FC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6"/>
    <p:restoredTop sz="96489"/>
  </p:normalViewPr>
  <p:slideViewPr>
    <p:cSldViewPr snapToGrid="0" snapToObjects="1" showGuides="1">
      <p:cViewPr>
        <p:scale>
          <a:sx n="100" d="100"/>
          <a:sy n="100" d="100"/>
        </p:scale>
        <p:origin x="-1206" y="-462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42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03714-6CF0-E541-B61A-AB1CD310F6BF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EC3C-E0A6-5444-AD8D-6967970AF1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6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9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FE3C52C6-EF77-3248-B7E5-564F2B2FB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3394953" y="1"/>
            <a:ext cx="879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2">
            <a:extLst>
              <a:ext uri="{FF2B5EF4-FFF2-40B4-BE49-F238E27FC236}">
                <a16:creationId xmlns:a16="http://schemas.microsoft.com/office/drawing/2014/main" xmlns="" id="{361E76FE-17AA-414D-8779-313037E7ED20}"/>
              </a:ext>
            </a:extLst>
          </p:cNvPr>
          <p:cNvSpPr/>
          <p:nvPr userDrawn="1"/>
        </p:nvSpPr>
        <p:spPr>
          <a:xfrm flipH="1">
            <a:off x="-758336" y="35006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2" name="Параллелограмм 3">
            <a:extLst>
              <a:ext uri="{FF2B5EF4-FFF2-40B4-BE49-F238E27FC236}">
                <a16:creationId xmlns:a16="http://schemas.microsoft.com/office/drawing/2014/main" xmlns="" id="{2384B15F-3C63-A340-B25C-8AFF8BDD7073}"/>
              </a:ext>
            </a:extLst>
          </p:cNvPr>
          <p:cNvSpPr/>
          <p:nvPr userDrawn="1"/>
        </p:nvSpPr>
        <p:spPr>
          <a:xfrm flipH="1">
            <a:off x="-788816" y="-250091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4">
            <a:extLst>
              <a:ext uri="{FF2B5EF4-FFF2-40B4-BE49-F238E27FC236}">
                <a16:creationId xmlns:a16="http://schemas.microsoft.com/office/drawing/2014/main" xmlns="" id="{E9A87423-2AEA-7648-A40E-A5FD98E484D2}"/>
              </a:ext>
            </a:extLst>
          </p:cNvPr>
          <p:cNvSpPr/>
          <p:nvPr userDrawn="1"/>
        </p:nvSpPr>
        <p:spPr>
          <a:xfrm flipH="1" flipV="1">
            <a:off x="-325121" y="-11056"/>
            <a:ext cx="1033489" cy="1086957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E73CE1-C534-5D4E-A9F9-AD5356BCD229}"/>
              </a:ext>
            </a:extLst>
          </p:cNvPr>
          <p:cNvGrpSpPr/>
          <p:nvPr userDrawn="1"/>
        </p:nvGrpSpPr>
        <p:grpSpPr>
          <a:xfrm>
            <a:off x="10761159" y="-56941"/>
            <a:ext cx="1232908" cy="1228663"/>
            <a:chOff x="10690439" y="139924"/>
            <a:chExt cx="1232908" cy="1228663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xmlns="" id="{5DE7FA16-F28C-C44A-9622-72BEB1A44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878573" y="139924"/>
              <a:ext cx="856641" cy="12119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C140FFB-189A-0E4C-BB67-1ECA04117BB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690439" y="1045422"/>
              <a:ext cx="12329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ФЕДЕРАЛЬНАЯ СЛУЖБА </a:t>
              </a:r>
            </a:p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ПО НАДЗОРУ</a:t>
              </a:r>
              <a:r>
                <a:rPr lang="en-US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 </a:t>
              </a:r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В СФЕРЕ ОБРАЗОВАНИЯ И НАУКИ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5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extLst mod="1">
    <p:ext uri="{DCECCB84-F9BA-43D5-87BE-67443E8EF086}">
      <p15:sldGuideLst xmlns:p15="http://schemas.microsoft.com/office/powerpoint/2012/main" xmlns="">
        <p15:guide id="1" pos="513">
          <p15:clr>
            <a:srgbClr val="FBAE40"/>
          </p15:clr>
        </p15:guide>
        <p15:guide id="2" pos="7167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D746122C-1445-BC44-9AB2-541B39A76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97"/>
          <a:stretch/>
        </p:blipFill>
        <p:spPr>
          <a:xfrm>
            <a:off x="5277852" y="1700462"/>
            <a:ext cx="6914147" cy="5157537"/>
          </a:xfrm>
          <a:prstGeom prst="rect">
            <a:avLst/>
          </a:prstGeom>
        </p:spPr>
      </p:pic>
      <p:sp>
        <p:nvSpPr>
          <p:cNvPr id="5" name="Параллелограмм 3">
            <a:extLst>
              <a:ext uri="{FF2B5EF4-FFF2-40B4-BE49-F238E27FC236}">
                <a16:creationId xmlns="" xmlns:a16="http://schemas.microsoft.com/office/drawing/2014/main" id="{798118FA-B3AA-4443-92B5-4BB617BB721B}"/>
              </a:ext>
            </a:extLst>
          </p:cNvPr>
          <p:cNvSpPr/>
          <p:nvPr userDrawn="1"/>
        </p:nvSpPr>
        <p:spPr>
          <a:xfrm flipH="1">
            <a:off x="10474016" y="599803"/>
            <a:ext cx="2337790" cy="217178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37B61531-78BC-9E4E-8344-A65A2C40658B}"/>
              </a:ext>
            </a:extLst>
          </p:cNvPr>
          <p:cNvSpPr/>
          <p:nvPr userDrawn="1"/>
        </p:nvSpPr>
        <p:spPr>
          <a:xfrm flipH="1">
            <a:off x="-2259170" y="599803"/>
            <a:ext cx="3543849" cy="3469427"/>
          </a:xfrm>
          <a:prstGeom prst="parallelogram">
            <a:avLst>
              <a:gd name="adj" fmla="val 95335"/>
            </a:avLst>
          </a:prstGeom>
          <a:solidFill>
            <a:srgbClr val="77B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7" name="Параллелограмм 9">
            <a:extLst>
              <a:ext uri="{FF2B5EF4-FFF2-40B4-BE49-F238E27FC236}">
                <a16:creationId xmlns="" xmlns:a16="http://schemas.microsoft.com/office/drawing/2014/main" id="{1CC712B3-ED46-E84E-B3C7-721F501E5C5D}"/>
              </a:ext>
            </a:extLst>
          </p:cNvPr>
          <p:cNvSpPr/>
          <p:nvPr userDrawn="1"/>
        </p:nvSpPr>
        <p:spPr>
          <a:xfrm flipH="1">
            <a:off x="1284679" y="-1768965"/>
            <a:ext cx="3543849" cy="3469427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716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F0132AC-616E-404B-A011-977C3D8A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08283" y="-371087"/>
            <a:ext cx="1371178" cy="1939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32F531-0601-E840-AB9A-52B6F6645032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065464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8C48AA95-43F2-824F-984D-388A5B40EC6F}"/>
              </a:ext>
            </a:extLst>
          </p:cNvPr>
          <p:cNvSpPr/>
          <p:nvPr/>
        </p:nvSpPr>
        <p:spPr>
          <a:xfrm>
            <a:off x="453223" y="2026205"/>
            <a:ext cx="5252251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МОНИТОРИНГА СИСТЕМЫ ОБРАЗОВАНИЯ ФЕДЕРАЛЬНОЙ СЛУЖБОЙ ПО НАДЗОРУ В СФЕРЕ ОБРАЗОВАНИЯ И НАУКИ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:a16="http://schemas.microsoft.com/office/drawing/2014/main" xmlns="" id="{8C48AA95-43F2-824F-984D-388A5B40EC6F}"/>
              </a:ext>
            </a:extLst>
          </p:cNvPr>
          <p:cNvSpPr/>
          <p:nvPr/>
        </p:nvSpPr>
        <p:spPr>
          <a:xfrm>
            <a:off x="453224" y="5271887"/>
            <a:ext cx="4741985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 Михайлович Ляпкин,</a:t>
            </a:r>
          </a:p>
          <a:p>
            <a:pPr algn="just"/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аместитель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начальника Управления надзора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за организациями, осуществляющими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0324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8674" y="109835"/>
            <a:ext cx="10048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нарушения, допущенные образовательными организациями, выявленные в ходе проведения мониторинга системы образования в 2023 году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A9D133-9422-6A12-EBF0-E67A3B696E7F}"/>
              </a:ext>
            </a:extLst>
          </p:cNvPr>
          <p:cNvSpPr txBox="1"/>
          <p:nvPr/>
        </p:nvSpPr>
        <p:spPr bwMode="auto">
          <a:xfrm>
            <a:off x="241972" y="1155008"/>
            <a:ext cx="4989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требований Постановления Правительства </a:t>
            </a:r>
            <a:r>
              <a:rPr lang="ru-RU" sz="1400" b="0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1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b="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1802, а именно: </a:t>
            </a:r>
          </a:p>
          <a:p>
            <a:pPr algn="just"/>
            <a:r>
              <a:rPr lang="ru-RU" sz="1400" b="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указанная в подпунктах "г", "д" и "л" пункта 1 части 2 статьи 29 Федерального закона "Об образовании в Российской Федерации", размещается в форме электронного документа, </a:t>
            </a:r>
            <a:r>
              <a:rPr lang="ru-RU" sz="14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подписанного простой электронной подписью</a:t>
            </a:r>
            <a:r>
              <a:rPr lang="ru-RU" sz="1400" b="0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Федеральным законом "Об электронной подписи", с приложением образовательной программы.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A458D1-A535-74D1-6D35-005A2977E644}"/>
              </a:ext>
            </a:extLst>
          </p:cNvPr>
          <p:cNvSpPr txBox="1"/>
          <p:nvPr/>
        </p:nvSpPr>
        <p:spPr bwMode="auto">
          <a:xfrm>
            <a:off x="241971" y="4706801"/>
            <a:ext cx="4989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сведений в разделе «Стипендии и меры поддержки обучающихся»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972" y="5277248"/>
            <a:ext cx="4989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трудоустройстве выпускников с указанием численности трудоустроенных выпускников от общей численности выпускников в прошедшем учебном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6680" y="3014990"/>
            <a:ext cx="4720514" cy="15284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разделе «Образование»: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численности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приёма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перевода, восстановления и отчисления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языке(ах), на котором(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осуществляется образование (обучение)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841563-0F24-324E-794B-B7E1DC382DCF}"/>
              </a:ext>
            </a:extLst>
          </p:cNvPr>
          <p:cNvSpPr txBox="1"/>
          <p:nvPr/>
        </p:nvSpPr>
        <p:spPr bwMode="auto">
          <a:xfrm>
            <a:off x="6046088" y="1155008"/>
            <a:ext cx="5652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с:</a:t>
            </a:r>
          </a:p>
          <a:p>
            <a:pPr marL="342900" indent="-342900">
              <a:buAutoNum type="arabicPeriod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ЭП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документах</a:t>
            </a:r>
          </a:p>
          <a:p>
            <a:pPr marL="342900" indent="-342900">
              <a:buAutoNum type="arabicPeriod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Размещением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неполного перечня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(не по всем реализуемым уровням образования)</a:t>
            </a:r>
          </a:p>
          <a:p>
            <a:pPr marL="342900" indent="-342900">
              <a:buAutoNum type="arabicPeriod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на текущий год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39280" y="2480140"/>
            <a:ext cx="5873485" cy="19775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«Образование»: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дисциплин (по каждому учебному предмету, курсу, дисциплине (модулю), практики, в составе образовательной программы)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рабочих программ в виде электронного документа;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и иные документы, разработанные образовательной организацией для обеспечения образовательного процесса;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календарный учебный график в виде электронного документа;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в виде электронного документа.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31520" y="4706801"/>
            <a:ext cx="5881245" cy="15284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разделе «Образование»: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численности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приёма 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перевода, восстановления и отчисления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языке(ах), на котором(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осуществляется образование (обучение)</a:t>
            </a:r>
          </a:p>
        </p:txBody>
      </p:sp>
    </p:spTree>
    <p:extLst>
      <p:ext uri="{BB962C8B-B14F-4D97-AF65-F5344CB8AC3E}">
        <p14:creationId xmlns:p14="http://schemas.microsoft.com/office/powerpoint/2010/main" val="39334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8C1F2F-7C0E-6CDA-25C7-24AF0EFB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8" y="1766911"/>
            <a:ext cx="6486706" cy="3566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A493AD-4290-4AAB-ADA6-7F949EC6C1F8}"/>
              </a:ext>
            </a:extLst>
          </p:cNvPr>
          <p:cNvSpPr txBox="1"/>
          <p:nvPr/>
        </p:nvSpPr>
        <p:spPr bwMode="auto">
          <a:xfrm>
            <a:off x="1087438" y="336847"/>
            <a:ext cx="984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результатов мониторинга в 2022 и 2023 году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5A4761-7461-43E7-B2CD-AA45086F47C7}"/>
              </a:ext>
            </a:extLst>
          </p:cNvPr>
          <p:cNvSpPr txBox="1"/>
          <p:nvPr/>
        </p:nvSpPr>
        <p:spPr bwMode="auto">
          <a:xfrm>
            <a:off x="6789714" y="1766910"/>
            <a:ext cx="494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заметно сократилось число организаций, которые выполняют требования НПА более чем на 90%. В большинстве случаев это связано с невыполнением требований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№ 1802.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A794E51-10FE-4DFA-A5CE-440194E975A0}"/>
              </a:ext>
            </a:extLst>
          </p:cNvPr>
          <p:cNvSpPr/>
          <p:nvPr/>
        </p:nvSpPr>
        <p:spPr>
          <a:xfrm>
            <a:off x="6789714" y="2849942"/>
            <a:ext cx="49416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также число организаций, которые выполняют требования менее чем на 70%. В число таких организаций зачастую попадают филиалы ОО, реализующие программы ВО, информация о которых не размещается ни на сайте филиала, ни на сайте головной организации (о материально-техническом обеспечении, 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ППС и т.д.).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6ABDFC5-E970-4E37-B437-A2EA84842660}"/>
              </a:ext>
            </a:extLst>
          </p:cNvPr>
          <p:cNvSpPr/>
          <p:nvPr/>
        </p:nvSpPr>
        <p:spPr>
          <a:xfrm>
            <a:off x="6789714" y="4501108"/>
            <a:ext cx="4941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на результаты влияют показатели своевременного размещения на сайте информации о приёмной кампании, а также размещение соответствующей информации в ФИС ГИА и приёма. </a:t>
            </a:r>
          </a:p>
        </p:txBody>
      </p:sp>
    </p:spTree>
    <p:extLst>
      <p:ext uri="{BB962C8B-B14F-4D97-AF65-F5344CB8AC3E}">
        <p14:creationId xmlns:p14="http://schemas.microsoft.com/office/powerpoint/2010/main" val="28425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3431" y="245071"/>
            <a:ext cx="8013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МОНИТОРИНГА В 2024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9496" y="1009650"/>
            <a:ext cx="1983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76" y="1040427"/>
            <a:ext cx="7134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01.09.2024 вступает в силу Приказ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№ 1493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1846603"/>
            <a:ext cx="117373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проводится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июня по 14 ноября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показателям, указанным в приложении к Приказу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796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10.06.2019 «Об установлении процедуры, сроков проведения и показателей мониторинга системы образования Федеральной службой по надзору в сфере образования и науки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01.09.2024 вступает в силу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1493.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МОНИТОРИНГА И ЭТАПЫ: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июня – 20 июня и 1 октября – 20 октября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Мониторинг ОВЗ (показатели, указанные в подпункте 1.12 пункта 1 приложения к приказу № 796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июля – 10 октября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проверка раздела «Сведения об образовательной организации». Учитывая, что Приказ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1493 вступает в силу с 01.09.2024, проверка будет разделена на 2 этапа. Часть показателей, требования к которым остались неизменными, будет проверена до 10 сентября. Показатели, которых коснулись изменения в приказе № 1493, будут проверены с 11 сентября до 10 октября.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приёмной кампании: </a:t>
            </a:r>
          </a:p>
          <a:p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СРОКАМИ, УСТАНОВЛЕННЫМИ ПОРЯДКОМ ПРИЕМА</a:t>
            </a:r>
          </a:p>
        </p:txBody>
      </p:sp>
    </p:spTree>
    <p:extLst>
      <p:ext uri="{BB962C8B-B14F-4D97-AF65-F5344CB8AC3E}">
        <p14:creationId xmlns:p14="http://schemas.microsoft.com/office/powerpoint/2010/main" val="26825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90A485-F3B7-DF4E-8BEA-25EBFDA87F1F}"/>
              </a:ext>
            </a:extLst>
          </p:cNvPr>
          <p:cNvSpPr txBox="1"/>
          <p:nvPr/>
        </p:nvSpPr>
        <p:spPr>
          <a:xfrm>
            <a:off x="970225" y="4571779"/>
            <a:ext cx="438626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3300" b="1" dirty="0" smtClean="0">
                <a:solidFill>
                  <a:srgbClr val="413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  <a:r>
              <a:rPr lang="ru-RU" altLang="ru-RU" sz="3300" b="1" dirty="0">
                <a:solidFill>
                  <a:srgbClr val="413B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D5A36003-140C-9B46-B8CC-C25DE450F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283" y="275717"/>
            <a:ext cx="1371178" cy="1939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6E23B8-DF23-9945-893A-181A693AA5DC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809390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</p:spTree>
    <p:extLst>
      <p:ext uri="{BB962C8B-B14F-4D97-AF65-F5344CB8AC3E}">
        <p14:creationId xmlns:p14="http://schemas.microsoft.com/office/powerpoint/2010/main" val="12427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</TotalTime>
  <Words>517</Words>
  <Application>Microsoft Office PowerPoint</Application>
  <PresentationFormat>Произвольный</PresentationFormat>
  <Paragraphs>51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PRO</dc:creator>
  <cp:lastModifiedBy>Лобанова Ирина Дмитриевна</cp:lastModifiedBy>
  <cp:revision>187</cp:revision>
  <cp:lastPrinted>2023-05-17T16:27:06Z</cp:lastPrinted>
  <dcterms:created xsi:type="dcterms:W3CDTF">2021-05-05T18:02:28Z</dcterms:created>
  <dcterms:modified xsi:type="dcterms:W3CDTF">2024-02-29T13:21:45Z</dcterms:modified>
</cp:coreProperties>
</file>