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>
      <p:cViewPr varScale="1">
        <p:scale>
          <a:sx n="73" d="100"/>
          <a:sy n="73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03825-4E1A-411A-8D06-759BAD61DFA3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BF87D-3268-437A-9236-1FD243270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4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4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2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23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2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BF87D-3268-437A-9236-1FD2432709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22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67944" y="4077072"/>
            <a:ext cx="5040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4800" dirty="0" smtClean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</a:t>
            </a:r>
            <a:r>
              <a:rPr lang="en-US" sz="4800" dirty="0" smtClean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4800" dirty="0" smtClean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Б-группы</a:t>
            </a:r>
            <a:endParaRPr lang="en-US" altLang="ko-KR" sz="4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Light Condensed" panose="020B0502040204020203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91679" y="1420678"/>
            <a:ext cx="7200800" cy="5011961"/>
          </a:xfrm>
        </p:spPr>
        <p:txBody>
          <a:bodyPr/>
          <a:lstStyle/>
          <a:p>
            <a:r>
              <a:rPr lang="ru-RU" dirty="0" smtClean="0"/>
              <a:t>4</a:t>
            </a:r>
            <a:r>
              <a:rPr lang="en-US" dirty="0" smtClean="0"/>
              <a:t>Fe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 + 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r>
              <a:rPr lang="ru-RU" dirty="0" smtClean="0"/>
              <a:t> + 2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> → 4</a:t>
            </a:r>
            <a:r>
              <a:rPr lang="en-US" dirty="0" smtClean="0"/>
              <a:t>Fe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3</a:t>
            </a:r>
            <a:r>
              <a:rPr lang="ru-RU" dirty="0" smtClean="0"/>
              <a:t>          </a:t>
            </a:r>
            <a:r>
              <a:rPr lang="en-US" dirty="0" smtClean="0"/>
              <a:t>Fe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 легко окисляется </a:t>
            </a:r>
          </a:p>
          <a:p>
            <a:r>
              <a:rPr lang="ru-RU" dirty="0" smtClean="0"/>
              <a:t>или </a:t>
            </a:r>
          </a:p>
          <a:p>
            <a:r>
              <a:rPr lang="ru-RU" dirty="0" smtClean="0"/>
              <a:t>4</a:t>
            </a:r>
            <a:r>
              <a:rPr lang="en-US" dirty="0" smtClean="0"/>
              <a:t>Fe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</a:t>
            </a:r>
            <a:r>
              <a:rPr lang="ru-RU" baseline="-25000" dirty="0" smtClean="0"/>
              <a:t>2</a:t>
            </a:r>
            <a:r>
              <a:rPr lang="ru-RU" dirty="0" smtClean="0"/>
              <a:t> + </a:t>
            </a:r>
            <a:r>
              <a:rPr lang="en-US" dirty="0" smtClean="0"/>
              <a:t>O</a:t>
            </a:r>
            <a:r>
              <a:rPr lang="ru-RU" baseline="-25000" dirty="0" smtClean="0"/>
              <a:t>2 </a:t>
            </a:r>
            <a:r>
              <a:rPr lang="ru-RU" dirty="0" smtClean="0"/>
              <a:t>→ 4</a:t>
            </a:r>
            <a:r>
              <a:rPr lang="en-US" dirty="0" smtClean="0"/>
              <a:t>Fe</a:t>
            </a:r>
            <a:r>
              <a:rPr lang="ru-RU" dirty="0" smtClean="0"/>
              <a:t>(</a:t>
            </a:r>
            <a:r>
              <a:rPr lang="en-US" dirty="0" smtClean="0"/>
              <a:t>OH</a:t>
            </a:r>
            <a:r>
              <a:rPr lang="ru-RU" dirty="0" smtClean="0"/>
              <a:t>) + 2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 </a:t>
            </a:r>
            <a:r>
              <a:rPr lang="ru-RU" dirty="0" smtClean="0"/>
              <a:t>          </a:t>
            </a:r>
            <a:r>
              <a:rPr lang="ru-RU" dirty="0" err="1" smtClean="0"/>
              <a:t>метагидроксид</a:t>
            </a:r>
            <a:r>
              <a:rPr lang="ru-RU" dirty="0" smtClean="0"/>
              <a:t> железа (</a:t>
            </a:r>
            <a:r>
              <a:rPr lang="en-US" dirty="0" smtClean="0"/>
              <a:t>III</a:t>
            </a:r>
            <a:r>
              <a:rPr lang="ru-RU" dirty="0" smtClean="0"/>
              <a:t>)</a:t>
            </a:r>
            <a:endParaRPr lang="en-US" dirty="0" smtClean="0"/>
          </a:p>
          <a:p>
            <a:pPr indent="457200">
              <a:spcBef>
                <a:spcPts val="0"/>
              </a:spcBef>
            </a:pPr>
            <a:r>
              <a:rPr lang="ru-RU" dirty="0" smtClean="0"/>
              <a:t>Гидроксиды состава </a:t>
            </a:r>
            <a:r>
              <a:rPr lang="ru-RU" dirty="0" err="1" smtClean="0"/>
              <a:t>Ме</a:t>
            </a:r>
            <a:r>
              <a:rPr lang="ru-RU" dirty="0" smtClean="0"/>
              <a:t>(ОН)</a:t>
            </a:r>
            <a:r>
              <a:rPr lang="ru-RU" baseline="-25000" dirty="0" smtClean="0"/>
              <a:t>3</a:t>
            </a:r>
            <a:r>
              <a:rPr lang="ru-RU" dirty="0" smtClean="0"/>
              <a:t> неизвестны, хотя </a:t>
            </a:r>
            <a:r>
              <a:rPr lang="ru-RU" dirty="0" err="1" smtClean="0"/>
              <a:t>Fe</a:t>
            </a:r>
            <a:r>
              <a:rPr lang="ru-RU" dirty="0" smtClean="0"/>
              <a:t>(OH)</a:t>
            </a:r>
            <a:r>
              <a:rPr lang="ru-RU" baseline="-25000" dirty="0" smtClean="0"/>
              <a:t>3</a:t>
            </a:r>
            <a:r>
              <a:rPr lang="ru-RU" dirty="0" smtClean="0"/>
              <a:t> широко используется в элементе курсе химии. </a:t>
            </a:r>
          </a:p>
          <a:p>
            <a:r>
              <a:rPr lang="ru-RU" dirty="0" err="1" smtClean="0"/>
              <a:t>Ni</a:t>
            </a:r>
            <a:r>
              <a:rPr lang="ru-RU" dirty="0" smtClean="0"/>
              <a:t>(OH)</a:t>
            </a:r>
            <a:r>
              <a:rPr lang="ru-RU" baseline="-25000" dirty="0" smtClean="0"/>
              <a:t>2</a:t>
            </a:r>
            <a:r>
              <a:rPr lang="ru-RU" dirty="0" smtClean="0"/>
              <a:t> с О</a:t>
            </a:r>
            <a:r>
              <a:rPr lang="ru-RU" baseline="-25000" dirty="0" smtClean="0"/>
              <a:t>2</a:t>
            </a:r>
            <a:r>
              <a:rPr lang="ru-RU" dirty="0" smtClean="0"/>
              <a:t> не реагирует. </a:t>
            </a:r>
            <a:r>
              <a:rPr lang="ru-RU" dirty="0" err="1" smtClean="0"/>
              <a:t>Ni</a:t>
            </a:r>
            <a:r>
              <a:rPr lang="ru-RU" dirty="0" smtClean="0"/>
              <a:t>(OH)</a:t>
            </a:r>
            <a:r>
              <a:rPr lang="ru-RU" baseline="-25000" dirty="0" smtClean="0"/>
              <a:t>2</a:t>
            </a:r>
            <a:r>
              <a:rPr lang="ru-RU" dirty="0" smtClean="0"/>
              <a:t> с О</a:t>
            </a:r>
            <a:r>
              <a:rPr lang="ru-RU" baseline="-25000" dirty="0" smtClean="0"/>
              <a:t>2</a:t>
            </a:r>
            <a:r>
              <a:rPr lang="ru-RU" dirty="0" smtClean="0"/>
              <a:t> реагирует медленно. </a:t>
            </a:r>
            <a:r>
              <a:rPr lang="ru-RU" dirty="0" err="1" smtClean="0"/>
              <a:t>Гидроксиды</a:t>
            </a:r>
            <a:r>
              <a:rPr lang="ru-RU" dirty="0" smtClean="0"/>
              <a:t> </a:t>
            </a:r>
            <a:r>
              <a:rPr lang="ru-RU" dirty="0" err="1" smtClean="0"/>
              <a:t>Ме</a:t>
            </a:r>
            <a:r>
              <a:rPr lang="ru-RU" dirty="0" smtClean="0"/>
              <a:t>  растворяются в кислотах. Амфотерность </a:t>
            </a:r>
            <a:r>
              <a:rPr lang="ru-RU" dirty="0" err="1" smtClean="0"/>
              <a:t>Ме</a:t>
            </a:r>
            <a:r>
              <a:rPr lang="ru-RU" dirty="0" smtClean="0"/>
              <a:t>(ОН)</a:t>
            </a:r>
            <a:r>
              <a:rPr lang="ru-RU" baseline="-25000" dirty="0" smtClean="0"/>
              <a:t>2</a:t>
            </a:r>
            <a:r>
              <a:rPr lang="ru-RU" dirty="0" smtClean="0"/>
              <a:t> слабая.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Ni</a:t>
            </a:r>
            <a:r>
              <a:rPr lang="ru-RU" dirty="0" smtClean="0"/>
              <a:t>(OH)</a:t>
            </a:r>
            <a:r>
              <a:rPr lang="ru-RU" baseline="-25000" dirty="0" smtClean="0"/>
              <a:t>2</a:t>
            </a:r>
            <a:r>
              <a:rPr lang="ru-RU" dirty="0" smtClean="0"/>
              <a:t> в растворах щелочей </a:t>
            </a:r>
            <a:r>
              <a:rPr lang="ru-RU" i="1" dirty="0" smtClean="0"/>
              <a:t>не растворяется</a:t>
            </a:r>
          </a:p>
          <a:p>
            <a:pPr lvl="0"/>
            <a:r>
              <a:rPr lang="ru-RU" dirty="0" smtClean="0"/>
              <a:t>в)соли </a:t>
            </a:r>
            <a:r>
              <a:rPr lang="en-US" dirty="0" smtClean="0"/>
              <a:t>Me</a:t>
            </a:r>
            <a:r>
              <a:rPr lang="en-US" baseline="30000" dirty="0" smtClean="0"/>
              <a:t>2+</a:t>
            </a:r>
            <a:endParaRPr lang="ru-RU" dirty="0" smtClean="0"/>
          </a:p>
          <a:p>
            <a:r>
              <a:rPr lang="ru-RU" dirty="0" smtClean="0"/>
              <a:t>Подвергаются гидролизу.</a:t>
            </a:r>
          </a:p>
          <a:p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5110" y="287162"/>
            <a:ext cx="6754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и химические свойства элементов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семейства железа</a:t>
            </a:r>
            <a:endParaRPr lang="ru-RU" sz="2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6229" y="3105314"/>
            <a:ext cx="2600325" cy="3143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354003" y="4475493"/>
            <a:ext cx="17061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серо-зеленый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8129" y="3382259"/>
            <a:ext cx="2638425" cy="3143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42357" y="4810162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красно-фиолетовый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3644" y="4544864"/>
            <a:ext cx="2314575" cy="238125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5085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068" y="4879814"/>
            <a:ext cx="2609850" cy="238125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5085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637342" y="5311027"/>
            <a:ext cx="27710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Образуют множество комплексов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4464" y="5786827"/>
            <a:ext cx="3905250" cy="238125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5085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1292" y="6278091"/>
            <a:ext cx="4981575" cy="238125"/>
          </a:xfrm>
          <a:prstGeom prst="rect">
            <a:avLst/>
          </a:prstGeom>
          <a:noFill/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5085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6376"/>
            <a:ext cx="7524328" cy="106951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и химические свойства элементов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семейства железа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467635" y="963949"/>
            <a:ext cx="7452320" cy="647447"/>
          </a:xfrm>
        </p:spPr>
        <p:txBody>
          <a:bodyPr/>
          <a:lstStyle/>
          <a:p>
            <a:pPr indent="45720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Аммиакаты железа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кобальта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никеля (устойчивы лишь в твердом состоянии и большом избытке аммиака. В воде эти комплексы легко разрушаются).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5794" y="1579618"/>
            <a:ext cx="4143375" cy="2381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7386" y="1884909"/>
            <a:ext cx="3124200" cy="2381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835696" y="2130358"/>
            <a:ext cx="5901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аналитического определения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Ni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используют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диметилглиоксим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Рисунок 1" descr="https://upload.wikimedia.org/wikipedia/commons/thumb/d/d4/Nickeldimethylglyoxime.svg/1200px-Nickeldimethylglyoxim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1831" y="2431542"/>
            <a:ext cx="2009775" cy="1689100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508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5085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5085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3744" y="2632649"/>
            <a:ext cx="1514475" cy="238125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2548" y="2929268"/>
            <a:ext cx="3114675" cy="238125"/>
          </a:xfrm>
          <a:prstGeom prst="rect">
            <a:avLst/>
          </a:prstGeom>
          <a:noFill/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7019" y="3151181"/>
            <a:ext cx="1981200" cy="238125"/>
          </a:xfrm>
          <a:prstGeom prst="rect">
            <a:avLst/>
          </a:prstGeom>
          <a:noFill/>
        </p:spPr>
      </p:pic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-252536" y="3278618"/>
            <a:ext cx="939653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(реакция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Л.Чугаева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Соли 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легко окисляются кислородом в нейтральной среде до основных солей </a:t>
            </a:r>
          </a:p>
          <a:p>
            <a:pPr lvl="0" indent="45085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</a:t>
            </a:r>
            <a:endParaRPr lang="ru-RU" sz="1400" baseline="30000" dirty="0" smtClean="0"/>
          </a:p>
          <a:p>
            <a:pPr lvl="0" indent="450850"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5164" y="4701214"/>
            <a:ext cx="2847975" cy="238125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1464" y="5456039"/>
            <a:ext cx="3514725" cy="23812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252536" y="6206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85778" y="5001720"/>
            <a:ext cx="5172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кислой среде соли 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окисляются до средних солей 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3+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99645" y="5745869"/>
            <a:ext cx="4764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Более устойчива к окислению кислородом соль Мора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5760" y="6186834"/>
            <a:ext cx="3648075" cy="2381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99562" y="4120642"/>
            <a:ext cx="569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Fe</a:t>
            </a:r>
            <a:r>
              <a:rPr lang="ru-RU" sz="1600" baseline="30000" dirty="0"/>
              <a:t>3+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664" y="43649"/>
            <a:ext cx="7524328" cy="106951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и химические свойства элементов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семейства железа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597968" y="1032516"/>
            <a:ext cx="7272808" cy="2849276"/>
          </a:xfrm>
        </p:spPr>
        <p:txBody>
          <a:bodyPr/>
          <a:lstStyle/>
          <a:p>
            <a:r>
              <a:rPr lang="ru-RU" dirty="0" smtClean="0"/>
              <a:t>СОЕДИНЕНИЯ СО С.О. +3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/>
              <a:t>Степень окисления +3 наиболее характерна для железа. Известно много комплексных соединений для Fe</a:t>
            </a:r>
            <a:r>
              <a:rPr lang="ru-RU" baseline="30000" dirty="0" smtClean="0"/>
              <a:t>+3</a:t>
            </a:r>
            <a:r>
              <a:rPr lang="ru-RU" dirty="0" smtClean="0"/>
              <a:t> и Co</a:t>
            </a:r>
            <a:r>
              <a:rPr lang="ru-RU" baseline="30000" dirty="0" smtClean="0"/>
              <a:t>+3</a:t>
            </a:r>
            <a:r>
              <a:rPr lang="ru-RU" dirty="0" smtClean="0"/>
              <a:t>, но для Ni</a:t>
            </a:r>
            <a:r>
              <a:rPr lang="ru-RU" baseline="30000" dirty="0" smtClean="0"/>
              <a:t>+3</a:t>
            </a:r>
            <a:r>
              <a:rPr lang="ru-RU" dirty="0" smtClean="0"/>
              <a:t> известны лишь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единичные комплексы. </a:t>
            </a:r>
          </a:p>
          <a:p>
            <a:r>
              <a:rPr lang="ru-RU" dirty="0" smtClean="0"/>
              <a:t>а) Оксиды Ме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Устойчив только Fe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; Ni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 и Со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 неустойчивы в обычных условиях                      и разлагаются</a:t>
            </a:r>
          </a:p>
          <a:p>
            <a:r>
              <a:rPr lang="ru-RU" dirty="0" smtClean="0"/>
              <a:t>6Со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 → О</a:t>
            </a:r>
            <a:r>
              <a:rPr lang="ru-RU" baseline="-25000" dirty="0" smtClean="0"/>
              <a:t>2</a:t>
            </a:r>
            <a:r>
              <a:rPr lang="ru-RU" dirty="0" smtClean="0"/>
              <a:t> + 4Со</a:t>
            </a:r>
            <a:r>
              <a:rPr lang="ru-RU" baseline="-25000" dirty="0" smtClean="0"/>
              <a:t>3</a:t>
            </a:r>
            <a:r>
              <a:rPr lang="ru-RU" dirty="0" smtClean="0"/>
              <a:t>О</a:t>
            </a:r>
            <a:r>
              <a:rPr lang="ru-RU" baseline="-25000" dirty="0" smtClean="0"/>
              <a:t>4</a:t>
            </a:r>
            <a:endParaRPr lang="ru-RU" dirty="0" smtClean="0"/>
          </a:p>
          <a:p>
            <a:r>
              <a:rPr lang="ru-RU" dirty="0" smtClean="0"/>
              <a:t>Fe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 растворяется в кислотах </a:t>
            </a:r>
          </a:p>
          <a:p>
            <a:r>
              <a:rPr lang="en-US" dirty="0" smtClean="0"/>
              <a:t>Fe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 + 6</a:t>
            </a:r>
            <a:r>
              <a:rPr lang="en-US" dirty="0" err="1" smtClean="0"/>
              <a:t>HCl</a:t>
            </a:r>
            <a:r>
              <a:rPr lang="ru-RU" dirty="0" smtClean="0"/>
              <a:t> + 9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> → 2[</a:t>
            </a:r>
            <a:r>
              <a:rPr lang="en-US" dirty="0" smtClean="0"/>
              <a:t>Fe</a:t>
            </a:r>
            <a:r>
              <a:rPr lang="ru-RU" dirty="0" smtClean="0"/>
              <a:t>(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r>
              <a:rPr lang="ru-RU" dirty="0" smtClean="0"/>
              <a:t>)</a:t>
            </a:r>
            <a:r>
              <a:rPr lang="ru-RU" baseline="-25000" dirty="0" smtClean="0"/>
              <a:t>6</a:t>
            </a:r>
            <a:r>
              <a:rPr lang="ru-RU" dirty="0" smtClean="0"/>
              <a:t>]</a:t>
            </a:r>
            <a:r>
              <a:rPr lang="en-US" dirty="0" err="1" smtClean="0"/>
              <a:t>Cl</a:t>
            </a:r>
            <a:r>
              <a:rPr lang="ru-RU" baseline="-25000" dirty="0" smtClean="0"/>
              <a:t>3</a:t>
            </a:r>
            <a:endParaRPr lang="ru-RU" dirty="0" smtClean="0"/>
          </a:p>
          <a:p>
            <a:r>
              <a:rPr lang="ru-RU" dirty="0" smtClean="0"/>
              <a:t>Ni</a:t>
            </a:r>
            <a:r>
              <a:rPr lang="ru-RU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3</a:t>
            </a:r>
            <a:r>
              <a:rPr lang="ru-RU" dirty="0" smtClean="0"/>
              <a:t> и Со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3</a:t>
            </a:r>
            <a:r>
              <a:rPr lang="ru-RU" dirty="0" smtClean="0"/>
              <a:t> проявляют окислительные свойства.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789040"/>
            <a:ext cx="3219450" cy="24765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" y="704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4090001"/>
            <a:ext cx="3209925" cy="23812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670211" y="4344926"/>
            <a:ext cx="7231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сплавлении Fe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щелочами или карбонатами щелочных образуются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оксоферраты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(III) или ферриты (соли железистой кислоты HFeO</a:t>
            </a:r>
            <a:r>
              <a:rPr kumimoji="0" lang="ru-RU" sz="1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5479" y="4894002"/>
            <a:ext cx="2800350" cy="314325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5720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338" y="5144811"/>
            <a:ext cx="2657475" cy="31432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5720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1763688" y="5416536"/>
            <a:ext cx="484510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Гидроксиды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(ОН)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метагидроксиды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(ОН)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733256"/>
            <a:ext cx="2514600" cy="238125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949280"/>
            <a:ext cx="3838575" cy="238125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6237312"/>
            <a:ext cx="4486275" cy="238125"/>
          </a:xfrm>
          <a:prstGeom prst="rect">
            <a:avLst/>
          </a:prstGeom>
          <a:noFill/>
        </p:spPr>
      </p:pic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45720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i.pinimg.com/originals/a7/89/e7/a789e793305111da0774aa0909c5f5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21" y="5008192"/>
            <a:ext cx="2110800" cy="143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и химические свойства элементов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семейства железа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91680" y="908720"/>
            <a:ext cx="7344816" cy="5760640"/>
          </a:xfrm>
        </p:spPr>
        <p:txBody>
          <a:bodyPr/>
          <a:lstStyle/>
          <a:p>
            <a:r>
              <a:rPr lang="ru-RU" i="1" u="sng" dirty="0" smtClean="0"/>
              <a:t>Кислотно-основные свойства</a:t>
            </a:r>
            <a:r>
              <a:rPr lang="ru-RU" dirty="0" smtClean="0"/>
              <a:t> </a:t>
            </a:r>
            <a:r>
              <a:rPr lang="ru-RU" dirty="0" err="1" smtClean="0"/>
              <a:t>метагидроксида</a:t>
            </a:r>
            <a:r>
              <a:rPr lang="ru-RU" dirty="0" smtClean="0"/>
              <a:t> Co</a:t>
            </a:r>
            <a:r>
              <a:rPr lang="ru-RU" baseline="30000" dirty="0" smtClean="0"/>
              <a:t>+3</a:t>
            </a:r>
            <a:r>
              <a:rPr lang="ru-RU" dirty="0" smtClean="0"/>
              <a:t> выявить практически               невозможно из-за высокой активности в </a:t>
            </a:r>
            <a:r>
              <a:rPr lang="ru-RU" dirty="0" err="1" smtClean="0"/>
              <a:t>ОВ-процессах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или</a:t>
            </a:r>
            <a:endParaRPr lang="ru-RU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  <a:p>
            <a:r>
              <a:rPr lang="ru-RU" dirty="0" smtClean="0"/>
              <a:t>Соли </a:t>
            </a:r>
            <a:r>
              <a:rPr lang="ru-RU" dirty="0" err="1" smtClean="0"/>
              <a:t>Fe</a:t>
            </a:r>
            <a:r>
              <a:rPr lang="en-US" baseline="30000" dirty="0" smtClean="0"/>
              <a:t>3+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412776"/>
            <a:ext cx="3457575" cy="23812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700808"/>
            <a:ext cx="3629025" cy="2381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132856"/>
            <a:ext cx="3705225" cy="23812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336198" y="-1756556"/>
            <a:ext cx="47160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475656" y="2303451"/>
            <a:ext cx="694132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Аналогичные реакции характерны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(OH). </a:t>
            </a:r>
          </a:p>
          <a:p>
            <a:pPr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NiO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(OH)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(ОН) не реагируют с растворами щелочей. </a:t>
            </a:r>
          </a:p>
          <a:p>
            <a:pPr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(OH) заметно растворяется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концентрирвоанных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растворах щелочей. Образуя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гексагидроксоферраты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(III)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 fontAlgn="base" latinLnBrk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926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1878923" y="3666296"/>
            <a:ext cx="2021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сплавлении: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3933056"/>
            <a:ext cx="2924175" cy="31432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3298611" y="-2937176"/>
            <a:ext cx="3461204" cy="741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Феррит натрия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95900" y="3507216"/>
            <a:ext cx="25555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                             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                  </a:t>
            </a:r>
            <a:endParaRPr lang="ru-RU" dirty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873701" y="-4404189"/>
            <a:ext cx="5463162" cy="935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14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+ </a:t>
            </a:r>
            <a:r>
              <a:rPr lang="en-US" sz="1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FeO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(OH) + 3NaOH</a:t>
            </a:r>
            <a:r>
              <a:rPr lang="en-US" sz="14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 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→ Na</a:t>
            </a:r>
            <a:r>
              <a:rPr lang="en-US" sz="14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[Fe(OH)</a:t>
            </a:r>
            <a:r>
              <a:rPr lang="en-US" sz="1400" baseline="-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Соли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3+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Окислители. Соединения Со3+ самые сильные, окисляют воду.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869160"/>
            <a:ext cx="2790825" cy="238125"/>
          </a:xfrm>
          <a:prstGeom prst="rect">
            <a:avLst/>
          </a:prstGeom>
          <a:noFill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301208"/>
            <a:ext cx="2990850" cy="238125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805264"/>
            <a:ext cx="1000125" cy="238125"/>
          </a:xfrm>
          <a:prstGeom prst="rect">
            <a:avLst/>
          </a:prstGeom>
          <a:noFill/>
        </p:spPr>
      </p:pic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6021288"/>
            <a:ext cx="4200525" cy="23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Физические и химические свойства элементов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семейства железа</a:t>
            </a:r>
            <a:endParaRPr lang="ru-RU" sz="1800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0"/>
          </p:nvPr>
        </p:nvSpPr>
        <p:spPr bwMode="auto">
          <a:xfrm>
            <a:off x="1691680" y="911789"/>
            <a:ext cx="720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Соли 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подвергаются гидролизу (сильнее, чем соли 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196752"/>
            <a:ext cx="2447925" cy="23812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412776"/>
            <a:ext cx="2752725" cy="23812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628800"/>
            <a:ext cx="2657475" cy="238125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53035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262810" y="-1648834"/>
            <a:ext cx="461838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Комплексные соли Со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аналитической химии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060848"/>
            <a:ext cx="3581400" cy="238125"/>
          </a:xfrm>
          <a:prstGeom prst="rect">
            <a:avLst/>
          </a:prstGeom>
          <a:noFill/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695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1500712" y="2227079"/>
            <a:ext cx="5253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«желтая кровяная соль»      берлинская лазурь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492896"/>
            <a:ext cx="3267075" cy="23812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2430463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051720" y="-2618328"/>
            <a:ext cx="36955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780928"/>
            <a:ext cx="2085975" cy="238125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1763688" y="-2833772"/>
            <a:ext cx="3945739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упрощенном виде: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996952"/>
            <a:ext cx="2819400" cy="238125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1835696" y="-3049215"/>
            <a:ext cx="461694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способны 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комплексообразованию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501008"/>
            <a:ext cx="2400300" cy="238125"/>
          </a:xfrm>
          <a:prstGeom prst="rect">
            <a:avLst/>
          </a:prstGeom>
          <a:noFill/>
        </p:spPr>
      </p:pic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1619672" y="-4018709"/>
            <a:ext cx="7220740" cy="849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СОЕДИНЕНИЯ ЖЕЛЕЗА СО С.О. +6, ФЕРРАТЫ С.О.+6 характерна лишь для железа.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железная кислота Н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получены, но выделены ферраты, которые образуются по реакции: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437112"/>
            <a:ext cx="3476625" cy="238125"/>
          </a:xfrm>
          <a:prstGeom prst="rect">
            <a:avLst/>
          </a:prstGeom>
          <a:noFill/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725144"/>
            <a:ext cx="4667250" cy="238125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45085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1683093" y="4879281"/>
            <a:ext cx="5132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941168"/>
            <a:ext cx="4648200" cy="238125"/>
          </a:xfrm>
          <a:prstGeom prst="rect">
            <a:avLst/>
          </a:prstGeom>
          <a:noFill/>
        </p:spPr>
      </p:pic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45085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5157192"/>
            <a:ext cx="4772025" cy="238125"/>
          </a:xfrm>
          <a:prstGeom prst="rect">
            <a:avLst/>
          </a:prstGeom>
          <a:noFill/>
        </p:spPr>
      </p:pic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450057" y="70346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1405161" y="5457452"/>
            <a:ext cx="66171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Ферраты это красно-фиолетовые кристаллические вещества при  нагревании: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805264"/>
            <a:ext cx="3143250" cy="323850"/>
          </a:xfrm>
          <a:prstGeom prst="rect">
            <a:avLst/>
          </a:prstGeom>
          <a:noFill/>
        </p:spPr>
      </p:pic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3210088" y="-4866640"/>
            <a:ext cx="2723823" cy="1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феррит калия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и химические свойства элементов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семейства железа</a:t>
            </a:r>
            <a:endParaRPr lang="ru-RU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4131" y="1205470"/>
            <a:ext cx="2628900" cy="2381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709428" y="1385282"/>
            <a:ext cx="7344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Ферраты сильные окислители, особенно в кислой среде. Окисляют воду сильнее, чем KMnO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или K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490" y="1894731"/>
            <a:ext cx="3790950" cy="238125"/>
          </a:xfrm>
          <a:prstGeom prst="rect">
            <a:avLst/>
          </a:prstGeom>
          <a:noFill/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816878" y="2064309"/>
            <a:ext cx="10319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490" y="2403367"/>
            <a:ext cx="3752850" cy="2381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708528" y="2606667"/>
            <a:ext cx="4951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Аммиак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окисляется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ферратами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нитратов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6924" y="2903306"/>
            <a:ext cx="4610100" cy="238125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490" y="3117744"/>
            <a:ext cx="4010025" cy="238125"/>
          </a:xfrm>
          <a:prstGeom prst="rect">
            <a:avLst/>
          </a:prstGeom>
          <a:noFill/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490" y="3453046"/>
            <a:ext cx="5114925" cy="238125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4490" y="3705149"/>
            <a:ext cx="4676775" cy="238125"/>
          </a:xfrm>
          <a:prstGeom prst="rect">
            <a:avLst/>
          </a:prstGeom>
          <a:noFill/>
        </p:spPr>
      </p:pic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idx="10"/>
          </p:nvPr>
        </p:nvSpPr>
        <p:spPr bwMode="auto">
          <a:xfrm>
            <a:off x="3291662" y="4057327"/>
            <a:ext cx="36566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ЭССЕНЦИАЛЬНЫЙ ЭЛЕМЕНТ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1547664" y="4391986"/>
            <a:ext cx="72728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Железосодержащие белки – гемоглобин, миоглобин,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ферритин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трансферин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Ферменты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цитохромы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Каталаза,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пероксидаза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Избыток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гиперсидероз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профзаболевание (физическая слабость, потеря веса.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Печеночная недостаточность, тошнота, рвота).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Недостаток </a:t>
            </a:r>
            <a:r>
              <a:rPr kumimoji="0" lang="ru-RU" sz="1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гипосидероз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     железодефицитная анемия (малокровие).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Утомляемость, одышка при нагрузке, сильное сердцебиение.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Лечение – введение солей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FeCl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FeSO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FeCO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аскорбат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лактат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сахарат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сорбат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ферроцерон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FeSO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518" y="625187"/>
            <a:ext cx="7524328" cy="139517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ЖЕЛЕЗОСОДЕРЖАЩИЕ ПРЕПАРАТЫ В МЕДИЦИНЕ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77553" y="601417"/>
            <a:ext cx="7005464" cy="5372001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Гемостимулин</a:t>
            </a:r>
            <a:r>
              <a:rPr lang="ru-RU" dirty="0" smtClean="0"/>
              <a:t> – сухая пищевая кровь + </a:t>
            </a:r>
            <a:r>
              <a:rPr lang="ru-RU" dirty="0" err="1" smtClean="0"/>
              <a:t>лактат</a:t>
            </a:r>
            <a:r>
              <a:rPr lang="ru-RU" dirty="0" smtClean="0"/>
              <a:t> железа (II) + CuSO</a:t>
            </a:r>
            <a:r>
              <a:rPr lang="ru-RU" baseline="-25000" dirty="0" smtClean="0"/>
              <a:t>4</a:t>
            </a:r>
            <a:r>
              <a:rPr lang="ru-RU" dirty="0" smtClean="0"/>
              <a:t> 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Фитоферролактол</a:t>
            </a:r>
            <a:r>
              <a:rPr lang="ru-RU" dirty="0" smtClean="0"/>
              <a:t> – </a:t>
            </a:r>
            <a:r>
              <a:rPr lang="ru-RU" dirty="0" err="1" smtClean="0"/>
              <a:t>лактат</a:t>
            </a:r>
            <a:r>
              <a:rPr lang="ru-RU" dirty="0" smtClean="0"/>
              <a:t> железа (II) + фитин 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Cоль</a:t>
            </a:r>
            <a:r>
              <a:rPr lang="ru-RU" dirty="0" smtClean="0"/>
              <a:t> FeSO</a:t>
            </a:r>
            <a:r>
              <a:rPr lang="ru-RU" baseline="-25000" dirty="0" smtClean="0"/>
              <a:t>4</a:t>
            </a:r>
            <a:r>
              <a:rPr lang="ru-RU" dirty="0" smtClean="0"/>
              <a:t> ∙ 7H</a:t>
            </a:r>
            <a:r>
              <a:rPr lang="ru-RU" baseline="-25000" dirty="0" smtClean="0"/>
              <a:t>2</a:t>
            </a:r>
            <a:r>
              <a:rPr lang="ru-RU" dirty="0" smtClean="0"/>
              <a:t>O </a:t>
            </a:r>
          </a:p>
          <a:p>
            <a:r>
              <a:rPr lang="ru-RU" dirty="0" smtClean="0"/>
              <a:t>4. Драже «</a:t>
            </a:r>
            <a:r>
              <a:rPr lang="ru-RU" dirty="0" err="1" smtClean="0"/>
              <a:t>ферроплекс</a:t>
            </a:r>
            <a:r>
              <a:rPr lang="ru-RU" dirty="0" smtClean="0"/>
              <a:t>» FeSO</a:t>
            </a:r>
            <a:r>
              <a:rPr lang="ru-RU" baseline="-25000" dirty="0" smtClean="0"/>
              <a:t>4</a:t>
            </a:r>
            <a:r>
              <a:rPr lang="ru-RU" dirty="0" smtClean="0"/>
              <a:t> + аскорбиновая кислота </a:t>
            </a:r>
          </a:p>
          <a:p>
            <a:r>
              <a:rPr lang="ru-RU" dirty="0" smtClean="0"/>
              <a:t>5. Сироп алоэ с железом сок алоэ + раствор FeCl</a:t>
            </a:r>
            <a:r>
              <a:rPr lang="ru-RU" baseline="-25000" dirty="0" smtClean="0"/>
              <a:t>2</a:t>
            </a:r>
            <a:r>
              <a:rPr lang="ru-RU" dirty="0" smtClean="0"/>
              <a:t> + </a:t>
            </a:r>
            <a:r>
              <a:rPr lang="ru-RU" dirty="0" err="1" smtClean="0"/>
              <a:t>HCl</a:t>
            </a:r>
            <a:r>
              <a:rPr lang="ru-RU" dirty="0" smtClean="0"/>
              <a:t> кислоты разведенной + лимонная кислота </a:t>
            </a:r>
          </a:p>
          <a:p>
            <a:r>
              <a:rPr lang="ru-RU" dirty="0" smtClean="0"/>
              <a:t>6. </a:t>
            </a:r>
            <a:r>
              <a:rPr lang="ru-RU" dirty="0" err="1" smtClean="0"/>
              <a:t>Ферроцерон</a:t>
            </a:r>
            <a:r>
              <a:rPr lang="ru-RU" dirty="0" smtClean="0"/>
              <a:t> натриевая соль </a:t>
            </a:r>
            <a:r>
              <a:rPr lang="ru-RU" dirty="0" err="1" smtClean="0"/>
              <a:t>ортокарбоксибензоилферроцен</a:t>
            </a:r>
            <a:r>
              <a:rPr lang="ru-RU" dirty="0" smtClean="0"/>
              <a:t> (порошок) </a:t>
            </a:r>
          </a:p>
          <a:p>
            <a:r>
              <a:rPr lang="ru-RU" dirty="0" smtClean="0"/>
              <a:t>7. </a:t>
            </a:r>
            <a:r>
              <a:rPr lang="ru-RU" dirty="0" err="1" smtClean="0"/>
              <a:t>Гемофер</a:t>
            </a:r>
            <a:r>
              <a:rPr lang="ru-RU" dirty="0" smtClean="0"/>
              <a:t> жидкость (в 1 мл 157 мг FeCl</a:t>
            </a:r>
            <a:r>
              <a:rPr lang="ru-RU" baseline="-25000" dirty="0" smtClean="0"/>
              <a:t>2</a:t>
            </a:r>
            <a:r>
              <a:rPr lang="ru-RU" dirty="0" smtClean="0"/>
              <a:t> ∙ 4H</a:t>
            </a:r>
            <a:r>
              <a:rPr lang="ru-RU" baseline="-25000" dirty="0" smtClean="0"/>
              <a:t>2</a:t>
            </a:r>
            <a:r>
              <a:rPr lang="ru-RU" dirty="0" smtClean="0"/>
              <a:t>O)</a:t>
            </a:r>
          </a:p>
          <a:p>
            <a:r>
              <a:rPr lang="ru-RU" b="1" dirty="0" smtClean="0"/>
              <a:t>ЖЕЛЕЗОСОДЕРЖАЩИЕ ПРЕПАРАТЫ В ФАРМАЦЕВТИЧЕСКОМ АНАЛИЗЕ</a:t>
            </a:r>
          </a:p>
          <a:p>
            <a:pPr lvl="0"/>
            <a:r>
              <a:rPr lang="ru-RU" dirty="0" smtClean="0"/>
              <a:t>1. K</a:t>
            </a:r>
            <a:r>
              <a:rPr lang="ru-RU" baseline="-25000" dirty="0" smtClean="0"/>
              <a:t>4</a:t>
            </a:r>
            <a:r>
              <a:rPr lang="ru-RU" dirty="0" smtClean="0"/>
              <a:t>[</a:t>
            </a:r>
            <a:r>
              <a:rPr lang="ru-RU" dirty="0" err="1" smtClean="0"/>
              <a:t>Fe</a:t>
            </a:r>
            <a:r>
              <a:rPr lang="ru-RU" dirty="0" smtClean="0"/>
              <a:t>(CN)</a:t>
            </a:r>
            <a:r>
              <a:rPr lang="ru-RU" baseline="-25000" dirty="0" smtClean="0"/>
              <a:t>6</a:t>
            </a:r>
            <a:r>
              <a:rPr lang="ru-RU" dirty="0" smtClean="0"/>
              <a:t>] – для определения подлинности соединений </a:t>
            </a:r>
            <a:r>
              <a:rPr lang="ru-RU" dirty="0" err="1" smtClean="0"/>
              <a:t>Zn</a:t>
            </a:r>
            <a:r>
              <a:rPr lang="ru-RU" dirty="0" smtClean="0"/>
              <a:t> в лекарственных препаратах </a:t>
            </a:r>
          </a:p>
          <a:p>
            <a:r>
              <a:rPr lang="ru-RU" i="1" dirty="0" smtClean="0"/>
              <a:t>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подлинность </a:t>
            </a:r>
            <a:r>
              <a:rPr lang="en-US" dirty="0" err="1" smtClean="0"/>
              <a:t>CuSO</a:t>
            </a:r>
            <a:r>
              <a:rPr lang="ru-RU" baseline="-25000" dirty="0" smtClean="0"/>
              <a:t>4</a:t>
            </a:r>
            <a:r>
              <a:rPr lang="ru-RU" dirty="0" smtClean="0"/>
              <a:t> (ГФ): </a:t>
            </a:r>
          </a:p>
          <a:p>
            <a:r>
              <a:rPr lang="ru-RU" i="1" dirty="0" smtClean="0"/>
              <a:t>                                                               </a:t>
            </a:r>
            <a:endParaRPr lang="ru-RU" dirty="0" smtClean="0"/>
          </a:p>
          <a:p>
            <a:endParaRPr lang="ru-RU" dirty="0" smtClean="0"/>
          </a:p>
          <a:p>
            <a:pPr lvl="0"/>
            <a:r>
              <a:rPr lang="ru-RU" dirty="0" smtClean="0"/>
              <a:t>2. Железо восстанавливает Cu</a:t>
            </a:r>
            <a:r>
              <a:rPr lang="ru-RU" baseline="30000" dirty="0" smtClean="0"/>
              <a:t>2+</a:t>
            </a:r>
            <a:r>
              <a:rPr lang="ru-RU" dirty="0" smtClean="0"/>
              <a:t> до металлической меди </a:t>
            </a:r>
          </a:p>
          <a:p>
            <a:endParaRPr lang="ru-RU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356992"/>
            <a:ext cx="3952875" cy="238125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580112" y="3539018"/>
            <a:ext cx="10954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933056"/>
            <a:ext cx="3228975" cy="238125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5263" y="4098475"/>
            <a:ext cx="2070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красно-бурый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4725144"/>
            <a:ext cx="2047875" cy="238125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40403" y="5016724"/>
            <a:ext cx="5547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en-US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Нитропруссид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натрия Na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(CN)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NO] ∙ 2H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 реактив на: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5301208"/>
            <a:ext cx="400050" cy="333375"/>
          </a:xfrm>
          <a:prstGeom prst="rect">
            <a:avLst/>
          </a:prstGeom>
          <a:noFill/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156495" y="5338305"/>
            <a:ext cx="4629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образует соединение синего цвета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661248"/>
            <a:ext cx="323850" cy="333375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123728" y="5690512"/>
            <a:ext cx="51867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красное окрашивание (состав продуктов неизвестен)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0036" y="6048618"/>
            <a:ext cx="209550" cy="28575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6066145"/>
            <a:ext cx="3667125" cy="238125"/>
          </a:xfrm>
          <a:prstGeom prst="rect">
            <a:avLst/>
          </a:prstGeom>
          <a:noFill/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45720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45720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234642" y="6379470"/>
            <a:ext cx="29220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красно-фиолетовый цвет продукта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68796"/>
            <a:ext cx="7524328" cy="1069514"/>
          </a:xfrm>
        </p:spPr>
        <p:txBody>
          <a:bodyPr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ЖЕЛЕЗОСОДЕРЖАЩИЕ ПРЕПАРАТЫ В ФАРМАЦЕВТИЧЕСКОМ АНАЛИЗЕ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547664" y="1540815"/>
            <a:ext cx="7596336" cy="376017"/>
          </a:xfrm>
        </p:spPr>
        <p:txBody>
          <a:bodyPr/>
          <a:lstStyle/>
          <a:p>
            <a:pPr lvl="0"/>
            <a:r>
              <a:rPr lang="ru-RU" dirty="0" smtClean="0"/>
              <a:t>4. </a:t>
            </a:r>
            <a:r>
              <a:rPr lang="ru-RU" dirty="0" err="1" smtClean="0"/>
              <a:t>Fe</a:t>
            </a:r>
            <a:r>
              <a:rPr lang="ru-RU" dirty="0" smtClean="0"/>
              <a:t>(SCN)</a:t>
            </a:r>
            <a:r>
              <a:rPr lang="ru-RU" baseline="-25000" dirty="0" smtClean="0"/>
              <a:t>3</a:t>
            </a:r>
            <a:r>
              <a:rPr lang="ru-RU" dirty="0" smtClean="0"/>
              <a:t> разрушается фторид-ионами, что доказывает присутствие последних</a:t>
            </a:r>
            <a:endParaRPr lang="ru-RU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0821" y="1916832"/>
            <a:ext cx="2933700" cy="23812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085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637278" y="2654057"/>
            <a:ext cx="67838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соединений кобальта в медицине и фармации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08593" y="3229299"/>
            <a:ext cx="42793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Кобальт.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Эссенциален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организма человека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8373" y="3456886"/>
            <a:ext cx="7236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Входит в состав витамина В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/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который способствует появлению эритроцитов. Витамин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33355" y="3834072"/>
            <a:ext cx="5688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применяется для лечения анемии, нервных заболеваний.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6921" y="4152723"/>
            <a:ext cx="7668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Изотоп </a:t>
            </a:r>
            <a:r>
              <a:rPr lang="ru-RU" sz="14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 применяется для разрушения злокачественных опухолей.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19672" y="4462362"/>
            <a:ext cx="76683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лекарственного препарата используется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коамид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дихлорникотинамид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кобальт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36921" y="4746622"/>
            <a:ext cx="7668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Применяют препарат для лечения анемий. Соль </a:t>
            </a:r>
            <a:r>
              <a:rPr lang="ru-RU" sz="1400" dirty="0" smtClean="0"/>
              <a:t>СоSO</a:t>
            </a:r>
            <a:r>
              <a:rPr lang="ru-RU" sz="1400" baseline="-25000" dirty="0" smtClean="0"/>
              <a:t>4</a:t>
            </a:r>
            <a:endParaRPr lang="ru-RU" sz="1400" dirty="0" smtClean="0"/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(доли миллиграмма – 0,000477 г) входит в состав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компливита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поливитаминной таблетки.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91680" y="5351453"/>
            <a:ext cx="7668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подлинности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соединений калия в лекарственных препаратах используют Na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(NO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]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5956284"/>
            <a:ext cx="4032448" cy="216023"/>
          </a:xfrm>
          <a:prstGeom prst="rect">
            <a:avLst/>
          </a:prstGeom>
          <a:noFill/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6064295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желтый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674" y="210024"/>
            <a:ext cx="7524328" cy="1069514"/>
          </a:xfrm>
        </p:spPr>
        <p:txBody>
          <a:bodyPr/>
          <a:lstStyle/>
          <a:p>
            <a:pPr lvl="0" indent="450850" algn="ctr" fontAlgn="base" latinLnBrk="0"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Химия элементов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VIIIB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группы.</a:t>
            </a:r>
            <a:r>
              <a:rPr lang="ru-RU" sz="800" dirty="0" smtClean="0">
                <a:solidFill>
                  <a:schemeClr val="tx1"/>
                </a:solidFill>
              </a:rPr>
              <a:t/>
            </a:r>
            <a:br>
              <a:rPr lang="ru-RU" sz="800" dirty="0" smtClean="0">
                <a:solidFill>
                  <a:schemeClr val="tx1"/>
                </a:solidFill>
              </a:rPr>
            </a:br>
            <a:r>
              <a:rPr lang="ru-RU" sz="800" dirty="0" smtClean="0">
                <a:solidFill>
                  <a:schemeClr val="tx1"/>
                </a:solidFill>
              </a:rPr>
              <a:t/>
            </a:r>
            <a:br>
              <a:rPr lang="ru-RU" sz="8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46294" y="1233895"/>
            <a:ext cx="6563072" cy="460648"/>
          </a:xfrm>
        </p:spPr>
        <p:txBody>
          <a:bodyPr/>
          <a:lstStyle/>
          <a:p>
            <a:pPr lvl="0" indent="450850" algn="ctr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ХИМИЯ ЭЛЕМЕНТОВ VIIIВ ГРУППЫ</a:t>
            </a:r>
            <a:endParaRPr lang="ru-RU" sz="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09626" y="1803235"/>
            <a:ext cx="7668344" cy="29299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Наибольшее практическое значение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меньшей степени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07366" y="1369336"/>
            <a:ext cx="3097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(СЕМЕЙСТВО ПЛАТИНЫ)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75656" y="2105551"/>
            <a:ext cx="7596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семейство платины входят две триады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Все очень редкие элементы.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5656" y="2379283"/>
            <a:ext cx="7560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природе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–металлы всегда встречаются вместе. Их общее содержание в земной коре составляет ≈ 10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%.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93658" y="2834479"/>
            <a:ext cx="7668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Встречаются и в свободном состоянии. Наиболее редким среди Pt-металлов является рутений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39013" y="3284984"/>
            <a:ext cx="32399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1.Физические и химические свойства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11660" y="3583469"/>
            <a:ext cx="76683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блестящий металлы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мягкие металлы;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твердый и прочный;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хрупкие.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–металлы относят к благородным металлам.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11660" y="4220064"/>
            <a:ext cx="7668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подвергаются коррозии при комнатной температуре; поглощают в большом количестве водород, особенно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образуя металлические твердые растворы.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475656" y="4647641"/>
            <a:ext cx="7596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Поглощенный водород находится в атомном состоянии.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Катализаторы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(гидрирование)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085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5085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157192"/>
            <a:ext cx="4552950" cy="314325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445224"/>
            <a:ext cx="3000375" cy="314325"/>
          </a:xfrm>
          <a:prstGeom prst="rect">
            <a:avLst/>
          </a:prstGeom>
          <a:noFill/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733256"/>
            <a:ext cx="3476625" cy="32385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87347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085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5085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0850" y="1866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974" y="237016"/>
            <a:ext cx="7524328" cy="380541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и химические свойства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825402" y="716335"/>
            <a:ext cx="7211094" cy="5299993"/>
          </a:xfrm>
        </p:spPr>
        <p:txBody>
          <a:bodyPr/>
          <a:lstStyle/>
          <a:p>
            <a:r>
              <a:rPr lang="ru-RU" b="1" i="1" dirty="0" err="1" smtClean="0"/>
              <a:t>Pt</a:t>
            </a:r>
            <a:r>
              <a:rPr lang="ru-RU" b="1" i="1" dirty="0" smtClean="0"/>
              <a:t> –металлы </a:t>
            </a:r>
            <a:r>
              <a:rPr lang="ru-RU" dirty="0" smtClean="0"/>
              <a:t>не реагируют с </a:t>
            </a:r>
            <a:r>
              <a:rPr lang="ru-RU" dirty="0" err="1" smtClean="0"/>
              <a:t>HCl</a:t>
            </a:r>
            <a:r>
              <a:rPr lang="ru-RU" dirty="0" smtClean="0"/>
              <a:t> – кислотой, с разбавленными H</a:t>
            </a:r>
            <a:r>
              <a:rPr lang="ru-RU" baseline="-25000" dirty="0" smtClean="0"/>
              <a:t>2</a:t>
            </a:r>
            <a:r>
              <a:rPr lang="ru-RU" dirty="0" smtClean="0"/>
              <a:t>SO</a:t>
            </a:r>
            <a:r>
              <a:rPr lang="ru-RU" baseline="-25000" dirty="0" smtClean="0"/>
              <a:t>4</a:t>
            </a:r>
            <a:r>
              <a:rPr lang="ru-RU" dirty="0" smtClean="0"/>
              <a:t> и HNO</a:t>
            </a:r>
            <a:r>
              <a:rPr lang="ru-RU" baseline="-25000" dirty="0" smtClean="0"/>
              <a:t>3</a:t>
            </a:r>
            <a:r>
              <a:rPr lang="ru-RU" dirty="0" smtClean="0"/>
              <a:t> кислотами.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раздробленное состояние</a:t>
            </a:r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707" y="1223876"/>
            <a:ext cx="3152775" cy="2667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723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872906" y="1403418"/>
            <a:ext cx="47670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Наименее устойчив к действию кислот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4818" y="1708859"/>
            <a:ext cx="3209925" cy="31432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7200" y="77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598" y="2015276"/>
            <a:ext cx="3600450" cy="314325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485151" y="2281462"/>
            <a:ext cx="43681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царской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водке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растворяются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598" y="2665395"/>
            <a:ext cx="4105275" cy="238125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5085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68482" y="2915032"/>
            <a:ext cx="43361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раздробленное состояние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598" y="3240376"/>
            <a:ext cx="3990975" cy="238125"/>
          </a:xfrm>
          <a:prstGeom prst="rect">
            <a:avLst/>
          </a:prstGeom>
          <a:noFill/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5085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598" y="3742568"/>
            <a:ext cx="4086225" cy="314325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46873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68482" y="4031357"/>
            <a:ext cx="671252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Оксиды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гидроксиды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Rh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Ir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основные свойства не реагируют с Н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и щелочами, но реагируют с кислотами.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3939" y="4788483"/>
            <a:ext cx="2952750" cy="238125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8058" y="5081617"/>
            <a:ext cx="2800350" cy="238125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20070" y="5315656"/>
            <a:ext cx="73038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оксида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PdO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амфотерные свойства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Оксиды элементов в высоких степенях окисления – энергичные окислители.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Окисляют воду, поэтому кислотные и основные свойства в водных растворах у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RuO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выявляются.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80320" y="116632"/>
            <a:ext cx="4716016" cy="1069514"/>
          </a:xfrm>
        </p:spPr>
        <p:txBody>
          <a:bodyPr/>
          <a:lstStyle/>
          <a:p>
            <a:pPr algn="ctr"/>
            <a:r>
              <a:rPr lang="en-US" sz="4400" dirty="0" smtClean="0"/>
              <a:t>d</a:t>
            </a:r>
            <a:r>
              <a:rPr lang="ru-RU" sz="4400" dirty="0" smtClean="0"/>
              <a:t>-элементы</a:t>
            </a:r>
            <a:endParaRPr lang="ko-KR" altLang="en-US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0"/>
          </p:nvPr>
        </p:nvSpPr>
        <p:spPr>
          <a:xfrm>
            <a:off x="0" y="1717586"/>
            <a:ext cx="8964488" cy="3672408"/>
          </a:xfrm>
        </p:spPr>
        <p:txBody>
          <a:bodyPr/>
          <a:lstStyle/>
          <a:p>
            <a:pPr indent="457200" algn="ctr"/>
            <a:r>
              <a:rPr lang="en-US" sz="1600" b="1" dirty="0" err="1"/>
              <a:t>Характерной</a:t>
            </a:r>
            <a:r>
              <a:rPr lang="en-US" sz="1600" b="1" dirty="0"/>
              <a:t> </a:t>
            </a:r>
            <a:r>
              <a:rPr lang="en-US" sz="1600" b="1" dirty="0" err="1"/>
              <a:t>особенностью</a:t>
            </a:r>
            <a:r>
              <a:rPr lang="en-US" sz="1600" b="1" dirty="0"/>
              <a:t> d</a:t>
            </a:r>
            <a:r>
              <a:rPr lang="ru-RU" sz="1600" b="1" dirty="0"/>
              <a:t>-</a:t>
            </a:r>
            <a:r>
              <a:rPr lang="en-US" sz="1600" b="1" dirty="0" err="1"/>
              <a:t>элементов</a:t>
            </a:r>
            <a:r>
              <a:rPr lang="en-US" sz="1600" b="1" dirty="0"/>
              <a:t> </a:t>
            </a:r>
            <a:r>
              <a:rPr lang="en-US" sz="1600" b="1" dirty="0" err="1"/>
              <a:t>является</a:t>
            </a:r>
            <a:r>
              <a:rPr lang="ru-RU" sz="1600" b="1" dirty="0"/>
              <a:t>: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заполняются</a:t>
            </a:r>
            <a:r>
              <a:rPr lang="en-US" sz="1600" dirty="0" smtClean="0"/>
              <a:t> </a:t>
            </a:r>
            <a:r>
              <a:rPr lang="en-US" sz="1600" dirty="0" err="1"/>
              <a:t>орбитали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внешнего</a:t>
            </a:r>
            <a:r>
              <a:rPr lang="en-US" sz="1600" dirty="0"/>
              <a:t> </a:t>
            </a:r>
            <a:r>
              <a:rPr lang="en-US" sz="1600" dirty="0" err="1"/>
              <a:t>слоя</a:t>
            </a:r>
            <a:r>
              <a:rPr lang="ru-RU" sz="1600" dirty="0"/>
              <a:t> (</a:t>
            </a:r>
            <a:r>
              <a:rPr lang="en-US" sz="1600" dirty="0" err="1"/>
              <a:t>как</a:t>
            </a:r>
            <a:r>
              <a:rPr lang="en-US" sz="1600" dirty="0"/>
              <a:t> у s</a:t>
            </a:r>
            <a:r>
              <a:rPr lang="ru-RU" sz="1600" dirty="0"/>
              <a:t>- </a:t>
            </a:r>
            <a:r>
              <a:rPr lang="en-US" sz="1600" dirty="0"/>
              <a:t>и p</a:t>
            </a:r>
            <a:r>
              <a:rPr lang="ru-RU" sz="1600" dirty="0"/>
              <a:t>-</a:t>
            </a:r>
            <a:r>
              <a:rPr lang="en-US" sz="1600" dirty="0" err="1"/>
              <a:t>элементов</a:t>
            </a:r>
            <a:r>
              <a:rPr lang="ru-RU" sz="1600" dirty="0"/>
              <a:t>), </a:t>
            </a:r>
            <a:r>
              <a:rPr lang="en-US" sz="1600" dirty="0"/>
              <a:t>а </a:t>
            </a:r>
            <a:r>
              <a:rPr lang="en-US" sz="1600" dirty="0" err="1"/>
              <a:t>предвнешнего</a:t>
            </a:r>
            <a:r>
              <a:rPr lang="ru-RU" sz="1600" dirty="0"/>
              <a:t>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валентными</a:t>
            </a:r>
            <a:r>
              <a:rPr lang="en-US" sz="1600" dirty="0" smtClean="0"/>
              <a:t> </a:t>
            </a:r>
            <a:r>
              <a:rPr lang="en-US" sz="1600" dirty="0" err="1"/>
              <a:t>являются</a:t>
            </a:r>
            <a:r>
              <a:rPr lang="en-US" sz="1600" dirty="0"/>
              <a:t> </a:t>
            </a:r>
            <a:r>
              <a:rPr lang="en-US" sz="1600" dirty="0" err="1"/>
              <a:t>энергетически</a:t>
            </a:r>
            <a:r>
              <a:rPr lang="en-US" sz="1600" dirty="0"/>
              <a:t> </a:t>
            </a:r>
            <a:r>
              <a:rPr lang="en-US" sz="1600" dirty="0" err="1"/>
              <a:t>близкие</a:t>
            </a:r>
            <a:r>
              <a:rPr lang="en-US" sz="1600" dirty="0"/>
              <a:t> </a:t>
            </a:r>
            <a:r>
              <a:rPr lang="en-US" sz="1600" dirty="0" err="1"/>
              <a:t>девять</a:t>
            </a:r>
            <a:r>
              <a:rPr lang="en-US" sz="1600" dirty="0"/>
              <a:t> </a:t>
            </a:r>
            <a:r>
              <a:rPr lang="en-US" sz="1600" dirty="0" err="1"/>
              <a:t>орбиталей</a:t>
            </a:r>
            <a:r>
              <a:rPr lang="ru-RU" sz="1600" dirty="0"/>
              <a:t>: </a:t>
            </a:r>
            <a:r>
              <a:rPr lang="en-US" sz="1600" dirty="0" err="1"/>
              <a:t>одна</a:t>
            </a:r>
            <a:r>
              <a:rPr lang="en-US" sz="1600" dirty="0"/>
              <a:t> ns</a:t>
            </a:r>
            <a:r>
              <a:rPr lang="ru-RU" sz="1600" dirty="0"/>
              <a:t>-</a:t>
            </a:r>
            <a:r>
              <a:rPr lang="en-US" sz="1600" dirty="0" err="1"/>
              <a:t>орбиталь</a:t>
            </a:r>
            <a:r>
              <a:rPr lang="ru-RU" sz="1600" dirty="0" smtClean="0"/>
              <a:t>, </a:t>
            </a:r>
            <a:r>
              <a:rPr lang="en-US" sz="1600" dirty="0" err="1" smtClean="0"/>
              <a:t>три</a:t>
            </a:r>
            <a:r>
              <a:rPr lang="en-US" sz="1600" dirty="0" smtClean="0"/>
              <a:t> </a:t>
            </a:r>
            <a:r>
              <a:rPr lang="en-US" sz="1600" dirty="0"/>
              <a:t>np</a:t>
            </a:r>
            <a:r>
              <a:rPr lang="ru-RU" sz="1600" dirty="0"/>
              <a:t>-</a:t>
            </a:r>
            <a:r>
              <a:rPr lang="en-US" sz="1600" dirty="0" err="1"/>
              <a:t>орбитали</a:t>
            </a:r>
            <a:r>
              <a:rPr lang="en-US" sz="1600" dirty="0"/>
              <a:t> и </a:t>
            </a:r>
            <a:r>
              <a:rPr lang="en-US" sz="1600" dirty="0" err="1"/>
              <a:t>пять</a:t>
            </a:r>
            <a:r>
              <a:rPr lang="ru-RU" sz="1600" dirty="0"/>
              <a:t> (</a:t>
            </a:r>
            <a:r>
              <a:rPr lang="en-US" sz="1600" dirty="0"/>
              <a:t>n –</a:t>
            </a:r>
            <a:r>
              <a:rPr lang="ru-RU" sz="1600" dirty="0"/>
              <a:t> 1) </a:t>
            </a:r>
            <a:r>
              <a:rPr lang="en-US" sz="1600" dirty="0"/>
              <a:t>d</a:t>
            </a:r>
            <a:r>
              <a:rPr lang="ru-RU" sz="1600" dirty="0"/>
              <a:t>-</a:t>
            </a:r>
            <a:r>
              <a:rPr lang="en-US" sz="1600" dirty="0" err="1"/>
              <a:t>орбиталей</a:t>
            </a:r>
            <a:r>
              <a:rPr lang="ru-RU" sz="1600" dirty="0"/>
              <a:t>.</a:t>
            </a:r>
          </a:p>
          <a:p>
            <a:endParaRPr lang="en-US" sz="1600" b="1" dirty="0" smtClean="0"/>
          </a:p>
          <a:p>
            <a:pPr indent="457200" algn="ctr"/>
            <a:r>
              <a:rPr lang="en-US" sz="1600" b="1" dirty="0" err="1" smtClean="0"/>
              <a:t>Подобное</a:t>
            </a:r>
            <a:r>
              <a:rPr lang="en-US" sz="1600" b="1" dirty="0" smtClean="0"/>
              <a:t> </a:t>
            </a:r>
            <a:r>
              <a:rPr lang="en-US" sz="1600" b="1" dirty="0" err="1"/>
              <a:t>строение</a:t>
            </a:r>
            <a:r>
              <a:rPr lang="en-US" sz="1600" b="1" dirty="0"/>
              <a:t> </a:t>
            </a:r>
            <a:r>
              <a:rPr lang="en-US" sz="1600" b="1" dirty="0" err="1"/>
              <a:t>электронных</a:t>
            </a:r>
            <a:r>
              <a:rPr lang="en-US" sz="1600" b="1" dirty="0"/>
              <a:t> </a:t>
            </a:r>
            <a:r>
              <a:rPr lang="en-US" sz="1600" b="1" dirty="0" err="1"/>
              <a:t>оболочек</a:t>
            </a:r>
            <a:r>
              <a:rPr lang="en-US" sz="1600" b="1" dirty="0"/>
              <a:t> </a:t>
            </a:r>
            <a:r>
              <a:rPr lang="en-US" sz="1600" b="1" dirty="0" err="1"/>
              <a:t>атомов</a:t>
            </a:r>
            <a:r>
              <a:rPr lang="en-US" sz="1600" b="1" dirty="0"/>
              <a:t> d</a:t>
            </a:r>
            <a:r>
              <a:rPr lang="ru-RU" sz="1600" b="1" dirty="0"/>
              <a:t>-</a:t>
            </a:r>
            <a:r>
              <a:rPr lang="en-US" sz="1600" b="1" dirty="0" err="1"/>
              <a:t>элементов</a:t>
            </a:r>
            <a:r>
              <a:rPr lang="en-US" sz="1600" b="1" dirty="0"/>
              <a:t> </a:t>
            </a:r>
            <a:r>
              <a:rPr lang="en-US" sz="1600" b="1" dirty="0" err="1"/>
              <a:t>определяет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indent="457200" algn="ctr"/>
            <a:r>
              <a:rPr lang="en-US" sz="1600" b="1" dirty="0" err="1" smtClean="0"/>
              <a:t>ряд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их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общих</a:t>
            </a:r>
            <a:r>
              <a:rPr lang="en-US" sz="1600" b="1" dirty="0" smtClean="0"/>
              <a:t> </a:t>
            </a:r>
            <a:r>
              <a:rPr lang="en-US" sz="1600" b="1" dirty="0" err="1"/>
              <a:t>свойств</a:t>
            </a:r>
            <a:r>
              <a:rPr lang="ru-RU" sz="1600" b="1" dirty="0"/>
              <a:t>: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все</a:t>
            </a:r>
            <a:r>
              <a:rPr lang="en-US" sz="1600" dirty="0" smtClean="0"/>
              <a:t> </a:t>
            </a:r>
            <a:r>
              <a:rPr lang="en-US" sz="1600" dirty="0"/>
              <a:t>d</a:t>
            </a:r>
            <a:r>
              <a:rPr lang="ru-RU" sz="1600" dirty="0"/>
              <a:t>-</a:t>
            </a:r>
            <a:r>
              <a:rPr lang="en-US" sz="1600" dirty="0" err="1"/>
              <a:t>элементы</a:t>
            </a:r>
            <a:r>
              <a:rPr lang="en-US" sz="1600" dirty="0"/>
              <a:t> – </a:t>
            </a:r>
            <a:r>
              <a:rPr lang="en-US" sz="1600" dirty="0" err="1"/>
              <a:t>металл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металлические</a:t>
            </a:r>
            <a:r>
              <a:rPr lang="en-US" sz="1600" dirty="0" smtClean="0"/>
              <a:t> </a:t>
            </a:r>
            <a:r>
              <a:rPr lang="en-US" sz="1600" dirty="0" err="1"/>
              <a:t>свойства</a:t>
            </a:r>
            <a:r>
              <a:rPr lang="en-US" sz="1600" dirty="0"/>
              <a:t> у </a:t>
            </a:r>
            <a:r>
              <a:rPr lang="en-US" sz="1600" dirty="0" err="1"/>
              <a:t>них</a:t>
            </a:r>
            <a:r>
              <a:rPr lang="en-US" sz="1600" dirty="0"/>
              <a:t> </a:t>
            </a:r>
            <a:r>
              <a:rPr lang="en-US" sz="1600" dirty="0" err="1"/>
              <a:t>выражены</a:t>
            </a:r>
            <a:r>
              <a:rPr lang="en-US" sz="1600" dirty="0"/>
              <a:t> </a:t>
            </a:r>
            <a:r>
              <a:rPr lang="en-US" sz="1600" dirty="0" err="1"/>
              <a:t>слабее</a:t>
            </a:r>
            <a:r>
              <a:rPr lang="ru-RU" sz="1600" dirty="0"/>
              <a:t>, </a:t>
            </a:r>
            <a:r>
              <a:rPr lang="en-US" sz="1600" dirty="0" err="1"/>
              <a:t>чем</a:t>
            </a:r>
            <a:r>
              <a:rPr lang="en-US" sz="1600" dirty="0"/>
              <a:t> у s</a:t>
            </a:r>
            <a:r>
              <a:rPr lang="ru-RU" sz="1600" dirty="0"/>
              <a:t>-</a:t>
            </a:r>
            <a:r>
              <a:rPr lang="en-US" sz="1600" dirty="0" err="1"/>
              <a:t>элементов</a:t>
            </a:r>
            <a:r>
              <a:rPr lang="ru-RU" sz="16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в </a:t>
            </a:r>
            <a:r>
              <a:rPr lang="en-US" sz="1600" dirty="0" err="1"/>
              <a:t>каждом</a:t>
            </a:r>
            <a:r>
              <a:rPr lang="en-US" sz="1600" dirty="0"/>
              <a:t> </a:t>
            </a:r>
            <a:r>
              <a:rPr lang="en-US" sz="1600" dirty="0" err="1"/>
              <a:t>большом</a:t>
            </a:r>
            <a:r>
              <a:rPr lang="en-US" sz="1600" dirty="0"/>
              <a:t> </a:t>
            </a:r>
            <a:r>
              <a:rPr lang="en-US" sz="1600" dirty="0" err="1"/>
              <a:t>периоде</a:t>
            </a:r>
            <a:r>
              <a:rPr lang="en-US" sz="1600" dirty="0"/>
              <a:t> d</a:t>
            </a:r>
            <a:r>
              <a:rPr lang="ru-RU" sz="1600" dirty="0"/>
              <a:t>-</a:t>
            </a:r>
            <a:r>
              <a:rPr lang="en-US" sz="1600" dirty="0" err="1"/>
              <a:t>элементы</a:t>
            </a:r>
            <a:r>
              <a:rPr lang="en-US" sz="1600" dirty="0"/>
              <a:t> </a:t>
            </a:r>
            <a:r>
              <a:rPr lang="en-US" sz="1600" dirty="0" err="1"/>
              <a:t>образуют</a:t>
            </a:r>
            <a:r>
              <a:rPr lang="en-US" sz="1600" dirty="0"/>
              <a:t> </a:t>
            </a:r>
            <a:r>
              <a:rPr lang="en-US" sz="1600" dirty="0" err="1"/>
              <a:t>семейства</a:t>
            </a:r>
            <a:r>
              <a:rPr lang="en-US" sz="1600" dirty="0"/>
              <a:t> </a:t>
            </a:r>
            <a:r>
              <a:rPr lang="en-US" sz="1600" dirty="0" err="1"/>
              <a:t>из</a:t>
            </a:r>
            <a:r>
              <a:rPr lang="ru-RU" sz="1600" dirty="0"/>
              <a:t> 10 </a:t>
            </a:r>
            <a:r>
              <a:rPr lang="en-US" sz="1600" dirty="0"/>
              <a:t>d</a:t>
            </a:r>
            <a:r>
              <a:rPr lang="ru-RU" sz="1600" dirty="0"/>
              <a:t>-</a:t>
            </a:r>
            <a:r>
              <a:rPr lang="en-US" sz="1600" dirty="0" err="1"/>
              <a:t>элементов</a:t>
            </a:r>
            <a:r>
              <a:rPr lang="ru-RU" sz="1600" dirty="0"/>
              <a:t>, </a:t>
            </a:r>
            <a:endParaRPr lang="en-US" sz="1600" dirty="0" smtClean="0"/>
          </a:p>
          <a:p>
            <a:r>
              <a:rPr lang="en-US" sz="1600" dirty="0" err="1" smtClean="0"/>
              <a:t>состоящие</a:t>
            </a:r>
            <a:r>
              <a:rPr lang="en-US" sz="1600" dirty="0" smtClean="0"/>
              <a:t> </a:t>
            </a:r>
            <a:r>
              <a:rPr lang="en-US" sz="1600" dirty="0" err="1"/>
              <a:t>из</a:t>
            </a:r>
            <a:r>
              <a:rPr lang="en-US" sz="1600" dirty="0"/>
              <a:t> </a:t>
            </a:r>
            <a:r>
              <a:rPr lang="en-US" sz="1600" dirty="0" err="1"/>
              <a:t>двух</a:t>
            </a:r>
            <a:r>
              <a:rPr lang="en-US" sz="1600" dirty="0"/>
              <a:t> </a:t>
            </a:r>
            <a:r>
              <a:rPr lang="en-US" sz="1600" dirty="0" err="1"/>
              <a:t>подсемейств</a:t>
            </a:r>
            <a:r>
              <a:rPr lang="ru-RU" sz="1600" dirty="0"/>
              <a:t> (</a:t>
            </a:r>
            <a:r>
              <a:rPr lang="en-US" sz="1600" dirty="0"/>
              <a:t>s</a:t>
            </a:r>
            <a:r>
              <a:rPr lang="ru-RU" sz="1600" baseline="30000" dirty="0"/>
              <a:t>2</a:t>
            </a:r>
            <a:r>
              <a:rPr lang="en-US" sz="1600" dirty="0"/>
              <a:t>d</a:t>
            </a:r>
            <a:r>
              <a:rPr lang="ru-RU" sz="1600" baseline="30000" dirty="0"/>
              <a:t>1</a:t>
            </a:r>
            <a:r>
              <a:rPr lang="ru-RU" sz="1600" dirty="0"/>
              <a:t> </a:t>
            </a:r>
            <a:r>
              <a:rPr lang="en-US" sz="1600" dirty="0"/>
              <a:t>– s</a:t>
            </a:r>
            <a:r>
              <a:rPr lang="ru-RU" sz="1600" baseline="30000" dirty="0"/>
              <a:t>2</a:t>
            </a:r>
            <a:r>
              <a:rPr lang="en-US" sz="1600" dirty="0"/>
              <a:t>d</a:t>
            </a:r>
            <a:r>
              <a:rPr lang="ru-RU" sz="1600" baseline="30000" dirty="0"/>
              <a:t>5</a:t>
            </a:r>
            <a:r>
              <a:rPr lang="ru-RU" sz="1600" dirty="0"/>
              <a:t> </a:t>
            </a:r>
            <a:r>
              <a:rPr lang="en-US" sz="1600" dirty="0"/>
              <a:t>и s</a:t>
            </a:r>
            <a:r>
              <a:rPr lang="ru-RU" sz="1600" baseline="30000" dirty="0"/>
              <a:t>2</a:t>
            </a:r>
            <a:r>
              <a:rPr lang="en-US" sz="1600" dirty="0"/>
              <a:t>d</a:t>
            </a:r>
            <a:r>
              <a:rPr lang="ru-RU" sz="1600" baseline="30000" dirty="0"/>
              <a:t>6</a:t>
            </a:r>
            <a:r>
              <a:rPr lang="ru-RU" sz="1600" dirty="0"/>
              <a:t> </a:t>
            </a:r>
            <a:r>
              <a:rPr lang="en-US" sz="1600" dirty="0"/>
              <a:t>– s</a:t>
            </a:r>
            <a:r>
              <a:rPr lang="ru-RU" sz="1600" baseline="30000" dirty="0"/>
              <a:t>2</a:t>
            </a:r>
            <a:r>
              <a:rPr lang="en-US" sz="1600" dirty="0"/>
              <a:t>d</a:t>
            </a:r>
            <a:r>
              <a:rPr lang="ru-RU" sz="1600" baseline="30000" dirty="0"/>
              <a:t>10</a:t>
            </a:r>
            <a:r>
              <a:rPr lang="ru-RU" sz="1600" dirty="0"/>
              <a:t>).</a:t>
            </a:r>
          </a:p>
          <a:p>
            <a:endParaRPr lang="en-US" sz="1600" b="1" dirty="0" smtClean="0"/>
          </a:p>
          <a:p>
            <a:pPr indent="457200" algn="ctr"/>
            <a:r>
              <a:rPr lang="en-US" sz="1600" b="1" dirty="0" smtClean="0"/>
              <a:t>С </a:t>
            </a:r>
            <a:r>
              <a:rPr lang="en-US" sz="1600" b="1" dirty="0" err="1"/>
              <a:t>химической</a:t>
            </a:r>
            <a:r>
              <a:rPr lang="en-US" sz="1600" b="1" dirty="0"/>
              <a:t> </a:t>
            </a:r>
            <a:r>
              <a:rPr lang="en-US" sz="1600" b="1" dirty="0" err="1"/>
              <a:t>точки</a:t>
            </a:r>
            <a:r>
              <a:rPr lang="en-US" sz="1600" b="1" dirty="0"/>
              <a:t> </a:t>
            </a:r>
            <a:r>
              <a:rPr lang="en-US" sz="1600" b="1" dirty="0" err="1"/>
              <a:t>зрения</a:t>
            </a:r>
            <a:r>
              <a:rPr lang="en-US" sz="1600" b="1" dirty="0"/>
              <a:t> </a:t>
            </a:r>
            <a:r>
              <a:rPr lang="en-US" sz="1600" b="1" dirty="0" err="1"/>
              <a:t>для</a:t>
            </a:r>
            <a:r>
              <a:rPr lang="en-US" sz="1600" b="1" dirty="0"/>
              <a:t> d</a:t>
            </a:r>
            <a:r>
              <a:rPr lang="ru-RU" sz="1600" b="1" dirty="0"/>
              <a:t>-</a:t>
            </a:r>
            <a:r>
              <a:rPr lang="en-US" sz="1600" b="1" dirty="0" err="1"/>
              <a:t>элементов</a:t>
            </a:r>
            <a:r>
              <a:rPr lang="en-US" sz="1600" b="1" dirty="0"/>
              <a:t> </a:t>
            </a:r>
            <a:r>
              <a:rPr lang="en-US" sz="1600" b="1" dirty="0" err="1"/>
              <a:t>характерны</a:t>
            </a:r>
            <a:r>
              <a:rPr lang="en-US" sz="1600" b="1" dirty="0"/>
              <a:t> </a:t>
            </a:r>
            <a:r>
              <a:rPr lang="en-US" sz="1600" b="1" dirty="0" err="1"/>
              <a:t>три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indent="457200" algn="ctr"/>
            <a:r>
              <a:rPr lang="en-US" sz="1600" b="1" dirty="0" err="1" smtClean="0"/>
              <a:t>основные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черты</a:t>
            </a:r>
            <a:r>
              <a:rPr lang="ru-RU" sz="1600" b="1" dirty="0"/>
              <a:t>: 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склонность</a:t>
            </a:r>
            <a:r>
              <a:rPr lang="en-US" sz="1600" dirty="0" smtClean="0"/>
              <a:t> </a:t>
            </a:r>
            <a:r>
              <a:rPr lang="en-US" sz="1600" dirty="0"/>
              <a:t>к </a:t>
            </a:r>
            <a:r>
              <a:rPr lang="en-US" sz="1600" dirty="0" err="1"/>
              <a:t>проявлению</a:t>
            </a:r>
            <a:r>
              <a:rPr lang="en-US" sz="1600" dirty="0"/>
              <a:t> </a:t>
            </a:r>
            <a:r>
              <a:rPr lang="en-US" sz="1600" dirty="0" err="1"/>
              <a:t>окислительно</a:t>
            </a:r>
            <a:r>
              <a:rPr lang="ru-RU" sz="1600" dirty="0"/>
              <a:t>-</a:t>
            </a:r>
            <a:r>
              <a:rPr lang="en-US" sz="1600" dirty="0" err="1"/>
              <a:t>восстановительных</a:t>
            </a:r>
            <a:r>
              <a:rPr lang="en-US" sz="1600" dirty="0"/>
              <a:t> </a:t>
            </a:r>
            <a:r>
              <a:rPr lang="en-US" sz="1600" dirty="0" err="1"/>
              <a:t>свойств</a:t>
            </a:r>
            <a:r>
              <a:rPr lang="ru-RU" sz="1600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кислотно</a:t>
            </a:r>
            <a:r>
              <a:rPr lang="ru-RU" sz="1600" dirty="0"/>
              <a:t>-</a:t>
            </a:r>
            <a:r>
              <a:rPr lang="en-US" sz="1600" dirty="0" err="1"/>
              <a:t>основные</a:t>
            </a:r>
            <a:r>
              <a:rPr lang="en-US" sz="1600" dirty="0"/>
              <a:t> </a:t>
            </a:r>
            <a:r>
              <a:rPr lang="en-US" sz="1600" dirty="0" err="1"/>
              <a:t>свойства</a:t>
            </a:r>
            <a:r>
              <a:rPr lang="en-US" sz="1600" dirty="0"/>
              <a:t> и </a:t>
            </a:r>
            <a:r>
              <a:rPr lang="en-US" sz="1600" dirty="0" err="1"/>
              <a:t>амфотерность</a:t>
            </a:r>
            <a:r>
              <a:rPr lang="ru-RU" sz="1600" dirty="0"/>
              <a:t>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 smtClean="0"/>
              <a:t>высокая</a:t>
            </a:r>
            <a:r>
              <a:rPr lang="en-US" sz="1600" dirty="0" smtClean="0"/>
              <a:t> </a:t>
            </a:r>
            <a:r>
              <a:rPr lang="en-US" sz="1600" dirty="0" err="1"/>
              <a:t>способность</a:t>
            </a:r>
            <a:r>
              <a:rPr lang="en-US" sz="1600" dirty="0"/>
              <a:t> к </a:t>
            </a:r>
            <a:r>
              <a:rPr lang="en-US" sz="1600" dirty="0" err="1"/>
              <a:t>комплексообразованию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1026" name="Picture 2" descr="https://catherineasquithgallery.com/uploads/posts/2021-02/1613545362_5-p-kartinki-na-belom-fone-dlya-prezentatsii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564" y="16778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730" y="73997"/>
            <a:ext cx="7524328" cy="669661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Оксиды и гидроксиды</a:t>
            </a:r>
            <a:endParaRPr lang="ru-RU" sz="28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6589" y="845581"/>
            <a:ext cx="3305175" cy="2381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6589" y="1150377"/>
            <a:ext cx="3324225" cy="23812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9712" y="1385711"/>
            <a:ext cx="4502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OsO4 более устойчив, чем RuO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7695" y="1728775"/>
            <a:ext cx="2343150" cy="238125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7695" y="1959997"/>
            <a:ext cx="2581275" cy="238125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2684" y="2230189"/>
            <a:ext cx="3305175" cy="238125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92845" y="2515895"/>
            <a:ext cx="3139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141" y="2599149"/>
            <a:ext cx="2876550" cy="238125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360450" y="2868166"/>
            <a:ext cx="7992889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Гидроксиды типа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(ОН)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(ОН)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(ОН)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Большинство проявляют слабые основные или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амфотерные свойства.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3633865"/>
            <a:ext cx="2647950" cy="238125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141" y="4063306"/>
            <a:ext cx="2876550" cy="238125"/>
          </a:xfrm>
          <a:prstGeom prst="rect">
            <a:avLst/>
          </a:prstGeom>
          <a:noFill/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273" y="4411220"/>
            <a:ext cx="2809875" cy="238125"/>
          </a:xfrm>
          <a:prstGeom prst="rect">
            <a:avLst/>
          </a:prstGeom>
          <a:noFill/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00286" y="4752917"/>
            <a:ext cx="5074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2684" y="4822849"/>
            <a:ext cx="3695700" cy="238125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164809"/>
            <a:ext cx="2609850" cy="238125"/>
          </a:xfrm>
          <a:prstGeom prst="rect">
            <a:avLst/>
          </a:prstGeom>
          <a:noFill/>
        </p:spPr>
      </p:pic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92845" y="5443325"/>
            <a:ext cx="68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35" y="5601171"/>
            <a:ext cx="3162300" cy="238125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2249134" y="5970865"/>
            <a:ext cx="33852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ru-RU" sz="1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амфотерные свойства.</a:t>
            </a:r>
            <a:endParaRPr lang="ru-RU" dirty="0"/>
          </a:p>
        </p:txBody>
      </p:sp>
      <p:pic>
        <p:nvPicPr>
          <p:cNvPr id="1026" name="Picture 2" descr="https://stihi.ru/pics/2021/02/16/205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94300"/>
            <a:ext cx="1845435" cy="12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1933" y="41506"/>
            <a:ext cx="1584176" cy="106951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62472" y="1021423"/>
            <a:ext cx="7810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известны кислородсодержащие соли K</a:t>
            </a:r>
            <a:r>
              <a:rPr kumimoji="0" lang="ru-RU" sz="1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RuO</a:t>
            </a:r>
            <a:r>
              <a:rPr kumimoji="0" lang="ru-RU" sz="1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рутенат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K</a:t>
            </a:r>
            <a:r>
              <a:rPr kumimoji="0" lang="ru-RU" sz="1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OsO</a:t>
            </a:r>
            <a:r>
              <a:rPr kumimoji="0" lang="ru-RU" sz="1400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осмат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83295" y="1330225"/>
            <a:ext cx="3882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ПОЛУЧЕНИЕ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737461"/>
            <a:ext cx="3848100" cy="238125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199769"/>
            <a:ext cx="4400550" cy="2381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131840" y="2803696"/>
            <a:ext cx="3524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КОМПЛЕКСНЫЕ СОЕДИНЕНИЯ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45993" y="3241332"/>
            <a:ext cx="65664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металлы хорошие комплексообразователи, интерес представляют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комплексные соединения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 С.О. = 0, +2, +4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3810561"/>
            <a:ext cx="4248150" cy="238125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4036428"/>
            <a:ext cx="4395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сильный восстановитель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4468234"/>
            <a:ext cx="4705350" cy="238125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805818"/>
            <a:ext cx="2971800" cy="238125"/>
          </a:xfrm>
          <a:prstGeom prst="rect">
            <a:avLst/>
          </a:prstGeom>
          <a:noFill/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167972"/>
            <a:ext cx="2914650" cy="238125"/>
          </a:xfrm>
          <a:prstGeom prst="rect">
            <a:avLst/>
          </a:prstGeom>
          <a:noFill/>
        </p:spPr>
      </p:pic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1979712" y="5542597"/>
            <a:ext cx="72327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С.О. = +4 наиболее устойчивы соединения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299" y="5986874"/>
            <a:ext cx="1295400" cy="238125"/>
          </a:xfrm>
          <a:prstGeom prst="rect">
            <a:avLst/>
          </a:prstGeom>
          <a:noFill/>
        </p:spPr>
      </p:pic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5720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sc01.alicdn.com/kf/H198bb0b963264a91a16cebc499697582F/239389420/H198bb0b963264a91a16cebc499697582F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33" y="3547317"/>
            <a:ext cx="1431777" cy="143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051720" y="3481972"/>
            <a:ext cx="6563072" cy="2088232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Благодарю за </a:t>
            </a:r>
          </a:p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Bahnschrift Light Condensed" panose="020B0502040204020203" pitchFamily="34" charset="0"/>
                <a:cs typeface="Times New Roman" pitchFamily="18" charset="0"/>
              </a:rPr>
              <a:t>внимание!</a:t>
            </a:r>
            <a:endParaRPr lang="ru-RU" sz="6600" b="1" dirty="0">
              <a:solidFill>
                <a:schemeClr val="tx1"/>
              </a:solidFill>
              <a:latin typeface="Bahnschrift Light Condensed" panose="020B0502040204020203" pitchFamily="34" charset="0"/>
              <a:cs typeface="Times New Roman" pitchFamily="18" charset="0"/>
            </a:endParaRPr>
          </a:p>
        </p:txBody>
      </p:sp>
      <p:pic>
        <p:nvPicPr>
          <p:cNvPr id="1028" name="Picture 4" descr="https://i.pinimg.com/originals/d8/90/75/d89075e00de2fc570249017b086d25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22"/>
            <a:ext cx="4762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55016" y="409080"/>
            <a:ext cx="72105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Б-группы (семейство железа и семейство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платины)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В-группе периодической системы расположены химические элементы – переходные металлы: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Rn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распространенности в природе, применению соединений в 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технике и роли в организме железо стоит на первом месте в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В-группе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a/ad/Iron_electrolytic_and_1cm3_cube.jpg/1920px-Iron_electrolytic_and_1cm3_cu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60" y="3454206"/>
            <a:ext cx="2592287" cy="14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4058" y="5012564"/>
            <a:ext cx="1004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Железо</a:t>
            </a:r>
            <a:endParaRPr lang="ru-RU" dirty="0"/>
          </a:p>
        </p:txBody>
      </p:sp>
      <p:pic>
        <p:nvPicPr>
          <p:cNvPr id="1028" name="Picture 4" descr="https://upload.wikimedia.org/wikipedia/commons/thumb/1/19/Ruthenium_crystals.jpg/1024px-Ruthenium_crystal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10338"/>
            <a:ext cx="1872208" cy="14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6428443"/>
            <a:ext cx="3215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Кристаллы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чистого рутения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1030" name="Picture 6" descr="https://upload.wikimedia.org/wikipedia/commons/thumb/8/80/Osmium_cluster.jpg/1024px-Osmium_clu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45" y="3454206"/>
            <a:ext cx="2592288" cy="149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9662" y="5012564"/>
            <a:ext cx="207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Кристаллы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осмия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6294" y="-6926"/>
            <a:ext cx="7095041" cy="595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6632"/>
            <a:ext cx="72362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Общая характеристика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элементов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VIII B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группы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d-элементы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VIIIВ	группы –	металлы.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образовании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связей участвуют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ē подуровня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ē предпоследнего  (n-1)d подуровня.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Соединения d-элементов легко вступают в ОВ- реакции.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увеличением атомного номера      повышается стабильность более высоких С.О.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образуют соединения со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С.О. +8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Fе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более устойчива С.О. + 3,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Соединения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С.О. +6 неустойчивы и сильные окислители,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Соединения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 С.О. +8 не получены.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металлы VIIIВ – катализаторы, большей или меньшей степени способны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поглощать водород и активизировать его; все образуют окрашенные ионы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(соединения, и склонны 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комплексообразованию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Свойства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очень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сходны между собой и сильно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отличаются от своих соседних элементов по группам.</a:t>
            </a:r>
          </a:p>
          <a:p>
            <a:pPr algn="just">
              <a:lnSpc>
                <a:spcPct val="150000"/>
              </a:lnSpc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часто выделяют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семейство железа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тяжелые металлы VIII группы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семейство платиновых металлов.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 smtClean="0"/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yandex-images.clstorage.net/9aCe7g415/c2ebcb9wfO/WT9svHYXjfF-ukqEBCvIXalfcbRrXSq-iUjc_YLbhghJdH2mdFA-8v7SWmkiGWVu3Semj1G0gCkvl79yRqsSiEh0ZqY9Tp_xMu9bwXVzzku0FCHvOwEw9YNPm-LV35NHAnJxzSQQLr6ujw8HIh1jcfINhZEmiapIV-TGXV7-Hd5MNHjhLCmksG2YWZJjD8No02VxuV9JGPSladyxp_ywZ2NyZbpFZhqElo8HHmVpJwvGG663DIyvW3_MznR9-BbebQsV-C8Hj_5Fk2ufazPASvVgfbddXhPKv2n-p435lU9bd0eXfHYsuqutBx5iShwS5hWgnze7n2Bzy8N4YMYJzUgOMtIVIbjTS5VXnGgi4m_pQ2eyTG8e0Zd73Z6c7LFKd3V1qn9RL4y2hhIAXVcdKeALgpsXooNSWvvBe1bLC_xlDSLlKj-t1V22dbZQI-1m0HFIk3daAsKDaMS4qfqlZGJZVpxEdiuku5kLOXB5AjbkAIekCLWnQ0bg9XxM5Tj5Rzoi4BAXnf9cgky4Xw_4T95LR4t9WxPJr2D7op3Iq3J-ZkadWWYRvoKgGDR5RCst1TWIqDy9l1hU9vV6Vu4L71kLB_gxM73Eaa10sloux1btUXepf1Eb5ahd26Wz74B1f1lbgHlvMaWekDAucXkKNeA6gKEDlZRMddnsXWrREfVzIRnWKTuJ91y9fLR9IOJZyHZeq2BwOP2IVNqwk9iUSVhea5FDRTqno7UGFWFcFDTfBKC9ILC8SE3M2F1W9Rbgaiob-RI7kf9-kH-STi_0YtJodKN5dybKvUPdkY_fnVNDZUWAfVcnp4aqJBxFWR8vyTW2vSedgXV70-5VQvoD0GsULsE3N5X0Y4xrmGctxkzTRFO3QV0E07V08KKz2LNkX3xptVRZCbO1pS41cUYCN8grlZoTg5FcdO3sambIA95sByP5HgG4wkOuabBjBctlwmFTvUBROuCIZc-ah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62040"/>
            <a:ext cx="2766107" cy="149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0"/>
            <a:ext cx="736823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Природные ресурсы элементов VIII В группы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самый распространенный элемент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земной коры после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свободном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состоянии	встречается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метеоритах. (90%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8,5%Ni, 0,5%Co).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Минералы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FeS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пирит;	 FeCO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сидерит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магнетит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(магнитный железняк)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гематит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(красный железняк) 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(ОН) – лимонит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(бурый железняк)</a:t>
            </a:r>
          </a:p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Минерал Со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кобальтин (кобальтовый блеск)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содержится в полиметаллических рудах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природе встречается в смешанных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сульфидных минералах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Элементы семейства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относятся к очень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редким элементам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природе находятся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преимущественно в самородном состоянии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самородная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содержит ≈ 80%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10% других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платиновых металлов, ≈ 10%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Au,Cu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других примесей.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www.callagold.com/wp-content/uploads/2013/12/periodic-table-elements-pt-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573441"/>
            <a:ext cx="1679602" cy="11811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547664" y="121934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Физические и химические свойства элементов семейства </a:t>
            </a:r>
            <a:endParaRPr lang="en-US" b="1" dirty="0" smtClean="0"/>
          </a:p>
          <a:p>
            <a:pPr algn="ctr"/>
            <a:r>
              <a:rPr lang="ru-RU" b="1" dirty="0" smtClean="0"/>
              <a:t>железа</a:t>
            </a:r>
          </a:p>
          <a:p>
            <a:r>
              <a:rPr lang="ru-RU" dirty="0" smtClean="0"/>
              <a:t>Серебристо-белые металлы с сероватым (</a:t>
            </a:r>
            <a:r>
              <a:rPr lang="ru-RU" dirty="0" err="1" smtClean="0"/>
              <a:t>Fe</a:t>
            </a:r>
            <a:r>
              <a:rPr lang="ru-RU" dirty="0" smtClean="0"/>
              <a:t>), розоватым (Со),     желтоватым (</a:t>
            </a:r>
            <a:r>
              <a:rPr lang="ru-RU" dirty="0" err="1" smtClean="0"/>
              <a:t>Ni</a:t>
            </a:r>
            <a:r>
              <a:rPr lang="ru-RU" dirty="0" smtClean="0"/>
              <a:t>) отливом. Чистые металлы тугоплавки, прочны и пластичны. </a:t>
            </a:r>
            <a:r>
              <a:rPr lang="ru-RU" dirty="0" err="1" smtClean="0"/>
              <a:t>Ферромагнитны</a:t>
            </a:r>
            <a:r>
              <a:rPr lang="ru-RU" dirty="0" smtClean="0"/>
              <a:t> (притягиваются магнитом).               Под действием электрического тока они сами становятся             магнитами. Химическая активность металлов снижается от </a:t>
            </a:r>
            <a:r>
              <a:rPr lang="ru-RU" dirty="0" err="1" smtClean="0"/>
              <a:t>Fe</a:t>
            </a:r>
            <a:r>
              <a:rPr lang="ru-RU" dirty="0" smtClean="0"/>
              <a:t> к </a:t>
            </a:r>
            <a:r>
              <a:rPr lang="ru-RU" dirty="0" err="1" smtClean="0"/>
              <a:t>Ni</a:t>
            </a:r>
            <a:r>
              <a:rPr lang="ru-RU" dirty="0" smtClean="0"/>
              <a:t>. В отсутствии влаги довольно устойчивы и при обычных условиях не реагируют с О</a:t>
            </a:r>
            <a:r>
              <a:rPr lang="ru-RU" baseline="-25000" dirty="0" smtClean="0"/>
              <a:t>2</a:t>
            </a:r>
            <a:r>
              <a:rPr lang="ru-RU" dirty="0" smtClean="0"/>
              <a:t>, S, Cl</a:t>
            </a:r>
            <a:r>
              <a:rPr lang="ru-RU" baseline="-25000" dirty="0" smtClean="0"/>
              <a:t>2</a:t>
            </a:r>
            <a:r>
              <a:rPr lang="ru-RU" dirty="0" smtClean="0"/>
              <a:t>, Br</a:t>
            </a:r>
            <a:r>
              <a:rPr lang="ru-RU" baseline="-25000" dirty="0" smtClean="0"/>
              <a:t>2</a:t>
            </a:r>
            <a:r>
              <a:rPr lang="ru-RU" dirty="0" smtClean="0"/>
              <a:t>. При нагревании реагируют почти со всеми неметаллами. </a:t>
            </a:r>
          </a:p>
          <a:p>
            <a:endParaRPr lang="ru-RU" dirty="0" smtClean="0"/>
          </a:p>
          <a:p>
            <a:r>
              <a:rPr lang="ru-RU" dirty="0" smtClean="0"/>
              <a:t>Взаимодействие с галогенами наименее интенсивно протекает </a:t>
            </a:r>
            <a:endParaRPr lang="en-US" dirty="0" smtClean="0"/>
          </a:p>
          <a:p>
            <a:r>
              <a:rPr lang="ru-RU" dirty="0" smtClean="0"/>
              <a:t>реакция с F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r>
              <a:rPr lang="en-US" dirty="0" smtClean="0"/>
              <a:t>                                   </a:t>
            </a:r>
            <a:endParaRPr lang="ru-RU" dirty="0" smtClean="0"/>
          </a:p>
          <a:p>
            <a:r>
              <a:rPr lang="en-US" dirty="0" smtClean="0"/>
              <a:t>                                                    </a:t>
            </a:r>
            <a:endParaRPr lang="ru-RU" dirty="0" smtClean="0"/>
          </a:p>
          <a:p>
            <a:r>
              <a:rPr lang="ru-RU" dirty="0" smtClean="0"/>
              <a:t>                                                     </a:t>
            </a:r>
          </a:p>
          <a:p>
            <a:r>
              <a:rPr lang="en-US" dirty="0" smtClean="0"/>
              <a:t>                                   </a:t>
            </a:r>
            <a:endParaRPr lang="ru-RU" dirty="0" smtClean="0"/>
          </a:p>
          <a:p>
            <a:r>
              <a:rPr lang="en-US" dirty="0" smtClean="0"/>
              <a:t>                                                    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780928"/>
            <a:ext cx="5238750" cy="314325"/>
          </a:xfrm>
          <a:prstGeom prst="rect">
            <a:avLst/>
          </a:prstGeom>
          <a:noFill/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79" y="3768580"/>
            <a:ext cx="1895475" cy="23812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5167" y="4051204"/>
            <a:ext cx="2628900" cy="314325"/>
          </a:xfrm>
          <a:prstGeom prst="rect">
            <a:avLst/>
          </a:prstGeom>
          <a:noFill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4440092"/>
            <a:ext cx="990600" cy="238125"/>
          </a:xfrm>
          <a:prstGeom prst="rect">
            <a:avLst/>
          </a:prstGeom>
          <a:noFill/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1009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0" y="1247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1403648" y="4559155"/>
            <a:ext cx="972108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взаимодействии с С образуются разные по составу карбиды, </a:t>
            </a:r>
          </a:p>
          <a:p>
            <a:pPr lvl="0" indent="450850" algn="just" fontAlgn="base" latinLnBrk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характерен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</a:t>
            </a:r>
            <a:r>
              <a:rPr kumimoji="0" lang="ru-RU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</a:t>
            </a:r>
            <a:r>
              <a:rPr kumimoji="0" lang="en-US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поглощают водород, причем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более активно, чем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Азот в больших концентрациях образует с железом нитрид Fe</a:t>
            </a:r>
            <a:r>
              <a:rPr kumimoji="0" lang="ru-RU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N;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азотом не реагируют.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774" y="116268"/>
            <a:ext cx="75243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Физические и химические свойства элементов </a:t>
            </a:r>
          </a:p>
          <a:p>
            <a:pPr algn="ctr"/>
            <a:r>
              <a:rPr lang="ru-RU" sz="2000" b="1" dirty="0" smtClean="0"/>
              <a:t>семейства железа</a:t>
            </a:r>
            <a:r>
              <a:rPr lang="en-US" sz="2000" dirty="0" smtClean="0"/>
              <a:t> </a:t>
            </a:r>
            <a:r>
              <a:rPr lang="en-US" dirty="0" smtClean="0"/>
              <a:t>             </a:t>
            </a:r>
            <a:endParaRPr lang="ru-RU" dirty="0" smtClean="0"/>
          </a:p>
          <a:p>
            <a:r>
              <a:rPr lang="en-US" dirty="0" smtClean="0"/>
              <a:t>                                                    </a:t>
            </a:r>
            <a:endParaRPr lang="ru-RU" b="1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2571" y="941302"/>
            <a:ext cx="1200150" cy="2381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1174651"/>
            <a:ext cx="2743200" cy="238125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1387" y="1412776"/>
            <a:ext cx="381000" cy="238125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916832"/>
            <a:ext cx="2600325" cy="314325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373" y="2222602"/>
            <a:ext cx="1743075" cy="314325"/>
          </a:xfrm>
          <a:prstGeom prst="rect">
            <a:avLst/>
          </a:prstGeom>
          <a:noFill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373" y="2570967"/>
            <a:ext cx="1714500" cy="31432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475656" y="1599903"/>
            <a:ext cx="5123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H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обычных условиях не реагируют,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0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331698" y="2821199"/>
            <a:ext cx="46406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реагируют с разбавленными кислотами;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нагревании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+ 2HCl → MeCl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→ MeSO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H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195736" y="3474200"/>
            <a:ext cx="684076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Ионы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гидратируются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(H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Fe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бледно-зеленый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Со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ярко-розовый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Ni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ярко-зеленый</a:t>
            </a:r>
          </a:p>
          <a:p>
            <a:r>
              <a:rPr lang="ru-RU" sz="1400" dirty="0" smtClean="0"/>
              <a:t>Металлы пассируются концентрированными H</a:t>
            </a:r>
            <a:r>
              <a:rPr lang="ru-RU" sz="1400" baseline="-25000" dirty="0" smtClean="0"/>
              <a:t>2</a:t>
            </a:r>
            <a:r>
              <a:rPr lang="ru-RU" sz="1400" dirty="0" smtClean="0"/>
              <a:t>SO</a:t>
            </a:r>
            <a:r>
              <a:rPr lang="ru-RU" sz="1400" baseline="-25000" dirty="0" smtClean="0"/>
              <a:t>4</a:t>
            </a:r>
            <a:r>
              <a:rPr lang="ru-RU" sz="1400" dirty="0" smtClean="0"/>
              <a:t> и HNO</a:t>
            </a:r>
            <a:r>
              <a:rPr lang="ru-RU" sz="1400" baseline="-25000" dirty="0" smtClean="0"/>
              <a:t>3</a:t>
            </a:r>
            <a:r>
              <a:rPr lang="ru-RU" sz="1400" dirty="0" smtClean="0"/>
              <a:t>, но при </a:t>
            </a:r>
          </a:p>
          <a:p>
            <a:r>
              <a:rPr lang="ru-RU" sz="1400" dirty="0" smtClean="0"/>
              <a:t>нагревании пассивирование снимается.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373" y="4789523"/>
            <a:ext cx="3457575" cy="314325"/>
          </a:xfrm>
          <a:prstGeom prst="rect">
            <a:avLst/>
          </a:prstGeom>
          <a:noFill/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374" y="5065308"/>
            <a:ext cx="3514725" cy="314325"/>
          </a:xfrm>
          <a:prstGeom prst="rect">
            <a:avLst/>
          </a:prstGeom>
          <a:noFill/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374" y="5357695"/>
            <a:ext cx="3486150" cy="314325"/>
          </a:xfrm>
          <a:prstGeom prst="rect">
            <a:avLst/>
          </a:prstGeom>
          <a:noFill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375" y="5655418"/>
            <a:ext cx="3609975" cy="333375"/>
          </a:xfrm>
          <a:prstGeom prst="rect">
            <a:avLst/>
          </a:prstGeom>
          <a:noFill/>
        </p:spPr>
      </p:pic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1260475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1260475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260475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1260475" y="1733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1638723" y="5945888"/>
            <a:ext cx="61044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 горячим концентрированным раствором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NaOH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реагирует лишь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375" y="6185358"/>
            <a:ext cx="3629025" cy="314325"/>
          </a:xfrm>
          <a:prstGeom prst="rect">
            <a:avLst/>
          </a:prstGeom>
          <a:noFill/>
        </p:spPr>
      </p:pic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053" y="228181"/>
            <a:ext cx="7524328" cy="668395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Физические и химические свойства элементов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семейства железа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1699238" y="1154451"/>
            <a:ext cx="7416824" cy="5688632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нагревании и повышенном давлении реагируют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 + 5CO → [Fe(CO)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2Co + 8CO → [Co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(CO)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→ 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];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ts val="0"/>
              </a:spcBef>
            </a:pPr>
            <a:r>
              <a:rPr lang="ru-RU" b="1" i="1" u="sng" dirty="0" err="1" smtClean="0"/>
              <a:t>Карбонилы</a:t>
            </a:r>
            <a:r>
              <a:rPr lang="ru-RU" dirty="0" smtClean="0"/>
              <a:t>, содержащие </a:t>
            </a:r>
            <a:r>
              <a:rPr lang="ru-RU" dirty="0" err="1" smtClean="0"/>
              <a:t>Ме</a:t>
            </a:r>
            <a:r>
              <a:rPr lang="ru-RU" dirty="0" smtClean="0"/>
              <a:t> в с.о. = 0, малоустойчивы. Это летучие и токсичные вещества. </a:t>
            </a:r>
          </a:p>
          <a:p>
            <a:r>
              <a:rPr lang="ru-RU" dirty="0" smtClean="0"/>
              <a:t>Важнейшие соединения элементов семейства железа</a:t>
            </a:r>
            <a:r>
              <a:rPr lang="en-US" dirty="0" smtClean="0"/>
              <a:t> </a:t>
            </a:r>
            <a:r>
              <a:rPr lang="ru-RU" dirty="0" smtClean="0"/>
              <a:t>СОЕДИНЕНИЯ СО С.О. +2</a:t>
            </a:r>
          </a:p>
          <a:p>
            <a:pPr lvl="0"/>
            <a:r>
              <a:rPr lang="ru-RU" dirty="0" smtClean="0"/>
              <a:t>а) оксиды </a:t>
            </a:r>
            <a:r>
              <a:rPr lang="ru-RU" dirty="0" err="1" smtClean="0"/>
              <a:t>МеО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FeО</a:t>
            </a:r>
            <a:r>
              <a:rPr lang="ru-RU" dirty="0" smtClean="0"/>
              <a:t> – черный </a:t>
            </a:r>
          </a:p>
          <a:p>
            <a:r>
              <a:rPr lang="ru-RU" dirty="0" err="1" smtClean="0"/>
              <a:t>СоО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серо-зеленый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NiО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зеленый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не растворяются в Н</a:t>
            </a:r>
            <a:r>
              <a:rPr lang="ru-RU" baseline="-25000" dirty="0" smtClean="0"/>
              <a:t>2</a:t>
            </a:r>
            <a:r>
              <a:rPr lang="ru-RU" dirty="0" smtClean="0"/>
              <a:t>О, носят основной характер </a:t>
            </a:r>
          </a:p>
          <a:p>
            <a:r>
              <a:rPr lang="ru-RU" dirty="0" err="1" smtClean="0"/>
              <a:t>MeО</a:t>
            </a:r>
            <a:r>
              <a:rPr lang="ru-RU" dirty="0" smtClean="0"/>
              <a:t> + 2HCl → MeCl</a:t>
            </a:r>
            <a:r>
              <a:rPr lang="ru-RU" baseline="-25000" dirty="0" smtClean="0"/>
              <a:t>2</a:t>
            </a:r>
            <a:r>
              <a:rPr lang="ru-RU" dirty="0" smtClean="0"/>
              <a:t> + Н</a:t>
            </a:r>
            <a:r>
              <a:rPr lang="ru-RU" baseline="-25000" dirty="0" smtClean="0"/>
              <a:t>2</a:t>
            </a:r>
            <a:r>
              <a:rPr lang="ru-RU" dirty="0" smtClean="0"/>
              <a:t>О </a:t>
            </a:r>
          </a:p>
          <a:p>
            <a:r>
              <a:rPr lang="ru-RU" dirty="0" err="1" smtClean="0"/>
              <a:t>FeO</a:t>
            </a:r>
            <a:r>
              <a:rPr lang="ru-RU" dirty="0" smtClean="0"/>
              <a:t> и </a:t>
            </a:r>
            <a:r>
              <a:rPr lang="ru-RU" dirty="0" err="1" smtClean="0"/>
              <a:t>СоО</a:t>
            </a:r>
            <a:r>
              <a:rPr lang="ru-RU" dirty="0" smtClean="0"/>
              <a:t> при кипячении растворах щелочей растворяются</a:t>
            </a:r>
          </a:p>
          <a:p>
            <a:endParaRPr lang="ru-RU" b="1" dirty="0" smtClean="0"/>
          </a:p>
          <a:p>
            <a:pPr lvl="0"/>
            <a:r>
              <a:rPr lang="ru-RU" dirty="0" smtClean="0"/>
              <a:t>б) </a:t>
            </a:r>
            <a:r>
              <a:rPr lang="ru-RU" dirty="0" err="1" smtClean="0"/>
              <a:t>гидроксиды</a:t>
            </a:r>
            <a:r>
              <a:rPr lang="ru-RU" dirty="0" smtClean="0"/>
              <a:t> 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5812" y="4711924"/>
            <a:ext cx="3009900" cy="238125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29598" y="74711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7" y="4969799"/>
            <a:ext cx="3171825" cy="238125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374205" y="5477308"/>
            <a:ext cx="59400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(ОН)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бесцветный                              Но: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Со(ОН)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розовый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Со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ОН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→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СоОН</a:t>
            </a:r>
            <a:r>
              <a:rPr kumimoji="0" lang="ru-RU" sz="1400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(синий)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(ОН)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зеленый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СОН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ОН</a:t>
            </a:r>
            <a:r>
              <a:rPr kumimoji="0" 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→ Со(ОН)</a:t>
            </a: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(розовый)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1806</Words>
  <Application>Microsoft Office PowerPoint</Application>
  <PresentationFormat>Экран (4:3)</PresentationFormat>
  <Paragraphs>581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맑은 고딕</vt:lpstr>
      <vt:lpstr>Arial</vt:lpstr>
      <vt:lpstr>Bahnschrift Light Condensed</vt:lpstr>
      <vt:lpstr>Calibri</vt:lpstr>
      <vt:lpstr>Times New Roman</vt:lpstr>
      <vt:lpstr>Wingdings</vt:lpstr>
      <vt:lpstr>Office Theme</vt:lpstr>
      <vt:lpstr>Custom Design</vt:lpstr>
      <vt:lpstr>Презентация PowerPoint</vt:lpstr>
      <vt:lpstr>d-элементы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Физические и химические свойства элементов  семейства железа</vt:lpstr>
      <vt:lpstr>Физические и химические свойства элементов  семейства железа</vt:lpstr>
      <vt:lpstr>Физические и химические свойства элементов  семейства железа</vt:lpstr>
      <vt:lpstr>Физические и химические свойства элементов  семейства железа</vt:lpstr>
      <vt:lpstr>Физические и химические свойства элементов  семейства железа</vt:lpstr>
      <vt:lpstr>Физические и химические свойства элементов  семейства железа</vt:lpstr>
      <vt:lpstr>Физические и химические свойства элементов  семейства железа</vt:lpstr>
      <vt:lpstr>ЖЕЛЕЗОСОДЕРЖАЩИЕ ПРЕПАРАТЫ В МЕДИЦИНЕ </vt:lpstr>
      <vt:lpstr>  ЖЕЛЕЗОСОДЕРЖАЩИЕ ПРЕПАРАТЫ В ФАРМАЦЕВТИЧЕСКОМ АНАЛИЗЕ </vt:lpstr>
      <vt:lpstr> Химия элементов VIIIB группы.  </vt:lpstr>
      <vt:lpstr>Физические и химические свойства</vt:lpstr>
      <vt:lpstr>Оксиды и гидроксиды</vt:lpstr>
      <vt:lpstr>Соли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MyPC</cp:lastModifiedBy>
  <cp:revision>131</cp:revision>
  <dcterms:created xsi:type="dcterms:W3CDTF">2014-04-01T16:35:38Z</dcterms:created>
  <dcterms:modified xsi:type="dcterms:W3CDTF">2023-09-17T09:04:52Z</dcterms:modified>
</cp:coreProperties>
</file>