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81" r:id="rId3"/>
    <p:sldId id="282" r:id="rId4"/>
    <p:sldId id="307" r:id="rId5"/>
    <p:sldId id="290" r:id="rId6"/>
    <p:sldId id="291" r:id="rId7"/>
    <p:sldId id="302" r:id="rId8"/>
    <p:sldId id="284" r:id="rId9"/>
    <p:sldId id="285" r:id="rId10"/>
    <p:sldId id="303" r:id="rId11"/>
    <p:sldId id="292" r:id="rId12"/>
    <p:sldId id="293" r:id="rId13"/>
    <p:sldId id="301" r:id="rId14"/>
    <p:sldId id="304" r:id="rId15"/>
    <p:sldId id="305" r:id="rId16"/>
    <p:sldId id="306" r:id="rId17"/>
    <p:sldId id="286" r:id="rId18"/>
    <p:sldId id="297" r:id="rId19"/>
    <p:sldId id="296" r:id="rId20"/>
    <p:sldId id="287" r:id="rId21"/>
    <p:sldId id="288" r:id="rId22"/>
    <p:sldId id="289" r:id="rId23"/>
    <p:sldId id="298" r:id="rId24"/>
    <p:sldId id="299" r:id="rId25"/>
    <p:sldId id="300" r:id="rId26"/>
    <p:sldId id="264" r:id="rId2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73"/>
    <a:srgbClr val="007366"/>
    <a:srgbClr val="078877"/>
    <a:srgbClr val="E5C78C"/>
    <a:srgbClr val="947848"/>
    <a:srgbClr val="8C7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02" y="7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3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8247-7A0E-475E-935F-F60317B016CC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" y="2148"/>
            <a:ext cx="10691515" cy="75553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479" y="1755648"/>
            <a:ext cx="5520424" cy="183603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Комплексные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соединения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6322" y="6971536"/>
            <a:ext cx="5256565" cy="629129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>
                <a:solidFill>
                  <a:srgbClr val="E5C78C"/>
                </a:solidFill>
                <a:latin typeface="Alegreya Sans Medium" panose="00000600000000000000" pitchFamily="2" charset="0"/>
              </a:rPr>
              <a:t>Танкабекян</a:t>
            </a:r>
            <a:r>
              <a:rPr lang="ru-RU" smtClean="0">
                <a:solidFill>
                  <a:srgbClr val="E5C78C"/>
                </a:solidFill>
                <a:latin typeface="Alegreya Sans Medium" panose="00000600000000000000" pitchFamily="2" charset="0"/>
              </a:rPr>
              <a:t> Н.А.</a:t>
            </a:r>
            <a:endParaRPr lang="ru-RU" dirty="0">
              <a:solidFill>
                <a:srgbClr val="E5C78C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7219" y="260106"/>
            <a:ext cx="3076891" cy="1169792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 </a:t>
            </a:r>
            <a:endParaRPr lang="ru-RU" sz="1800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285208"/>
                  </p:ext>
                </p:extLst>
              </p:nvPr>
            </p:nvGraphicFramePr>
            <p:xfrm>
              <a:off x="905256" y="2889504"/>
              <a:ext cx="8705088" cy="33675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54638">
                      <a:extLst>
                        <a:ext uri="{9D8B030D-6E8A-4147-A177-3AD203B41FA5}">
                          <a16:colId xmlns:a16="http://schemas.microsoft.com/office/drawing/2014/main" val="294563120"/>
                        </a:ext>
                      </a:extLst>
                    </a:gridCol>
                    <a:gridCol w="2121263">
                      <a:extLst>
                        <a:ext uri="{9D8B030D-6E8A-4147-A177-3AD203B41FA5}">
                          <a16:colId xmlns:a16="http://schemas.microsoft.com/office/drawing/2014/main" val="717662271"/>
                        </a:ext>
                      </a:extLst>
                    </a:gridCol>
                    <a:gridCol w="3095970">
                      <a:extLst>
                        <a:ext uri="{9D8B030D-6E8A-4147-A177-3AD203B41FA5}">
                          <a16:colId xmlns:a16="http://schemas.microsoft.com/office/drawing/2014/main" val="160954520"/>
                        </a:ext>
                      </a:extLst>
                    </a:gridCol>
                    <a:gridCol w="2933217">
                      <a:extLst>
                        <a:ext uri="{9D8B030D-6E8A-4147-A177-3AD203B41FA5}">
                          <a16:colId xmlns:a16="http://schemas.microsoft.com/office/drawing/2014/main" val="569272127"/>
                        </a:ext>
                      </a:extLst>
                    </a:gridCol>
                  </a:tblGrid>
                  <a:tr h="4053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err="1">
                              <a:effectLst/>
                            </a:rPr>
                            <a:t>к.ч</a:t>
                          </a:r>
                          <a:r>
                            <a:rPr lang="ru-RU" sz="1200" dirty="0">
                              <a:effectLst/>
                            </a:rPr>
                            <a:t>.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7887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Тип гибридизации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7887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Геометрия комплекса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7887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Примеры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7887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18299"/>
                      </a:ext>
                    </a:extLst>
                  </a:tr>
                  <a:tr h="4305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73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71500" algn="l"/>
                              <a:tab pos="690880" algn="ct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	</a:t>
                          </a:r>
                          <a:r>
                            <a:rPr lang="en-US" sz="1200" dirty="0" smtClean="0">
                              <a:effectLst/>
                            </a:rPr>
                            <a:t>    </a:t>
                          </a:r>
                          <a:r>
                            <a:rPr lang="en-US" sz="1200" baseline="0" dirty="0" smtClean="0">
                              <a:effectLst/>
                            </a:rPr>
                            <a:t>     </a:t>
                          </a:r>
                          <a:r>
                            <a:rPr lang="en-US" sz="1200" dirty="0" err="1" smtClean="0">
                              <a:effectLst/>
                            </a:rPr>
                            <a:t>sp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Линейная 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𝐴𝑔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𝑁𝐻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80108740"/>
                      </a:ext>
                    </a:extLst>
                  </a:tr>
                  <a:tr h="12905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4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4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73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sp</a:t>
                          </a:r>
                          <a:r>
                            <a:rPr lang="en-US" sz="1200" baseline="300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dsp</a:t>
                          </a:r>
                          <a:r>
                            <a:rPr lang="en-US" sz="1200" baseline="300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Тетраэдр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Квадрат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𝑁𝑖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𝐶𝑙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𝑍𝑛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𝑂𝐻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𝑃𝑡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𝐶𝑙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𝑁𝑖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𝐶𝑁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</m:sup>
                              </m:sSup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46513397"/>
                      </a:ext>
                    </a:extLst>
                  </a:tr>
                  <a:tr h="4053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73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dsp</a:t>
                          </a:r>
                          <a:r>
                            <a:rPr lang="ru-RU" sz="1200" baseline="300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Тригональная бипирамида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𝐶𝑂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𝑆𝑖𝐹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18982922"/>
                      </a:ext>
                    </a:extLst>
                  </a:tr>
                  <a:tr h="8358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73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</a:t>
                          </a:r>
                          <a:r>
                            <a:rPr lang="ru-RU" sz="1200" baseline="300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sp</a:t>
                          </a:r>
                          <a:r>
                            <a:rPr lang="ru-RU" sz="1200" baseline="30000">
                              <a:effectLst/>
                            </a:rPr>
                            <a:t>3</a:t>
                          </a:r>
                          <a:r>
                            <a:rPr lang="ru-RU" sz="1200">
                              <a:effectLst/>
                            </a:rPr>
                            <a:t>, </a:t>
                          </a:r>
                          <a:r>
                            <a:rPr lang="en-US" sz="1200">
                              <a:effectLst/>
                            </a:rPr>
                            <a:t>sp</a:t>
                          </a:r>
                          <a:r>
                            <a:rPr lang="ru-RU" sz="1200" baseline="30000">
                              <a:effectLst/>
                            </a:rPr>
                            <a:t>3</a:t>
                          </a:r>
                          <a:r>
                            <a:rPr lang="en-US" sz="1200">
                              <a:effectLst/>
                            </a:rPr>
                            <a:t>d</a:t>
                          </a:r>
                          <a:r>
                            <a:rPr lang="ru-RU" sz="1200" baseline="300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Октаэдр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Тригольная-призматическая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𝐶𝑜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𝑁𝐻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𝐶𝑁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</m:sup>
                              </m:sSup>
                            </m:oMath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012808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285208"/>
                  </p:ext>
                </p:extLst>
              </p:nvPr>
            </p:nvGraphicFramePr>
            <p:xfrm>
              <a:off x="905256" y="2889504"/>
              <a:ext cx="8705088" cy="33675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54638">
                      <a:extLst>
                        <a:ext uri="{9D8B030D-6E8A-4147-A177-3AD203B41FA5}">
                          <a16:colId xmlns:a16="http://schemas.microsoft.com/office/drawing/2014/main" val="294563120"/>
                        </a:ext>
                      </a:extLst>
                    </a:gridCol>
                    <a:gridCol w="2121263">
                      <a:extLst>
                        <a:ext uri="{9D8B030D-6E8A-4147-A177-3AD203B41FA5}">
                          <a16:colId xmlns:a16="http://schemas.microsoft.com/office/drawing/2014/main" val="717662271"/>
                        </a:ext>
                      </a:extLst>
                    </a:gridCol>
                    <a:gridCol w="3095970">
                      <a:extLst>
                        <a:ext uri="{9D8B030D-6E8A-4147-A177-3AD203B41FA5}">
                          <a16:colId xmlns:a16="http://schemas.microsoft.com/office/drawing/2014/main" val="160954520"/>
                        </a:ext>
                      </a:extLst>
                    </a:gridCol>
                    <a:gridCol w="2933217">
                      <a:extLst>
                        <a:ext uri="{9D8B030D-6E8A-4147-A177-3AD203B41FA5}">
                          <a16:colId xmlns:a16="http://schemas.microsoft.com/office/drawing/2014/main" val="569272127"/>
                        </a:ext>
                      </a:extLst>
                    </a:gridCol>
                  </a:tblGrid>
                  <a:tr h="4053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 err="1">
                              <a:effectLst/>
                            </a:rPr>
                            <a:t>к.ч</a:t>
                          </a:r>
                          <a:r>
                            <a:rPr lang="ru-RU" sz="1200" dirty="0">
                              <a:effectLst/>
                            </a:rPr>
                            <a:t>.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7887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Тип гибридизации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7887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Геометрия комплекса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7887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Примеры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7887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18299"/>
                      </a:ext>
                    </a:extLst>
                  </a:tr>
                  <a:tr h="4305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73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71500" algn="l"/>
                              <a:tab pos="690880" algn="ctr"/>
                            </a:tabLst>
                          </a:pPr>
                          <a:r>
                            <a:rPr lang="en-US" sz="1200" dirty="0">
                              <a:effectLst/>
                            </a:rPr>
                            <a:t>	</a:t>
                          </a:r>
                          <a:r>
                            <a:rPr lang="en-US" sz="1200" dirty="0" smtClean="0">
                              <a:effectLst/>
                            </a:rPr>
                            <a:t>    </a:t>
                          </a:r>
                          <a:r>
                            <a:rPr lang="en-US" sz="1200" baseline="0" dirty="0" smtClean="0">
                              <a:effectLst/>
                            </a:rPr>
                            <a:t>     </a:t>
                          </a:r>
                          <a:r>
                            <a:rPr lang="en-US" sz="1200" dirty="0" err="1" smtClean="0">
                              <a:effectLst/>
                            </a:rPr>
                            <a:t>sp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Линейная 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6680" t="-102857" r="-830" b="-59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108740"/>
                      </a:ext>
                    </a:extLst>
                  </a:tr>
                  <a:tr h="12905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4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4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73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sp</a:t>
                          </a:r>
                          <a:r>
                            <a:rPr lang="en-US" sz="1200" baseline="300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dsp</a:t>
                          </a:r>
                          <a:r>
                            <a:rPr lang="en-US" sz="1200" baseline="300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Тетраэдр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Квадрат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6680" t="-66981" r="-830" b="-9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6513397"/>
                      </a:ext>
                    </a:extLst>
                  </a:tr>
                  <a:tr h="4053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73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dsp</a:t>
                          </a:r>
                          <a:r>
                            <a:rPr lang="ru-RU" sz="1200" baseline="300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Тригональная бипирамида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6680" t="-528358" r="-830" b="-207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982922"/>
                      </a:ext>
                    </a:extLst>
                  </a:tr>
                  <a:tr h="8358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6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73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d</a:t>
                          </a:r>
                          <a:r>
                            <a:rPr lang="ru-RU" sz="1200" baseline="30000">
                              <a:effectLst/>
                            </a:rPr>
                            <a:t>2</a:t>
                          </a:r>
                          <a:r>
                            <a:rPr lang="en-US" sz="1200">
                              <a:effectLst/>
                            </a:rPr>
                            <a:t>sp</a:t>
                          </a:r>
                          <a:r>
                            <a:rPr lang="ru-RU" sz="1200" baseline="30000">
                              <a:effectLst/>
                            </a:rPr>
                            <a:t>3</a:t>
                          </a:r>
                          <a:r>
                            <a:rPr lang="ru-RU" sz="1200">
                              <a:effectLst/>
                            </a:rPr>
                            <a:t>, </a:t>
                          </a:r>
                          <a:r>
                            <a:rPr lang="en-US" sz="1200">
                              <a:effectLst/>
                            </a:rPr>
                            <a:t>sp</a:t>
                          </a:r>
                          <a:r>
                            <a:rPr lang="ru-RU" sz="1200" baseline="30000">
                              <a:effectLst/>
                            </a:rPr>
                            <a:t>3</a:t>
                          </a:r>
                          <a:r>
                            <a:rPr lang="en-US" sz="1200">
                              <a:effectLst/>
                            </a:rPr>
                            <a:t>d</a:t>
                          </a:r>
                          <a:r>
                            <a:rPr lang="ru-RU" sz="1200" baseline="300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Октаэдр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Тригольная-призматическая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6680" t="-307299" r="-830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12808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Прямоугольник 6"/>
          <p:cNvSpPr/>
          <p:nvPr/>
        </p:nvSpPr>
        <p:spPr>
          <a:xfrm>
            <a:off x="4878965" y="867773"/>
            <a:ext cx="5376280" cy="390684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гибридизации и конфигураций комплексов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ttps://icover.by/images/1525528653_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30" y="867773"/>
            <a:ext cx="1706499" cy="22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2788" y="266511"/>
            <a:ext cx="6529330" cy="1384995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Концепция «жестких» и «мягких» реакционных центров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склонность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комплексообразованию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222" y="1918016"/>
            <a:ext cx="101269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К «жестким» металлам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относят щелочные и щелочноземельные металлы, цинк и первые представители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-металлов четвертого периода (вплоть до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), которые образуют более стабильные комплексы 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лигандами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имеющими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донорные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атомы из третьего периода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Для «мягких» металлов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наблюдается обратный порядок стабильности комплексов. В этом случае стабильность комплекса будет больше, когда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донорный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атом относится к третьему периоду.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Жесткие ионы металлов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(или жесткие кислоты) подобны протону, отличаются малыми размерами и с трудом поляризуются, тогда как мягкие ионы металлов (или мягкие кислоты) имеют большие размеры и легко поляризуются. 	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Лиганды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высокоэлектроотрицательными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донорными атомами являются жесткими основаниями, тогда как поляризуемые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лиганды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мягкими основаниями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ru-RU" sz="2200" b="1" u="sng" dirty="0" err="1" smtClean="0">
                <a:latin typeface="Times New Roman" pitchFamily="18" charset="0"/>
                <a:cs typeface="Times New Roman" pitchFamily="18" charset="0"/>
              </a:rPr>
              <a:t>Серусодержащие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 доноры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являются мягкими основаниями, тогда как азотосодержащие доноры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жесткими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/>
              <a:t>Лиганды</a:t>
            </a:r>
            <a:r>
              <a:rPr lang="ru-RU" sz="2200" b="1" dirty="0" smtClean="0"/>
              <a:t>: </a:t>
            </a:r>
            <a:r>
              <a:rPr lang="ru-RU" sz="2200" dirty="0" smtClean="0"/>
              <a:t>увеличение жесткости </a:t>
            </a:r>
            <a:r>
              <a:rPr lang="ru-RU" sz="2200" dirty="0" err="1" smtClean="0"/>
              <a:t>лигандов</a:t>
            </a:r>
            <a:endParaRPr lang="ru-RU" sz="2200" dirty="0" smtClean="0"/>
          </a:p>
          <a:p>
            <a:pPr algn="just"/>
            <a:r>
              <a:rPr lang="ru-RU" sz="2200" dirty="0" smtClean="0"/>
              <a:t> </a:t>
            </a:r>
            <a:r>
              <a:rPr lang="en-US" sz="2200" dirty="0" smtClean="0"/>
              <a:t>F</a:t>
            </a:r>
            <a:r>
              <a:rPr lang="ru-RU" sz="2200" baseline="30000" dirty="0" smtClean="0"/>
              <a:t>-</a:t>
            </a:r>
            <a:r>
              <a:rPr lang="ru-RU" sz="2200" dirty="0" smtClean="0"/>
              <a:t>, </a:t>
            </a:r>
            <a:r>
              <a:rPr lang="en-US" sz="2200" dirty="0" smtClean="0"/>
              <a:t>OH</a:t>
            </a:r>
            <a:r>
              <a:rPr lang="ru-RU" sz="2200" baseline="30000" dirty="0" smtClean="0"/>
              <a:t>-</a:t>
            </a:r>
            <a:r>
              <a:rPr lang="ru-RU" sz="2200" dirty="0" smtClean="0"/>
              <a:t>, </a:t>
            </a:r>
            <a:r>
              <a:rPr lang="en-US" sz="2200" dirty="0" err="1" smtClean="0"/>
              <a:t>Cl</a:t>
            </a:r>
            <a:r>
              <a:rPr lang="ru-RU" sz="2200" baseline="30000" dirty="0" smtClean="0"/>
              <a:t>-</a:t>
            </a:r>
            <a:r>
              <a:rPr lang="ru-RU" sz="2200" dirty="0" smtClean="0"/>
              <a:t>, </a:t>
            </a:r>
            <a:r>
              <a:rPr lang="en-US" sz="2200" dirty="0" smtClean="0"/>
              <a:t>Br</a:t>
            </a:r>
            <a:r>
              <a:rPr lang="ru-RU" sz="2200" baseline="30000" dirty="0" smtClean="0"/>
              <a:t>-</a:t>
            </a:r>
            <a:r>
              <a:rPr lang="ru-RU" sz="2200" dirty="0" smtClean="0"/>
              <a:t>, </a:t>
            </a:r>
            <a:r>
              <a:rPr lang="en-US" sz="2200" dirty="0" smtClean="0"/>
              <a:t>I</a:t>
            </a:r>
            <a:r>
              <a:rPr lang="ru-RU" sz="2200" baseline="30000" dirty="0" smtClean="0"/>
              <a:t>-</a:t>
            </a:r>
            <a:r>
              <a:rPr lang="ru-RU" sz="2200" dirty="0" smtClean="0"/>
              <a:t>, </a:t>
            </a:r>
            <a:r>
              <a:rPr lang="en-US" sz="2200" dirty="0" smtClean="0"/>
              <a:t>RCOO</a:t>
            </a:r>
            <a:r>
              <a:rPr lang="ru-RU" sz="2200" baseline="30000" dirty="0" smtClean="0"/>
              <a:t>-</a:t>
            </a:r>
            <a:r>
              <a:rPr lang="ru-RU" sz="2200" dirty="0" smtClean="0"/>
              <a:t>, </a:t>
            </a:r>
            <a:r>
              <a:rPr lang="en-US" sz="2200" dirty="0" smtClean="0"/>
              <a:t>NH</a:t>
            </a:r>
            <a:r>
              <a:rPr lang="ru-RU" sz="2200" baseline="-25000" dirty="0" smtClean="0"/>
              <a:t>3</a:t>
            </a:r>
            <a:r>
              <a:rPr lang="ru-RU" sz="2200" dirty="0" smtClean="0"/>
              <a:t>, -</a:t>
            </a:r>
            <a:r>
              <a:rPr lang="en-US" sz="2200" dirty="0" smtClean="0"/>
              <a:t>SH</a:t>
            </a:r>
            <a:r>
              <a:rPr lang="ru-RU" sz="2200" dirty="0" smtClean="0"/>
              <a:t>, </a:t>
            </a:r>
            <a:r>
              <a:rPr lang="en-US" sz="2200" dirty="0" smtClean="0"/>
              <a:t>CN</a:t>
            </a:r>
            <a:r>
              <a:rPr lang="ru-RU" sz="2200" baseline="30000" dirty="0" smtClean="0"/>
              <a:t>-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81" name="Прямая со стрелкой 38"/>
          <p:cNvCxnSpPr>
            <a:cxnSpLocks noChangeShapeType="1"/>
          </p:cNvCxnSpPr>
          <p:nvPr/>
        </p:nvCxnSpPr>
        <p:spPr bwMode="auto">
          <a:xfrm rot="10800000" flipV="1">
            <a:off x="272788" y="7410249"/>
            <a:ext cx="4963887" cy="1451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2368" y="1501841"/>
            <a:ext cx="8329640" cy="1323439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Комплексообразователи: увеличение жесткости комплексообразователя</a:t>
            </a:r>
          </a:p>
          <a:p>
            <a:pPr lvl="0"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67" name="Группа 32"/>
          <p:cNvGrpSpPr>
            <a:grpSpLocks/>
          </p:cNvGrpSpPr>
          <p:nvPr/>
        </p:nvGrpSpPr>
        <p:grpSpPr bwMode="auto">
          <a:xfrm>
            <a:off x="1820770" y="3517285"/>
            <a:ext cx="5367337" cy="863600"/>
            <a:chOff x="0" y="0"/>
            <a:chExt cx="53674" cy="8639"/>
          </a:xfrm>
        </p:grpSpPr>
        <p:sp>
          <p:nvSpPr>
            <p:cNvPr id="2" name="Прямая со стрелкой 33"/>
            <p:cNvSpPr>
              <a:spLocks noChangeShapeType="1"/>
            </p:cNvSpPr>
            <p:nvPr/>
          </p:nvSpPr>
          <p:spPr bwMode="auto">
            <a:xfrm flipH="1">
              <a:off x="77" y="0"/>
              <a:ext cx="535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" name="Левая фигурная скобка 34"/>
            <p:cNvSpPr>
              <a:spLocks/>
            </p:cNvSpPr>
            <p:nvPr/>
          </p:nvSpPr>
          <p:spPr bwMode="auto">
            <a:xfrm rot="-5400000">
              <a:off x="6459" y="-3048"/>
              <a:ext cx="1473" cy="14325"/>
            </a:xfrm>
            <a:prstGeom prst="leftBrace">
              <a:avLst>
                <a:gd name="adj1" fmla="val 832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Левая фигурная скобка 35"/>
            <p:cNvSpPr>
              <a:spLocks/>
            </p:cNvSpPr>
            <p:nvPr/>
          </p:nvSpPr>
          <p:spPr bwMode="auto">
            <a:xfrm rot="-5400000">
              <a:off x="33796" y="-15050"/>
              <a:ext cx="1377" cy="38335"/>
            </a:xfrm>
            <a:prstGeom prst="leftBrace">
              <a:avLst>
                <a:gd name="adj1" fmla="val 837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Левая фигурная скобка 36"/>
            <p:cNvSpPr>
              <a:spLocks/>
            </p:cNvSpPr>
            <p:nvPr/>
          </p:nvSpPr>
          <p:spPr bwMode="auto">
            <a:xfrm rot="-5400000">
              <a:off x="19223" y="-12097"/>
              <a:ext cx="1508" cy="39954"/>
            </a:xfrm>
            <a:prstGeom prst="leftBrace">
              <a:avLst>
                <a:gd name="adj1" fmla="val 834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Левая фигурная скобка 37"/>
            <p:cNvSpPr>
              <a:spLocks/>
            </p:cNvSpPr>
            <p:nvPr/>
          </p:nvSpPr>
          <p:spPr bwMode="auto">
            <a:xfrm rot="-5400000">
              <a:off x="46368" y="1333"/>
              <a:ext cx="1474" cy="13138"/>
            </a:xfrm>
            <a:prstGeom prst="lef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-383357" y="2409778"/>
            <a:ext cx="767710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Mg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Pb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Hg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107827" y="1741195"/>
            <a:ext cx="564667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-металлы             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-металлы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70990" y="4508518"/>
            <a:ext cx="1892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биометаллы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019346" y="4508518"/>
            <a:ext cx="1634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токсичные 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874322" y="4508517"/>
            <a:ext cx="1422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металлы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5283820"/>
            <a:ext cx="102880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Общее правило гласит, что устойчивые комплексы – это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комплексы,образующиеся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 жесткой кислотой и жестким основаниям или мягкой кислотой и мягким основанием.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5951" y="0"/>
            <a:ext cx="2155862" cy="2099744"/>
          </a:xfrm>
          <a:prstGeom prst="rect">
            <a:avLst/>
          </a:prstGeom>
        </p:spPr>
      </p:pic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81945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1219200" y="4521200"/>
            <a:ext cx="6399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0"/>
            <a:ext cx="193514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734629" y="0"/>
            <a:ext cx="6399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Picture 2" descr="https://present5.com/presentation/3/33918382_133375653.pdf-img/33918382_133375653.pdf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4" y="1108015"/>
            <a:ext cx="8086801" cy="62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461" y="813881"/>
            <a:ext cx="6772402" cy="507831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Лигандообменные</a:t>
            </a:r>
            <a:r>
              <a:rPr lang="ru-RU" b="1" spc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равновесия,</a:t>
            </a:r>
            <a:r>
              <a:rPr lang="ru-RU" b="1" spc="9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биологическая</a:t>
            </a:r>
            <a:r>
              <a:rPr lang="ru-RU" b="1" spc="10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3778" y="2148121"/>
            <a:ext cx="47696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48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(NH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]Cl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dirty="0">
                <a:latin typeface="Symbol" panose="05050102010706020507" pitchFamily="18" charset="2"/>
                <a:ea typeface="Times New Roman" panose="02020603050405020304" pitchFamily="18" charset="0"/>
              </a:rPr>
              <a:t>®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(NH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3+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3Cl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1426464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019550" y="8636889"/>
            <a:ext cx="438150" cy="47625"/>
            <a:chOff x="0" y="0"/>
            <a:chExt cx="438150" cy="47625"/>
          </a:xfrm>
        </p:grpSpPr>
        <p:cxnSp>
          <p:nvCxnSpPr>
            <p:cNvPr id="14" name="Прямая со стрелкой 13"/>
            <p:cNvCxnSpPr/>
            <p:nvPr/>
          </p:nvCxnSpPr>
          <p:spPr>
            <a:xfrm>
              <a:off x="0" y="0"/>
              <a:ext cx="4381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0" y="47625"/>
              <a:ext cx="4381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480" y="2777051"/>
            <a:ext cx="4208290" cy="5330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37" y="3295424"/>
            <a:ext cx="6171923" cy="262272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194" y="5746751"/>
            <a:ext cx="5096034" cy="988758"/>
          </a:xfrm>
          <a:prstGeom prst="rect">
            <a:avLst/>
          </a:prstGeom>
        </p:spPr>
      </p:pic>
      <p:pic>
        <p:nvPicPr>
          <p:cNvPr id="2089" name="Picture 41" descr="https://www.chemtube3d.com/images/gallery/inorganicsjpgs/_Co_NH3_4_Cl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15" y="5029708"/>
            <a:ext cx="2605913" cy="25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00" y="317525"/>
            <a:ext cx="5215004" cy="507831"/>
          </a:xfrm>
          <a:prstGeom prst="rect">
            <a:avLst/>
          </a:prstGeom>
          <a:solidFill>
            <a:srgbClr val="0073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97485"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Изомерия комплексных соединений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10463" y="1014373"/>
                <a:ext cx="8976106" cy="222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250"/>
                  </a:spcBef>
                  <a:spcAft>
                    <a:spcPts val="0"/>
                  </a:spcAft>
                  <a:buSzPts val="1400"/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Ионизационная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изомерия. Соединения, которые имеют одинаковый состав, </a:t>
                </a:r>
                <a:endPara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  <a:buSzPts val="1400"/>
                </a:pP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но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образуют в растворе разные ионы, называют ионизационными изомерами.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97485" marR="1816735" indent="450215"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Примеры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pc="1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[Co(NH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Br]SO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en-US" spc="27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</a:t>
                </a:r>
                <a:r>
                  <a:rPr lang="ru-RU" spc="13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[Co(NH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]Br;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97485" marR="1816735" indent="450215"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pc="-27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[Co(NH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Br]SO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Symbol" panose="05050102010706020507" pitchFamily="18" charset="2"/>
                    <a:ea typeface="Times New Roman" panose="02020603050405020304" pitchFamily="18" charset="0"/>
                  </a:rPr>
                  <a:t>®</a:t>
                </a:r>
                <a:r>
                  <a:rPr lang="ru-RU" spc="4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[Co(NH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Br]</a:t>
                </a:r>
                <a:r>
                  <a:rPr lang="en-US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2+</a:t>
                </a:r>
                <a:r>
                  <a:rPr lang="en-US" spc="4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:r>
                  <a:rPr lang="en-US" spc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 spc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pc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SO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pc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pc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i="1" spc="5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pc="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97485" indent="450215" algn="just">
                  <a:lnSpc>
                    <a:spcPct val="150000"/>
                  </a:lnSpc>
                  <a:spcBef>
                    <a:spcPts val="305"/>
                  </a:spcBef>
                  <a:spcAft>
                    <a:spcPts val="0"/>
                  </a:spcAft>
                </a:pPr>
                <a:r>
                  <a:rPr lang="en-US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[Co(NH</a:t>
                </a:r>
                <a:r>
                  <a:rPr lang="en-US" spc="-5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pc="-5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r>
                  <a:rPr lang="en-US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</a:t>
                </a:r>
                <a:r>
                  <a:rPr lang="en-US" spc="-5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en-US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]Br</a:t>
                </a:r>
                <a:r>
                  <a:rPr lang="en-US" spc="-7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pc="-5" dirty="0">
                    <a:latin typeface="Symbol" panose="05050102010706020507" pitchFamily="18" charset="2"/>
                    <a:ea typeface="Times New Roman" panose="02020603050405020304" pitchFamily="18" charset="0"/>
                  </a:rPr>
                  <a:t>®</a:t>
                </a:r>
                <a:r>
                  <a:rPr lang="ru-RU" spc="-6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[Co(NH</a:t>
                </a:r>
                <a:r>
                  <a:rPr lang="en-US" spc="-5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pc="-5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r>
                  <a:rPr lang="en-US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</a:t>
                </a:r>
                <a:r>
                  <a:rPr lang="en-US" spc="-5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en-US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]</a:t>
                </a:r>
                <a:r>
                  <a:rPr lang="en-US" spc="-5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:r>
                  <a:rPr lang="en-US" spc="-7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:r>
                  <a:rPr lang="en-US" spc="-6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Br</a:t>
                </a:r>
                <a:r>
                  <a:rPr lang="en-US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63" y="1014373"/>
                <a:ext cx="8976106" cy="2228687"/>
              </a:xfrm>
              <a:prstGeom prst="rect">
                <a:avLst/>
              </a:prstGeom>
              <a:blipFill>
                <a:blip r:embed="rId2"/>
                <a:stretch>
                  <a:fillRect l="-543" b="-1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910463" y="3137525"/>
            <a:ext cx="9085834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1630" lvl="0" algn="just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SzPts val="1400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Солевая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изомерия – наблюдается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лигандов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способных координироваться более чем одним способом.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7485" marR="341630" indent="450215" algn="just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известным примером является изомерия нитро-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нитритокомплексов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7485" marR="341630" indent="450215" algn="just">
              <a:lnSpc>
                <a:spcPct val="150000"/>
              </a:lnSpc>
              <a:spcBef>
                <a:spcPts val="250"/>
              </a:spcBef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(NH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2+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нитроизомер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dirty="0"/>
              <a:t> [</a:t>
            </a:r>
            <a:r>
              <a:rPr lang="ru-RU" dirty="0" err="1"/>
              <a:t>Co</a:t>
            </a:r>
            <a:r>
              <a:rPr lang="ru-RU" dirty="0"/>
              <a:t>(NH</a:t>
            </a:r>
            <a:r>
              <a:rPr lang="ru-RU" baseline="-25000" dirty="0"/>
              <a:t>3</a:t>
            </a:r>
            <a:r>
              <a:rPr lang="ru-RU" dirty="0"/>
              <a:t>)</a:t>
            </a:r>
            <a:r>
              <a:rPr lang="ru-RU" baseline="-25000" dirty="0"/>
              <a:t>5</a:t>
            </a:r>
            <a:r>
              <a:rPr lang="ru-RU" dirty="0"/>
              <a:t>ОNO]</a:t>
            </a:r>
            <a:r>
              <a:rPr lang="ru-RU" baseline="30000" dirty="0"/>
              <a:t>2+</a:t>
            </a:r>
            <a:r>
              <a:rPr lang="ru-RU" dirty="0"/>
              <a:t> – </a:t>
            </a:r>
            <a:r>
              <a:rPr lang="ru-RU" dirty="0" err="1"/>
              <a:t>нитритоизомер</a:t>
            </a:r>
            <a:r>
              <a:rPr lang="ru-RU" dirty="0"/>
              <a:t>.</a:t>
            </a:r>
          </a:p>
          <a:p>
            <a:pPr marL="197485" marR="341630" indent="450215" algn="just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s://amazoniajudaica.org/source/coordination/how-does-complex-ion-differ-from-ligand-compl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23" y="5047976"/>
            <a:ext cx="5047361" cy="24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0131" y="128508"/>
            <a:ext cx="1864316" cy="181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7" name="Picture 45" descr="https://1.bp.blogspot.com/-0ERYmCFzprc/WQyrNgCTt2I/AAAAAAAACxI/oFa1r3xerjs5boYz-cDRcTY5boCBlHoOgCLcB/s1600/a935753d8b4ae2f5fbf44a2320ba5d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43" y="5871920"/>
            <a:ext cx="3264281" cy="16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273550" y="465097"/>
            <a:ext cx="2701317" cy="584775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Продолжение</a:t>
            </a:r>
            <a:endParaRPr lang="ru-RU" sz="3200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83" y="1132168"/>
            <a:ext cx="70866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8326" y="394247"/>
            <a:ext cx="5212080" cy="1569660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Биороль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комлексных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полидентантых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соединений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326" y="2420838"/>
            <a:ext cx="1009516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Полидентатные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лиганды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из биоорганических молекул, в первую очередь белки, в частности ферменты и нуклеиновые кислоты.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Первостепенное значение в жизнедеятельности растений и животных имеют бионеорганические соединения с макроциклическими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лигандами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Наиболее распространены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тетрадентатные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макроциклы 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порфирины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близкие им по структуре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корриноиды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Образуют прочные координационные соединения с катионами различных элементов. Так, центральным атомом могут быть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600" baseline="30000" dirty="0" smtClean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(хлорофилл),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600" baseline="30000" dirty="0" smtClean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(гемоглобин).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Порфириновые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комплексы железа и кобальта входят в состав гемоглобина, каталазы,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цитохромов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витамина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(октаэдры).</a:t>
            </a:r>
            <a:r>
              <a:rPr lang="ru-RU" sz="2600" dirty="0" smtClean="0"/>
              <a:t>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38125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6784" y="693697"/>
            <a:ext cx="5614416" cy="584775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Порфирина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Гема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81945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457200"/>
            <a:ext cx="63991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1843314" y="2293257"/>
            <a:ext cx="63991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81125" y="722788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3" name="Rectangle 159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3" name="Rectangle 169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0" name="Rectangle 186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506857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6784" y="2316262"/>
            <a:ext cx="1029824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Порфирины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высокосопряженные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молекулы, имеющие четыре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пиррольных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кольца, соединенных между собой метиленовыми группами        в ɑ-положении.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молекуле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порфирина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два протона, связанные с атомом азота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пиррольного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кольца, легко реагируют с атомом железа (кобальта) с образованием химической связи. Два других атома азота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пиррольных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циклов образуют с ионами металлов донорно-акцепторные связи. Образуется комплексное соединение. Например,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белковая часть связана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простетической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группой химической связью, а кислород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– донорно-акцепторной связью.</a:t>
            </a:r>
          </a:p>
          <a:p>
            <a:pPr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Координационное число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равняется 6. Каждый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пиррольный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цикл имеет свое расположение двойных связей и заместителей в β-положении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пиррольного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цикла.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6032" y="813734"/>
            <a:ext cx="5705855" cy="584775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Порфирина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Гема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1843314" y="2293257"/>
            <a:ext cx="63991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81125" y="722788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3" name="Rectangle 159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3" name="Rectangle 169"/>
          <p:cNvSpPr>
            <a:spLocks noChangeArrowheads="1"/>
          </p:cNvSpPr>
          <p:nvPr/>
        </p:nvSpPr>
        <p:spPr bwMode="auto">
          <a:xfrm>
            <a:off x="94504" y="5202936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0" name="Rectangle 186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bigenc.ru/media/2016/10/27/1235166631/%D0%93%D0%B5%D0%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411" y="2783804"/>
            <a:ext cx="4346816" cy="3952230"/>
          </a:xfrm>
          <a:prstGeom prst="rect">
            <a:avLst/>
          </a:prstGeom>
          <a:noFill/>
        </p:spPr>
      </p:pic>
      <p:pic>
        <p:nvPicPr>
          <p:cNvPr id="24578" name="Picture 2" descr="C:\Users\Admin\Desktop\Porphyrin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849" y="2782713"/>
            <a:ext cx="3960703" cy="395332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7465" y="6871355"/>
            <a:ext cx="7303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Порфирин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6372" y="1622690"/>
            <a:ext cx="86624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007366"/>
                </a:solidFill>
                <a:latin typeface="Times New Roman" pitchFamily="18" charset="0"/>
                <a:cs typeface="Times New Roman" pitchFamily="18" charset="0"/>
              </a:rPr>
              <a:t>Комплексные соединения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химические соединения, кристаллические решетки которых состоят из комплексных групп, образовавшихся в результате взаимодействия ионов или молекул, способных существовать самостоятельно.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6372" y="3461782"/>
            <a:ext cx="1010720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комплексном соединении есть комплексообразователь (центральный атом или центральный ион). Вокруг него расположены (координированы) в определенном порядке другие ионы, атомы или молекулы, которые называют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лигандами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Комплексообразователь связан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лигандами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полярной ковалентной связью по донорно-акцепторному механизму и образует внутреннюю сферу комплекса.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Центральный атом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акцептор электронной пары,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лиганды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доноры электронной пары. 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Внутреннюю сферу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формулах комплексных соединений записывают в квадратных скобках.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Внутренняя сфера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комплекса может быть нейтральной либо иметь положительный или отрицательный заряд.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большинстве случаев вокруг внутренней сферы образуется еще и внешняя сфера – из ионов, несвязанных непосредственно с центральным атомом или центральным ионом. Между внутренней и внешней сферами комплекса существует, как правило, ионная связь.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Число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лигандов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координирующихся вокруг центрального атома-комплексообразователя, определяет его координационное число (к.ч.).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2989" y="2942800"/>
            <a:ext cx="4032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Теория Альфреда Вернера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8326" y="940364"/>
            <a:ext cx="2167128" cy="584775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Антидоты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326" y="2283678"/>
            <a:ext cx="100951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Хелатный эффект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(повышенная устойчивость комплексных соединений 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полидентатными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лигандами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обусловливает широкое применение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полидентатных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лигандов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(комплексонов) для поддержания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металло-лигандного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гомеостаза и выведения из организма ионов токсических металлов.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В медицинской практике в качестве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антидотов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широко используются соли этилендиаминтетрауксусной кислоты (ЭДТА), среди которых наиболее доступной является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динатриевая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соль, известная как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трилон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ru-RU" sz="2800" dirty="0" smtClean="0"/>
              <a:t>.</a:t>
            </a:r>
            <a:r>
              <a:rPr lang="ru-RU" sz="2400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38125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389306" y="707151"/>
            <a:ext cx="86624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Схематически действие </a:t>
            </a:r>
            <a:r>
              <a:rPr lang="ru-RU" sz="3200" dirty="0" err="1" smtClean="0"/>
              <a:t>трилона</a:t>
            </a:r>
            <a:r>
              <a:rPr lang="ru-RU" sz="3200" dirty="0" smtClean="0"/>
              <a:t> Б при отравлении </a:t>
            </a:r>
            <a:r>
              <a:rPr lang="en-US" sz="3200" dirty="0" err="1" smtClean="0"/>
              <a:t>Pb</a:t>
            </a:r>
            <a:r>
              <a:rPr lang="ru-RU" sz="3200" baseline="30000" dirty="0" smtClean="0"/>
              <a:t>2+</a:t>
            </a:r>
            <a:r>
              <a:rPr lang="ru-RU" sz="3200" dirty="0" smtClean="0"/>
              <a:t> можно представить так: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830" y="1204686"/>
            <a:ext cx="10095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38125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 descr="https://studfile.net/html/2706/233/html_J19b1dUeiC.b5x0/htmlconvd-10xMTq68x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198" y="2321179"/>
            <a:ext cx="8496300" cy="1843314"/>
          </a:xfrm>
          <a:prstGeom prst="rect">
            <a:avLst/>
          </a:prstGeom>
          <a:noFill/>
        </p:spPr>
      </p:pic>
      <p:pic>
        <p:nvPicPr>
          <p:cNvPr id="12" name="Picture 2" descr="http://pharmacologylib.ru/books/item/f00/s00/z0000013/pic/000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221" y="4851876"/>
            <a:ext cx="8306254" cy="1567543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190786" y="6596486"/>
            <a:ext cx="11073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CaPbЭДТА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растворимый в воде, удаляется из организма почками.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Тетацин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довольно универсальным антидотом.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5427" y="757484"/>
            <a:ext cx="5120640" cy="584775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Комплексоны в медицине</a:t>
            </a:r>
            <a:r>
              <a:rPr lang="ru-RU" sz="3200" dirty="0" smtClean="0"/>
              <a:t>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830" y="1204686"/>
            <a:ext cx="10095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38125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92416"/>
              </p:ext>
            </p:extLst>
          </p:nvPr>
        </p:nvGraphicFramePr>
        <p:xfrm>
          <a:off x="417290" y="2185414"/>
          <a:ext cx="9857231" cy="5192013"/>
        </p:xfrm>
        <a:graphic>
          <a:graphicData uri="http://schemas.openxmlformats.org/drawingml/2006/table">
            <a:tbl>
              <a:tblPr/>
              <a:tblGrid>
                <a:gridCol w="3907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5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5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Болезнь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Металл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Применяющиеся комплексоны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1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Гемохроматоз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гемосидероз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интоксикация железом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Дефероксамин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пеницилламин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Катаракта, атеросклероз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Ca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Трилон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Б,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пеницилламин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Болезнь Вильсона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Смесь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пеницилламин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тетацин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Болезнь «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итаи-итаи-био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Cd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Криптанд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тетацин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БАЛ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Болезнь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Минимата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Hg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Тетацин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пеницилламин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Интоксикация плутонием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Pu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Пентацин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Свинцовая интоксикация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БАЛ,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тетацин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Бериллиоз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бериллиевый рахит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Be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Алюминон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6784" y="766849"/>
            <a:ext cx="4951288" cy="584775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Комплексные соединения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81945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457200"/>
            <a:ext cx="63991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1843314" y="2293257"/>
            <a:ext cx="63991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81125" y="722788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3" name="Rectangle 159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3" name="Rectangle 169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0" name="Rectangle 186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506857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6784" y="2057242"/>
            <a:ext cx="10298243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Комплексным соединением является и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600" b="1" i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цианокобаламин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), который благоприятствует нормальному кровообразованию. </a:t>
            </a:r>
          </a:p>
          <a:p>
            <a:pPr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витамине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комплексообразователем является ион кобальта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), координационное число равняется 6. </a:t>
            </a:r>
          </a:p>
          <a:p>
            <a:pPr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Структура его подобна структуре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порфирину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корриновое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кольцо имеет на одну группу –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= меньше.</a:t>
            </a:r>
          </a:p>
          <a:p>
            <a:pPr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Существует мнение, что все ионы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600" baseline="30000" dirty="0" smtClean="0"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организме связаны с витамином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который принимает участие в процессах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метилирования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(например, при образовании холина, адреналина, креатина,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тимина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Полностью механизм действия витамина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процессе кровообразования не установлен.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2724" y="688979"/>
            <a:ext cx="4960432" cy="584775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Комплексные соединения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81945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457200"/>
            <a:ext cx="63991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1843314" y="2293257"/>
            <a:ext cx="63991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81125" y="722788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3" name="Rectangle 159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3" name="Rectangle 169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0" name="Rectangle 186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506857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6784" y="1898508"/>
            <a:ext cx="1029824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Специфические функции микроэлементов в живом организме связаны 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комплексообразованием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между белками и ионами металлов.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С течением времени они разрушаются, и остатки протеинов, ионы металлов выводятся из организма, но при этом ионы металлов могут опять включаться в процесс метаболизма.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К группе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металлопротеидов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относят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хлоросодержащие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комплексные соединения. Ионом комплексообразователем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хлорофиле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является ион магния, 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лигандами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пиррольные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кольца.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Хлорофилл в процессе биосинтеза поглощает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воду, превращая их в сложные органические соединения (крахмал, сахарозу).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Функция меди в организме человека довольна значима. Медь входит в состав окислительного фермента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цитохромоксидазы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эквивалентных количествах с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простетическими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группами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Медь входит в состав комплексных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соединенийимногих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других ферментов, которые, например, катализируют окисление аскорбиновой кислоты (витамин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дигидроаскорбиновую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кислоту; окислительное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дезаминирование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ɑ-аминокислот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7964" y="821492"/>
            <a:ext cx="4965192" cy="584775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Комплексные соединения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81945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457200"/>
            <a:ext cx="63991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1843314" y="2293257"/>
            <a:ext cx="63991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81125" y="7227888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3" name="Rectangle 159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3" name="Rectangle 169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0" name="Rectangle 186"/>
          <p:cNvSpPr>
            <a:spLocks noChangeArrowheads="1"/>
          </p:cNvSpPr>
          <p:nvPr/>
        </p:nvSpPr>
        <p:spPr bwMode="auto">
          <a:xfrm>
            <a:off x="0" y="45720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506857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6784" y="2413206"/>
            <a:ext cx="1029824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Для цинка характерно образование комплексных соединений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кислородо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-, азотосодержащими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лигандами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имеющих чаще всего координационное число 4 и 6.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Цинк принимает участие в переносе электронов в дыхательной цепи. Он также непосредственно принимает участие в регулировании генов.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Найдено семейство сайт-специфических ДНК-соединительных белков типа «цинковые пальцы», которые состоят из доменов, повторяющихся через каждые 30 ɑ-аминокислот.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Домены складываются в одну структурную единицу около цинка, связанного с 2 остатками цистеина и 2 остатками гистидина.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«Цинковые пальцы» различают специфическую последовательность ДНК и связываются с ней соответствующей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конформацией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изгибами спирали ДНК.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" y="2148"/>
            <a:ext cx="10691513" cy="75553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2213" y="3846062"/>
            <a:ext cx="5441897" cy="165881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5400" dirty="0">
                <a:latin typeface="Austin Cyr Bold" panose="02020803070702030403" pitchFamily="18" charset="-52"/>
              </a:rPr>
              <a:t>БЛАГОДАРЮ </a:t>
            </a:r>
            <a:br>
              <a:rPr lang="ru-RU" sz="5400" dirty="0">
                <a:latin typeface="Austin Cyr Bold" panose="02020803070702030403" pitchFamily="18" charset="-52"/>
              </a:rPr>
            </a:br>
            <a:r>
              <a:rPr lang="ru-RU" sz="5400" dirty="0">
                <a:latin typeface="Austin Cyr Bold" panose="02020803070702030403" pitchFamily="18" charset="-52"/>
              </a:rPr>
              <a:t>ЗА УДЕЛЁННОЕ ВРЕМЯ!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9816578" y="7160980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latin typeface="Alegreya Sans" panose="00000500000000000000" pitchFamily="2" charset="0"/>
              </a:rPr>
              <a:t>2022</a:t>
            </a:r>
            <a:r>
              <a:rPr lang="ru-RU" sz="1800" dirty="0" smtClean="0">
                <a:solidFill>
                  <a:srgbClr val="E5C78C"/>
                </a:solidFill>
                <a:latin typeface="Alegreya Sans" panose="00000500000000000000" pitchFamily="2" charset="0"/>
              </a:rPr>
              <a:t> </a:t>
            </a:r>
            <a:endParaRPr lang="ru-RU" sz="1800" dirty="0">
              <a:solidFill>
                <a:srgbClr val="E5C78C"/>
              </a:solidFill>
              <a:latin typeface="Alegreya Sans" panose="000005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58590E-2D12-4AAE-8CB4-92F204A60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603" y="651213"/>
            <a:ext cx="3599695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5575" y="1922369"/>
            <a:ext cx="9711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Строение комплексных соединений, на примере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гексацианоферрата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калия можно изобразить так: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296" y="2986264"/>
            <a:ext cx="10691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центральный ион, или комплексообразователь;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лиганды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 - внутренняя сфера, ее заряд -4;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внешняя сфера; координационное число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­- 6.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Заряд комплексного иона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(внутренней сферы) определяется двумя путями.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Он равен: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Алгебраической сумме зарядов частиц, его образующих: +2 + (-6) = -4;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Заряду внешней сферы с противоположным знаком (-4).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9325" y="3639312"/>
            <a:ext cx="2033162" cy="49348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38125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https://st2.depositphotos.com/3643473/6205/i/450/depositphotos_62059387-stock-photo-3d-man-presenting-at-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mages.ua.prom.st/2139396298_w640_h640_-bez-kategori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80" y="2693130"/>
            <a:ext cx="1902924" cy="19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328" y="1838572"/>
            <a:ext cx="7695946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По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принадлежности к определенному классу соединений: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748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комплексные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кислоты –</a:t>
            </a:r>
            <a:r>
              <a:rPr lang="ru-RU" sz="20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[SiF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</a:t>
            </a:r>
            <a:r>
              <a:rPr lang="ru-RU" sz="20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H[AuCl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];</a:t>
            </a:r>
          </a:p>
          <a:p>
            <a:pPr marL="19748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комплексные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основания –</a:t>
            </a:r>
            <a:r>
              <a:rPr lang="ru-RU" sz="20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Ag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(NH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]OH;</a:t>
            </a:r>
          </a:p>
          <a:p>
            <a:pPr marL="19748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комплексные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соли –</a:t>
            </a:r>
            <a:r>
              <a:rPr lang="ru-RU" sz="20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(CN)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</a:t>
            </a:r>
            <a:r>
              <a:rPr lang="ru-RU" sz="20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[HgI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</a:t>
            </a:r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(H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O)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]Cl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888" y="615193"/>
            <a:ext cx="6025896" cy="646331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Классификация комплексных соединений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mypresentation.ru/documents_6/55d9c359d0b29138c2068890cb51dad9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61" y="3671284"/>
            <a:ext cx="5184521" cy="38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5951" y="73152"/>
            <a:ext cx="2155862" cy="20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3830" y="1204686"/>
            <a:ext cx="10095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38125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2522" y="1344169"/>
            <a:ext cx="862148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78877"/>
                </a:solidFill>
                <a:latin typeface="Times New Roman" pitchFamily="18" charset="0"/>
                <a:cs typeface="Times New Roman" pitchFamily="18" charset="0"/>
              </a:rPr>
              <a:t>В зависимости от знака электрического заряда внутренней сферы все известные координационные соединения можно разделить на три класса :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Катионные комплексы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(внутренняя сфера имеет положительный заряд). Например,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хлорид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тетраамминцинка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Анионные комплексы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(внутренняя сфера имеет отрицательный заряд). Например,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гексагидроксоалюминат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калия.   </a:t>
            </a:r>
          </a:p>
          <a:p>
            <a:pPr lvl="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Нейтральные комплексы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Например,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дихлородиамминплатина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dirty="0" smtClean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5268" y="3941945"/>
            <a:ext cx="1695297" cy="483302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2074" y="5671952"/>
            <a:ext cx="1553029" cy="461438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1410" y="6981138"/>
            <a:ext cx="1674358" cy="405692"/>
          </a:xfrm>
          <a:prstGeom prst="rect">
            <a:avLst/>
          </a:prstGeom>
          <a:noFill/>
        </p:spPr>
      </p:pic>
      <p:pic>
        <p:nvPicPr>
          <p:cNvPr id="1032" name="Picture 8" descr="https://images.ua.prom.st/1052775068_1052775068.jpg?PIMAGE_ID=10527750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555" y="5161816"/>
            <a:ext cx="1813983" cy="23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3830" y="1204686"/>
            <a:ext cx="10095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38125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3830" y="889418"/>
            <a:ext cx="1001485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 зависимости от природы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лигандов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комплексные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соединения классифицируют так: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Соединения,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лигандами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которых являются кислотные остатки, относят к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ацидокомплексам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Например, 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гексацианоферрат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калия.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Соединения,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лигандами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которых является вода, относят к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аквакомплексам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Например,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хлорид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гексааквахрома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Соединения,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лигандами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которых являются гидроксид-ионы, относят к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гидроксокомплексам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Например, 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тетрагидроксоцинкат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калия.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Соединения,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лигандами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которых является аммиак и его производные, относят к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амминокомплексам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Например, </a:t>
            </a: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сульфат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тетраамминмеди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575" y="3917187"/>
            <a:ext cx="1698170" cy="362857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9088" y="2670326"/>
            <a:ext cx="1364342" cy="331151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238125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3013" y="5182867"/>
            <a:ext cx="1280695" cy="393529"/>
          </a:xfrm>
          <a:prstGeom prst="rect">
            <a:avLst/>
          </a:prstGeom>
          <a:noFill/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8026" y="6521994"/>
            <a:ext cx="1562327" cy="317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5499" y="210312"/>
            <a:ext cx="2155862" cy="20997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9837" y="312737"/>
            <a:ext cx="78777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 err="1">
                <a:solidFill>
                  <a:srgbClr val="0788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Лигандами</a:t>
            </a:r>
            <a:r>
              <a:rPr lang="ru-RU" sz="1600" b="1" i="1" dirty="0">
                <a:solidFill>
                  <a:srgbClr val="0788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могут быть</a:t>
            </a:r>
            <a:r>
              <a:rPr lang="en-US" sz="1600" b="1" i="1" dirty="0">
                <a:solidFill>
                  <a:srgbClr val="07887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7887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Анионы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(Cl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OH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CN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NCS</a:t>
            </a:r>
            <a:r>
              <a:rPr lang="en-US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Полярные молекулы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др.).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Неполярные, но хорошо поляризующиеся молекулы органических соединений 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этилендиамин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мочевина и др.).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Неполярные, но плохо поляризующиеся молекулы органических соединений (бензол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6" descr="https://uprostim.com/wp-content/uploads/2021/03/anime_1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9837" y="3103295"/>
            <a:ext cx="94366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8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 err="1" smtClean="0">
                <a:solidFill>
                  <a:srgbClr val="0084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Дентатность</a:t>
            </a:r>
            <a:r>
              <a:rPr lang="ru-RU" sz="1600" b="1" i="1" dirty="0" smtClean="0">
                <a:solidFill>
                  <a:srgbClr val="0084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84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лиганда</a:t>
            </a:r>
            <a:r>
              <a:rPr lang="ru-RU" sz="1600" b="1" i="1" dirty="0">
                <a:solidFill>
                  <a:srgbClr val="00847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число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донорных центров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лигандов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участвующих в координации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этому признаку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лиганды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делятся на моно-,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-, …,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полидентатные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815" algn="just">
              <a:lnSpc>
                <a:spcPct val="150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различают </a:t>
            </a:r>
            <a:r>
              <a:rPr lang="ru-RU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лиганды</a:t>
            </a:r>
            <a:r>
              <a:rPr lang="en-US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монодентатные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CN</a:t>
            </a:r>
            <a:r>
              <a:rPr lang="ru-RU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r>
              <a:rPr lang="ru-RU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r>
              <a:rPr lang="ru-RU" sz="16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(цианид- и галогенид-ионы могут быть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бидентатными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лигандами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например в мостиковых комплексах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бидентатные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NH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–CH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–CH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–NH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NH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–CH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–CH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–OH;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полидентатные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например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этилендиаминтетраацетат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(ЭДТА)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 algn="just"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(HOOCCH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N(CH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N(CH</a:t>
            </a:r>
            <a:r>
              <a:rPr lang="en-US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COOH)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8" descr="https://coolsen.ru/wp-content/uploads/2021/12/5-20211207_133018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https://coolsen.ru/wp-content/uploads/2021/12/5-20211207_133018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90" y="5273344"/>
            <a:ext cx="2450878" cy="18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2374" y="1807357"/>
            <a:ext cx="8424128" cy="584775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Наиболее активные комплексообразователи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826" y="2968817"/>
            <a:ext cx="1042416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	</a:t>
            </a:r>
            <a:r>
              <a:rPr lang="ru-RU" sz="2500" dirty="0" smtClean="0"/>
              <a:t>Платиновые металлы (</a:t>
            </a:r>
            <a:r>
              <a:rPr lang="en-US" sz="2500" dirty="0" smtClean="0"/>
              <a:t>Pt</a:t>
            </a:r>
            <a:r>
              <a:rPr lang="ru-RU" sz="2500" dirty="0" smtClean="0"/>
              <a:t>, </a:t>
            </a:r>
            <a:r>
              <a:rPr lang="en-US" sz="2500" dirty="0" err="1" smtClean="0"/>
              <a:t>Pd</a:t>
            </a:r>
            <a:r>
              <a:rPr lang="ru-RU" sz="2500" dirty="0" smtClean="0"/>
              <a:t>), элементы семейства железа (</a:t>
            </a:r>
            <a:r>
              <a:rPr lang="en-US" sz="2500" dirty="0" smtClean="0"/>
              <a:t>Fe</a:t>
            </a:r>
            <a:r>
              <a:rPr lang="ru-RU" sz="2500" dirty="0" smtClean="0"/>
              <a:t>, </a:t>
            </a:r>
            <a:r>
              <a:rPr lang="en-US" sz="2500" dirty="0" smtClean="0"/>
              <a:t>Co</a:t>
            </a:r>
            <a:r>
              <a:rPr lang="ru-RU" sz="2500" dirty="0" smtClean="0"/>
              <a:t>, </a:t>
            </a:r>
            <a:r>
              <a:rPr lang="en-US" sz="2500" dirty="0" smtClean="0"/>
              <a:t>Ni</a:t>
            </a:r>
            <a:r>
              <a:rPr lang="ru-RU" sz="2500" dirty="0" smtClean="0"/>
              <a:t>),</a:t>
            </a:r>
          </a:p>
          <a:p>
            <a:r>
              <a:rPr lang="ru-RU" sz="2500" dirty="0" smtClean="0"/>
              <a:t> подгруппы меди (</a:t>
            </a:r>
            <a:r>
              <a:rPr lang="en-US" sz="2500" dirty="0" smtClean="0"/>
              <a:t>Cu</a:t>
            </a:r>
            <a:r>
              <a:rPr lang="ru-RU" sz="2500" dirty="0" smtClean="0"/>
              <a:t>, </a:t>
            </a:r>
            <a:r>
              <a:rPr lang="en-US" sz="2500" dirty="0" smtClean="0"/>
              <a:t>Ag</a:t>
            </a:r>
            <a:r>
              <a:rPr lang="ru-RU" sz="2500" dirty="0" smtClean="0"/>
              <a:t>, </a:t>
            </a:r>
            <a:r>
              <a:rPr lang="en-US" sz="2500" dirty="0" smtClean="0"/>
              <a:t>Au</a:t>
            </a:r>
            <a:r>
              <a:rPr lang="ru-RU" sz="2500" dirty="0" smtClean="0"/>
              <a:t>), цинка (</a:t>
            </a:r>
            <a:r>
              <a:rPr lang="en-US" sz="2500" dirty="0" smtClean="0"/>
              <a:t>Zn</a:t>
            </a:r>
            <a:r>
              <a:rPr lang="ru-RU" sz="2500" dirty="0" smtClean="0"/>
              <a:t>, </a:t>
            </a:r>
            <a:r>
              <a:rPr lang="en-US" sz="2500" dirty="0" smtClean="0"/>
              <a:t>Cd</a:t>
            </a:r>
            <a:r>
              <a:rPr lang="ru-RU" sz="2500" dirty="0" smtClean="0"/>
              <a:t>, </a:t>
            </a:r>
            <a:r>
              <a:rPr lang="en-US" sz="2500" dirty="0" smtClean="0"/>
              <a:t>Hg</a:t>
            </a:r>
            <a:r>
              <a:rPr lang="ru-RU" sz="2500" dirty="0" smtClean="0"/>
              <a:t>),  т.е. элементы с незавершенным или 18-электронным внешним энергетическим уровнем.</a:t>
            </a:r>
          </a:p>
          <a:p>
            <a:r>
              <a:rPr lang="ru-RU" sz="2500" dirty="0"/>
              <a:t>	</a:t>
            </a:r>
            <a:r>
              <a:rPr lang="ru-RU" sz="2500" dirty="0" smtClean="0"/>
              <a:t>Наименьшую способность к </a:t>
            </a:r>
            <a:r>
              <a:rPr lang="ru-RU" sz="2500" dirty="0" err="1" smtClean="0"/>
              <a:t>комплексообразованию</a:t>
            </a:r>
            <a:r>
              <a:rPr lang="ru-RU" sz="2500" dirty="0" smtClean="0"/>
              <a:t> проявляют щелочные и щелочноземельные металлы. </a:t>
            </a:r>
          </a:p>
          <a:p>
            <a:r>
              <a:rPr lang="ru-RU" sz="2500" dirty="0" smtClean="0"/>
              <a:t>	Центральными атомами в комплексных соединениях могут быть также неметаллы, например бор          </a:t>
            </a:r>
          </a:p>
          <a:p>
            <a:r>
              <a:rPr lang="ru-RU" sz="2500" dirty="0" smtClean="0"/>
              <a:t>кремний                           и др.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38125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9582" y="5740255"/>
            <a:ext cx="972457" cy="362857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2825" y="5300243"/>
            <a:ext cx="1003227" cy="440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1259" y="0"/>
            <a:ext cx="2155862" cy="2099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980758"/>
            <a:ext cx="8662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Координационные числа в различных комплексных соединениях изменяются периодически от 2 до 12.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8593" y="2192798"/>
            <a:ext cx="9267370" cy="461665"/>
          </a:xfrm>
          <a:prstGeom prst="rect">
            <a:avLst/>
          </a:prstGeom>
          <a:solidFill>
            <a:srgbClr val="0084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Зависимость значений координационных чисел от номера периода</a:t>
            </a:r>
            <a:r>
              <a:rPr lang="ru-RU" sz="2400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38125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33134"/>
              </p:ext>
            </p:extLst>
          </p:nvPr>
        </p:nvGraphicFramePr>
        <p:xfrm>
          <a:off x="715849" y="2909481"/>
          <a:ext cx="9260114" cy="4516528"/>
        </p:xfrm>
        <a:graphic>
          <a:graphicData uri="http://schemas.openxmlformats.org/drawingml/2006/table">
            <a:tbl>
              <a:tblPr/>
              <a:tblGrid>
                <a:gridCol w="2984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Координационное число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2, 3, 4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2, 3, 4, 5, 6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2, 3, 4, 5, 6, 7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2, 3, 4, 5, 6, 7, 8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2, 3, 4, 5, 6, 7, 8, 9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VII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2, 3, 4, 5, 6, 7, 8, 9, 10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</TotalTime>
  <Words>866</Words>
  <Application>Microsoft Office PowerPoint</Application>
  <PresentationFormat>Произвольный</PresentationFormat>
  <Paragraphs>559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Alegreya Sans</vt:lpstr>
      <vt:lpstr>Alegreya Sans Medium</vt:lpstr>
      <vt:lpstr>Arial</vt:lpstr>
      <vt:lpstr>Austin Cyr Bold</vt:lpstr>
      <vt:lpstr>Calibri</vt:lpstr>
      <vt:lpstr>Calibri Light</vt:lpstr>
      <vt:lpstr>Cambria Math</vt:lpstr>
      <vt:lpstr>Symbol</vt:lpstr>
      <vt:lpstr>Times New Roman</vt:lpstr>
      <vt:lpstr>Тема Office</vt:lpstr>
      <vt:lpstr>Комплексные соединения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УДЕЛЁННОЕ ВРЕМЯ!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рейтингов вузов</dc:title>
  <dc:creator>Рафаэль Зейналлы</dc:creator>
  <cp:lastModifiedBy>MyPC</cp:lastModifiedBy>
  <cp:revision>141</cp:revision>
  <dcterms:created xsi:type="dcterms:W3CDTF">2020-07-13T07:57:52Z</dcterms:created>
  <dcterms:modified xsi:type="dcterms:W3CDTF">2023-09-17T09:04:34Z</dcterms:modified>
</cp:coreProperties>
</file>