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7" r:id="rId10"/>
    <p:sldId id="281" r:id="rId11"/>
    <p:sldId id="278" r:id="rId12"/>
    <p:sldId id="279" r:id="rId13"/>
    <p:sldId id="282" r:id="rId14"/>
    <p:sldId id="283" r:id="rId15"/>
    <p:sldId id="284" r:id="rId16"/>
    <p:sldId id="285" r:id="rId17"/>
    <p:sldId id="286" r:id="rId18"/>
    <p:sldId id="28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3825-4E1A-411A-8D06-759BAD61DFA3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BF87D-3268-437A-9236-1FD24327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4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4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0502" y="5157192"/>
            <a:ext cx="3384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к.х.н., доцент кафедры химии </a:t>
            </a:r>
            <a:r>
              <a:rPr kumimoji="0"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Танкабекян</a:t>
            </a:r>
            <a:r>
              <a:rPr kumimoji="0"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 Н.А.</a:t>
            </a:r>
            <a:endParaRPr kumimoji="0"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966155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Физикохимия дисперсных систем и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растворов </a:t>
            </a:r>
            <a:r>
              <a:rPr lang="ru-RU" sz="2400" b="1" dirty="0">
                <a:latin typeface="Monotype Corsiva" panose="03010101010201010101" pitchFamily="66" charset="0"/>
              </a:rPr>
              <a:t>высокомолекулярных соединений.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406" y="116596"/>
            <a:ext cx="3956806" cy="669661"/>
          </a:xfrm>
        </p:spPr>
        <p:txBody>
          <a:bodyPr/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Биологические системы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2845" y="2515895"/>
            <a:ext cx="3139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2845" y="5443325"/>
            <a:ext cx="68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450357" y="6491926"/>
            <a:ext cx="4670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Рис.3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Возникновение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онкотического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давления</a:t>
            </a:r>
          </a:p>
        </p:txBody>
      </p:sp>
      <p:pic>
        <p:nvPicPr>
          <p:cNvPr id="1026" name="Picture 2" descr="https://stihi.ru/pics/2021/02/16/2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70" y="5812657"/>
            <a:ext cx="1526559" cy="10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2243" y="980042"/>
            <a:ext cx="7374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Часть осмотического давления крови, обусловленная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высокомолекулярными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соединениями, в основном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белками, называется </a:t>
            </a: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онкотическим</a:t>
            </a:r>
            <a:r>
              <a:rPr lang="ru-RU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давлением. </a:t>
            </a:r>
            <a:endParaRPr lang="ru-RU" b="1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!!!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Оно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невелико, составляя в норме всего около 0,5% суммарного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осмотического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давления плазмы крови (0,04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атм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или 2,5–4,0 кПа), и тем не менее играет важную роль в биологических процессах.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230968" y="2912323"/>
            <a:ext cx="5293360" cy="3469005"/>
            <a:chOff x="0" y="0"/>
            <a:chExt cx="5293914" cy="3469053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9455" y="0"/>
              <a:ext cx="4640276" cy="3077155"/>
              <a:chOff x="0" y="0"/>
              <a:chExt cx="4640276" cy="3077155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214685" y="0"/>
                <a:ext cx="4333875" cy="3077155"/>
                <a:chOff x="0" y="0"/>
                <a:chExt cx="4333875" cy="3077155"/>
              </a:xfrm>
            </p:grpSpPr>
            <p:grpSp>
              <p:nvGrpSpPr>
                <p:cNvPr id="83" name="Группа 82"/>
                <p:cNvGrpSpPr/>
                <p:nvPr/>
              </p:nvGrpSpPr>
              <p:grpSpPr>
                <a:xfrm>
                  <a:off x="0" y="0"/>
                  <a:ext cx="4333875" cy="2000250"/>
                  <a:chOff x="0" y="0"/>
                  <a:chExt cx="4333875" cy="2000250"/>
                </a:xfrm>
              </p:grpSpPr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>
                    <a:off x="0" y="0"/>
                    <a:ext cx="0" cy="200025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>
                    <a:off x="0" y="2000250"/>
                    <a:ext cx="4333875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2" name="Группа 91"/>
                  <p:cNvGrpSpPr/>
                  <p:nvPr/>
                </p:nvGrpSpPr>
                <p:grpSpPr>
                  <a:xfrm>
                    <a:off x="0" y="133350"/>
                    <a:ext cx="4200525" cy="1752600"/>
                    <a:chOff x="0" y="0"/>
                    <a:chExt cx="4333875" cy="1504950"/>
                  </a:xfrm>
                </p:grpSpPr>
                <p:cxnSp>
                  <p:nvCxnSpPr>
                    <p:cNvPr id="228" name="Прямая соединительная линия 227"/>
                    <p:cNvCxnSpPr/>
                    <p:nvPr/>
                  </p:nvCxnSpPr>
                  <p:spPr>
                    <a:xfrm>
                      <a:off x="0" y="0"/>
                      <a:ext cx="4333875" cy="11811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Прямая соединительная линия 228"/>
                    <p:cNvCxnSpPr/>
                    <p:nvPr/>
                  </p:nvCxnSpPr>
                  <p:spPr>
                    <a:xfrm>
                      <a:off x="0" y="76200"/>
                      <a:ext cx="4333875" cy="14287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0" y="133350"/>
                    <a:ext cx="4215756" cy="1744357"/>
                    <a:chOff x="0" y="0"/>
                    <a:chExt cx="4215756" cy="1744357"/>
                  </a:xfrm>
                </p:grpSpPr>
                <p:grpSp>
                  <p:nvGrpSpPr>
                    <p:cNvPr id="94" name="Группа 93"/>
                    <p:cNvGrpSpPr/>
                    <p:nvPr/>
                  </p:nvGrpSpPr>
                  <p:grpSpPr>
                    <a:xfrm>
                      <a:off x="0" y="0"/>
                      <a:ext cx="145586" cy="151465"/>
                      <a:chOff x="0" y="0"/>
                      <a:chExt cx="145586" cy="151465"/>
                    </a:xfrm>
                  </p:grpSpPr>
                  <p:cxnSp>
                    <p:nvCxnSpPr>
                      <p:cNvPr id="224" name="Прямая соединительная линия 223"/>
                      <p:cNvCxnSpPr/>
                      <p:nvPr/>
                    </p:nvCxnSpPr>
                    <p:spPr>
                      <a:xfrm>
                        <a:off x="0" y="0"/>
                        <a:ext cx="36463" cy="10378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Прямая соединительная линия 224"/>
                      <p:cNvCxnSpPr/>
                      <p:nvPr/>
                    </p:nvCxnSpPr>
                    <p:spPr>
                      <a:xfrm>
                        <a:off x="36463" y="16829"/>
                        <a:ext cx="36463" cy="10378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Прямая соединительная линия 225"/>
                      <p:cNvCxnSpPr/>
                      <p:nvPr/>
                    </p:nvCxnSpPr>
                    <p:spPr>
                      <a:xfrm>
                        <a:off x="72927" y="16829"/>
                        <a:ext cx="36195" cy="12001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Прямая соединительная линия 226"/>
                      <p:cNvCxnSpPr/>
                      <p:nvPr/>
                    </p:nvCxnSpPr>
                    <p:spPr>
                      <a:xfrm>
                        <a:off x="109391" y="30854"/>
                        <a:ext cx="36195" cy="12061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" name="Группа 94"/>
                    <p:cNvGrpSpPr/>
                    <p:nvPr/>
                  </p:nvGrpSpPr>
                  <p:grpSpPr>
                    <a:xfrm>
                      <a:off x="142875" y="57150"/>
                      <a:ext cx="145586" cy="151465"/>
                      <a:chOff x="0" y="0"/>
                      <a:chExt cx="145586" cy="151465"/>
                    </a:xfrm>
                  </p:grpSpPr>
                  <p:cxnSp>
                    <p:nvCxnSpPr>
                      <p:cNvPr id="220" name="Прямая соединительная линия 219"/>
                      <p:cNvCxnSpPr/>
                      <p:nvPr/>
                    </p:nvCxnSpPr>
                    <p:spPr>
                      <a:xfrm>
                        <a:off x="0" y="0"/>
                        <a:ext cx="36463" cy="10378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Прямая соединительная линия 220"/>
                      <p:cNvCxnSpPr/>
                      <p:nvPr/>
                    </p:nvCxnSpPr>
                    <p:spPr>
                      <a:xfrm>
                        <a:off x="36420" y="0"/>
                        <a:ext cx="36420" cy="12034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Прямая соединительная линия 221"/>
                      <p:cNvCxnSpPr/>
                      <p:nvPr/>
                    </p:nvCxnSpPr>
                    <p:spPr>
                      <a:xfrm>
                        <a:off x="72927" y="16829"/>
                        <a:ext cx="36195" cy="12001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Прямая соединительная линия 222"/>
                      <p:cNvCxnSpPr/>
                      <p:nvPr/>
                    </p:nvCxnSpPr>
                    <p:spPr>
                      <a:xfrm>
                        <a:off x="109391" y="30854"/>
                        <a:ext cx="36195" cy="12061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6" name="Группа 95"/>
                    <p:cNvGrpSpPr/>
                    <p:nvPr/>
                  </p:nvGrpSpPr>
                  <p:grpSpPr>
                    <a:xfrm>
                      <a:off x="295275" y="104775"/>
                      <a:ext cx="145586" cy="151465"/>
                      <a:chOff x="0" y="0"/>
                      <a:chExt cx="145586" cy="151465"/>
                    </a:xfrm>
                  </p:grpSpPr>
                  <p:cxnSp>
                    <p:nvCxnSpPr>
                      <p:cNvPr id="216" name="Прямая соединительная линия 215"/>
                      <p:cNvCxnSpPr/>
                      <p:nvPr/>
                    </p:nvCxnSpPr>
                    <p:spPr>
                      <a:xfrm>
                        <a:off x="0" y="0"/>
                        <a:ext cx="36420" cy="11981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Прямая соединительная линия 216"/>
                      <p:cNvCxnSpPr/>
                      <p:nvPr/>
                    </p:nvCxnSpPr>
                    <p:spPr>
                      <a:xfrm>
                        <a:off x="36334" y="0"/>
                        <a:ext cx="36507" cy="1365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Прямая соединительная линия 217"/>
                      <p:cNvCxnSpPr/>
                      <p:nvPr/>
                    </p:nvCxnSpPr>
                    <p:spPr>
                      <a:xfrm>
                        <a:off x="72927" y="16829"/>
                        <a:ext cx="36195" cy="12001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Прямая соединительная линия 218"/>
                      <p:cNvCxnSpPr/>
                      <p:nvPr/>
                    </p:nvCxnSpPr>
                    <p:spPr>
                      <a:xfrm>
                        <a:off x="109391" y="30854"/>
                        <a:ext cx="36195" cy="12061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" name="Группа 96"/>
                    <p:cNvGrpSpPr/>
                    <p:nvPr/>
                  </p:nvGrpSpPr>
                  <p:grpSpPr>
                    <a:xfrm>
                      <a:off x="438150" y="152400"/>
                      <a:ext cx="159880" cy="171099"/>
                      <a:chOff x="0" y="0"/>
                      <a:chExt cx="145586" cy="151465"/>
                    </a:xfrm>
                  </p:grpSpPr>
                  <p:cxnSp>
                    <p:nvCxnSpPr>
                      <p:cNvPr id="212" name="Прямая соединительная линия 211"/>
                      <p:cNvCxnSpPr/>
                      <p:nvPr/>
                    </p:nvCxnSpPr>
                    <p:spPr>
                      <a:xfrm>
                        <a:off x="0" y="0"/>
                        <a:ext cx="36420" cy="11981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Прямая соединительная линия 212"/>
                      <p:cNvCxnSpPr/>
                      <p:nvPr/>
                    </p:nvCxnSpPr>
                    <p:spPr>
                      <a:xfrm>
                        <a:off x="36334" y="0"/>
                        <a:ext cx="36507" cy="1365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Прямая соединительная линия 213"/>
                      <p:cNvCxnSpPr/>
                      <p:nvPr/>
                    </p:nvCxnSpPr>
                    <p:spPr>
                      <a:xfrm>
                        <a:off x="72927" y="16829"/>
                        <a:ext cx="36195" cy="12001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Прямая соединительная линия 214"/>
                      <p:cNvCxnSpPr/>
                      <p:nvPr/>
                    </p:nvCxnSpPr>
                    <p:spPr>
                      <a:xfrm>
                        <a:off x="109391" y="30854"/>
                        <a:ext cx="36195" cy="12061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8" name="Группа 97"/>
                    <p:cNvGrpSpPr/>
                    <p:nvPr/>
                  </p:nvGrpSpPr>
                  <p:grpSpPr>
                    <a:xfrm>
                      <a:off x="600075" y="190500"/>
                      <a:ext cx="159385" cy="185419"/>
                      <a:chOff x="-452" y="-13233"/>
                      <a:chExt cx="145586" cy="164415"/>
                    </a:xfrm>
                  </p:grpSpPr>
                  <p:cxnSp>
                    <p:nvCxnSpPr>
                      <p:cNvPr id="208" name="Прямая соединительная линия 207"/>
                      <p:cNvCxnSpPr/>
                      <p:nvPr/>
                    </p:nvCxnSpPr>
                    <p:spPr>
                      <a:xfrm>
                        <a:off x="-452" y="-13233"/>
                        <a:ext cx="36872" cy="13304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Прямая соединительная линия 208"/>
                      <p:cNvCxnSpPr/>
                      <p:nvPr/>
                    </p:nvCxnSpPr>
                    <p:spPr>
                      <a:xfrm>
                        <a:off x="36334" y="0"/>
                        <a:ext cx="36507" cy="1365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0" name="Прямая соединительная линия 209"/>
                      <p:cNvCxnSpPr/>
                      <p:nvPr/>
                    </p:nvCxnSpPr>
                    <p:spPr>
                      <a:xfrm>
                        <a:off x="72927" y="16829"/>
                        <a:ext cx="36195" cy="134353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1" name="Прямая соединительная линия 210"/>
                      <p:cNvCxnSpPr/>
                      <p:nvPr/>
                    </p:nvCxnSpPr>
                    <p:spPr>
                      <a:xfrm>
                        <a:off x="109051" y="30778"/>
                        <a:ext cx="36083" cy="12040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9" name="Группа 98"/>
                    <p:cNvGrpSpPr/>
                    <p:nvPr/>
                  </p:nvGrpSpPr>
                  <p:grpSpPr>
                    <a:xfrm>
                      <a:off x="752475" y="238125"/>
                      <a:ext cx="159385" cy="207563"/>
                      <a:chOff x="-452" y="-13233"/>
                      <a:chExt cx="145586" cy="164415"/>
                    </a:xfrm>
                  </p:grpSpPr>
                  <p:cxnSp>
                    <p:nvCxnSpPr>
                      <p:cNvPr id="204" name="Прямая соединительная линия 203"/>
                      <p:cNvCxnSpPr/>
                      <p:nvPr/>
                    </p:nvCxnSpPr>
                    <p:spPr>
                      <a:xfrm>
                        <a:off x="-452" y="-13233"/>
                        <a:ext cx="36872" cy="13304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Прямая соединительная линия 204"/>
                      <p:cNvCxnSpPr/>
                      <p:nvPr/>
                    </p:nvCxnSpPr>
                    <p:spPr>
                      <a:xfrm>
                        <a:off x="36334" y="0"/>
                        <a:ext cx="36507" cy="1365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Прямая соединительная линия 205"/>
                      <p:cNvCxnSpPr/>
                      <p:nvPr/>
                    </p:nvCxnSpPr>
                    <p:spPr>
                      <a:xfrm>
                        <a:off x="72927" y="16829"/>
                        <a:ext cx="36195" cy="134353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Прямая соединительная линия 206"/>
                      <p:cNvCxnSpPr/>
                      <p:nvPr/>
                    </p:nvCxnSpPr>
                    <p:spPr>
                      <a:xfrm>
                        <a:off x="109051" y="30778"/>
                        <a:ext cx="36083" cy="12040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" name="Группа 99"/>
                    <p:cNvGrpSpPr/>
                    <p:nvPr/>
                  </p:nvGrpSpPr>
                  <p:grpSpPr>
                    <a:xfrm>
                      <a:off x="914400" y="295275"/>
                      <a:ext cx="159385" cy="216109"/>
                      <a:chOff x="-452" y="-13233"/>
                      <a:chExt cx="145586" cy="164415"/>
                    </a:xfrm>
                  </p:grpSpPr>
                  <p:cxnSp>
                    <p:nvCxnSpPr>
                      <p:cNvPr id="200" name="Прямая соединительная линия 199"/>
                      <p:cNvCxnSpPr/>
                      <p:nvPr/>
                    </p:nvCxnSpPr>
                    <p:spPr>
                      <a:xfrm>
                        <a:off x="-452" y="-13233"/>
                        <a:ext cx="36872" cy="13304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Прямая соединительная линия 200"/>
                      <p:cNvCxnSpPr/>
                      <p:nvPr/>
                    </p:nvCxnSpPr>
                    <p:spPr>
                      <a:xfrm>
                        <a:off x="36334" y="0"/>
                        <a:ext cx="36507" cy="1365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Прямая соединительная линия 201"/>
                      <p:cNvCxnSpPr/>
                      <p:nvPr/>
                    </p:nvCxnSpPr>
                    <p:spPr>
                      <a:xfrm>
                        <a:off x="72927" y="16829"/>
                        <a:ext cx="36195" cy="134353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Прямая соединительная линия 202"/>
                      <p:cNvCxnSpPr/>
                      <p:nvPr/>
                    </p:nvCxnSpPr>
                    <p:spPr>
                      <a:xfrm>
                        <a:off x="109051" y="16800"/>
                        <a:ext cx="36083" cy="13422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1" name="Группа 100"/>
                    <p:cNvGrpSpPr/>
                    <p:nvPr/>
                  </p:nvGrpSpPr>
                  <p:grpSpPr>
                    <a:xfrm>
                      <a:off x="1085850" y="352425"/>
                      <a:ext cx="159385" cy="230002"/>
                      <a:chOff x="-452" y="-13233"/>
                      <a:chExt cx="145586" cy="174985"/>
                    </a:xfrm>
                  </p:grpSpPr>
                  <p:cxnSp>
                    <p:nvCxnSpPr>
                      <p:cNvPr id="196" name="Прямая соединительная линия 195"/>
                      <p:cNvCxnSpPr/>
                      <p:nvPr/>
                    </p:nvCxnSpPr>
                    <p:spPr>
                      <a:xfrm>
                        <a:off x="-452" y="-13233"/>
                        <a:ext cx="36872" cy="13304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7" name="Прямая соединительная линия 196"/>
                      <p:cNvCxnSpPr/>
                      <p:nvPr/>
                    </p:nvCxnSpPr>
                    <p:spPr>
                      <a:xfrm>
                        <a:off x="36334" y="0"/>
                        <a:ext cx="36507" cy="1365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Прямая соединительная линия 197"/>
                      <p:cNvCxnSpPr/>
                      <p:nvPr/>
                    </p:nvCxnSpPr>
                    <p:spPr>
                      <a:xfrm>
                        <a:off x="72927" y="16829"/>
                        <a:ext cx="36195" cy="134353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Прямая соединительная линия 198"/>
                      <p:cNvCxnSpPr/>
                      <p:nvPr/>
                    </p:nvCxnSpPr>
                    <p:spPr>
                      <a:xfrm>
                        <a:off x="109051" y="16771"/>
                        <a:ext cx="36083" cy="14498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2" name="Группа 101"/>
                    <p:cNvGrpSpPr/>
                    <p:nvPr/>
                  </p:nvGrpSpPr>
                  <p:grpSpPr>
                    <a:xfrm>
                      <a:off x="1238250" y="409575"/>
                      <a:ext cx="159387" cy="230003"/>
                      <a:chOff x="-452" y="-13233"/>
                      <a:chExt cx="145586" cy="174985"/>
                    </a:xfrm>
                  </p:grpSpPr>
                  <p:cxnSp>
                    <p:nvCxnSpPr>
                      <p:cNvPr id="192" name="Прямая соединительная линия 191"/>
                      <p:cNvCxnSpPr/>
                      <p:nvPr/>
                    </p:nvCxnSpPr>
                    <p:spPr>
                      <a:xfrm>
                        <a:off x="-452" y="-13233"/>
                        <a:ext cx="36786" cy="14968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Прямая соединительная линия 192"/>
                      <p:cNvCxnSpPr/>
                      <p:nvPr/>
                    </p:nvCxnSpPr>
                    <p:spPr>
                      <a:xfrm>
                        <a:off x="36334" y="0"/>
                        <a:ext cx="36507" cy="1365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Прямая соединительная линия 193"/>
                      <p:cNvCxnSpPr/>
                      <p:nvPr/>
                    </p:nvCxnSpPr>
                    <p:spPr>
                      <a:xfrm>
                        <a:off x="72841" y="2198"/>
                        <a:ext cx="36281" cy="14888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" name="Прямая соединительная линия 194"/>
                      <p:cNvCxnSpPr/>
                      <p:nvPr/>
                    </p:nvCxnSpPr>
                    <p:spPr>
                      <a:xfrm>
                        <a:off x="109051" y="16771"/>
                        <a:ext cx="36083" cy="14498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Группа 102"/>
                    <p:cNvGrpSpPr/>
                    <p:nvPr/>
                  </p:nvGrpSpPr>
                  <p:grpSpPr>
                    <a:xfrm>
                      <a:off x="1400175" y="466725"/>
                      <a:ext cx="159387" cy="244025"/>
                      <a:chOff x="-452" y="-13233"/>
                      <a:chExt cx="145586" cy="185654"/>
                    </a:xfrm>
                  </p:grpSpPr>
                  <p:cxnSp>
                    <p:nvCxnSpPr>
                      <p:cNvPr id="188" name="Прямая соединительная линия 187"/>
                      <p:cNvCxnSpPr/>
                      <p:nvPr/>
                    </p:nvCxnSpPr>
                    <p:spPr>
                      <a:xfrm>
                        <a:off x="-452" y="-13233"/>
                        <a:ext cx="36786" cy="14968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Прямая соединительная линия 188"/>
                      <p:cNvCxnSpPr/>
                      <p:nvPr/>
                    </p:nvCxnSpPr>
                    <p:spPr>
                      <a:xfrm>
                        <a:off x="36334" y="-8359"/>
                        <a:ext cx="36507" cy="15935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Прямая соединительная линия 189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Прямая соединительная линия 190"/>
                      <p:cNvCxnSpPr/>
                      <p:nvPr/>
                    </p:nvCxnSpPr>
                    <p:spPr>
                      <a:xfrm>
                        <a:off x="109051" y="16682"/>
                        <a:ext cx="36083" cy="15573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Группа 103"/>
                    <p:cNvGrpSpPr/>
                    <p:nvPr/>
                  </p:nvGrpSpPr>
                  <p:grpSpPr>
                    <a:xfrm>
                      <a:off x="1562100" y="514350"/>
                      <a:ext cx="159387" cy="252441"/>
                      <a:chOff x="-452" y="-13233"/>
                      <a:chExt cx="145586" cy="174884"/>
                    </a:xfrm>
                  </p:grpSpPr>
                  <p:cxnSp>
                    <p:nvCxnSpPr>
                      <p:cNvPr id="184" name="Прямая соединительная линия 183"/>
                      <p:cNvCxnSpPr/>
                      <p:nvPr/>
                    </p:nvCxnSpPr>
                    <p:spPr>
                      <a:xfrm>
                        <a:off x="-452" y="-13233"/>
                        <a:ext cx="36786" cy="14968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Прямая соединительная линия 184"/>
                      <p:cNvCxnSpPr/>
                      <p:nvPr/>
                    </p:nvCxnSpPr>
                    <p:spPr>
                      <a:xfrm>
                        <a:off x="36334" y="-8359"/>
                        <a:ext cx="36507" cy="15935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Прямая соединительная линия 185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Прямая соединительная линия 186"/>
                      <p:cNvCxnSpPr/>
                      <p:nvPr/>
                    </p:nvCxnSpPr>
                    <p:spPr>
                      <a:xfrm>
                        <a:off x="109051" y="16682"/>
                        <a:ext cx="36083" cy="14496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5" name="Группа 104"/>
                    <p:cNvGrpSpPr/>
                    <p:nvPr/>
                  </p:nvGrpSpPr>
                  <p:grpSpPr>
                    <a:xfrm>
                      <a:off x="1724025" y="571500"/>
                      <a:ext cx="159387" cy="274882"/>
                      <a:chOff x="-452" y="-13233"/>
                      <a:chExt cx="145586" cy="190429"/>
                    </a:xfrm>
                  </p:grpSpPr>
                  <p:cxnSp>
                    <p:nvCxnSpPr>
                      <p:cNvPr id="180" name="Прямая соединительная линия 179"/>
                      <p:cNvCxnSpPr/>
                      <p:nvPr/>
                    </p:nvCxnSpPr>
                    <p:spPr>
                      <a:xfrm>
                        <a:off x="-452" y="-13233"/>
                        <a:ext cx="36786" cy="14968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Прямая соединительная линия 180"/>
                      <p:cNvCxnSpPr/>
                      <p:nvPr/>
                    </p:nvCxnSpPr>
                    <p:spPr>
                      <a:xfrm>
                        <a:off x="36334" y="-8359"/>
                        <a:ext cx="36507" cy="15935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Прямая соединительная линия 181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Прямая соединительная линия 182"/>
                      <p:cNvCxnSpPr/>
                      <p:nvPr/>
                    </p:nvCxnSpPr>
                    <p:spPr>
                      <a:xfrm>
                        <a:off x="109051" y="16641"/>
                        <a:ext cx="36083" cy="16055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6" name="Группа 105"/>
                    <p:cNvGrpSpPr/>
                    <p:nvPr/>
                  </p:nvGrpSpPr>
                  <p:grpSpPr>
                    <a:xfrm>
                      <a:off x="1885950" y="628650"/>
                      <a:ext cx="159387" cy="274320"/>
                      <a:chOff x="-452" y="-13233"/>
                      <a:chExt cx="145586" cy="190041"/>
                    </a:xfrm>
                  </p:grpSpPr>
                  <p:cxnSp>
                    <p:nvCxnSpPr>
                      <p:cNvPr id="176" name="Прямая соединительная линия 175"/>
                      <p:cNvCxnSpPr/>
                      <p:nvPr/>
                    </p:nvCxnSpPr>
                    <p:spPr>
                      <a:xfrm>
                        <a:off x="-452" y="-13233"/>
                        <a:ext cx="36786" cy="14968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Прямая соединительная линия 176"/>
                      <p:cNvCxnSpPr/>
                      <p:nvPr/>
                    </p:nvCxnSpPr>
                    <p:spPr>
                      <a:xfrm>
                        <a:off x="36334" y="-8359"/>
                        <a:ext cx="36507" cy="15935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Прямая соединительная линия 177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Прямая соединительная линия 178"/>
                      <p:cNvCxnSpPr/>
                      <p:nvPr/>
                    </p:nvCxnSpPr>
                    <p:spPr>
                      <a:xfrm>
                        <a:off x="109051" y="2149"/>
                        <a:ext cx="36083" cy="17465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7" name="Группа 106"/>
                    <p:cNvGrpSpPr/>
                    <p:nvPr/>
                  </p:nvGrpSpPr>
                  <p:grpSpPr>
                    <a:xfrm>
                      <a:off x="2028825" y="666750"/>
                      <a:ext cx="159387" cy="302931"/>
                      <a:chOff x="-452" y="-13233"/>
                      <a:chExt cx="145586" cy="190429"/>
                    </a:xfrm>
                  </p:grpSpPr>
                  <p:cxnSp>
                    <p:nvCxnSpPr>
                      <p:cNvPr id="172" name="Прямая соединительная линия 171"/>
                      <p:cNvCxnSpPr/>
                      <p:nvPr/>
                    </p:nvCxnSpPr>
                    <p:spPr>
                      <a:xfrm>
                        <a:off x="-452" y="-13233"/>
                        <a:ext cx="36786" cy="14968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Прямая соединительная линия 172"/>
                      <p:cNvCxnSpPr/>
                      <p:nvPr/>
                    </p:nvCxnSpPr>
                    <p:spPr>
                      <a:xfrm>
                        <a:off x="36334" y="-8359"/>
                        <a:ext cx="36507" cy="15935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Прямая соединительная линия 173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Прямая соединительная линия 174"/>
                      <p:cNvCxnSpPr/>
                      <p:nvPr/>
                    </p:nvCxnSpPr>
                    <p:spPr>
                      <a:xfrm>
                        <a:off x="109051" y="16641"/>
                        <a:ext cx="36083" cy="16055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Группа 107"/>
                    <p:cNvGrpSpPr/>
                    <p:nvPr/>
                  </p:nvGrpSpPr>
                  <p:grpSpPr>
                    <a:xfrm>
                      <a:off x="2181225" y="714375"/>
                      <a:ext cx="159387" cy="302930"/>
                      <a:chOff x="-452" y="-13233"/>
                      <a:chExt cx="145586" cy="190429"/>
                    </a:xfrm>
                  </p:grpSpPr>
                  <p:cxnSp>
                    <p:nvCxnSpPr>
                      <p:cNvPr id="168" name="Прямая соединительная линия 167"/>
                      <p:cNvCxnSpPr/>
                      <p:nvPr/>
                    </p:nvCxnSpPr>
                    <p:spPr>
                      <a:xfrm>
                        <a:off x="-452" y="-13233"/>
                        <a:ext cx="36786" cy="16043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Прямая соединительная линия 168"/>
                      <p:cNvCxnSpPr/>
                      <p:nvPr/>
                    </p:nvCxnSpPr>
                    <p:spPr>
                      <a:xfrm>
                        <a:off x="36334" y="-8359"/>
                        <a:ext cx="36507" cy="15935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Прямая соединительная линия 169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Прямая соединительная линия 170"/>
                      <p:cNvCxnSpPr/>
                      <p:nvPr/>
                    </p:nvCxnSpPr>
                    <p:spPr>
                      <a:xfrm>
                        <a:off x="109051" y="16641"/>
                        <a:ext cx="36083" cy="16055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9" name="Группа 108"/>
                    <p:cNvGrpSpPr/>
                    <p:nvPr/>
                  </p:nvGrpSpPr>
                  <p:grpSpPr>
                    <a:xfrm>
                      <a:off x="2343150" y="762000"/>
                      <a:ext cx="159387" cy="328174"/>
                      <a:chOff x="-452" y="-13233"/>
                      <a:chExt cx="145586" cy="190429"/>
                    </a:xfrm>
                  </p:grpSpPr>
                  <p:cxnSp>
                    <p:nvCxnSpPr>
                      <p:cNvPr id="164" name="Прямая соединительная линия 163"/>
                      <p:cNvCxnSpPr/>
                      <p:nvPr/>
                    </p:nvCxnSpPr>
                    <p:spPr>
                      <a:xfrm>
                        <a:off x="-452" y="-13233"/>
                        <a:ext cx="36786" cy="16043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Прямая соединительная линия 164"/>
                      <p:cNvCxnSpPr/>
                      <p:nvPr/>
                    </p:nvCxnSpPr>
                    <p:spPr>
                      <a:xfrm>
                        <a:off x="36334" y="-8359"/>
                        <a:ext cx="36507" cy="15935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Прямая соединительная линия 165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7" name="Прямая соединительная линия 166"/>
                      <p:cNvCxnSpPr/>
                      <p:nvPr/>
                    </p:nvCxnSpPr>
                    <p:spPr>
                      <a:xfrm>
                        <a:off x="109051" y="16641"/>
                        <a:ext cx="36083" cy="16055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0" name="Группа 109"/>
                    <p:cNvGrpSpPr/>
                    <p:nvPr/>
                  </p:nvGrpSpPr>
                  <p:grpSpPr>
                    <a:xfrm>
                      <a:off x="2505075" y="819150"/>
                      <a:ext cx="159387" cy="327660"/>
                      <a:chOff x="-452" y="-13233"/>
                      <a:chExt cx="145586" cy="190429"/>
                    </a:xfrm>
                  </p:grpSpPr>
                  <p:cxnSp>
                    <p:nvCxnSpPr>
                      <p:cNvPr id="160" name="Прямая соединительная линия 159"/>
                      <p:cNvCxnSpPr/>
                      <p:nvPr/>
                    </p:nvCxnSpPr>
                    <p:spPr>
                      <a:xfrm>
                        <a:off x="-452" y="-13233"/>
                        <a:ext cx="36786" cy="16043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Прямая соединительная линия 160"/>
                      <p:cNvCxnSpPr/>
                      <p:nvPr/>
                    </p:nvCxnSpPr>
                    <p:spPr>
                      <a:xfrm>
                        <a:off x="36334" y="-8359"/>
                        <a:ext cx="36507" cy="17001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Прямая соединительная линия 161"/>
                      <p:cNvCxnSpPr/>
                      <p:nvPr/>
                    </p:nvCxnSpPr>
                    <p:spPr>
                      <a:xfrm>
                        <a:off x="72841" y="2180"/>
                        <a:ext cx="36281" cy="15947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Прямая соединительная линия 162"/>
                      <p:cNvCxnSpPr/>
                      <p:nvPr/>
                    </p:nvCxnSpPr>
                    <p:spPr>
                      <a:xfrm>
                        <a:off x="109051" y="16641"/>
                        <a:ext cx="36083" cy="16055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" name="Группа 110"/>
                    <p:cNvGrpSpPr/>
                    <p:nvPr/>
                  </p:nvGrpSpPr>
                  <p:grpSpPr>
                    <a:xfrm>
                      <a:off x="2667000" y="876300"/>
                      <a:ext cx="159388" cy="327660"/>
                      <a:chOff x="-452" y="-13233"/>
                      <a:chExt cx="145586" cy="190429"/>
                    </a:xfrm>
                  </p:grpSpPr>
                  <p:cxnSp>
                    <p:nvCxnSpPr>
                      <p:cNvPr id="156" name="Прямая соединительная линия 155"/>
                      <p:cNvCxnSpPr/>
                      <p:nvPr/>
                    </p:nvCxnSpPr>
                    <p:spPr>
                      <a:xfrm>
                        <a:off x="-452" y="-13233"/>
                        <a:ext cx="36786" cy="16043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Прямая соединительная линия 156"/>
                      <p:cNvCxnSpPr/>
                      <p:nvPr/>
                    </p:nvCxnSpPr>
                    <p:spPr>
                      <a:xfrm>
                        <a:off x="36334" y="-8359"/>
                        <a:ext cx="36507" cy="17001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Прямая соединительная линия 157"/>
                      <p:cNvCxnSpPr/>
                      <p:nvPr/>
                    </p:nvCxnSpPr>
                    <p:spPr>
                      <a:xfrm>
                        <a:off x="72841" y="2180"/>
                        <a:ext cx="36210" cy="175016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Прямая соединительная линия 158"/>
                      <p:cNvCxnSpPr/>
                      <p:nvPr/>
                    </p:nvCxnSpPr>
                    <p:spPr>
                      <a:xfrm>
                        <a:off x="109051" y="2881"/>
                        <a:ext cx="36083" cy="17431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2" name="Группа 111"/>
                    <p:cNvGrpSpPr/>
                    <p:nvPr/>
                  </p:nvGrpSpPr>
                  <p:grpSpPr>
                    <a:xfrm>
                      <a:off x="2828925" y="923925"/>
                      <a:ext cx="159388" cy="350615"/>
                      <a:chOff x="-452" y="-13233"/>
                      <a:chExt cx="145586" cy="203770"/>
                    </a:xfrm>
                  </p:grpSpPr>
                  <p:cxnSp>
                    <p:nvCxnSpPr>
                      <p:cNvPr id="152" name="Прямая соединительная линия 151"/>
                      <p:cNvCxnSpPr/>
                      <p:nvPr/>
                    </p:nvCxnSpPr>
                    <p:spPr>
                      <a:xfrm>
                        <a:off x="-452" y="-13233"/>
                        <a:ext cx="36786" cy="17488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Прямая соединительная линия 152"/>
                      <p:cNvCxnSpPr/>
                      <p:nvPr/>
                    </p:nvCxnSpPr>
                    <p:spPr>
                      <a:xfrm>
                        <a:off x="36334" y="-8359"/>
                        <a:ext cx="36507" cy="17001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Прямая соединительная линия 153"/>
                      <p:cNvCxnSpPr/>
                      <p:nvPr/>
                    </p:nvCxnSpPr>
                    <p:spPr>
                      <a:xfrm>
                        <a:off x="72841" y="2180"/>
                        <a:ext cx="36210" cy="175016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" name="Прямая соединительная линия 154"/>
                      <p:cNvCxnSpPr/>
                      <p:nvPr/>
                    </p:nvCxnSpPr>
                    <p:spPr>
                      <a:xfrm>
                        <a:off x="109051" y="2881"/>
                        <a:ext cx="36083" cy="187656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3" name="Группа 112"/>
                    <p:cNvGrpSpPr/>
                    <p:nvPr/>
                  </p:nvGrpSpPr>
                  <p:grpSpPr>
                    <a:xfrm>
                      <a:off x="2981325" y="990600"/>
                      <a:ext cx="159388" cy="350616"/>
                      <a:chOff x="-452" y="-13233"/>
                      <a:chExt cx="145586" cy="203770"/>
                    </a:xfrm>
                  </p:grpSpPr>
                  <p:cxnSp>
                    <p:nvCxnSpPr>
                      <p:cNvPr id="148" name="Прямая соединительная линия 147"/>
                      <p:cNvCxnSpPr/>
                      <p:nvPr/>
                    </p:nvCxnSpPr>
                    <p:spPr>
                      <a:xfrm>
                        <a:off x="-452" y="-13233"/>
                        <a:ext cx="36786" cy="17488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Прямая соединительная линия 148"/>
                      <p:cNvCxnSpPr/>
                      <p:nvPr/>
                    </p:nvCxnSpPr>
                    <p:spPr>
                      <a:xfrm>
                        <a:off x="36334" y="-8360"/>
                        <a:ext cx="36507" cy="185505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Прямая соединительная линия 149"/>
                      <p:cNvCxnSpPr/>
                      <p:nvPr/>
                    </p:nvCxnSpPr>
                    <p:spPr>
                      <a:xfrm>
                        <a:off x="72841" y="2180"/>
                        <a:ext cx="36210" cy="175016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Прямая соединительная линия 150"/>
                      <p:cNvCxnSpPr/>
                      <p:nvPr/>
                    </p:nvCxnSpPr>
                    <p:spPr>
                      <a:xfrm>
                        <a:off x="109051" y="2881"/>
                        <a:ext cx="36083" cy="187656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4" name="Группа 113"/>
                    <p:cNvGrpSpPr/>
                    <p:nvPr/>
                  </p:nvGrpSpPr>
                  <p:grpSpPr>
                    <a:xfrm>
                      <a:off x="3143250" y="1038225"/>
                      <a:ext cx="159388" cy="375286"/>
                      <a:chOff x="-452" y="-13233"/>
                      <a:chExt cx="145586" cy="203460"/>
                    </a:xfrm>
                  </p:grpSpPr>
                  <p:cxnSp>
                    <p:nvCxnSpPr>
                      <p:cNvPr id="144" name="Прямая соединительная линия 143"/>
                      <p:cNvCxnSpPr/>
                      <p:nvPr/>
                    </p:nvCxnSpPr>
                    <p:spPr>
                      <a:xfrm>
                        <a:off x="-452" y="-13233"/>
                        <a:ext cx="36786" cy="17488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Прямая соединительная линия 144"/>
                      <p:cNvCxnSpPr/>
                      <p:nvPr/>
                    </p:nvCxnSpPr>
                    <p:spPr>
                      <a:xfrm>
                        <a:off x="36334" y="-8368"/>
                        <a:ext cx="36507" cy="179707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Прямая соединительная линия 145"/>
                      <p:cNvCxnSpPr/>
                      <p:nvPr/>
                    </p:nvCxnSpPr>
                    <p:spPr>
                      <a:xfrm>
                        <a:off x="72841" y="2180"/>
                        <a:ext cx="36210" cy="175016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Прямая соединительная линия 146"/>
                      <p:cNvCxnSpPr/>
                      <p:nvPr/>
                    </p:nvCxnSpPr>
                    <p:spPr>
                      <a:xfrm>
                        <a:off x="109051" y="2857"/>
                        <a:ext cx="36083" cy="18737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5" name="Группа 114"/>
                    <p:cNvGrpSpPr/>
                    <p:nvPr/>
                  </p:nvGrpSpPr>
                  <p:grpSpPr>
                    <a:xfrm>
                      <a:off x="3305175" y="1095375"/>
                      <a:ext cx="159388" cy="375285"/>
                      <a:chOff x="-452" y="-13233"/>
                      <a:chExt cx="145586" cy="203460"/>
                    </a:xfrm>
                  </p:grpSpPr>
                  <p:cxnSp>
                    <p:nvCxnSpPr>
                      <p:cNvPr id="140" name="Прямая соединительная линия 139"/>
                      <p:cNvCxnSpPr/>
                      <p:nvPr/>
                    </p:nvCxnSpPr>
                    <p:spPr>
                      <a:xfrm>
                        <a:off x="-452" y="-13233"/>
                        <a:ext cx="36786" cy="17488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Прямая соединительная линия 140"/>
                      <p:cNvCxnSpPr/>
                      <p:nvPr/>
                    </p:nvCxnSpPr>
                    <p:spPr>
                      <a:xfrm>
                        <a:off x="36334" y="-8368"/>
                        <a:ext cx="36507" cy="179707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Прямая соединительная линия 141"/>
                      <p:cNvCxnSpPr/>
                      <p:nvPr/>
                    </p:nvCxnSpPr>
                    <p:spPr>
                      <a:xfrm>
                        <a:off x="72841" y="-8368"/>
                        <a:ext cx="36210" cy="18556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Прямая соединительная линия 142"/>
                      <p:cNvCxnSpPr/>
                      <p:nvPr/>
                    </p:nvCxnSpPr>
                    <p:spPr>
                      <a:xfrm>
                        <a:off x="109051" y="2857"/>
                        <a:ext cx="36083" cy="18737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6" name="Группа 115"/>
                    <p:cNvGrpSpPr/>
                    <p:nvPr/>
                  </p:nvGrpSpPr>
                  <p:grpSpPr>
                    <a:xfrm>
                      <a:off x="3467100" y="1123950"/>
                      <a:ext cx="159383" cy="398780"/>
                      <a:chOff x="-904" y="-26036"/>
                      <a:chExt cx="146038" cy="216263"/>
                    </a:xfrm>
                  </p:grpSpPr>
                  <p:cxnSp>
                    <p:nvCxnSpPr>
                      <p:cNvPr id="136" name="Прямая соединительная линия 135"/>
                      <p:cNvCxnSpPr/>
                      <p:nvPr/>
                    </p:nvCxnSpPr>
                    <p:spPr>
                      <a:xfrm>
                        <a:off x="-904" y="-26036"/>
                        <a:ext cx="37238" cy="187687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Прямая соединительная линия 136"/>
                      <p:cNvCxnSpPr/>
                      <p:nvPr/>
                    </p:nvCxnSpPr>
                    <p:spPr>
                      <a:xfrm>
                        <a:off x="36334" y="-8368"/>
                        <a:ext cx="36507" cy="179707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Прямая соединительная линия 137"/>
                      <p:cNvCxnSpPr/>
                      <p:nvPr/>
                    </p:nvCxnSpPr>
                    <p:spPr>
                      <a:xfrm>
                        <a:off x="72841" y="-14146"/>
                        <a:ext cx="36210" cy="19134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Прямая соединительная линия 138"/>
                      <p:cNvCxnSpPr/>
                      <p:nvPr/>
                    </p:nvCxnSpPr>
                    <p:spPr>
                      <a:xfrm>
                        <a:off x="109051" y="2857"/>
                        <a:ext cx="36083" cy="18737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7" name="Группа 116"/>
                    <p:cNvGrpSpPr/>
                    <p:nvPr/>
                  </p:nvGrpSpPr>
                  <p:grpSpPr>
                    <a:xfrm>
                      <a:off x="3619500" y="1190625"/>
                      <a:ext cx="159383" cy="405879"/>
                      <a:chOff x="-904" y="-8392"/>
                      <a:chExt cx="146038" cy="198619"/>
                    </a:xfrm>
                  </p:grpSpPr>
                  <p:cxnSp>
                    <p:nvCxnSpPr>
                      <p:cNvPr id="132" name="Прямая соединительная линия 131"/>
                      <p:cNvCxnSpPr/>
                      <p:nvPr/>
                    </p:nvCxnSpPr>
                    <p:spPr>
                      <a:xfrm>
                        <a:off x="-904" y="-8392"/>
                        <a:ext cx="37238" cy="16978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Прямая соединительная линия 132"/>
                      <p:cNvCxnSpPr/>
                      <p:nvPr/>
                    </p:nvCxnSpPr>
                    <p:spPr>
                      <a:xfrm>
                        <a:off x="36334" y="-8368"/>
                        <a:ext cx="36507" cy="179707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Прямая соединительная линия 133"/>
                      <p:cNvCxnSpPr/>
                      <p:nvPr/>
                    </p:nvCxnSpPr>
                    <p:spPr>
                      <a:xfrm>
                        <a:off x="72841" y="2817"/>
                        <a:ext cx="36210" cy="17409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Прямая соединительная линия 134"/>
                      <p:cNvCxnSpPr/>
                      <p:nvPr/>
                    </p:nvCxnSpPr>
                    <p:spPr>
                      <a:xfrm>
                        <a:off x="109051" y="2857"/>
                        <a:ext cx="36083" cy="18737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8" name="Группа 117"/>
                    <p:cNvGrpSpPr/>
                    <p:nvPr/>
                  </p:nvGrpSpPr>
                  <p:grpSpPr>
                    <a:xfrm>
                      <a:off x="3781425" y="1228725"/>
                      <a:ext cx="159383" cy="410857"/>
                      <a:chOff x="-904" y="-8392"/>
                      <a:chExt cx="146038" cy="185308"/>
                    </a:xfrm>
                  </p:grpSpPr>
                  <p:cxnSp>
                    <p:nvCxnSpPr>
                      <p:cNvPr id="128" name="Прямая соединительная линия 127"/>
                      <p:cNvCxnSpPr/>
                      <p:nvPr/>
                    </p:nvCxnSpPr>
                    <p:spPr>
                      <a:xfrm>
                        <a:off x="-904" y="-8392"/>
                        <a:ext cx="37238" cy="16978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Прямая соединительная линия 128"/>
                      <p:cNvCxnSpPr/>
                      <p:nvPr/>
                    </p:nvCxnSpPr>
                    <p:spPr>
                      <a:xfrm>
                        <a:off x="36334" y="2721"/>
                        <a:ext cx="36507" cy="16861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" name="Прямая соединительная линия 129"/>
                      <p:cNvCxnSpPr/>
                      <p:nvPr/>
                    </p:nvCxnSpPr>
                    <p:spPr>
                      <a:xfrm>
                        <a:off x="72841" y="2817"/>
                        <a:ext cx="36210" cy="17409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Прямая соединительная линия 130"/>
                      <p:cNvCxnSpPr/>
                      <p:nvPr/>
                    </p:nvCxnSpPr>
                    <p:spPr>
                      <a:xfrm>
                        <a:off x="109051" y="13072"/>
                        <a:ext cx="36083" cy="163706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9" name="Группа 118"/>
                    <p:cNvGrpSpPr/>
                    <p:nvPr/>
                  </p:nvGrpSpPr>
                  <p:grpSpPr>
                    <a:xfrm>
                      <a:off x="3943350" y="1285875"/>
                      <a:ext cx="159383" cy="431958"/>
                      <a:chOff x="-904" y="-8392"/>
                      <a:chExt cx="146038" cy="194825"/>
                    </a:xfrm>
                  </p:grpSpPr>
                  <p:cxnSp>
                    <p:nvCxnSpPr>
                      <p:cNvPr id="124" name="Прямая соединительная линия 123"/>
                      <p:cNvCxnSpPr/>
                      <p:nvPr/>
                    </p:nvCxnSpPr>
                    <p:spPr>
                      <a:xfrm>
                        <a:off x="-904" y="-8392"/>
                        <a:ext cx="37238" cy="169784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Прямая соединительная линия 124"/>
                      <p:cNvCxnSpPr/>
                      <p:nvPr/>
                    </p:nvCxnSpPr>
                    <p:spPr>
                      <a:xfrm>
                        <a:off x="36334" y="2721"/>
                        <a:ext cx="36507" cy="16861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Прямая соединительная линия 125"/>
                      <p:cNvCxnSpPr/>
                      <p:nvPr/>
                    </p:nvCxnSpPr>
                    <p:spPr>
                      <a:xfrm>
                        <a:off x="72841" y="2817"/>
                        <a:ext cx="36210" cy="17409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Прямая соединительная линия 126"/>
                      <p:cNvCxnSpPr/>
                      <p:nvPr/>
                    </p:nvCxnSpPr>
                    <p:spPr>
                      <a:xfrm>
                        <a:off x="109051" y="13072"/>
                        <a:ext cx="36083" cy="173361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0" name="Группа 119"/>
                    <p:cNvGrpSpPr/>
                    <p:nvPr/>
                  </p:nvGrpSpPr>
                  <p:grpSpPr>
                    <a:xfrm>
                      <a:off x="4095750" y="1333500"/>
                      <a:ext cx="120006" cy="410857"/>
                      <a:chOff x="-904" y="-8392"/>
                      <a:chExt cx="109955" cy="185308"/>
                    </a:xfrm>
                  </p:grpSpPr>
                  <p:cxnSp>
                    <p:nvCxnSpPr>
                      <p:cNvPr id="121" name="Прямая соединительная линия 120"/>
                      <p:cNvCxnSpPr/>
                      <p:nvPr/>
                    </p:nvCxnSpPr>
                    <p:spPr>
                      <a:xfrm>
                        <a:off x="-904" y="-8392"/>
                        <a:ext cx="37044" cy="173248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Прямая соединительная линия 121"/>
                      <p:cNvCxnSpPr/>
                      <p:nvPr/>
                    </p:nvCxnSpPr>
                    <p:spPr>
                      <a:xfrm>
                        <a:off x="36334" y="2721"/>
                        <a:ext cx="36507" cy="168612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Прямая соединительная линия 122"/>
                      <p:cNvCxnSpPr/>
                      <p:nvPr/>
                    </p:nvCxnSpPr>
                    <p:spPr>
                      <a:xfrm>
                        <a:off x="72841" y="2817"/>
                        <a:ext cx="36210" cy="174099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0" y="2369489"/>
                  <a:ext cx="433387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0" y="1208598"/>
                  <a:ext cx="4216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0" y="962108"/>
                  <a:ext cx="421642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0" y="2369489"/>
                  <a:ext cx="0" cy="70766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1884459" y="978010"/>
                  <a:ext cx="0" cy="102224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2544417" y="954156"/>
                  <a:ext cx="931" cy="141533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Группа 67"/>
              <p:cNvGrpSpPr/>
              <p:nvPr/>
            </p:nvGrpSpPr>
            <p:grpSpPr>
              <a:xfrm>
                <a:off x="4373217" y="850789"/>
                <a:ext cx="267059" cy="1113790"/>
                <a:chOff x="0" y="0"/>
                <a:chExt cx="267059" cy="1113790"/>
              </a:xfrm>
            </p:grpSpPr>
            <p:sp>
              <p:nvSpPr>
                <p:cNvPr id="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5903" y="0"/>
                  <a:ext cx="197485" cy="199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262394"/>
                  <a:ext cx="243205" cy="199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</a:t>
                  </a:r>
                  <a:r>
                    <a:rPr lang="en-US" sz="1000" baseline="30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'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5903" y="564543"/>
                  <a:ext cx="243205" cy="199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r>
                    <a:rPr lang="en-US" sz="1000" baseline="30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'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3854" y="914400"/>
                  <a:ext cx="243205" cy="199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Группа 68"/>
              <p:cNvGrpSpPr/>
              <p:nvPr/>
            </p:nvGrpSpPr>
            <p:grpSpPr>
              <a:xfrm>
                <a:off x="0" y="127221"/>
                <a:ext cx="2961281" cy="1288718"/>
                <a:chOff x="0" y="0"/>
                <a:chExt cx="2961281" cy="1288718"/>
              </a:xfrm>
            </p:grpSpPr>
            <p:sp>
              <p:nvSpPr>
                <p:cNvPr id="7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908313" y="826935"/>
                  <a:ext cx="197485" cy="199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719346" y="644055"/>
                  <a:ext cx="241935" cy="199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r>
                    <a:rPr lang="en-US" sz="10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512612" y="1089328"/>
                  <a:ext cx="241935" cy="199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r>
                    <a:rPr lang="en-US" sz="10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73" name="Группа 72"/>
                <p:cNvGrpSpPr/>
                <p:nvPr/>
              </p:nvGrpSpPr>
              <p:grpSpPr>
                <a:xfrm>
                  <a:off x="0" y="0"/>
                  <a:ext cx="1733384" cy="1169449"/>
                  <a:chOff x="0" y="0"/>
                  <a:chExt cx="1733384" cy="1169449"/>
                </a:xfrm>
              </p:grpSpPr>
              <p:sp>
                <p:nvSpPr>
                  <p:cNvPr id="74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880" y="795130"/>
                    <a:ext cx="1550504" cy="2464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Онкотическое давление 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02" y="0"/>
                    <a:ext cx="197485" cy="199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P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02" y="723568"/>
                    <a:ext cx="197485" cy="199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B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970059"/>
                    <a:ext cx="247650" cy="199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B</a:t>
                    </a:r>
                    <a:r>
                      <a:rPr lang="en-US" sz="1000" baseline="30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'</a:t>
                    </a:r>
                    <a:endPara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Надпись 2"/>
                  <p:cNvSpPr txBox="1">
                    <a:spLocks noChangeArrowheads="1"/>
                  </p:cNvSpPr>
                  <p:nvPr/>
                </p:nvSpPr>
                <p:spPr bwMode="auto">
                  <a:xfrm rot="1231172">
                    <a:off x="151074" y="357808"/>
                    <a:ext cx="1518920" cy="325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Гидростатическое давление крови</a:t>
                    </a:r>
                    <a:endParaRPr lang="ru-RU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46" name="Надпись 2"/>
            <p:cNvSpPr txBox="1">
              <a:spLocks noChangeArrowheads="1"/>
            </p:cNvSpPr>
            <p:nvPr/>
          </p:nvSpPr>
          <p:spPr bwMode="auto">
            <a:xfrm>
              <a:off x="0" y="2003870"/>
              <a:ext cx="1006474" cy="39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Артериальный  конец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Надпись 2"/>
            <p:cNvSpPr txBox="1">
              <a:spLocks noChangeArrowheads="1"/>
            </p:cNvSpPr>
            <p:nvPr/>
          </p:nvSpPr>
          <p:spPr bwMode="auto">
            <a:xfrm>
              <a:off x="1780162" y="2052537"/>
              <a:ext cx="72263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Капилляр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486383" y="1828800"/>
              <a:ext cx="3795073" cy="714808"/>
              <a:chOff x="0" y="0"/>
              <a:chExt cx="3795073" cy="714808"/>
            </a:xfrm>
          </p:grpSpPr>
          <p:cxnSp>
            <p:nvCxnSpPr>
              <p:cNvPr id="55" name="Прямая со стрелкой 54"/>
              <p:cNvCxnSpPr/>
              <p:nvPr/>
            </p:nvCxnSpPr>
            <p:spPr>
              <a:xfrm flipV="1">
                <a:off x="184825" y="0"/>
                <a:ext cx="314960" cy="22796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0" y="447473"/>
                <a:ext cx="351482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3443591" y="428017"/>
                <a:ext cx="351482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/>
              <p:cNvCxnSpPr/>
              <p:nvPr/>
            </p:nvCxnSpPr>
            <p:spPr>
              <a:xfrm flipV="1">
                <a:off x="671208" y="9728"/>
                <a:ext cx="314960" cy="22796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 flipV="1">
                <a:off x="1089498" y="19456"/>
                <a:ext cx="314960" cy="22796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flipV="1">
                <a:off x="3025302" y="447473"/>
                <a:ext cx="314960" cy="22796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 стрелкой 60"/>
              <p:cNvCxnSpPr/>
              <p:nvPr/>
            </p:nvCxnSpPr>
            <p:spPr>
              <a:xfrm flipV="1">
                <a:off x="2538919" y="437745"/>
                <a:ext cx="314960" cy="22796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1780162" y="9728"/>
                <a:ext cx="312846" cy="2677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2859932" y="58366"/>
                <a:ext cx="312420" cy="26733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2383276" y="58366"/>
                <a:ext cx="312846" cy="2677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64"/>
              <p:cNvCxnSpPr/>
              <p:nvPr/>
            </p:nvCxnSpPr>
            <p:spPr>
              <a:xfrm>
                <a:off x="447472" y="447473"/>
                <a:ext cx="312420" cy="26733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>
                <a:off x="885217" y="428017"/>
                <a:ext cx="312420" cy="26733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Группа 48"/>
            <p:cNvGrpSpPr/>
            <p:nvPr/>
          </p:nvGrpSpPr>
          <p:grpSpPr>
            <a:xfrm>
              <a:off x="233464" y="2003898"/>
              <a:ext cx="5060450" cy="1465155"/>
              <a:chOff x="0" y="0"/>
              <a:chExt cx="5060450" cy="1465155"/>
            </a:xfrm>
          </p:grpSpPr>
          <p:sp>
            <p:nvSpPr>
              <p:cNvPr id="50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359924"/>
                <a:ext cx="1166085" cy="1105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Гидростати-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ческое давле-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ние = 32 мм рт.ст.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Окотическое 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давление = 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22 мм рт.ст.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" name="Надпись 2"/>
              <p:cNvSpPr txBox="1">
                <a:spLocks noChangeArrowheads="1"/>
              </p:cNvSpPr>
              <p:nvPr/>
            </p:nvSpPr>
            <p:spPr bwMode="auto">
              <a:xfrm>
                <a:off x="1468876" y="359924"/>
                <a:ext cx="1548895" cy="858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Гидростатическое давление = 22 мм рт.ст.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Окотическое 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давление = 22 мм рт.ст.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3511685" y="0"/>
                <a:ext cx="1548765" cy="1218444"/>
                <a:chOff x="0" y="0"/>
                <a:chExt cx="1548765" cy="1218444"/>
              </a:xfrm>
            </p:grpSpPr>
            <p:sp>
              <p:nvSpPr>
                <p:cNvPr id="5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55642" y="0"/>
                  <a:ext cx="859154" cy="393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Венозный конец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359924"/>
                  <a:ext cx="1548765" cy="858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Гидростатическое давление = 12 мм рт.ст.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Окотическое 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ru-RU" sz="1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давление = 22 мм рт.ст.</a:t>
                  </a:r>
                  <a:endPara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09335" y="2430993"/>
            <a:ext cx="387958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7485" indent="450215" algn="ctr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Kt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[An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[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Kt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[An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689142" y="3071481"/>
            <a:ext cx="5369560" cy="3862071"/>
            <a:chOff x="0" y="0"/>
            <a:chExt cx="5369668" cy="3862083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45915" y="0"/>
              <a:ext cx="5086350" cy="2495429"/>
              <a:chOff x="0" y="0"/>
              <a:chExt cx="5086350" cy="2495429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0" y="0"/>
                <a:ext cx="5086350" cy="2495429"/>
                <a:chOff x="0" y="0"/>
                <a:chExt cx="5086350" cy="2495429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0" y="0"/>
                  <a:ext cx="5086350" cy="2495429"/>
                  <a:chOff x="0" y="0"/>
                  <a:chExt cx="5086350" cy="2495429"/>
                </a:xfrm>
              </p:grpSpPr>
              <p:sp>
                <p:nvSpPr>
                  <p:cNvPr id="8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650" y="0"/>
                    <a:ext cx="819150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Мембрана</a:t>
                    </a:r>
                  </a:p>
                </p:txBody>
              </p:sp>
              <p:sp>
                <p:nvSpPr>
                  <p:cNvPr id="84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75" y="419100"/>
                    <a:ext cx="819150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КЛЕТКА</a:t>
                    </a:r>
                  </a:p>
                </p:txBody>
              </p:sp>
              <p:sp>
                <p:nvSpPr>
                  <p:cNvPr id="8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9175" y="333375"/>
                    <a:ext cx="1076325" cy="419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НАРУЖНЫЙ РАСТВОР</a:t>
                    </a:r>
                  </a:p>
                </p:txBody>
              </p:sp>
              <p:sp>
                <p:nvSpPr>
                  <p:cNvPr id="8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3775" y="0"/>
                    <a:ext cx="819150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Мембрана</a:t>
                    </a:r>
                  </a:p>
                </p:txBody>
              </p:sp>
              <p:sp>
                <p:nvSpPr>
                  <p:cNvPr id="8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7525" y="371475"/>
                    <a:ext cx="819150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КЛЕТКА</a:t>
                    </a:r>
                  </a:p>
                </p:txBody>
              </p:sp>
              <p:sp>
                <p:nvSpPr>
                  <p:cNvPr id="8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0025" y="314325"/>
                    <a:ext cx="1076325" cy="419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НАРУЖНЫЙ РАСТВОР</a:t>
                    </a:r>
                  </a:p>
                </p:txBody>
              </p:sp>
              <p:grpSp>
                <p:nvGrpSpPr>
                  <p:cNvPr id="89" name="Группа 88"/>
                  <p:cNvGrpSpPr/>
                  <p:nvPr/>
                </p:nvGrpSpPr>
                <p:grpSpPr>
                  <a:xfrm>
                    <a:off x="0" y="257175"/>
                    <a:ext cx="5038086" cy="2238254"/>
                    <a:chOff x="0" y="0"/>
                    <a:chExt cx="5038086" cy="2238254"/>
                  </a:xfrm>
                </p:grpSpPr>
                <p:grpSp>
                  <p:nvGrpSpPr>
                    <p:cNvPr id="90" name="Группа 89"/>
                    <p:cNvGrpSpPr/>
                    <p:nvPr/>
                  </p:nvGrpSpPr>
                  <p:grpSpPr>
                    <a:xfrm>
                      <a:off x="0" y="0"/>
                      <a:ext cx="5038086" cy="2238254"/>
                      <a:chOff x="0" y="0"/>
                      <a:chExt cx="5038086" cy="2238254"/>
                    </a:xfrm>
                  </p:grpSpPr>
                  <p:grpSp>
                    <p:nvGrpSpPr>
                      <p:cNvPr id="104" name="Группа 103"/>
                      <p:cNvGrpSpPr/>
                      <p:nvPr/>
                    </p:nvGrpSpPr>
                    <p:grpSpPr>
                      <a:xfrm>
                        <a:off x="0" y="171450"/>
                        <a:ext cx="5038086" cy="2066804"/>
                        <a:chOff x="0" y="0"/>
                        <a:chExt cx="5038509" cy="2066804"/>
                      </a:xfrm>
                    </p:grpSpPr>
                    <p:cxnSp>
                      <p:nvCxnSpPr>
                        <p:cNvPr id="113" name="Прямая со стрелкой 112"/>
                        <p:cNvCxnSpPr/>
                        <p:nvPr/>
                      </p:nvCxnSpPr>
                      <p:spPr>
                        <a:xfrm>
                          <a:off x="2190750" y="1209675"/>
                          <a:ext cx="680937" cy="0"/>
                        </a:xfrm>
                        <a:prstGeom prst="straightConnector1">
                          <a:avLst/>
                        </a:prstGeom>
                        <a:ln>
                          <a:headEnd type="none" w="med" len="med"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14" name="Группа 113"/>
                        <p:cNvGrpSpPr/>
                        <p:nvPr/>
                      </p:nvGrpSpPr>
                      <p:grpSpPr>
                        <a:xfrm>
                          <a:off x="0" y="0"/>
                          <a:ext cx="5038509" cy="2066804"/>
                          <a:chOff x="0" y="0"/>
                          <a:chExt cx="5038509" cy="2066804"/>
                        </a:xfrm>
                      </p:grpSpPr>
                      <p:grpSp>
                        <p:nvGrpSpPr>
                          <p:cNvPr id="116" name="Группа 115"/>
                          <p:cNvGrpSpPr/>
                          <p:nvPr/>
                        </p:nvGrpSpPr>
                        <p:grpSpPr>
                          <a:xfrm>
                            <a:off x="2976664" y="0"/>
                            <a:ext cx="2061845" cy="2061845"/>
                            <a:chOff x="0" y="0"/>
                            <a:chExt cx="1702341" cy="1828800"/>
                          </a:xfrm>
                        </p:grpSpPr>
                        <p:sp>
                          <p:nvSpPr>
                            <p:cNvPr id="162" name="Прямоугольник 161"/>
                            <p:cNvSpPr/>
                            <p:nvPr/>
                          </p:nvSpPr>
                          <p:spPr>
                            <a:xfrm>
                              <a:off x="0" y="272374"/>
                              <a:ext cx="1702341" cy="1556426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cxnSp>
                          <p:nvCxnSpPr>
                            <p:cNvPr id="163" name="Прямая соединительная линия 162"/>
                            <p:cNvCxnSpPr/>
                            <p:nvPr/>
                          </p:nvCxnSpPr>
                          <p:spPr>
                            <a:xfrm>
                              <a:off x="1702341" y="0"/>
                              <a:ext cx="0" cy="1828759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2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4" name="Прямая соединительная линия 163"/>
                            <p:cNvCxnSpPr/>
                            <p:nvPr/>
                          </p:nvCxnSpPr>
                          <p:spPr>
                            <a:xfrm>
                              <a:off x="0" y="0"/>
                              <a:ext cx="0" cy="1828759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2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17" name="Группа 116"/>
                          <p:cNvGrpSpPr/>
                          <p:nvPr/>
                        </p:nvGrpSpPr>
                        <p:grpSpPr>
                          <a:xfrm>
                            <a:off x="3900791" y="0"/>
                            <a:ext cx="116733" cy="2061846"/>
                            <a:chOff x="0" y="0"/>
                            <a:chExt cx="116733" cy="1828800"/>
                          </a:xfrm>
                        </p:grpSpPr>
                        <p:cxnSp>
                          <p:nvCxnSpPr>
                            <p:cNvPr id="159" name="Прямая соединительная линия 158"/>
                            <p:cNvCxnSpPr/>
                            <p:nvPr/>
                          </p:nvCxnSpPr>
                          <p:spPr>
                            <a:xfrm>
                              <a:off x="58366" y="58366"/>
                              <a:ext cx="0" cy="1770380"/>
                            </a:xfrm>
                            <a:prstGeom prst="line">
                              <a:avLst/>
                            </a:prstGeom>
                            <a:ln>
                              <a:prstDash val="dash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0" name="Прямая соединительная линия 159"/>
                            <p:cNvCxnSpPr/>
                            <p:nvPr/>
                          </p:nvCxnSpPr>
                          <p:spPr>
                            <a:xfrm flipH="1">
                              <a:off x="116732" y="0"/>
                              <a:ext cx="1" cy="1828800"/>
                            </a:xfrm>
                            <a:prstGeom prst="line">
                              <a:avLst/>
                            </a:prstGeom>
                            <a:ln>
                              <a:prstDash val="dash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1" name="Прямая соединительная линия 160"/>
                            <p:cNvCxnSpPr/>
                            <p:nvPr/>
                          </p:nvCxnSpPr>
                          <p:spPr>
                            <a:xfrm flipH="1">
                              <a:off x="0" y="0"/>
                              <a:ext cx="1" cy="1828800"/>
                            </a:xfrm>
                            <a:prstGeom prst="line">
                              <a:avLst/>
                            </a:prstGeom>
                            <a:ln>
                              <a:prstDash val="dash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18" name="Овал 117"/>
                          <p:cNvSpPr/>
                          <p:nvPr/>
                        </p:nvSpPr>
                        <p:spPr>
                          <a:xfrm>
                            <a:off x="4552545" y="953310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9" name="Овал 118"/>
                          <p:cNvSpPr/>
                          <p:nvPr/>
                        </p:nvSpPr>
                        <p:spPr>
                          <a:xfrm>
                            <a:off x="4182894" y="1342417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0" name="Овал 119"/>
                          <p:cNvSpPr/>
                          <p:nvPr/>
                        </p:nvSpPr>
                        <p:spPr>
                          <a:xfrm>
                            <a:off x="4649821" y="1712068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1" name="Овал 120"/>
                          <p:cNvSpPr/>
                          <p:nvPr/>
                        </p:nvSpPr>
                        <p:spPr>
                          <a:xfrm>
                            <a:off x="4182894" y="466927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22" name="Группа 121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061845" cy="2062264"/>
                            <a:chOff x="0" y="0"/>
                            <a:chExt cx="2061845" cy="2062264"/>
                          </a:xfrm>
                        </p:grpSpPr>
                        <p:grpSp>
                          <p:nvGrpSpPr>
                            <p:cNvPr id="134" name="Группа 133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061845" cy="2061844"/>
                              <a:chOff x="0" y="0"/>
                              <a:chExt cx="1702341" cy="1828799"/>
                            </a:xfrm>
                          </p:grpSpPr>
                          <p:sp>
                            <p:nvSpPr>
                              <p:cNvPr id="156" name="Прямоугольник 155"/>
                              <p:cNvSpPr/>
                              <p:nvPr/>
                            </p:nvSpPr>
                            <p:spPr>
                              <a:xfrm>
                                <a:off x="0" y="272374"/>
                                <a:ext cx="1702341" cy="155642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157" name="Прямая соединительная линия 156"/>
                              <p:cNvCxnSpPr/>
                              <p:nvPr/>
                            </p:nvCxnSpPr>
                            <p:spPr>
                              <a:xfrm>
                                <a:off x="1702341" y="0"/>
                                <a:ext cx="0" cy="182875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2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8" name="Прямая соединительная линия 157"/>
                              <p:cNvCxnSpPr/>
                              <p:nvPr/>
                            </p:nvCxnSpPr>
                            <p:spPr>
                              <a:xfrm>
                                <a:off x="0" y="0"/>
                                <a:ext cx="0" cy="182875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2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135" name="Прямая соединительная линия 134"/>
                            <p:cNvCxnSpPr/>
                            <p:nvPr/>
                          </p:nvCxnSpPr>
                          <p:spPr>
                            <a:xfrm>
                              <a:off x="184825" y="2062264"/>
                              <a:ext cx="1702341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2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36" name="Группа 135"/>
                            <p:cNvGrpSpPr/>
                            <p:nvPr/>
                          </p:nvGrpSpPr>
                          <p:grpSpPr>
                            <a:xfrm>
                              <a:off x="963038" y="0"/>
                              <a:ext cx="116733" cy="2061846"/>
                              <a:chOff x="0" y="0"/>
                              <a:chExt cx="116733" cy="1828800"/>
                            </a:xfrm>
                          </p:grpSpPr>
                          <p:cxnSp>
                            <p:nvCxnSpPr>
                              <p:cNvPr id="153" name="Прямая соединительная линия 152"/>
                              <p:cNvCxnSpPr/>
                              <p:nvPr/>
                            </p:nvCxnSpPr>
                            <p:spPr>
                              <a:xfrm>
                                <a:off x="58366" y="58366"/>
                                <a:ext cx="0" cy="1770380"/>
                              </a:xfrm>
                              <a:prstGeom prst="line">
                                <a:avLst/>
                              </a:prstGeom>
                              <a:ln>
                                <a:prstDash val="dash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4" name="Прямая соединительная линия 153"/>
                              <p:cNvCxnSpPr/>
                              <p:nvPr/>
                            </p:nvCxnSpPr>
                            <p:spPr>
                              <a:xfrm flipH="1">
                                <a:off x="116732" y="0"/>
                                <a:ext cx="1" cy="1828800"/>
                              </a:xfrm>
                              <a:prstGeom prst="line">
                                <a:avLst/>
                              </a:prstGeom>
                              <a:ln>
                                <a:prstDash val="dash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5" name="Прямая соединительная линия 154"/>
                              <p:cNvCxnSpPr/>
                              <p:nvPr/>
                            </p:nvCxnSpPr>
                            <p:spPr>
                              <a:xfrm flipH="1">
                                <a:off x="0" y="0"/>
                                <a:ext cx="1" cy="1828800"/>
                              </a:xfrm>
                              <a:prstGeom prst="line">
                                <a:avLst/>
                              </a:prstGeom>
                              <a:ln>
                                <a:prstDash val="dash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37" name="Овал 136"/>
                            <p:cNvSpPr/>
                            <p:nvPr/>
                          </p:nvSpPr>
                          <p:spPr>
                            <a:xfrm>
                              <a:off x="1702340" y="418289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ru-RU" sz="1100" b="1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8" name="Овал 137"/>
                            <p:cNvSpPr/>
                            <p:nvPr/>
                          </p:nvSpPr>
                          <p:spPr>
                            <a:xfrm>
                              <a:off x="1268984" y="518393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39" name="Овал 138"/>
                            <p:cNvSpPr/>
                            <p:nvPr/>
                          </p:nvSpPr>
                          <p:spPr>
                            <a:xfrm>
                              <a:off x="1741251" y="1021404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0" name="Овал 139"/>
                            <p:cNvSpPr/>
                            <p:nvPr/>
                          </p:nvSpPr>
                          <p:spPr>
                            <a:xfrm>
                              <a:off x="1702340" y="1507787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1" name="Овал 140"/>
                            <p:cNvSpPr/>
                            <p:nvPr/>
                          </p:nvSpPr>
                          <p:spPr>
                            <a:xfrm>
                              <a:off x="1313234" y="1215957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2" name="Овал 141"/>
                            <p:cNvSpPr/>
                            <p:nvPr/>
                          </p:nvSpPr>
                          <p:spPr>
                            <a:xfrm>
                              <a:off x="1313234" y="1712068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3" name="Прямоугольник 142"/>
                            <p:cNvSpPr/>
                            <p:nvPr/>
                          </p:nvSpPr>
                          <p:spPr>
                            <a:xfrm>
                              <a:off x="184825" y="612842"/>
                              <a:ext cx="271780" cy="240665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4" name="Прямоугольник 143"/>
                            <p:cNvSpPr/>
                            <p:nvPr/>
                          </p:nvSpPr>
                          <p:spPr>
                            <a:xfrm>
                              <a:off x="612843" y="1099225"/>
                              <a:ext cx="271780" cy="240665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5" name="Прямоугольник 144"/>
                            <p:cNvSpPr/>
                            <p:nvPr/>
                          </p:nvSpPr>
                          <p:spPr>
                            <a:xfrm>
                              <a:off x="68094" y="1702340"/>
                              <a:ext cx="271780" cy="240665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6" name="Овал 145"/>
                            <p:cNvSpPr/>
                            <p:nvPr/>
                          </p:nvSpPr>
                          <p:spPr>
                            <a:xfrm>
                              <a:off x="68094" y="1021404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7" name="Овал 146"/>
                            <p:cNvSpPr/>
                            <p:nvPr/>
                          </p:nvSpPr>
                          <p:spPr>
                            <a:xfrm>
                              <a:off x="457200" y="1712068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8" name="Овал 147"/>
                            <p:cNvSpPr/>
                            <p:nvPr/>
                          </p:nvSpPr>
                          <p:spPr>
                            <a:xfrm>
                              <a:off x="488769" y="516613"/>
                              <a:ext cx="281940" cy="262255"/>
                            </a:xfrm>
                            <a:prstGeom prst="ellipse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cxnSp>
                          <p:nvCxnSpPr>
                            <p:cNvPr id="149" name="Прямая соединительная линия 148"/>
                            <p:cNvCxnSpPr/>
                            <p:nvPr/>
                          </p:nvCxnSpPr>
                          <p:spPr>
                            <a:xfrm flipH="1" flipV="1">
                              <a:off x="68094" y="515566"/>
                              <a:ext cx="116731" cy="213616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0" name="Прямая соединительная линия 149"/>
                            <p:cNvCxnSpPr/>
                            <p:nvPr/>
                          </p:nvCxnSpPr>
                          <p:spPr>
                            <a:xfrm flipH="1" flipV="1">
                              <a:off x="457200" y="817123"/>
                              <a:ext cx="281939" cy="28210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1" name="Прямая соединительная линия 150"/>
                            <p:cNvCxnSpPr>
                              <a:endCxn id="145" idx="3"/>
                            </p:cNvCxnSpPr>
                            <p:nvPr/>
                          </p:nvCxnSpPr>
                          <p:spPr>
                            <a:xfrm flipH="1">
                              <a:off x="339873" y="1342417"/>
                              <a:ext cx="399429" cy="480256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2" name="Прямая соединительная линия 151"/>
                            <p:cNvCxnSpPr/>
                            <p:nvPr/>
                          </p:nvCxnSpPr>
                          <p:spPr>
                            <a:xfrm>
                              <a:off x="68094" y="1945532"/>
                              <a:ext cx="184676" cy="11620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23" name="Прямоугольник 122"/>
                          <p:cNvSpPr/>
                          <p:nvPr/>
                        </p:nvSpPr>
                        <p:spPr>
                          <a:xfrm>
                            <a:off x="3064213" y="1099225"/>
                            <a:ext cx="271780" cy="240665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4" name="Прямоугольник 123"/>
                          <p:cNvSpPr/>
                          <p:nvPr/>
                        </p:nvSpPr>
                        <p:spPr>
                          <a:xfrm>
                            <a:off x="3365770" y="1702340"/>
                            <a:ext cx="271780" cy="240665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5" name="Прямоугольник 124"/>
                          <p:cNvSpPr/>
                          <p:nvPr/>
                        </p:nvSpPr>
                        <p:spPr>
                          <a:xfrm>
                            <a:off x="3511685" y="418289"/>
                            <a:ext cx="271780" cy="240665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6" name="Овал 125"/>
                          <p:cNvSpPr/>
                          <p:nvPr/>
                        </p:nvSpPr>
                        <p:spPr>
                          <a:xfrm>
                            <a:off x="3521413" y="1079770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7" name="Овал 126"/>
                          <p:cNvSpPr/>
                          <p:nvPr/>
                        </p:nvSpPr>
                        <p:spPr>
                          <a:xfrm>
                            <a:off x="3385225" y="797668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8" name="Овал 127"/>
                          <p:cNvSpPr/>
                          <p:nvPr/>
                        </p:nvSpPr>
                        <p:spPr>
                          <a:xfrm>
                            <a:off x="3064213" y="515566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9" name="Овал 128"/>
                          <p:cNvSpPr/>
                          <p:nvPr/>
                        </p:nvSpPr>
                        <p:spPr>
                          <a:xfrm>
                            <a:off x="3054485" y="1770434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0" name="Овал 129"/>
                          <p:cNvSpPr/>
                          <p:nvPr/>
                        </p:nvSpPr>
                        <p:spPr>
                          <a:xfrm>
                            <a:off x="3521413" y="1381327"/>
                            <a:ext cx="281940" cy="26225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cxnSp>
                        <p:nvCxnSpPr>
                          <p:cNvPr id="131" name="Прямая соединительная линия 130"/>
                          <p:cNvCxnSpPr/>
                          <p:nvPr/>
                        </p:nvCxnSpPr>
                        <p:spPr>
                          <a:xfrm flipH="1">
                            <a:off x="3667328" y="369651"/>
                            <a:ext cx="136350" cy="48638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2" name="Прямая соединительная линия 131"/>
                          <p:cNvCxnSpPr/>
                          <p:nvPr/>
                        </p:nvCxnSpPr>
                        <p:spPr>
                          <a:xfrm flipH="1">
                            <a:off x="3180415" y="658790"/>
                            <a:ext cx="340705" cy="44028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3" name="Прямая соединительная линия 132"/>
                          <p:cNvCxnSpPr/>
                          <p:nvPr/>
                        </p:nvCxnSpPr>
                        <p:spPr>
                          <a:xfrm>
                            <a:off x="3638145" y="1945532"/>
                            <a:ext cx="145983" cy="121272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15" name="Прямая соединительная линия 114"/>
                        <p:cNvCxnSpPr/>
                        <p:nvPr/>
                      </p:nvCxnSpPr>
                      <p:spPr>
                        <a:xfrm>
                          <a:off x="3181350" y="1343025"/>
                          <a:ext cx="262646" cy="369651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05" name="Прямая со стрелкой 104"/>
                      <p:cNvCxnSpPr/>
                      <p:nvPr/>
                    </p:nvCxnSpPr>
                    <p:spPr>
                      <a:xfrm>
                        <a:off x="1019175" y="0"/>
                        <a:ext cx="0" cy="219075"/>
                      </a:xfrm>
                      <a:prstGeom prst="straightConnector1">
                        <a:avLst/>
                      </a:prstGeom>
                      <a:ln w="57150"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Прямая со стрелкой 105"/>
                      <p:cNvCxnSpPr/>
                      <p:nvPr/>
                    </p:nvCxnSpPr>
                    <p:spPr>
                      <a:xfrm>
                        <a:off x="3962400" y="0"/>
                        <a:ext cx="0" cy="219075"/>
                      </a:xfrm>
                      <a:prstGeom prst="straightConnector1">
                        <a:avLst/>
                      </a:prstGeom>
                      <a:ln w="57150"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7" name="Группа 106"/>
                      <p:cNvGrpSpPr/>
                      <p:nvPr/>
                    </p:nvGrpSpPr>
                    <p:grpSpPr>
                      <a:xfrm>
                        <a:off x="3733800" y="904875"/>
                        <a:ext cx="447675" cy="85725"/>
                        <a:chOff x="0" y="0"/>
                        <a:chExt cx="447675" cy="85725"/>
                      </a:xfrm>
                    </p:grpSpPr>
                    <p:cxnSp>
                      <p:nvCxnSpPr>
                        <p:cNvPr id="111" name="Прямая со стрелкой 110"/>
                        <p:cNvCxnSpPr/>
                        <p:nvPr/>
                      </p:nvCxnSpPr>
                      <p:spPr>
                        <a:xfrm flipH="1">
                          <a:off x="0" y="0"/>
                          <a:ext cx="447675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" name="Прямая со стрелкой 111"/>
                        <p:cNvCxnSpPr/>
                        <p:nvPr/>
                      </p:nvCxnSpPr>
                      <p:spPr>
                        <a:xfrm>
                          <a:off x="0" y="85725"/>
                          <a:ext cx="447675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8" name="Группа 107"/>
                      <p:cNvGrpSpPr/>
                      <p:nvPr/>
                    </p:nvGrpSpPr>
                    <p:grpSpPr>
                      <a:xfrm>
                        <a:off x="809625" y="942975"/>
                        <a:ext cx="447675" cy="85725"/>
                        <a:chOff x="0" y="0"/>
                        <a:chExt cx="447675" cy="85725"/>
                      </a:xfrm>
                    </p:grpSpPr>
                    <p:cxnSp>
                      <p:nvCxnSpPr>
                        <p:cNvPr id="109" name="Прямая со стрелкой 108"/>
                        <p:cNvCxnSpPr/>
                        <p:nvPr/>
                      </p:nvCxnSpPr>
                      <p:spPr>
                        <a:xfrm flipH="1">
                          <a:off x="0" y="0"/>
                          <a:ext cx="447675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" name="Прямая со стрелкой 109"/>
                        <p:cNvCxnSpPr/>
                        <p:nvPr/>
                      </p:nvCxnSpPr>
                      <p:spPr>
                        <a:xfrm>
                          <a:off x="0" y="85725"/>
                          <a:ext cx="447675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91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1000" y="647700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92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57725" y="1885950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p:txBody>
                </p:sp>
                <p:grpSp>
                  <p:nvGrpSpPr>
                    <p:cNvPr id="93" name="Группа 92"/>
                    <p:cNvGrpSpPr/>
                    <p:nvPr/>
                  </p:nvGrpSpPr>
                  <p:grpSpPr>
                    <a:xfrm>
                      <a:off x="3057525" y="581025"/>
                      <a:ext cx="762000" cy="1619250"/>
                      <a:chOff x="0" y="0"/>
                      <a:chExt cx="762000" cy="1619250"/>
                    </a:xfrm>
                  </p:grpSpPr>
                  <p:sp>
                    <p:nvSpPr>
                      <p:cNvPr id="96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2900" y="409575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97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525" y="123825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98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5775" y="971550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99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1362075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00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050" y="695325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–</a:t>
                        </a:r>
                      </a:p>
                    </p:txBody>
                  </p:sp>
                  <p:sp>
                    <p:nvSpPr>
                      <p:cNvPr id="101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4800" y="1295400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–</a:t>
                        </a:r>
                      </a:p>
                    </p:txBody>
                  </p:sp>
                  <p:sp>
                    <p:nvSpPr>
                      <p:cNvPr id="102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7200" y="0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–</a:t>
                        </a:r>
                      </a:p>
                    </p:txBody>
                  </p:sp>
                  <p:sp>
                    <p:nvSpPr>
                      <p:cNvPr id="103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250" y="676275"/>
                        <a:ext cx="276225" cy="257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–</a:t>
                        </a:r>
                      </a:p>
                    </p:txBody>
                  </p:sp>
                </p:grpSp>
                <p:sp>
                  <p:nvSpPr>
                    <p:cNvPr id="94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1000" y="1514475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p:txBody>
                </p:sp>
                <p:sp>
                  <p:nvSpPr>
                    <p:cNvPr id="95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62475" y="1123950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p:txBody>
                </p:sp>
              </p:grp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66675" y="857250"/>
                  <a:ext cx="1952625" cy="1543050"/>
                  <a:chOff x="0" y="0"/>
                  <a:chExt cx="1952625" cy="1543050"/>
                </a:xfrm>
              </p:grpSpPr>
              <p:sp>
                <p:nvSpPr>
                  <p:cNvPr id="70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8300" y="0"/>
                    <a:ext cx="276225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71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775" y="790575"/>
                    <a:ext cx="276225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72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8500" y="1083802"/>
                    <a:ext cx="276225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7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8733" y="92392"/>
                    <a:ext cx="276225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–</a:t>
                    </a:r>
                  </a:p>
                </p:txBody>
              </p:sp>
              <p:grpSp>
                <p:nvGrpSpPr>
                  <p:cNvPr id="74" name="Группа 73"/>
                  <p:cNvGrpSpPr/>
                  <p:nvPr/>
                </p:nvGrpSpPr>
                <p:grpSpPr>
                  <a:xfrm>
                    <a:off x="0" y="85243"/>
                    <a:ext cx="819150" cy="1457807"/>
                    <a:chOff x="0" y="-482"/>
                    <a:chExt cx="819150" cy="1457807"/>
                  </a:xfrm>
                </p:grpSpPr>
                <p:sp>
                  <p:nvSpPr>
                    <p:cNvPr id="77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25" y="504825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78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050" y="1200150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79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7745" y="-482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p:txBody>
                </p:sp>
                <p:sp>
                  <p:nvSpPr>
                    <p:cNvPr id="80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181100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p:txBody>
                </p:sp>
                <p:sp>
                  <p:nvSpPr>
                    <p:cNvPr id="81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4300" y="85725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p:txBody>
                </p:sp>
                <p:sp>
                  <p:nvSpPr>
                    <p:cNvPr id="82" name="Надпись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2925" y="571500"/>
                      <a:ext cx="276225" cy="257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p:txBody>
                </p:sp>
              </p:grpSp>
              <p:sp>
                <p:nvSpPr>
                  <p:cNvPr id="75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590550"/>
                    <a:ext cx="276225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–</a:t>
                    </a:r>
                  </a:p>
                </p:txBody>
              </p:sp>
              <p:sp>
                <p:nvSpPr>
                  <p:cNvPr id="7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775" y="1276350"/>
                    <a:ext cx="276225" cy="257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–</a:t>
                    </a:r>
                  </a:p>
                </p:txBody>
              </p:sp>
            </p:grpSp>
          </p:grpSp>
          <p:cxnSp>
            <p:nvCxnSpPr>
              <p:cNvPr id="59" name="Прямая со стрелкой 58"/>
              <p:cNvCxnSpPr/>
              <p:nvPr/>
            </p:nvCxnSpPr>
            <p:spPr>
              <a:xfrm flipH="1">
                <a:off x="768485" y="1079770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flipH="1">
                <a:off x="739302" y="2276272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 стрелкой 60"/>
              <p:cNvCxnSpPr/>
              <p:nvPr/>
            </p:nvCxnSpPr>
            <p:spPr>
              <a:xfrm flipH="1">
                <a:off x="350196" y="1575881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1556425" y="963038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1118681" y="1089498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1585608" y="1575881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64"/>
              <p:cNvCxnSpPr/>
              <p:nvPr/>
            </p:nvCxnSpPr>
            <p:spPr>
              <a:xfrm>
                <a:off x="1157591" y="1770434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>
                <a:off x="1546698" y="2062264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>
                <a:off x="1157591" y="2276272"/>
                <a:ext cx="158750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0" y="2490281"/>
              <a:ext cx="2490281" cy="1362075"/>
              <a:chOff x="0" y="0"/>
              <a:chExt cx="2490281" cy="1362075"/>
            </a:xfrm>
          </p:grpSpPr>
          <p:sp>
            <p:nvSpPr>
              <p:cNvPr id="48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490281" cy="136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                    II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</a:t>
                </a:r>
                <a:r>
                  <a:rPr lang="en-US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</a:t>
                </a:r>
                <a:r>
                  <a:rPr lang="en-US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II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Kt</a:t>
                </a:r>
                <a:r>
                  <a:rPr lang="en-US" sz="12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</a:t>
                </a:r>
                <a:r>
                  <a:rPr lang="ru-RU" sz="12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вн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3 &lt; [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Kt</a:t>
                </a:r>
                <a:r>
                  <a:rPr lang="en-US" sz="12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An</a:t>
                </a:r>
                <a:r>
                  <a:rPr lang="en-US" sz="12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</a:t>
                </a:r>
                <a:r>
                  <a:rPr lang="ru-RU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нар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Подвижные ионы: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[3      ]   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[3      ]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[3      ]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Исходное состояние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49" name="Группа 48"/>
              <p:cNvGrpSpPr/>
              <p:nvPr/>
            </p:nvGrpSpPr>
            <p:grpSpPr>
              <a:xfrm>
                <a:off x="1828800" y="719847"/>
                <a:ext cx="222885" cy="213360"/>
                <a:chOff x="-9613" y="-19194"/>
                <a:chExt cx="223723" cy="213747"/>
              </a:xfrm>
            </p:grpSpPr>
            <p:sp>
              <p:nvSpPr>
                <p:cNvPr id="56" name="Овал 55"/>
                <p:cNvSpPr/>
                <p:nvPr/>
              </p:nvSpPr>
              <p:spPr>
                <a:xfrm>
                  <a:off x="0" y="0"/>
                  <a:ext cx="214008" cy="194553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9613" y="-19194"/>
                  <a:ext cx="223723" cy="204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–</a:t>
                  </a:r>
                </a:p>
              </p:txBody>
            </p:sp>
          </p:grpSp>
          <p:grpSp>
            <p:nvGrpSpPr>
              <p:cNvPr id="50" name="Группа 49"/>
              <p:cNvGrpSpPr/>
              <p:nvPr/>
            </p:nvGrpSpPr>
            <p:grpSpPr>
              <a:xfrm>
                <a:off x="1264596" y="719847"/>
                <a:ext cx="222885" cy="262255"/>
                <a:chOff x="-9613" y="-19194"/>
                <a:chExt cx="223723" cy="263122"/>
              </a:xfrm>
            </p:grpSpPr>
            <p:sp>
              <p:nvSpPr>
                <p:cNvPr id="54" name="Овал 53"/>
                <p:cNvSpPr/>
                <p:nvPr/>
              </p:nvSpPr>
              <p:spPr>
                <a:xfrm>
                  <a:off x="0" y="0"/>
                  <a:ext cx="214008" cy="194553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9613" y="-19194"/>
                  <a:ext cx="223723" cy="263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496111" y="719847"/>
                <a:ext cx="222885" cy="262255"/>
                <a:chOff x="-9613" y="-19194"/>
                <a:chExt cx="223723" cy="263122"/>
              </a:xfrm>
            </p:grpSpPr>
            <p:sp>
              <p:nvSpPr>
                <p:cNvPr id="52" name="Овал 51"/>
                <p:cNvSpPr/>
                <p:nvPr/>
              </p:nvSpPr>
              <p:spPr>
                <a:xfrm>
                  <a:off x="0" y="0"/>
                  <a:ext cx="214008" cy="194553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9613" y="-19194"/>
                  <a:ext cx="223723" cy="263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+</a:t>
                  </a:r>
                </a:p>
              </p:txBody>
            </p:sp>
          </p:grpSp>
        </p:grpSp>
        <p:sp>
          <p:nvSpPr>
            <p:cNvPr id="35" name="Надпись 2"/>
            <p:cNvSpPr txBox="1">
              <a:spLocks noChangeArrowheads="1"/>
            </p:cNvSpPr>
            <p:nvPr/>
          </p:nvSpPr>
          <p:spPr bwMode="auto">
            <a:xfrm>
              <a:off x="2879387" y="2500008"/>
              <a:ext cx="2490281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                    II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π</a:t>
              </a:r>
              <a:r>
                <a:rPr lang="en-US" sz="12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π</a:t>
              </a:r>
              <a:r>
                <a:rPr lang="en-US" sz="12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II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[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Kt</a:t>
              </a:r>
              <a:r>
                <a:rPr lang="en-US" sz="12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ru-RU" sz="1200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вн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[An</a:t>
              </a:r>
              <a:r>
                <a:rPr lang="en-US" sz="12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ru-RU" sz="1200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вн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= [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Kt</a:t>
              </a:r>
              <a:r>
                <a:rPr lang="en-US" sz="12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ru-RU" sz="12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нар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[An</a:t>
              </a:r>
              <a:r>
                <a:rPr lang="en-US" sz="12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ru-RU" sz="12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нар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Подвижные ионы: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[4      ] и [1      ]        [2      ] и [2      ]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Равновесное состояние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4980562" y="3219855"/>
              <a:ext cx="222885" cy="213360"/>
              <a:chOff x="-9613" y="-19194"/>
              <a:chExt cx="223723" cy="213747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0" y="0"/>
                <a:ext cx="214008" cy="19455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" name="Надпись 2"/>
              <p:cNvSpPr txBox="1">
                <a:spLocks noChangeArrowheads="1"/>
              </p:cNvSpPr>
              <p:nvPr/>
            </p:nvSpPr>
            <p:spPr bwMode="auto">
              <a:xfrm>
                <a:off x="-9613" y="-19194"/>
                <a:ext cx="223723" cy="20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406630" y="3210128"/>
              <a:ext cx="222885" cy="262255"/>
              <a:chOff x="-9613" y="-19194"/>
              <a:chExt cx="223723" cy="263122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0" y="0"/>
                <a:ext cx="214008" cy="19455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" name="Надпись 2"/>
              <p:cNvSpPr txBox="1">
                <a:spLocks noChangeArrowheads="1"/>
              </p:cNvSpPr>
              <p:nvPr/>
            </p:nvSpPr>
            <p:spPr bwMode="auto">
              <a:xfrm>
                <a:off x="-9613" y="-19194"/>
                <a:ext cx="223723" cy="263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3103123" y="3210128"/>
              <a:ext cx="243205" cy="262255"/>
              <a:chOff x="-254487" y="-30255"/>
              <a:chExt cx="244346" cy="263122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-224149" y="-9616"/>
                <a:ext cx="214008" cy="19455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" name="Надпись 2"/>
              <p:cNvSpPr txBox="1">
                <a:spLocks noChangeArrowheads="1"/>
              </p:cNvSpPr>
              <p:nvPr/>
            </p:nvSpPr>
            <p:spPr bwMode="auto">
              <a:xfrm>
                <a:off x="-254487" y="-30255"/>
                <a:ext cx="223723" cy="263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3677055" y="3219855"/>
              <a:ext cx="222885" cy="213360"/>
              <a:chOff x="-9613" y="-19194"/>
              <a:chExt cx="223723" cy="213747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0" y="0"/>
                <a:ext cx="214008" cy="19455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" name="Надпись 2"/>
              <p:cNvSpPr txBox="1">
                <a:spLocks noChangeArrowheads="1"/>
              </p:cNvSpPr>
              <p:nvPr/>
            </p:nvSpPr>
            <p:spPr bwMode="auto">
              <a:xfrm>
                <a:off x="-9613" y="-19194"/>
                <a:ext cx="223723" cy="20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742818" y="141893"/>
            <a:ext cx="524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Мембранное равновесие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Доннана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201" y="931019"/>
            <a:ext cx="7665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Мембранным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равновесием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Доннана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называют равновесие,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устанавливающееся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системе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растворов, разделенных мембраной, непроницаемой хотя бы для </a:t>
            </a: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дного вида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присутствующих в системе ионов. 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Условием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данного равновесия является равенство произведений </a:t>
            </a: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концентраций подвижных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ионов по обе стороны мембраны: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0"/>
              </p:nvPr>
            </p:nvSpPr>
            <p:spPr>
              <a:xfrm>
                <a:off x="1547664" y="404664"/>
                <a:ext cx="7416824" cy="2088232"/>
              </a:xfrm>
            </p:spPr>
            <p:txBody>
              <a:bodyPr/>
              <a:lstStyle/>
              <a:p>
                <a:pPr indent="457200">
                  <a:spcBef>
                    <a:spcPts val="0"/>
                  </a:spcBef>
                </a:pP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Концентрацию входящего в клетку подвижного иона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sz="2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endPara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и равновесные 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концентрации </a:t>
                </a: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рассчитывают </a:t>
                </a:r>
                <a:r>
                  <a:rPr lang="ru-RU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 </a:t>
                </a:r>
                <a:r>
                  <a:rPr lang="ru-RU" sz="2000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уравнению </a:t>
                </a:r>
                <a:endParaRPr lang="en-US" sz="2000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000" b="1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Доннана</a:t>
                </a:r>
                <a:r>
                  <a:rPr lang="ru-RU" sz="2000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(нар)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нар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внутр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Ci(</a:t>
                </a: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нар)-концентрация ионов в межклеточной жидкости;</a:t>
                </a:r>
              </a:p>
              <a:p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С</a:t>
                </a:r>
                <a:r>
                  <a:rPr lang="en-US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ru-RU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внутр</a:t>
                </a: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)-концентрация ионов внутри клетки.</a:t>
                </a:r>
                <a:endParaRPr 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1547664" y="404664"/>
                <a:ext cx="7416824" cy="2088232"/>
              </a:xfrm>
              <a:blipFill>
                <a:blip r:embed="rId2"/>
                <a:stretch>
                  <a:fillRect t="-1458" b="-26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free-images.com/or/0af7/gibbs_donnan_en_sv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98" y="-6648147"/>
            <a:ext cx="5342763" cy="38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ree-images.com/or/0af7/gibbs_donnan_en_sv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62" y="3284984"/>
            <a:ext cx="4116027" cy="26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54067" y="6206842"/>
            <a:ext cx="3204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Рис.4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 Гиббса-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Доннана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9113" y="97175"/>
            <a:ext cx="440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Monotype Corsiva" panose="03010101010201010101" pitchFamily="66" charset="0"/>
              </a:rPr>
              <a:t>Устойчивость растворов ВМС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7730" y="692696"/>
            <a:ext cx="7038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 растворимости </a:t>
            </a:r>
            <a:r>
              <a:rPr lang="ru-RU" sz="1600" u="sng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ВМС вызвана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понижением температуры;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изменением 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состава раствора путем добавления жидкости, в которой ВМС </a:t>
            </a:r>
            <a:endParaRPr lang="en-US" sz="16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растворяется.</a:t>
            </a:r>
          </a:p>
          <a:p>
            <a:pPr indent="457200"/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процессы нарушения устойчивости растворов ВМС </a:t>
            </a:r>
            <a:endParaRPr lang="ru-RU" sz="16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связаны 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переходом от полного растворения ВМС к ограниченному растворению или к нерастворимости.     </a:t>
            </a:r>
            <a:endParaRPr lang="ru-RU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996952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Высаливание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обратимое разрушение лиофильной системы,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выделение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осадок растворенного вещества, вызываемое добавкой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раствору больших количеств нейтральных солей.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9164" y="2492896"/>
            <a:ext cx="403244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Высаливание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коацервация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8147" y="4005064"/>
            <a:ext cx="685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Высаливание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наступает вследствие нарушения сольватной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связи между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макромолекулами ВМС и растворителем, т. е.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вследствие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десольватации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частиц.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23676" y="5733256"/>
            <a:ext cx="4826635" cy="1009650"/>
            <a:chOff x="0" y="0"/>
            <a:chExt cx="4827269" cy="1010093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180754" y="680484"/>
              <a:ext cx="4455041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Надпись 2"/>
            <p:cNvSpPr txBox="1">
              <a:spLocks noChangeArrowheads="1"/>
            </p:cNvSpPr>
            <p:nvPr/>
          </p:nvSpPr>
          <p:spPr bwMode="auto">
            <a:xfrm>
              <a:off x="935665" y="733646"/>
              <a:ext cx="2998382" cy="276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Ослабление высаливающего действия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276447" y="0"/>
              <a:ext cx="4359348" cy="30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Li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Na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K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Rb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Cs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Mg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Ca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Sn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2+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&gt; Ba</a:t>
              </a:r>
              <a:r>
                <a:rPr lang="en-US" sz="14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2+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212465"/>
                  <a:ext cx="4827269" cy="325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&gt;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</m:t>
                      </m:r>
                      <m:sSubSup>
                        <m:sSub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&gt; CH</a:t>
                  </a:r>
                  <a:r>
                    <a:rPr lang="en-US" sz="14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COO</a:t>
                  </a:r>
                  <a:r>
                    <a:rPr lang="en-US" sz="1400" baseline="30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–</a:t>
                  </a: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&gt; Cl</a:t>
                  </a:r>
                  <a:r>
                    <a:rPr lang="en-US" sz="1400" baseline="30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–</a:t>
                  </a: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&gt; NO &gt; SCN</a:t>
                  </a:r>
                  <a:r>
                    <a:rPr lang="en-US" sz="1400" baseline="30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–</a:t>
                  </a:r>
                  <a:endPara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Надпис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12465"/>
                  <a:ext cx="4827269" cy="325119"/>
                </a:xfrm>
                <a:prstGeom prst="rect">
                  <a:avLst/>
                </a:prstGeom>
                <a:blipFill>
                  <a:blip r:embed="rId2"/>
                  <a:stretch>
                    <a:fillRect b="-3018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968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72915" y="5013176"/>
            <a:ext cx="7759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!!!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высаливающему действию, т. е. способности к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сольватации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ионы располагают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лиотропные ряды: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5940" y="912742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растворах с достаточно высокой концентрацией белка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</a:t>
            </a:r>
          </a:p>
          <a:p>
            <a:pPr algn="just"/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высаливании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может происходить самопроизвольное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расслоение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две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несмешивающиеся фазы. Одна из них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представляет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собой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концентрированный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 полимера, называемый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коацерватом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другая – разбавленный раствор полимера. Это явление называется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коацервацией.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51937"/>
            <a:ext cx="2334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Коацервацией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s://cf.ppt-online.org/files/slide/b/BJOr6vp4nF7Emf50KawDYQog8lHIhUkNe3TRij/slide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5112568" cy="38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260648"/>
            <a:ext cx="7277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Интересно!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Коацервацию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используют при </a:t>
            </a:r>
            <a:r>
              <a:rPr lang="ru-RU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микрокапсулировании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лекарств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Для этого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лекарственное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вещество </a:t>
            </a:r>
            <a:r>
              <a:rPr lang="ru-RU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диспергируют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растворе полимера, а затем, изменяя температуру или рН среды, испаряя часть 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растворителя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или вводя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высаливатель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выделяют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 раствора фазу,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обогащенную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полимером.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8537" y="2024608"/>
            <a:ext cx="732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Денатурация – разрушение уникальной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нативной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структуры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моле-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кулы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белка под внешним воздействием.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Важно!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денатурации разрушаются все структуры белка,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преимущест-венно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его третичная структура, кроме первичной.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Денатурация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приво-дит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потере характерных для белка свойств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растворимость, электрофоретическая подвижность, биологическая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активность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др.).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8131" y="145040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Денатурация</a:t>
            </a:r>
            <a:endParaRPr lang="ru-RU" sz="2400" b="1" dirty="0"/>
          </a:p>
        </p:txBody>
      </p:sp>
      <p:pic>
        <p:nvPicPr>
          <p:cNvPr id="8" name="image134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799" y="4168472"/>
            <a:ext cx="5360035" cy="1600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5733256"/>
            <a:ext cx="7803740" cy="10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ctr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Рис. . Денатурация белковой молекулы (схема):</a:t>
            </a:r>
          </a:p>
          <a:p>
            <a:pPr marL="197485" indent="450215" algn="ctr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– исходное состояние; б – начинающееся обратимое нарушение 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indent="450215" algn="ctr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молекулярной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структуры; в – необратимое развертывание полипептидной цепи.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0543" y="1057752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Процесс </a:t>
            </a:r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застудневания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желатинирования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это превращение жидкой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системы в твердообразную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причем обычно дисперсная фаза и дисперсионная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среда остаются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прежних отношениях и не разделяются.</a:t>
            </a:r>
          </a:p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Студни – связнодисперсные системы «полимер – растворитель»,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характеризующиеся большими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обратимыми деформациями при практически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полном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отсутствии вязкого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течения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Студень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гомогенная система, состоящая из ВМС и растворителя. При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образовании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студней между макромолекулами полимера возникают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водородные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связи, электростатические взаимодействия или более прочные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межмолекулярные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силы сцепления, приводящие к </a:t>
            </a:r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образо-ванию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пространственного сетчатого каркаса, ячейки которого заполнены жидким раствором или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растворителем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(рис. ).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138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904" y="4153094"/>
            <a:ext cx="3404446" cy="18681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6179449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Схемы строения пространственной сетки студня: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– из сферических частиц; б – из удлиненных частиц.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9203" y="138037"/>
            <a:ext cx="55354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" indent="450215" algn="ctr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800" b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Застудневание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желатинирование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9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331640" y="5085184"/>
            <a:ext cx="7957274" cy="104139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Благодарю за</a:t>
            </a:r>
            <a:r>
              <a:rPr lang="en-US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внимание!</a:t>
            </a:r>
            <a:endParaRPr lang="ru-RU" sz="6000" b="1" dirty="0">
              <a:solidFill>
                <a:schemeClr val="tx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028" name="Picture 4" descr="https://i.pinimg.com/originals/d8/90/75/d89075e00de2fc570249017b086d25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48" y="-20167"/>
            <a:ext cx="5760640" cy="1069514"/>
          </a:xfrm>
        </p:spPr>
        <p:txBody>
          <a:bodyPr/>
          <a:lstStyle/>
          <a:p>
            <a:pPr algn="just"/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Высокомолекулярные соединения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atherineasquithgallery.com/uploads/posts/2021-02/1613545362_5-p-kartinki-na-belom-fone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76" y="16778"/>
            <a:ext cx="2681100" cy="1700808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1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592" y="4869160"/>
            <a:ext cx="2088232" cy="1840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1642" y="5373216"/>
            <a:ext cx="571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Рис.1.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Схемы строения макромолекул полимеров: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– линейного; б – разветвленного; в – пространственного;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сшитого.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89248" y="1268760"/>
            <a:ext cx="7272808" cy="353943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высокомолекулярным соединениям (ВМС) относят соединения с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молекулярной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массой порядка 10</a:t>
            </a:r>
            <a:r>
              <a:rPr lang="ru-RU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–10</a:t>
            </a:r>
            <a:r>
              <a:rPr lang="ru-RU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выше. Важнейшими высокомолекулярными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соединениями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белки.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ВМС могут быть:</a:t>
            </a:r>
            <a:endParaRPr lang="ru-RU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природного происхождения (белки, полисахариды, пектины, натуральный каучук</a:t>
            </a: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синтетические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получаемые в процессах полимеризации, </a:t>
            </a:r>
            <a:r>
              <a:rPr lang="ru-R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сополимеризации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поликонденсации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сополиконденсации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(полимеры).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Различают три основных типа структуры цепей: линейная, разветвленная,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пространственная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Линейные полимеры</a:t>
            </a:r>
            <a:r>
              <a:rPr lang="ru-RU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(натуральный каучук) построены из длинных цепей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одномерных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элементов (</a:t>
            </a:r>
            <a:r>
              <a:rPr lang="ru-RU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рис.а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Разветвленные полимеры</a:t>
            </a:r>
            <a:r>
              <a:rPr lang="ru-RU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 цепи с боковыми ответвлениями (рис</a:t>
            </a: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б).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построены молекулы крахмала.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Пространственные полимеры</a:t>
            </a:r>
            <a:r>
              <a:rPr lang="ru-RU" sz="1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представляют собой трехмерную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сетку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рис.в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которая образуется при соединении фрагментов цепей химическими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связями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фенолформальдегидные смолы).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55016" y="2025501"/>
            <a:ext cx="721058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5691" y="2254538"/>
            <a:ext cx="70699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Полимеры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активно используются в медицине (искусственные клапаны сердца,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суставы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5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хрусталик глаза,</a:t>
            </a:r>
            <a:r>
              <a:rPr lang="ru-RU" sz="15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сосуды</a:t>
            </a:r>
            <a:r>
              <a:rPr lang="ru-RU" sz="1500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5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т.</a:t>
            </a:r>
            <a:r>
              <a:rPr lang="ru-RU" sz="1500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</a:t>
            </a: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.).</a:t>
            </a:r>
          </a:p>
          <a:p>
            <a:pPr algn="just">
              <a:spcAft>
                <a:spcPts val="0"/>
              </a:spcAft>
            </a:pP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</a:t>
            </a:r>
            <a:r>
              <a:rPr lang="ru-RU" sz="1500" b="1" u="sng" spc="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совместимости</a:t>
            </a:r>
            <a:r>
              <a:rPr lang="ru-RU" sz="1500" b="1" u="sng" spc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ru-RU" sz="1500" b="1" u="sng" spc="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тканями</a:t>
            </a:r>
            <a:r>
              <a:rPr lang="ru-RU" sz="1500" b="1" u="sng" spc="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организма</a:t>
            </a:r>
            <a:r>
              <a:rPr lang="ru-RU" sz="1500" b="1" u="sng" spc="9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различают:</a:t>
            </a:r>
          </a:p>
          <a:p>
            <a:pPr lvl="0" algn="just">
              <a:spcAft>
                <a:spcPts val="0"/>
              </a:spcAft>
              <a:buSzPts val="1050"/>
              <a:tabLst>
                <a:tab pos="721995" algn="l"/>
              </a:tabLst>
            </a:pPr>
            <a:endParaRPr lang="ru-RU" sz="15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SzPts val="1050"/>
              <a:tabLst>
                <a:tab pos="721995" algn="l"/>
              </a:tabLs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 </a:t>
            </a:r>
            <a:r>
              <a:rPr lang="ru-RU" sz="15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бионесовместимые</a:t>
            </a: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полимеры, вызывающие воспалительную реакцию в </a:t>
            </a:r>
          </a:p>
          <a:p>
            <a:pPr lvl="0" algn="just">
              <a:spcAft>
                <a:spcPts val="0"/>
              </a:spcAft>
              <a:buSzPts val="1050"/>
              <a:tabLst>
                <a:tab pos="721995" algn="l"/>
              </a:tabLs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тканях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реакцию</a:t>
            </a:r>
            <a:r>
              <a:rPr lang="ru-RU" sz="15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отторжения.</a:t>
            </a:r>
            <a:r>
              <a:rPr lang="ru-RU" sz="1500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Так,</a:t>
            </a:r>
            <a:r>
              <a:rPr lang="ru-RU" sz="1500" spc="-4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шелковые</a:t>
            </a:r>
            <a:r>
              <a:rPr lang="ru-RU" sz="1500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нити</a:t>
            </a:r>
            <a:r>
              <a:rPr lang="ru-RU" sz="1500" spc="-4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через</a:t>
            </a:r>
            <a:r>
              <a:rPr lang="ru-RU" sz="1500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определенное</a:t>
            </a:r>
            <a:r>
              <a:rPr lang="ru-RU" sz="1500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время</a:t>
            </a:r>
            <a:r>
              <a:rPr lang="ru-RU" sz="1500" spc="-4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500" spc="-4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SzPts val="1050"/>
              <a:tabLst>
                <a:tab pos="721995" algn="l"/>
              </a:tabLs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необходимо</a:t>
            </a:r>
            <a:r>
              <a:rPr lang="ru-RU" sz="1500" spc="-4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удалять</a:t>
            </a:r>
            <a:r>
              <a:rPr lang="ru-RU" sz="1500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</a:t>
            </a:r>
            <a:r>
              <a:rPr lang="ru-RU" sz="1500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тканей.</a:t>
            </a:r>
          </a:p>
          <a:p>
            <a:pPr lvl="0" algn="just">
              <a:spcAft>
                <a:spcPts val="0"/>
              </a:spcAft>
              <a:buSzPts val="1050"/>
              <a:tabLst>
                <a:tab pos="721995" algn="l"/>
              </a:tabLs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биосовместимые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полимеры не вызывают неблагоприятную реакцию ткани даже при длительном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пребывании</a:t>
            </a:r>
            <a:r>
              <a:rPr lang="ru-RU" sz="15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15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организме.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lang="ru-RU" sz="15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ним</a:t>
            </a:r>
            <a:r>
              <a:rPr lang="ru-RU" sz="15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относят</a:t>
            </a:r>
            <a:r>
              <a:rPr lang="ru-RU" sz="15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тефлон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5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которого</a:t>
            </a:r>
            <a:r>
              <a:rPr lang="ru-RU" sz="1500" spc="-5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делают</a:t>
            </a:r>
            <a:r>
              <a:rPr lang="ru-RU" sz="15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клапаны</a:t>
            </a:r>
            <a:r>
              <a:rPr lang="ru-RU" sz="15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сердца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5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искусственные</a:t>
            </a:r>
            <a:r>
              <a:rPr lang="ru-RU" sz="1500" spc="-3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суставы,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лавсан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(шовный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материал),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силикон</a:t>
            </a:r>
            <a:r>
              <a:rPr lang="ru-RU" sz="15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500" spc="-25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SzPts val="1050"/>
              <a:tabLst>
                <a:tab pos="721995" algn="l"/>
              </a:tabLs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протезирования)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др.</a:t>
            </a:r>
          </a:p>
          <a:p>
            <a:pPr lvl="0" algn="just">
              <a:spcAft>
                <a:spcPts val="0"/>
              </a:spcAft>
              <a:buSzPts val="1050"/>
              <a:tabLst>
                <a:tab pos="724535" algn="l"/>
              </a:tabLst>
            </a:pPr>
            <a:r>
              <a:rPr lang="ru-RU" sz="1500" spc="-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 </a:t>
            </a:r>
            <a:r>
              <a:rPr lang="ru-RU" sz="1500" spc="-5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биодеградирующие</a:t>
            </a:r>
            <a:r>
              <a:rPr lang="ru-RU" sz="1500" spc="-6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полимеры,</a:t>
            </a:r>
            <a:r>
              <a:rPr lang="ru-RU" sz="15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которые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временем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распадаются</a:t>
            </a:r>
            <a:r>
              <a:rPr lang="ru-RU" sz="15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тканях.</a:t>
            </a:r>
            <a:r>
              <a:rPr lang="ru-RU" sz="15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lang="ru-RU" sz="15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ним</a:t>
            </a:r>
            <a:r>
              <a:rPr lang="ru-RU" sz="15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принадлежат шовные материалы – кетгут (готовят из оболочек тонкой кишки овец) и синтетические нити –</a:t>
            </a:r>
            <a:r>
              <a:rPr lang="ru-RU" sz="15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окцелон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5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кацелон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5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карбоцел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500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которые</a:t>
            </a:r>
            <a:r>
              <a:rPr lang="ru-RU" sz="15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рассасываются</a:t>
            </a:r>
            <a:r>
              <a:rPr lang="ru-RU" sz="15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15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500" spc="-3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SzPts val="1050"/>
              <a:tabLst>
                <a:tab pos="724535" algn="l"/>
              </a:tabLst>
            </a:pPr>
            <a:r>
              <a:rPr lang="ru-RU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тканях</a:t>
            </a:r>
            <a:r>
              <a:rPr lang="ru-RU" sz="1500" spc="-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</a:t>
            </a:r>
            <a:r>
              <a:rPr lang="ru-RU" sz="1500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1–2</a:t>
            </a:r>
            <a:r>
              <a:rPr lang="ru-RU" sz="1500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месяца.</a:t>
            </a:r>
            <a:endParaRPr lang="ru-RU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56657"/>
            <a:ext cx="6846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Специфические свойства полимеров обусловлены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существованием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двух типов связей – химических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межмолекулярных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удерживающих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макромолекулярные цепи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около друга;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гибкостью цепей, связанной с внутренним вращением звеньев.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88640"/>
            <a:ext cx="7200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ctr"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«Коллоидное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 вещества в растворе» или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7485" indent="450215" algn="ctr"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истинное состояние вещества 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растворе»?</a:t>
            </a:r>
          </a:p>
          <a:p>
            <a:pPr marL="197485" indent="450215" algn="ctr"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7485" indent="450215" algn="just">
              <a:spcAft>
                <a:spcPts val="0"/>
              </a:spcAft>
            </a:pPr>
            <a:r>
              <a:rPr lang="ru-RU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Общие</a:t>
            </a:r>
            <a:r>
              <a:rPr lang="ru-RU" sz="1600" u="sng" spc="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свойства</a:t>
            </a:r>
            <a:r>
              <a:rPr lang="ru-RU" sz="1600" u="sng" spc="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растворов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ВМС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истинными</a:t>
            </a:r>
            <a:r>
              <a:rPr lang="ru-RU" sz="1600" u="sng" spc="2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растворами</a:t>
            </a:r>
            <a:r>
              <a:rPr lang="ru-RU" sz="1600" spc="29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1600" spc="29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13740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самопроизвольное</a:t>
            </a:r>
            <a:r>
              <a:rPr lang="ru-RU" sz="1600" spc="13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образование;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13740" algn="l"/>
              </a:tabLs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термодинамическая</a:t>
            </a:r>
            <a:r>
              <a:rPr lang="ru-RU" sz="1600" spc="1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устойчивость;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13740" algn="l"/>
              </a:tabLs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гомогенность;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02945" algn="l"/>
              </a:tabLst>
            </a:pPr>
            <a:r>
              <a:rPr lang="ru-RU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молекулярная</a:t>
            </a:r>
            <a:r>
              <a:rPr lang="ru-RU" sz="1600" spc="-3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дисперсность.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indent="450215" algn="just">
              <a:spcAft>
                <a:spcPts val="0"/>
              </a:spcAft>
            </a:pPr>
            <a:endParaRPr lang="ru-RU" sz="1600" u="sng" spc="-15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indent="450215" algn="just">
              <a:spcAft>
                <a:spcPts val="0"/>
              </a:spcAft>
            </a:pPr>
            <a:r>
              <a:rPr lang="ru-RU" sz="1600" u="sng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</a:t>
            </a:r>
            <a:r>
              <a:rPr lang="ru-RU" sz="1600" u="sng" spc="-5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растворов</a:t>
            </a:r>
            <a:r>
              <a:rPr lang="ru-RU" sz="1600" u="sng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ВМС</a:t>
            </a:r>
            <a:r>
              <a:rPr lang="ru-RU" sz="1600" u="sng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600" u="sng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коллоидов</a:t>
            </a:r>
            <a:r>
              <a:rPr lang="ru-RU" sz="1600" u="sng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можно</a:t>
            </a:r>
            <a:r>
              <a:rPr lang="ru-RU" sz="1600" u="sng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выделить</a:t>
            </a:r>
            <a:r>
              <a:rPr lang="ru-RU" sz="1600" u="sng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общие</a:t>
            </a:r>
            <a:r>
              <a:rPr lang="ru-RU" sz="1600" u="sng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spc="-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свойства</a:t>
            </a:r>
            <a:r>
              <a:rPr lang="ru-RU" sz="1600" spc="-1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28345" algn="l"/>
              </a:tabLst>
            </a:pP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неспособность</a:t>
            </a:r>
            <a:r>
              <a:rPr lang="ru-RU" sz="16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lang="ru-RU" sz="16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проникновению</a:t>
            </a:r>
            <a:r>
              <a:rPr lang="ru-RU" sz="16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через</a:t>
            </a:r>
            <a:r>
              <a:rPr lang="ru-RU" sz="16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полупроницаемые</a:t>
            </a:r>
            <a:r>
              <a:rPr lang="ru-RU" sz="1600" spc="-4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мембраны;</a:t>
            </a:r>
            <a:endParaRPr lang="ru-RU" sz="1600" spc="-3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27710" algn="l"/>
              </a:tabLst>
            </a:pPr>
            <a:r>
              <a:rPr lang="ru-RU" sz="1600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низкое</a:t>
            </a:r>
            <a:r>
              <a:rPr lang="ru-RU" sz="16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осмотическое</a:t>
            </a:r>
            <a:r>
              <a:rPr lang="ru-RU" sz="16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давление;</a:t>
            </a:r>
            <a:endParaRPr lang="ru-RU" sz="1600" spc="-3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27710" algn="l"/>
              </a:tabLst>
            </a:pP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малая</a:t>
            </a:r>
            <a:r>
              <a:rPr lang="ru-RU" sz="16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скорость</a:t>
            </a:r>
            <a:r>
              <a:rPr lang="ru-RU" sz="16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диффузии;</a:t>
            </a:r>
            <a:endParaRPr lang="ru-RU" sz="1600" spc="-3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Times New Roman" panose="02020603050405020304" pitchFamily="18" charset="0"/>
              <a:buAutoNum type="arabicParenR"/>
              <a:tabLst>
                <a:tab pos="727710" algn="l"/>
              </a:tabLst>
            </a:pP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</a:t>
            </a:r>
            <a:r>
              <a:rPr lang="ru-RU" sz="1600" spc="-5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lang="ru-RU" sz="16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светорассеянию.</a:t>
            </a:r>
            <a:endParaRPr lang="ru-RU" sz="1600" spc="-3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indent="450215" algn="just">
              <a:spcAft>
                <a:spcPts val="0"/>
              </a:spcAft>
            </a:pPr>
            <a:endParaRPr lang="ru-RU" sz="1600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indent="450215" algn="just">
              <a:spcAft>
                <a:spcPts val="0"/>
              </a:spcAft>
            </a:pPr>
            <a:r>
              <a:rPr lang="ru-RU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Вследствие</a:t>
            </a:r>
            <a:r>
              <a:rPr lang="ru-RU" sz="1600" u="sng" spc="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больших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размеров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особенностей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строения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ВМС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их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600" u="sng" spc="5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растворы</a:t>
            </a:r>
            <a:r>
              <a:rPr lang="ru-RU" sz="1600" u="sng" spc="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обладают</a:t>
            </a:r>
            <a:r>
              <a:rPr lang="ru-RU" sz="1600" u="sng" spc="-27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рядом</a:t>
            </a:r>
            <a:r>
              <a:rPr lang="ru-RU" sz="1600" u="sng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специфических свойств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713740" algn="l"/>
              </a:tabLs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набухание</a:t>
            </a:r>
            <a:r>
              <a:rPr lang="ru-RU" sz="1600" spc="9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</a:t>
            </a:r>
            <a:r>
              <a:rPr lang="ru-RU" sz="1600" spc="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обязательная</a:t>
            </a:r>
            <a:r>
              <a:rPr lang="ru-RU" sz="1600" spc="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стадия</a:t>
            </a:r>
            <a:r>
              <a:rPr lang="ru-RU" sz="1600" spc="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растворения;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713740" algn="l"/>
              </a:tabLs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</a:t>
            </a:r>
            <a:r>
              <a:rPr lang="ru-RU" sz="1600" spc="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lang="ru-RU" sz="1600" spc="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застудневанию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713740" algn="l"/>
              </a:tabLs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аномально</a:t>
            </a:r>
            <a:r>
              <a:rPr lang="ru-RU" sz="1600" spc="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высокая</a:t>
            </a:r>
            <a:r>
              <a:rPr lang="ru-RU" sz="1600" spc="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вязкость;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713740" algn="l"/>
              </a:tabLs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особенности</a:t>
            </a:r>
            <a:r>
              <a:rPr lang="ru-RU" sz="1600" spc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осмотического</a:t>
            </a:r>
            <a:r>
              <a:rPr lang="ru-RU" sz="1600" spc="1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давления</a:t>
            </a:r>
            <a:r>
              <a:rPr lang="ru-RU" sz="1600" spc="1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(неподчинение</a:t>
            </a:r>
            <a:r>
              <a:rPr lang="ru-RU" sz="1600" spc="10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законам</a:t>
            </a:r>
            <a:r>
              <a:rPr lang="ru-RU" sz="1600" spc="1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Рауля,</a:t>
            </a:r>
            <a:r>
              <a:rPr lang="ru-RU" sz="1600" spc="1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Вант-Гоффа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713105" algn="l"/>
              </a:tabLs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склонность</a:t>
            </a:r>
            <a:r>
              <a:rPr lang="ru-RU" sz="1600" spc="6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lang="ru-RU" sz="1600" spc="6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ассоциации</a:t>
            </a:r>
            <a:r>
              <a:rPr lang="ru-RU" sz="1600" spc="6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1600" spc="6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растворах.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6127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Вязкость</a:t>
            </a:r>
            <a:r>
              <a:rPr lang="ru-RU" sz="2400" b="1" spc="5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растворов</a:t>
            </a:r>
            <a:r>
              <a:rPr lang="ru-RU" sz="2400" b="1" spc="5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ВМС,</a:t>
            </a:r>
            <a:r>
              <a:rPr lang="ru-RU" sz="2400" b="1" spc="5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уравнение</a:t>
            </a:r>
            <a:r>
              <a:rPr lang="ru-RU" sz="2400" b="1" spc="5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Штаудингера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9672" y="2451546"/>
            <a:ext cx="70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Растворы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ВМС отличаются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высокой вязкостью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обусловленной силами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сцепления между молекулами жидкости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внутренним трением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),которую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расценивать как меру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сопротивления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среды движению.</a:t>
            </a:r>
          </a:p>
          <a:p>
            <a:pPr indent="457200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Количественной характеристикой этой величины является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коэффициент вязкости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η.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0560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just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Вязкость</a:t>
            </a:r>
            <a:r>
              <a:rPr lang="ru-RU" b="1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жидкостей</a:t>
            </a:r>
            <a:r>
              <a:rPr lang="ru-RU" b="1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ru-RU" b="1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сопротивляемость</a:t>
            </a:r>
            <a:r>
              <a:rPr lang="ru-RU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жидкости</a:t>
            </a:r>
            <a:r>
              <a:rPr lang="ru-RU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ее</a:t>
            </a:r>
            <a:r>
              <a:rPr lang="ru-RU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движению</a:t>
            </a:r>
            <a:r>
              <a:rPr lang="ru-RU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pc="5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</a:t>
            </a:r>
            <a:r>
              <a:rPr lang="ru-RU" spc="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действием</a:t>
            </a:r>
            <a:r>
              <a:rPr lang="ru-RU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внешних сил. Причина сопротивляемости – воздействие отдельных слоев жидкости друг на</a:t>
            </a:r>
            <a:r>
              <a:rPr lang="ru-RU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друга,</a:t>
            </a:r>
            <a:r>
              <a:rPr lang="ru-RU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обусловленное</a:t>
            </a:r>
            <a:r>
              <a:rPr lang="ru-RU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силами</a:t>
            </a:r>
            <a:r>
              <a:rPr lang="ru-RU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pc="1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сцепления</a:t>
            </a:r>
            <a:r>
              <a:rPr lang="ru-RU" spc="1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между</a:t>
            </a:r>
            <a:r>
              <a:rPr lang="ru-RU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молекулами.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430214"/>
            <a:ext cx="198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Уравнению</a:t>
            </a:r>
            <a:r>
              <a:rPr lang="ru-RU" sz="1600" spc="4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Ньютона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38243" y="4831031"/>
                <a:ext cx="1322798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η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dV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dx</m:t>
                          </m:r>
                        </m:den>
                      </m:f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43" y="4831031"/>
                <a:ext cx="1322798" cy="6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788024" y="4430566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Математическое выражение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закона </a:t>
            </a:r>
            <a:r>
              <a:rPr lang="ru-RU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Пуазейля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40152" y="4816700"/>
                <a:ext cx="1338187" cy="647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πr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lV</m:t>
                          </m:r>
                        </m:den>
                      </m:f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pt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816700"/>
                <a:ext cx="1338187" cy="647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339752" y="5449405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где V – объем протекающей жидкости; η – вязкость жидкости 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Международной системе</a:t>
            </a:r>
            <a:r>
              <a:rPr lang="ru-RU" sz="14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единиц выражается в</a:t>
            </a:r>
            <a:r>
              <a:rPr lang="ru-RU" sz="14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H·с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/м</a:t>
            </a:r>
            <a:r>
              <a:rPr lang="ru-RU" sz="14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ru-RU" sz="14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или </a:t>
            </a:r>
            <a:r>
              <a:rPr lang="ru-RU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Па·c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); r – радиус 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капилляра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r>
              <a:rPr lang="ru-RU" sz="14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ru-RU" sz="1400" spc="2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длина капилляра;</a:t>
            </a:r>
            <a:r>
              <a:rPr lang="ru-RU" sz="1400" spc="29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 – перепад</a:t>
            </a:r>
            <a:r>
              <a:rPr lang="ru-RU" sz="14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давления</a:t>
            </a:r>
            <a:r>
              <a:rPr lang="ru-RU" sz="1400" spc="1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ru-RU" sz="1400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концах</a:t>
            </a:r>
            <a:r>
              <a:rPr lang="ru-RU" sz="1400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капилляра;</a:t>
            </a:r>
            <a:r>
              <a:rPr lang="ru-RU" sz="1400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400" spc="1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974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ru-RU" sz="1400" spc="1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ru-RU" sz="1400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время.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67271"/>
            <a:ext cx="6366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748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Ламинарное и турбулентное движение</a:t>
            </a:r>
            <a:endParaRPr lang="ru-RU" sz="32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2225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Ламинарное</a:t>
            </a:r>
            <a:r>
              <a:rPr lang="ru-RU" u="sng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(слоистое)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такое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течение,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котором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слои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текут,</a:t>
            </a:r>
            <a:r>
              <a:rPr lang="ru-RU" spc="-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перемешиваясь, скользя друг относительно друга.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Ламинарное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является стационарным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скорость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течения</a:t>
            </a:r>
            <a:r>
              <a:rPr lang="ru-RU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2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каждой</a:t>
            </a: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пространства</a:t>
            </a:r>
            <a:r>
              <a:rPr lang="ru-RU" spc="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остается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36912"/>
            <a:ext cx="7623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Турбулентное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(вихревое) течение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такое течение, при котором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скорости частиц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 в каждой точке беспорядочно меняются.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жидкости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совершают движение 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сложным неупорядоченным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траекториям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приводит к перемешиванию слоев и образованию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местных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завихрений.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428565"/>
            <a:ext cx="6921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Важно!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Турбулентное</a:t>
            </a:r>
            <a:r>
              <a:rPr lang="ru-RU" spc="-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движение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крови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возникнуть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вследствие</a:t>
            </a:r>
            <a:r>
              <a:rPr lang="ru-RU" spc="-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неравномерного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сужения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просвета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сосуда</a:t>
            </a:r>
            <a:r>
              <a:rPr lang="ru-RU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(или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-4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локального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выпирания).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Турбулентное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создает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-4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оседания</a:t>
            </a:r>
            <a:r>
              <a:rPr lang="ru-RU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тромбоцитов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агрегатов.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-1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пусковым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тромба.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1133" y="169758"/>
            <a:ext cx="39549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latin typeface="Monotype Corsiva" panose="03010101010201010101" pitchFamily="66" charset="0"/>
              </a:rPr>
              <a:t>Вискозиметрия.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1260475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3712834" y="6300028"/>
            <a:ext cx="3118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Рис.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/>
              <a:t>Типы вискозиметров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260475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260475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https://otvet.imgsmail.ru/download/50954fe467cdee919d8950cf737d9f4d_i-45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8"/>
          <a:stretch/>
        </p:blipFill>
        <p:spPr bwMode="auto">
          <a:xfrm>
            <a:off x="4182931" y="3156962"/>
            <a:ext cx="2051332" cy="2864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355812"/>
            <a:ext cx="2563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искозиметр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Оствальда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435581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искозиметр Гесса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2319" y="1026602"/>
            <a:ext cx="6852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Вискозиметрияраздел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физики,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посвящённый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изучению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методов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измерения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вязкости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Преимуществами данного метода являются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техническая доступность метода, </a:t>
            </a:r>
          </a:p>
          <a:p>
            <a:pPr lvl="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относительная простота интерпретации результатов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73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429" y="457199"/>
            <a:ext cx="7524328" cy="668395"/>
          </a:xfrm>
        </p:spPr>
        <p:txBody>
          <a:bodyPr/>
          <a:lstStyle/>
          <a:p>
            <a:pPr algn="ctr"/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Специфические свойства растворов ВМС</a:t>
            </a:r>
            <a:b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Осмотические свойства растворов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ВМС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одержимое 3"/>
              <p:cNvSpPr>
                <a:spLocks noGrp="1"/>
              </p:cNvSpPr>
              <p:nvPr>
                <p:ph idx="10"/>
              </p:nvPr>
            </p:nvSpPr>
            <p:spPr>
              <a:xfrm>
                <a:off x="1835696" y="1772816"/>
                <a:ext cx="7416824" cy="2634589"/>
              </a:xfrm>
            </p:spPr>
            <p:txBody>
              <a:bodyPr/>
              <a:lstStyle/>
              <a:p>
                <a:pPr indent="457200">
                  <a:spcBef>
                    <a:spcPts val="0"/>
                  </a:spcBef>
                </a:pPr>
                <a:r>
                  <a:rPr lang="ru-RU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Важно! </a:t>
                </a:r>
                <a:r>
                  <a:rPr lang="ru-RU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Макромолекулы из-за больших размеров и 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гибкости цепей ведут себя в растворе как несколько более 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мелких молекул. </a:t>
                </a:r>
              </a:p>
              <a:p>
                <a:pPr indent="457200">
                  <a:spcBef>
                    <a:spcPts val="0"/>
                  </a:spcBef>
                </a:pP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Для расчета осмотического давления растворов ВМС </a:t>
                </a:r>
                <a:endPara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используется 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уравнение </a:t>
                </a: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Галлера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осм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𝑃𝑇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 panose="02040503050406030204" pitchFamily="18" charset="0"/>
                        </a:rPr>
                        <m:t> или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осм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𝑃𝑇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</a:pPr>
                <a:endPara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ru-RU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Интересно:</a:t>
                </a:r>
              </a:p>
              <a:p>
                <a:pPr indent="457200">
                  <a:spcBef>
                    <a:spcPts val="0"/>
                  </a:spcBef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При 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небольших концентрациях полимера и для </a:t>
                </a:r>
                <a:endPara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полимеров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молекулы которых имеют форму сферических </a:t>
                </a:r>
                <a:endPara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глобул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например гемоглобина (β = 0), уравнение </a:t>
                </a: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Галлера 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переходит 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 уравнение Вант-Гоффа: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Р</a:t>
                </a:r>
                <a:r>
                  <a:rPr lang="ru-RU" sz="20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осм</a:t>
                </a:r>
                <a:r>
                  <a:rPr lang="ru-RU" sz="2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сRT</a:t>
                </a:r>
                <a:r>
                  <a:rPr 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ru-RU" sz="20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1835696" y="1772816"/>
                <a:ext cx="7416824" cy="2634589"/>
              </a:xfrm>
              <a:blipFill>
                <a:blip r:embed="rId2"/>
                <a:stretch>
                  <a:fillRect t="-1389" b="-56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29598" y="74711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mtkrosberg.ru/DESIGN/images/warning_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74" y="695325"/>
            <a:ext cx="1052024" cy="14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014" y="255240"/>
            <a:ext cx="6563072" cy="46064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Вязкость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растворой</a:t>
            </a:r>
            <a:r>
              <a:rPr lang="ru-RU" sz="3200" b="1" dirty="0" smtClean="0">
                <a:latin typeface="Monotype Corsiva" panose="03010101010201010101" pitchFamily="66" charset="0"/>
              </a:rPr>
              <a:t> ВМС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0"/>
              </p:nvPr>
            </p:nvSpPr>
            <p:spPr>
              <a:xfrm>
                <a:off x="1624429" y="908720"/>
                <a:ext cx="6984776" cy="2978868"/>
              </a:xfrm>
            </p:spPr>
            <p:txBody>
              <a:bodyPr/>
              <a:lstStyle/>
              <a:p>
                <a:r>
                  <a:rPr lang="ru-RU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Уравнениме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Штаудингера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для 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разбавленных растворов ВМС с 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длинными </a:t>
                </a:r>
              </a:p>
              <a:p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молекулами :</a:t>
                </a:r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𝑀𝑐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удельная вязкость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уд</m:t>
                        </m:r>
                      </m:sub>
                    </m:sSub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; 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М – молекулярная масса вещества; </a:t>
                </a:r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с 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массовая концентрация раствора, кг/м</a:t>
                </a:r>
                <a:r>
                  <a:rPr lang="ru-RU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;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константа</a:t>
                </a:r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Уравнение </a:t>
                </a:r>
                <a:r>
                  <a:rPr lang="ru-RU" b="1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Штаудингера</a:t>
                </a:r>
                <a:r>
                  <a:rPr lang="ru-RU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для расчета молекулярной массы</a:t>
                </a:r>
                <a:endParaRPr lang="ru-RU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уд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можно вычислять молекулярную массу ВМС.</a:t>
                </a:r>
              </a:p>
              <a:p>
                <a:r>
                  <a:rPr lang="ru-RU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Выражение вязкости </a:t>
                </a:r>
                <a:r>
                  <a:rPr lang="ru-RU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растворов </a:t>
                </a:r>
                <a:r>
                  <a:rPr lang="ru-RU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ВМС через </a:t>
                </a:r>
                <a:r>
                  <a:rPr lang="ru-RU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приведенную вязкость: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уд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1624429" y="908720"/>
                <a:ext cx="6984776" cy="2978868"/>
              </a:xfrm>
              <a:blipFill>
                <a:blip r:embed="rId2"/>
                <a:stretch>
                  <a:fillRect t="-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1852365" y="4077072"/>
            <a:ext cx="3268345" cy="1565910"/>
            <a:chOff x="0" y="0"/>
            <a:chExt cx="3268494" cy="156615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82102" y="97276"/>
              <a:ext cx="1926077" cy="1313234"/>
              <a:chOff x="0" y="0"/>
              <a:chExt cx="1926077" cy="1313234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0" y="1313234"/>
                <a:ext cx="192607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0" y="0"/>
                <a:ext cx="0" cy="13132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0" y="457200"/>
                <a:ext cx="1925955" cy="680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0" y="1128409"/>
                <a:ext cx="192595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0" y="0"/>
                <a:ext cx="1672590" cy="11277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258766" y="0"/>
              <a:ext cx="0" cy="14687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0" y="9727"/>
              <a:ext cx="282102" cy="27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η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0" y="1021404"/>
              <a:ext cx="379379" cy="27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η</a:t>
              </a:r>
              <a:r>
                <a:rPr lang="ru-RU" sz="12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926077" y="0"/>
              <a:ext cx="1342417" cy="1566153"/>
              <a:chOff x="0" y="0"/>
              <a:chExt cx="1342417" cy="1566153"/>
            </a:xfrm>
          </p:grpSpPr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282102" y="1293778"/>
                <a:ext cx="593387" cy="272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φ (с)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Надпись 2"/>
              <p:cNvSpPr txBox="1">
                <a:spLocks noChangeArrowheads="1"/>
              </p:cNvSpPr>
              <p:nvPr/>
            </p:nvSpPr>
            <p:spPr bwMode="auto">
              <a:xfrm>
                <a:off x="282102" y="1079770"/>
                <a:ext cx="1060315" cy="272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растворитель</a:t>
                </a:r>
                <a:endPara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Надпись 2"/>
              <p:cNvSpPr txBox="1">
                <a:spLocks noChangeArrowheads="1"/>
              </p:cNvSpPr>
              <p:nvPr/>
            </p:nvSpPr>
            <p:spPr bwMode="auto">
              <a:xfrm>
                <a:off x="282102" y="282102"/>
                <a:ext cx="1060315" cy="4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коллоидный раствор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47864" cy="272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раствор ВМС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5295799" y="4510104"/>
            <a:ext cx="3456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Рис.2.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Зависимость </a:t>
            </a: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вязкости растворов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ВМС </a:t>
            </a: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</a:t>
            </a: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концентрации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42046" y="5652059"/>
            <a:ext cx="7052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Важно!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Вязкость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крови понижается при анемиях и гидремии. При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заболеваниях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сопровождающихся повышением вязкости крови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гипертоническая болезнь, инфаркт миокарда, полицитемия), для уменьшения вязкости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крови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применяется метод </a:t>
            </a:r>
            <a:r>
              <a:rPr lang="ru-RU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фотогемотерапии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s://sc01.alicdn.com/kf/H198bb0b963264a91a16cebc499697582F/239389420/H198bb0b963264a91a16cebc49969758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02" y="139602"/>
            <a:ext cx="1431777" cy="14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1327</Words>
  <Application>Microsoft Office PowerPoint</Application>
  <PresentationFormat>Экран (4:3)</PresentationFormat>
  <Paragraphs>305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Calibri</vt:lpstr>
      <vt:lpstr>Cambria Math</vt:lpstr>
      <vt:lpstr>Monotype Corsiva</vt:lpstr>
      <vt:lpstr>Times New Roman</vt:lpstr>
      <vt:lpstr>Office Theme</vt:lpstr>
      <vt:lpstr>Custom Design</vt:lpstr>
      <vt:lpstr>Презентация PowerPoint</vt:lpstr>
      <vt:lpstr>Высокомолекулярные соединения.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Специфические свойства растворов ВМС Осмотические свойства растворов ВМС</vt:lpstr>
      <vt:lpstr>Презентация PowerPoint</vt:lpstr>
      <vt:lpstr>Биологические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MyPC</cp:lastModifiedBy>
  <cp:revision>179</cp:revision>
  <dcterms:created xsi:type="dcterms:W3CDTF">2014-04-01T16:35:38Z</dcterms:created>
  <dcterms:modified xsi:type="dcterms:W3CDTF">2022-09-01T12:20:57Z</dcterms:modified>
</cp:coreProperties>
</file>