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65" r:id="rId2"/>
    <p:sldId id="278" r:id="rId3"/>
    <p:sldId id="285" r:id="rId4"/>
    <p:sldId id="298" r:id="rId5"/>
    <p:sldId id="281" r:id="rId6"/>
    <p:sldId id="299" r:id="rId7"/>
    <p:sldId id="282" r:id="rId8"/>
    <p:sldId id="286" r:id="rId9"/>
    <p:sldId id="287" r:id="rId10"/>
    <p:sldId id="283" r:id="rId11"/>
    <p:sldId id="260" r:id="rId12"/>
    <p:sldId id="288" r:id="rId13"/>
    <p:sldId id="284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64" r:id="rId24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366"/>
    <a:srgbClr val="078877"/>
    <a:srgbClr val="E5C78C"/>
    <a:srgbClr val="947848"/>
    <a:srgbClr val="8C71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13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0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04E650-C448-49B9-9BD4-642FB213A3FF}" type="datetimeFigureOut">
              <a:rPr lang="ru-RU" smtClean="0"/>
              <a:t>10.09.2022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BC6E32-7289-4E18-A920-7F813015FD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533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96B15-8378-487F-A848-2DF844C4C5AB}" type="datetime1">
              <a:rPr lang="ru-RU" smtClean="0"/>
              <a:t>10.09.2022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BDAE7-0887-4F9D-B8C3-6969604FC3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333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0ADC0-C051-4ED4-85D0-1013C731C5BD}" type="datetime1">
              <a:rPr lang="ru-RU" smtClean="0"/>
              <a:t>10.09.2022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BDAE7-0887-4F9D-B8C3-6969604FC3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11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ftr="0" dt="0"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xumuk.ru/encyklopedia/2/3528.html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xumuk.ru/encyklopedia/308.html" TargetMode="External"/><Relationship Id="rId4" Type="http://schemas.openxmlformats.org/officeDocument/2006/relationships/hyperlink" Target="https://xumuk.ru/encyklopedia/101.html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54874D-7ADF-4C50-88AE-A7580EE152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" y="0"/>
            <a:ext cx="10691515" cy="755537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71950A9-174F-44E4-87BE-A8030A0723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1218" y="401838"/>
            <a:ext cx="3076891" cy="1169792"/>
          </a:xfrm>
          <a:prstGeom prst="rect">
            <a:avLst/>
          </a:prstGeom>
        </p:spPr>
      </p:pic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5C73DAE1-4080-4B39-9E7F-DA8C5B93AF1E}"/>
              </a:ext>
            </a:extLst>
          </p:cNvPr>
          <p:cNvSpPr txBox="1">
            <a:spLocks/>
          </p:cNvSpPr>
          <p:nvPr/>
        </p:nvSpPr>
        <p:spPr>
          <a:xfrm>
            <a:off x="62452" y="7193803"/>
            <a:ext cx="777532" cy="33688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 smtClean="0">
                <a:solidFill>
                  <a:schemeClr val="bg1"/>
                </a:solidFill>
                <a:latin typeface="Alegreya Sans" panose="00000500000000000000" pitchFamily="2" charset="0"/>
              </a:rPr>
              <a:t>2022 </a:t>
            </a:r>
            <a:endParaRPr lang="ru-RU" sz="1800" dirty="0">
              <a:solidFill>
                <a:schemeClr val="bg1"/>
              </a:solidFill>
              <a:latin typeface="Alegreya Sans" panose="00000500000000000000" pitchFamily="2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351007" y="7128209"/>
            <a:ext cx="273255" cy="402483"/>
          </a:xfrm>
        </p:spPr>
        <p:txBody>
          <a:bodyPr/>
          <a:lstStyle/>
          <a:p>
            <a:fld id="{598BDAE7-0887-4F9D-B8C3-6969604FC304}" type="slidenum">
              <a:rPr lang="ru-RU" smtClean="0">
                <a:solidFill>
                  <a:schemeClr val="bg1"/>
                </a:solidFill>
              </a:rPr>
              <a:t>1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1102" y="2224437"/>
            <a:ext cx="98663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	Биоорганическая </a:t>
            </a:r>
            <a:r>
              <a:rPr lang="ru-RU" sz="2800" dirty="0">
                <a:solidFill>
                  <a:schemeClr val="bg1"/>
                </a:solidFill>
                <a:latin typeface="Palatino Linotype" panose="02040502050505030304" pitchFamily="18" charset="0"/>
              </a:rPr>
              <a:t>химия: биополимеры и биорегуляторы. Понятие о биополимерах и биорегуляторах. Пептидные гормоны и </a:t>
            </a:r>
            <a:r>
              <a:rPr lang="ru-RU" sz="28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антибиотики. Биополимеры </a:t>
            </a:r>
            <a:r>
              <a:rPr lang="ru-RU" sz="2800" dirty="0" err="1">
                <a:solidFill>
                  <a:schemeClr val="bg1"/>
                </a:solidFill>
                <a:latin typeface="Palatino Linotype" panose="02040502050505030304" pitchFamily="18" charset="0"/>
              </a:rPr>
              <a:t>гетерополисахаридной</a:t>
            </a:r>
            <a:r>
              <a:rPr lang="ru-RU" sz="2800" dirty="0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природы. Понятие </a:t>
            </a:r>
            <a:r>
              <a:rPr lang="ru-RU" sz="2800" dirty="0">
                <a:solidFill>
                  <a:schemeClr val="bg1"/>
                </a:solidFill>
                <a:latin typeface="Palatino Linotype" panose="02040502050505030304" pitchFamily="18" charset="0"/>
              </a:rPr>
              <a:t>о </a:t>
            </a:r>
            <a:r>
              <a:rPr lang="ru-RU" sz="28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смешанных биополимерах(</a:t>
            </a:r>
            <a:r>
              <a:rPr lang="ru-RU" sz="2800" dirty="0" err="1" smtClean="0">
                <a:solidFill>
                  <a:schemeClr val="bg1"/>
                </a:solidFill>
                <a:latin typeface="Palatino Linotype" panose="02040502050505030304" pitchFamily="18" charset="0"/>
              </a:rPr>
              <a:t>пептидогликаны</a:t>
            </a:r>
            <a:r>
              <a:rPr lang="ru-RU" sz="2800" dirty="0">
                <a:solidFill>
                  <a:schemeClr val="bg1"/>
                </a:solidFill>
                <a:latin typeface="Palatino Linotype" panose="02040502050505030304" pitchFamily="18" charset="0"/>
              </a:rPr>
              <a:t>, </a:t>
            </a:r>
            <a:r>
              <a:rPr lang="ru-RU" sz="28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гликопротеины, гликолипиды</a:t>
            </a:r>
            <a:r>
              <a:rPr lang="ru-RU" sz="2800" dirty="0">
                <a:solidFill>
                  <a:schemeClr val="bg1"/>
                </a:solidFill>
                <a:latin typeface="Palatino Linotype" panose="02040502050505030304" pitchFamily="18" charset="0"/>
              </a:rPr>
              <a:t>, </a:t>
            </a:r>
            <a:r>
              <a:rPr lang="ru-RU" sz="2800" dirty="0" err="1">
                <a:solidFill>
                  <a:schemeClr val="bg1"/>
                </a:solidFill>
                <a:latin typeface="Palatino Linotype" panose="02040502050505030304" pitchFamily="18" charset="0"/>
              </a:rPr>
              <a:t>протеогликаны</a:t>
            </a:r>
            <a:r>
              <a:rPr lang="ru-RU" sz="2800" dirty="0">
                <a:solidFill>
                  <a:schemeClr val="bg1"/>
                </a:solidFill>
                <a:latin typeface="Palatino Linotype" panose="02040502050505030304" pitchFamily="18" charset="0"/>
              </a:rPr>
              <a:t>).</a:t>
            </a:r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5234290" y="6451419"/>
            <a:ext cx="5057657" cy="812271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bg1"/>
                </a:solidFill>
                <a:latin typeface="Palatino Linotype" panose="02040502050505030304" pitchFamily="18" charset="0"/>
              </a:rPr>
              <a:t>доцент кафедры химии, к.х.н. </a:t>
            </a:r>
            <a:r>
              <a:rPr lang="ru-RU" dirty="0" err="1">
                <a:solidFill>
                  <a:schemeClr val="bg1"/>
                </a:solidFill>
                <a:latin typeface="Palatino Linotype" panose="02040502050505030304" pitchFamily="18" charset="0"/>
              </a:rPr>
              <a:t>Танкабекян</a:t>
            </a:r>
            <a:r>
              <a:rPr lang="ru-RU" dirty="0">
                <a:solidFill>
                  <a:schemeClr val="bg1"/>
                </a:solidFill>
                <a:latin typeface="Palatino Linotype" panose="02040502050505030304" pitchFamily="18" charset="0"/>
              </a:rPr>
              <a:t> Н.А.</a:t>
            </a:r>
            <a:endParaRPr lang="en-US" dirty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817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960120" y="564416"/>
            <a:ext cx="5568695" cy="505267"/>
          </a:xfrm>
          <a:prstGeom prst="rect">
            <a:avLst/>
          </a:prstGeom>
          <a:solidFill>
            <a:srgbClr val="07887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0" tIns="12700" rIns="0" bIns="0" rtlCol="0">
            <a:spAutoFit/>
          </a:bodyPr>
          <a:lstStyle/>
          <a:p>
            <a:pPr marL="447675" marR="5080">
              <a:spcBef>
                <a:spcPts val="100"/>
              </a:spcBef>
            </a:pPr>
            <a:r>
              <a:rPr lang="ru-RU" sz="3200" spc="-100" dirty="0" smtClean="0">
                <a:solidFill>
                  <a:schemeClr val="bg1"/>
                </a:solidFill>
                <a:latin typeface="Palatino Linotype" panose="02040502050505030304" pitchFamily="18" charset="0"/>
                <a:ea typeface="PT Sans" panose="020B0503020203020204" pitchFamily="34" charset="-52"/>
                <a:cs typeface="Times New Roman" panose="02020603050405020304" pitchFamily="18" charset="0"/>
              </a:rPr>
              <a:t>Смешанные биополимеры</a:t>
            </a:r>
            <a:endParaRPr lang="ru-RU" sz="3200" spc="-100" dirty="0">
              <a:solidFill>
                <a:schemeClr val="bg1"/>
              </a:solidFill>
              <a:latin typeface="Palatino Linotype" panose="02040502050505030304" pitchFamily="18" charset="0"/>
              <a:ea typeface="PT Sans" panose="020B0503020203020204" pitchFamily="34" charset="-52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05924" y="172675"/>
            <a:ext cx="1228393" cy="119641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82393" y="1823460"/>
            <a:ext cx="943772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Palatino Linotype" panose="02040502050505030304" pitchFamily="18" charset="0"/>
              </a:rPr>
              <a:t>	Гликопротеины </a:t>
            </a:r>
            <a:r>
              <a:rPr lang="ru-RU" sz="2800" b="1" dirty="0">
                <a:latin typeface="Palatino Linotype" panose="02040502050505030304" pitchFamily="18" charset="0"/>
              </a:rPr>
              <a:t>и </a:t>
            </a:r>
            <a:r>
              <a:rPr lang="ru-RU" sz="2800" b="1" dirty="0" err="1">
                <a:latin typeface="Palatino Linotype" panose="02040502050505030304" pitchFamily="18" charset="0"/>
              </a:rPr>
              <a:t>протеогликаны</a:t>
            </a:r>
            <a:r>
              <a:rPr lang="ru-RU" sz="2800" b="1" dirty="0">
                <a:latin typeface="Palatino Linotype" panose="02040502050505030304" pitchFamily="18" charset="0"/>
              </a:rPr>
              <a:t> </a:t>
            </a:r>
            <a:r>
              <a:rPr lang="ru-RU" sz="2800" dirty="0">
                <a:latin typeface="Palatino Linotype" panose="02040502050505030304" pitchFamily="18" charset="0"/>
              </a:rPr>
              <a:t>- участвуют в формировании межклеточного матрикса – определенным образом организованного </a:t>
            </a:r>
            <a:r>
              <a:rPr lang="ru-RU" sz="2800" dirty="0" err="1">
                <a:latin typeface="Palatino Linotype" panose="02040502050505030304" pitchFamily="18" charset="0"/>
              </a:rPr>
              <a:t>вещества,заполняющего</a:t>
            </a:r>
            <a:r>
              <a:rPr lang="ru-RU" sz="2800" dirty="0">
                <a:latin typeface="Palatino Linotype" panose="02040502050505030304" pitchFamily="18" charset="0"/>
              </a:rPr>
              <a:t> промежутки между </a:t>
            </a:r>
            <a:r>
              <a:rPr lang="ru-RU" sz="2800" dirty="0" smtClean="0">
                <a:latin typeface="Palatino Linotype" panose="02040502050505030304" pitchFamily="18" charset="0"/>
              </a:rPr>
              <a:t>клетками</a:t>
            </a:r>
            <a:r>
              <a:rPr lang="ru-RU" sz="2800" dirty="0">
                <a:latin typeface="Palatino Linotype" panose="02040502050505030304" pitchFamily="18" charset="0"/>
              </a:rPr>
              <a:t>. </a:t>
            </a:r>
          </a:p>
          <a:p>
            <a:pPr algn="just"/>
            <a:r>
              <a:rPr lang="ru-RU" sz="2800" dirty="0">
                <a:solidFill>
                  <a:srgbClr val="FF0000"/>
                </a:solidFill>
                <a:latin typeface="Palatino Linotype" panose="02040502050505030304" pitchFamily="18" charset="0"/>
              </a:rPr>
              <a:t>Интересно!</a:t>
            </a:r>
            <a:r>
              <a:rPr lang="ru-RU" sz="2800" dirty="0">
                <a:latin typeface="Palatino Linotype" panose="02040502050505030304" pitchFamily="18" charset="0"/>
              </a:rPr>
              <a:t> В некоторых тканях, например, в мышцах и печени, матрикс заполняет только тонкие промежутки между клетками, тогда как в соединительной, хрящевой и костной ткани межклеточный матрикс занимает большой объем и именно он выполняет основные функции. </a:t>
            </a:r>
          </a:p>
        </p:txBody>
      </p:sp>
      <p:sp>
        <p:nvSpPr>
          <p:cNvPr id="7" name="Номер слайда 3"/>
          <p:cNvSpPr txBox="1">
            <a:spLocks/>
          </p:cNvSpPr>
          <p:nvPr/>
        </p:nvSpPr>
        <p:spPr>
          <a:xfrm>
            <a:off x="10351007" y="7128209"/>
            <a:ext cx="27325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rgbClr val="078877"/>
                </a:solidFill>
              </a:rPr>
              <a:t>8</a:t>
            </a:r>
            <a:endParaRPr lang="ru-RU" dirty="0">
              <a:solidFill>
                <a:srgbClr val="0788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74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8361" y="348972"/>
            <a:ext cx="8928225" cy="843821"/>
          </a:xfrm>
          <a:prstGeom prst="rect">
            <a:avLst/>
          </a:prstGeom>
          <a:solidFill>
            <a:srgbClr val="07887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0" tIns="12700" rIns="0" bIns="0" rtlCol="0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  <a:latin typeface="Palatino Linotype" panose="02040502050505030304" pitchFamily="18" charset="0"/>
              </a:rPr>
              <a:t>Межклеточный матрикс (МК) вместе с клетками разного типа, которые не связаны </a:t>
            </a:r>
            <a:endParaRPr lang="ru-RU" dirty="0" smtClean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с </a:t>
            </a:r>
            <a:r>
              <a:rPr lang="ru-RU" dirty="0">
                <a:solidFill>
                  <a:schemeClr val="bg1"/>
                </a:solidFill>
                <a:latin typeface="Palatino Linotype" panose="02040502050505030304" pitchFamily="18" charset="0"/>
              </a:rPr>
              <a:t>базальной мембраной, а фиксированы или мигрируют в толще МК, </a:t>
            </a:r>
            <a:endParaRPr lang="ru-RU" dirty="0" smtClean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называют </a:t>
            </a:r>
            <a:r>
              <a:rPr lang="ru-RU" dirty="0">
                <a:solidFill>
                  <a:schemeClr val="bg1"/>
                </a:solidFill>
                <a:latin typeface="Palatino Linotype" panose="02040502050505030304" pitchFamily="18" charset="0"/>
              </a:rPr>
              <a:t>соединительной тканью.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05924" y="172675"/>
            <a:ext cx="1228393" cy="119641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5958" y="1584308"/>
            <a:ext cx="86746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Palatino Linotype" panose="02040502050505030304" pitchFamily="18" charset="0"/>
              </a:rPr>
              <a:t>	Межклеточный </a:t>
            </a:r>
            <a:r>
              <a:rPr lang="ru-RU" sz="2400" dirty="0">
                <a:latin typeface="Palatino Linotype" panose="02040502050505030304" pitchFamily="18" charset="0"/>
              </a:rPr>
              <a:t>матрикс (МК) вместе с клетками разного типа, которые не связаны с базальной мембраной, а фиксированы или мигрируют в толще МК, называют соединительной тканью. 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581" y="3063240"/>
            <a:ext cx="6977732" cy="4467452"/>
          </a:xfrm>
          <a:prstGeom prst="rect">
            <a:avLst/>
          </a:prstGeom>
        </p:spPr>
      </p:pic>
      <p:sp>
        <p:nvSpPr>
          <p:cNvPr id="7" name="Номер слайда 3"/>
          <p:cNvSpPr txBox="1">
            <a:spLocks/>
          </p:cNvSpPr>
          <p:nvPr/>
        </p:nvSpPr>
        <p:spPr>
          <a:xfrm>
            <a:off x="10351007" y="7128209"/>
            <a:ext cx="27325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rgbClr val="078877"/>
                </a:solidFill>
              </a:rPr>
              <a:t>9</a:t>
            </a:r>
            <a:endParaRPr lang="ru-RU" dirty="0">
              <a:solidFill>
                <a:srgbClr val="0788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52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05924" y="172675"/>
            <a:ext cx="1228393" cy="119641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93192" y="389704"/>
            <a:ext cx="6099048" cy="593176"/>
          </a:xfrm>
          <a:prstGeom prst="rect">
            <a:avLst/>
          </a:prstGeom>
          <a:solidFill>
            <a:srgbClr val="07887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800" dirty="0">
                <a:solidFill>
                  <a:schemeClr val="bg1"/>
                </a:solidFill>
                <a:latin typeface="Palatino Linotype" panose="02040502050505030304" pitchFamily="18" charset="0"/>
              </a:rPr>
              <a:t>ГЛИКОПРОТЕИНЫ</a:t>
            </a:r>
            <a:endParaRPr lang="ru-RU" sz="2600" dirty="0">
              <a:solidFill>
                <a:schemeClr val="bg1"/>
              </a:solidFill>
              <a:latin typeface="Palatino Linotype" panose="0204050205050503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34822" y="1196765"/>
            <a:ext cx="87475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Palatino Linotype" panose="02040502050505030304" pitchFamily="18" charset="0"/>
              </a:rPr>
              <a:t>	В </a:t>
            </a:r>
            <a:r>
              <a:rPr lang="ru-RU" dirty="0">
                <a:latin typeface="Palatino Linotype" panose="02040502050505030304" pitchFamily="18" charset="0"/>
              </a:rPr>
              <a:t>состав </a:t>
            </a:r>
            <a:r>
              <a:rPr lang="ru-RU" dirty="0" err="1">
                <a:latin typeface="Palatino Linotype" panose="02040502050505030304" pitchFamily="18" charset="0"/>
              </a:rPr>
              <a:t>простетической</a:t>
            </a:r>
            <a:r>
              <a:rPr lang="ru-RU" dirty="0">
                <a:latin typeface="Palatino Linotype" panose="02040502050505030304" pitchFamily="18" charset="0"/>
              </a:rPr>
              <a:t> группы входят низкомолекулярные углеводы - моносахариды и их производные: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1408" y="1911096"/>
            <a:ext cx="6373368" cy="5550408"/>
          </a:xfrm>
          <a:prstGeom prst="rect">
            <a:avLst/>
          </a:prstGeom>
        </p:spPr>
      </p:pic>
      <p:sp>
        <p:nvSpPr>
          <p:cNvPr id="7" name="Номер слайда 3"/>
          <p:cNvSpPr txBox="1">
            <a:spLocks/>
          </p:cNvSpPr>
          <p:nvPr/>
        </p:nvSpPr>
        <p:spPr>
          <a:xfrm>
            <a:off x="10241281" y="7128209"/>
            <a:ext cx="382982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8BDAE7-0887-4F9D-B8C3-6969604FC304}" type="slidenum">
              <a:rPr lang="ru-RU" smtClean="0">
                <a:solidFill>
                  <a:srgbClr val="078877"/>
                </a:solidFill>
              </a:rPr>
              <a:pPr/>
              <a:t>12</a:t>
            </a:fld>
            <a:endParaRPr lang="ru-RU" dirty="0">
              <a:solidFill>
                <a:srgbClr val="078877"/>
              </a:solidFill>
            </a:endParaRPr>
          </a:p>
        </p:txBody>
      </p:sp>
      <p:pic>
        <p:nvPicPr>
          <p:cNvPr id="2054" name="Picture 6" descr="https://static.auction.ru/offer_images/cmn8/2019/02/01/09/big/J/j9Vj6oXp8RO/napishu_polozhitelnyj_otzyv.jp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92" y="6092430"/>
            <a:ext cx="1472183" cy="123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81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64592" y="379122"/>
            <a:ext cx="8586216" cy="1397819"/>
          </a:xfrm>
          <a:prstGeom prst="rect">
            <a:avLst/>
          </a:prstGeom>
          <a:solidFill>
            <a:srgbClr val="07887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0" tIns="12700" rIns="0" bIns="0" rtlCol="0">
            <a:spAutoFit/>
          </a:bodyPr>
          <a:lstStyle/>
          <a:p>
            <a:pPr marL="447675" marR="5080">
              <a:spcBef>
                <a:spcPts val="100"/>
              </a:spcBef>
            </a:pPr>
            <a:r>
              <a:rPr lang="ru-RU" dirty="0">
                <a:solidFill>
                  <a:schemeClr val="bg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Вниманипе! Гликопротеинами являются многие ферменты (например, </a:t>
            </a:r>
            <a:r>
              <a:rPr lang="ru-RU" dirty="0" err="1">
                <a:solidFill>
                  <a:schemeClr val="bg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холинэстераза</a:t>
            </a:r>
            <a:r>
              <a:rPr lang="ru-RU" dirty="0">
                <a:solidFill>
                  <a:schemeClr val="bg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карбоксипептидаза</a:t>
            </a:r>
            <a:r>
              <a:rPr lang="ru-RU" dirty="0">
                <a:solidFill>
                  <a:schemeClr val="bg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), гормоны (тиреотропный и 6 гонадотропный гормоны передней доли гипофиза, </a:t>
            </a:r>
            <a:r>
              <a:rPr lang="ru-RU" dirty="0" err="1">
                <a:solidFill>
                  <a:schemeClr val="bg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йодтиреоглобулин</a:t>
            </a:r>
            <a:r>
              <a:rPr lang="ru-RU" dirty="0">
                <a:solidFill>
                  <a:schemeClr val="bg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щитовидной железы), иммуноглобулины, белки плазмы крови, молока, секретов желез, мембранные белки, рецепторы и др.</a:t>
            </a:r>
            <a:endParaRPr lang="ru-RU" spc="-100" dirty="0">
              <a:solidFill>
                <a:schemeClr val="bg1"/>
              </a:solidFill>
              <a:latin typeface="Palatino Linotype" panose="02040502050505030304" pitchFamily="18" charset="0"/>
              <a:ea typeface="PT Sans" panose="020B0503020203020204" pitchFamily="34" charset="-52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05924" y="172675"/>
            <a:ext cx="1228393" cy="119641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41230" y="2154324"/>
            <a:ext cx="64171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Palatino Linotype" panose="02040502050505030304" pitchFamily="18" charset="0"/>
              </a:rPr>
              <a:t>Отдельные представители гликопротеинов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1516" y="2993372"/>
            <a:ext cx="939657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ru-RU" sz="2000" b="1" dirty="0">
                <a:latin typeface="Palatino Linotype" panose="02040502050505030304" pitchFamily="18" charset="0"/>
              </a:rPr>
              <a:t>Мембранные гликопротеины</a:t>
            </a:r>
          </a:p>
          <a:p>
            <a:r>
              <a:rPr lang="ru-RU" sz="2000" dirty="0" smtClean="0">
                <a:latin typeface="Palatino Linotype" panose="02040502050505030304" pitchFamily="18" charset="0"/>
              </a:rPr>
              <a:t>К </a:t>
            </a:r>
            <a:r>
              <a:rPr lang="ru-RU" sz="2000" dirty="0">
                <a:latin typeface="Palatino Linotype" panose="02040502050505030304" pitchFamily="18" charset="0"/>
              </a:rPr>
              <a:t>числу наиболее изученных мембранных гликопротеинов относятся: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err="1" smtClean="0">
                <a:latin typeface="Palatino Linotype" panose="02040502050505030304" pitchFamily="18" charset="0"/>
              </a:rPr>
              <a:t>гликофорин</a:t>
            </a:r>
            <a:r>
              <a:rPr lang="ru-RU" sz="2000" dirty="0" smtClean="0">
                <a:latin typeface="Palatino Linotype" panose="02040502050505030304" pitchFamily="18" charset="0"/>
              </a:rPr>
              <a:t> </a:t>
            </a:r>
            <a:r>
              <a:rPr lang="ru-RU" sz="2000" dirty="0">
                <a:latin typeface="Palatino Linotype" panose="02040502050505030304" pitchFamily="18" charset="0"/>
              </a:rPr>
              <a:t>– белок эритроцитов;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err="1" smtClean="0">
                <a:latin typeface="Palatino Linotype" panose="02040502050505030304" pitchFamily="18" charset="0"/>
              </a:rPr>
              <a:t>фибронектин</a:t>
            </a:r>
            <a:r>
              <a:rPr lang="ru-RU" sz="2000" dirty="0" smtClean="0">
                <a:latin typeface="Palatino Linotype" panose="02040502050505030304" pitchFamily="18" charset="0"/>
              </a:rPr>
              <a:t> </a:t>
            </a:r>
            <a:r>
              <a:rPr lang="ru-RU" sz="2000" dirty="0">
                <a:latin typeface="Palatino Linotype" panose="02040502050505030304" pitchFamily="18" charset="0"/>
              </a:rPr>
              <a:t>– основной </a:t>
            </a:r>
            <a:r>
              <a:rPr lang="ru-RU" sz="2000" dirty="0" err="1">
                <a:latin typeface="Palatino Linotype" panose="02040502050505030304" pitchFamily="18" charset="0"/>
              </a:rPr>
              <a:t>неколлагеновый</a:t>
            </a:r>
            <a:r>
              <a:rPr lang="ru-RU" sz="2000" dirty="0">
                <a:latin typeface="Palatino Linotype" panose="02040502050505030304" pitchFamily="18" charset="0"/>
              </a:rPr>
              <a:t> белок межклеточного матрикса, способствующий связыванию его отдельных компонентов. </a:t>
            </a:r>
          </a:p>
          <a:p>
            <a:r>
              <a:rPr lang="ru-RU" sz="2000" dirty="0">
                <a:latin typeface="Palatino Linotype" panose="02040502050505030304" pitchFamily="18" charset="0"/>
              </a:rPr>
              <a:t>Основные функции: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latin typeface="Palatino Linotype" panose="02040502050505030304" pitchFamily="18" charset="0"/>
              </a:rPr>
              <a:t>структурная;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Palatino Linotype" panose="02040502050505030304" pitchFamily="18" charset="0"/>
              </a:rPr>
              <a:t>рецепторная</a:t>
            </a:r>
            <a:r>
              <a:rPr lang="ru-RU" sz="2000" dirty="0">
                <a:latin typeface="Palatino Linotype" panose="02040502050505030304" pitchFamily="18" charset="0"/>
              </a:rPr>
              <a:t>, определяя участки узнавания клетками гормонов, </a:t>
            </a:r>
            <a:r>
              <a:rPr lang="ru-RU" sz="2000" dirty="0" err="1">
                <a:latin typeface="Palatino Linotype" panose="02040502050505030304" pitchFamily="18" charset="0"/>
              </a:rPr>
              <a:t>нейромедиаторов</a:t>
            </a:r>
            <a:r>
              <a:rPr lang="ru-RU" sz="2000" dirty="0">
                <a:latin typeface="Palatino Linotype" panose="02040502050505030304" pitchFamily="18" charset="0"/>
              </a:rPr>
              <a:t>, липопротеинов и других веществ;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Palatino Linotype" panose="02040502050505030304" pitchFamily="18" charset="0"/>
              </a:rPr>
              <a:t>участвуют </a:t>
            </a:r>
            <a:r>
              <a:rPr lang="ru-RU" sz="2000" dirty="0">
                <a:latin typeface="Palatino Linotype" panose="02040502050505030304" pitchFamily="18" charset="0"/>
              </a:rPr>
              <a:t>в процессах </a:t>
            </a:r>
            <a:r>
              <a:rPr lang="ru-RU" sz="2000" dirty="0" err="1">
                <a:latin typeface="Palatino Linotype" panose="02040502050505030304" pitchFamily="18" charset="0"/>
              </a:rPr>
              <a:t>гисто</a:t>
            </a:r>
            <a:r>
              <a:rPr lang="ru-RU" sz="2000" dirty="0">
                <a:latin typeface="Palatino Linotype" panose="02040502050505030304" pitchFamily="18" charset="0"/>
              </a:rPr>
              <a:t>- и морфогенеза, определяя участки узнавания отдельных клеток друг с другом;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Palatino Linotype" panose="02040502050505030304" pitchFamily="18" charset="0"/>
              </a:rPr>
              <a:t>защитная</a:t>
            </a:r>
            <a:r>
              <a:rPr lang="ru-RU" sz="2000" dirty="0">
                <a:latin typeface="Palatino Linotype" panose="02040502050505030304" pitchFamily="18" charset="0"/>
              </a:rPr>
              <a:t>, предохраняя клетки от различных неблагоприятных </a:t>
            </a:r>
            <a:r>
              <a:rPr lang="ru-RU" sz="2000" dirty="0" smtClean="0">
                <a:latin typeface="Palatino Linotype" panose="02040502050505030304" pitchFamily="18" charset="0"/>
              </a:rPr>
              <a:t>факторов.</a:t>
            </a:r>
            <a:endParaRPr lang="ru-RU" sz="2000" dirty="0">
              <a:latin typeface="Palatino Linotype" panose="02040502050505030304" pitchFamily="18" charset="0"/>
            </a:endParaRPr>
          </a:p>
        </p:txBody>
      </p:sp>
      <p:sp>
        <p:nvSpPr>
          <p:cNvPr id="9" name="Номер слайда 3"/>
          <p:cNvSpPr txBox="1">
            <a:spLocks/>
          </p:cNvSpPr>
          <p:nvPr/>
        </p:nvSpPr>
        <p:spPr>
          <a:xfrm>
            <a:off x="10241281" y="7128209"/>
            <a:ext cx="382982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8BDAE7-0887-4F9D-B8C3-6969604FC304}" type="slidenum">
              <a:rPr lang="ru-RU" smtClean="0">
                <a:solidFill>
                  <a:srgbClr val="078877"/>
                </a:solidFill>
              </a:rPr>
              <a:pPr/>
              <a:t>13</a:t>
            </a:fld>
            <a:r>
              <a:rPr lang="ru-RU" dirty="0" smtClean="0">
                <a:solidFill>
                  <a:srgbClr val="078877"/>
                </a:solidFill>
              </a:rPr>
              <a:t>1</a:t>
            </a:r>
            <a:endParaRPr lang="ru-RU" dirty="0">
              <a:solidFill>
                <a:srgbClr val="0788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53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31604" y="209251"/>
            <a:ext cx="1228393" cy="119641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0052" y="353946"/>
            <a:ext cx="99669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Palatino Linotype" panose="02040502050505030304" pitchFamily="18" charset="0"/>
              </a:rPr>
              <a:t>2. </a:t>
            </a:r>
            <a:r>
              <a:rPr lang="ru-RU" sz="2800" b="1" dirty="0">
                <a:latin typeface="Palatino Linotype" panose="02040502050505030304" pitchFamily="18" charset="0"/>
              </a:rPr>
              <a:t>Гликопротеины плазмы крови</a:t>
            </a:r>
          </a:p>
          <a:p>
            <a:r>
              <a:rPr lang="ru-RU" sz="2800" dirty="0" smtClean="0">
                <a:latin typeface="Palatino Linotype" panose="02040502050505030304" pitchFamily="18" charset="0"/>
              </a:rPr>
              <a:t>Все </a:t>
            </a:r>
            <a:r>
              <a:rPr lang="ru-RU" sz="2800" dirty="0">
                <a:latin typeface="Palatino Linotype" panose="02040502050505030304" pitchFamily="18" charset="0"/>
              </a:rPr>
              <a:t>белки плазмы крови являются гликопротеинами.</a:t>
            </a:r>
          </a:p>
          <a:p>
            <a:r>
              <a:rPr lang="ru-RU" sz="2800" dirty="0" smtClean="0">
                <a:latin typeface="Palatino Linotype" panose="02040502050505030304" pitchFamily="18" charset="0"/>
              </a:rPr>
              <a:t>Основные </a:t>
            </a:r>
            <a:r>
              <a:rPr lang="ru-RU" sz="2800" dirty="0">
                <a:latin typeface="Palatino Linotype" panose="02040502050505030304" pitchFamily="18" charset="0"/>
              </a:rPr>
              <a:t>функции: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>
                <a:latin typeface="Palatino Linotype" panose="02040502050505030304" pitchFamily="18" charset="0"/>
              </a:rPr>
              <a:t>участвуют в свертывании крови и антисвертывающей системе (протромбин, фибриноген, антитромбин);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>
                <a:latin typeface="Palatino Linotype" panose="02040502050505030304" pitchFamily="18" charset="0"/>
              </a:rPr>
              <a:t>выполняют транспортную функцию (</a:t>
            </a:r>
            <a:r>
              <a:rPr lang="ru-RU" sz="2800" dirty="0" err="1">
                <a:latin typeface="Palatino Linotype" panose="02040502050505030304" pitchFamily="18" charset="0"/>
              </a:rPr>
              <a:t>трансферрин</a:t>
            </a:r>
            <a:r>
              <a:rPr lang="ru-RU" sz="2800" dirty="0">
                <a:latin typeface="Palatino Linotype" panose="02040502050505030304" pitchFamily="18" charset="0"/>
              </a:rPr>
              <a:t> переносит ионы железа, </a:t>
            </a:r>
            <a:r>
              <a:rPr lang="ru-RU" sz="2800" dirty="0" err="1">
                <a:latin typeface="Palatino Linotype" panose="02040502050505030304" pitchFamily="18" charset="0"/>
              </a:rPr>
              <a:t>церулоплазмин</a:t>
            </a:r>
            <a:r>
              <a:rPr lang="ru-RU" sz="2800" dirty="0">
                <a:latin typeface="Palatino Linotype" panose="02040502050505030304" pitchFamily="18" charset="0"/>
              </a:rPr>
              <a:t> - ионы меди, </a:t>
            </a:r>
            <a:r>
              <a:rPr lang="ru-RU" sz="2800" dirty="0" err="1">
                <a:latin typeface="Palatino Linotype" panose="02040502050505030304" pitchFamily="18" charset="0"/>
              </a:rPr>
              <a:t>гаптоглобин</a:t>
            </a:r>
            <a:r>
              <a:rPr lang="ru-RU" sz="2800" dirty="0">
                <a:latin typeface="Palatino Linotype" panose="02040502050505030304" pitchFamily="18" charset="0"/>
              </a:rPr>
              <a:t> связывает гемоглобин, </a:t>
            </a:r>
            <a:r>
              <a:rPr lang="ru-RU" sz="2800" dirty="0" err="1">
                <a:latin typeface="Palatino Linotype" panose="02040502050505030304" pitchFamily="18" charset="0"/>
              </a:rPr>
              <a:t>транскортин</a:t>
            </a:r>
            <a:r>
              <a:rPr lang="ru-RU" sz="2800" dirty="0">
                <a:latin typeface="Palatino Linotype" panose="02040502050505030304" pitchFamily="18" charset="0"/>
              </a:rPr>
              <a:t> – транспортирует кортикостероиды);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>
                <a:latin typeface="Palatino Linotype" panose="02040502050505030304" pitchFamily="18" charset="0"/>
              </a:rPr>
              <a:t>обладают защитным действием (белки «острой фазы воспаления» - α1- </a:t>
            </a:r>
            <a:r>
              <a:rPr lang="ru-RU" sz="2800" dirty="0" err="1">
                <a:latin typeface="Palatino Linotype" panose="02040502050505030304" pitchFamily="18" charset="0"/>
              </a:rPr>
              <a:t>антитрипсин</a:t>
            </a:r>
            <a:r>
              <a:rPr lang="ru-RU" sz="2800" dirty="0">
                <a:latin typeface="Palatino Linotype" panose="02040502050505030304" pitchFamily="18" charset="0"/>
              </a:rPr>
              <a:t>, С-реактивный белок и др., иммуноглобулины)</a:t>
            </a:r>
          </a:p>
        </p:txBody>
      </p:sp>
      <p:sp>
        <p:nvSpPr>
          <p:cNvPr id="11" name="Номер слайда 3"/>
          <p:cNvSpPr txBox="1">
            <a:spLocks/>
          </p:cNvSpPr>
          <p:nvPr/>
        </p:nvSpPr>
        <p:spPr>
          <a:xfrm>
            <a:off x="10241281" y="7128209"/>
            <a:ext cx="382982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8BDAE7-0887-4F9D-B8C3-6969604FC304}" type="slidenum">
              <a:rPr lang="ru-RU" smtClean="0">
                <a:solidFill>
                  <a:srgbClr val="078877"/>
                </a:solidFill>
              </a:rPr>
              <a:pPr/>
              <a:t>14</a:t>
            </a:fld>
            <a:endParaRPr lang="ru-RU" dirty="0">
              <a:solidFill>
                <a:srgbClr val="078877"/>
              </a:solidFill>
            </a:endParaRPr>
          </a:p>
        </p:txBody>
      </p:sp>
      <p:pic>
        <p:nvPicPr>
          <p:cNvPr id="3074" name="Picture 2" descr="https://pubs.rsc.org/image/article/2020/SC/d0sc04199h/d0sc04199h-f1_hi-re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120640"/>
            <a:ext cx="5266412" cy="241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9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12638" y="1081586"/>
            <a:ext cx="938714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Palatino Linotype" panose="02040502050505030304" pitchFamily="18" charset="0"/>
              </a:rPr>
              <a:t>3. Гликопротеины </a:t>
            </a:r>
            <a:r>
              <a:rPr lang="ru-RU" sz="2000" b="1" dirty="0">
                <a:latin typeface="Palatino Linotype" panose="02040502050505030304" pitchFamily="18" charset="0"/>
              </a:rPr>
              <a:t>секретов (слизей):</a:t>
            </a:r>
            <a:r>
              <a:rPr lang="ru-RU" sz="2000" dirty="0">
                <a:latin typeface="Palatino Linotype" panose="02040502050505030304" pitchFamily="18" charset="0"/>
              </a:rPr>
              <a:t/>
            </a:r>
            <a:br>
              <a:rPr lang="ru-RU" sz="2000" dirty="0">
                <a:latin typeface="Palatino Linotype" panose="02040502050505030304" pitchFamily="18" charset="0"/>
              </a:rPr>
            </a:br>
            <a:r>
              <a:rPr lang="ru-RU" sz="2000" dirty="0">
                <a:latin typeface="Palatino Linotype" panose="02040502050505030304" pitchFamily="18" charset="0"/>
              </a:rPr>
              <a:t>два белка - муцин и </a:t>
            </a:r>
            <a:r>
              <a:rPr lang="ru-RU" sz="2000" dirty="0" err="1">
                <a:latin typeface="Palatino Linotype" panose="02040502050505030304" pitchFamily="18" charset="0"/>
              </a:rPr>
              <a:t>гастромукопротеин</a:t>
            </a:r>
            <a:r>
              <a:rPr lang="ru-RU" sz="2000" dirty="0">
                <a:latin typeface="Palatino Linotype" panose="02040502050505030304" pitchFamily="18" charset="0"/>
              </a:rPr>
              <a:t> (внутренний фактор </a:t>
            </a:r>
            <a:r>
              <a:rPr lang="ru-RU" sz="2000" dirty="0" err="1">
                <a:latin typeface="Palatino Linotype" panose="02040502050505030304" pitchFamily="18" charset="0"/>
              </a:rPr>
              <a:t>Касла</a:t>
            </a:r>
            <a:r>
              <a:rPr lang="ru-RU" sz="2000" dirty="0">
                <a:latin typeface="Palatino Linotype" panose="02040502050505030304" pitchFamily="18" charset="0"/>
              </a:rPr>
              <a:t>) </a:t>
            </a:r>
            <a:br>
              <a:rPr lang="ru-RU" sz="2000" dirty="0">
                <a:latin typeface="Palatino Linotype" panose="02040502050505030304" pitchFamily="18" charset="0"/>
              </a:rPr>
            </a:br>
            <a:r>
              <a:rPr lang="ru-RU" sz="2000" b="1" dirty="0">
                <a:latin typeface="Palatino Linotype" panose="02040502050505030304" pitchFamily="18" charset="0"/>
              </a:rPr>
              <a:t>М у ц и н </a:t>
            </a:r>
            <a:r>
              <a:rPr lang="ru-RU" sz="2000" dirty="0">
                <a:latin typeface="Palatino Linotype" panose="02040502050505030304" pitchFamily="18" charset="0"/>
              </a:rPr>
              <a:t>защищает эпителий пищеварительного тракта от разрушения ферментами и действия соляной кислоты.</a:t>
            </a:r>
            <a:br>
              <a:rPr lang="ru-RU" sz="2000" dirty="0">
                <a:latin typeface="Palatino Linotype" panose="02040502050505030304" pitchFamily="18" charset="0"/>
              </a:rPr>
            </a:br>
            <a:r>
              <a:rPr lang="ru-RU" sz="2000" dirty="0">
                <a:latin typeface="Palatino Linotype" panose="02040502050505030304" pitchFamily="18" charset="0"/>
              </a:rPr>
              <a:t> </a:t>
            </a:r>
            <a:r>
              <a:rPr lang="ru-RU" sz="2000" b="1" dirty="0">
                <a:latin typeface="Palatino Linotype" panose="02040502050505030304" pitchFamily="18" charset="0"/>
              </a:rPr>
              <a:t>Г а с т р о м у к о п р о т е и н</a:t>
            </a:r>
            <a:r>
              <a:rPr lang="ru-RU" sz="2000" dirty="0">
                <a:latin typeface="Palatino Linotype" panose="02040502050505030304" pitchFamily="18" charset="0"/>
              </a:rPr>
              <a:t> (внутренний фактор </a:t>
            </a:r>
            <a:r>
              <a:rPr lang="ru-RU" sz="2000" dirty="0" err="1">
                <a:latin typeface="Palatino Linotype" panose="02040502050505030304" pitchFamily="18" charset="0"/>
              </a:rPr>
              <a:t>Касла</a:t>
            </a:r>
            <a:r>
              <a:rPr lang="ru-RU" sz="2000" dirty="0">
                <a:latin typeface="Palatino Linotype" panose="02040502050505030304" pitchFamily="18" charset="0"/>
              </a:rPr>
              <a:t>) вырабатывается в желудке.</a:t>
            </a:r>
            <a:br>
              <a:rPr lang="ru-RU" sz="2000" dirty="0">
                <a:latin typeface="Palatino Linotype" panose="02040502050505030304" pitchFamily="18" charset="0"/>
              </a:rPr>
            </a:br>
            <a:r>
              <a:rPr lang="ru-RU" sz="2000" dirty="0">
                <a:latin typeface="Palatino Linotype" panose="02040502050505030304" pitchFamily="18" charset="0"/>
              </a:rPr>
              <a:t> Основные функции: </a:t>
            </a:r>
            <a:endParaRPr lang="ru-RU" sz="2000" dirty="0" smtClean="0">
              <a:latin typeface="Palatino Linotype" panose="0204050205050503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Palatino Linotype" panose="02040502050505030304" pitchFamily="18" charset="0"/>
              </a:rPr>
              <a:t>связывает </a:t>
            </a:r>
            <a:r>
              <a:rPr lang="ru-RU" sz="2000" dirty="0">
                <a:latin typeface="Palatino Linotype" panose="02040502050505030304" pitchFamily="18" charset="0"/>
              </a:rPr>
              <a:t>поступивший с пищей витамин В12 (внешний фактор </a:t>
            </a:r>
            <a:r>
              <a:rPr lang="ru-RU" sz="2000" dirty="0" err="1">
                <a:latin typeface="Palatino Linotype" panose="02040502050505030304" pitchFamily="18" charset="0"/>
              </a:rPr>
              <a:t>Касла</a:t>
            </a:r>
            <a:r>
              <a:rPr lang="ru-RU" sz="2000" dirty="0">
                <a:latin typeface="Palatino Linotype" panose="02040502050505030304" pitchFamily="18" charset="0"/>
              </a:rPr>
              <a:t>);</a:t>
            </a:r>
            <a:br>
              <a:rPr lang="ru-RU" sz="2000" dirty="0">
                <a:latin typeface="Palatino Linotype" panose="02040502050505030304" pitchFamily="18" charset="0"/>
              </a:rPr>
            </a:br>
            <a:r>
              <a:rPr lang="ru-RU" sz="2000" dirty="0">
                <a:latin typeface="Palatino Linotype" panose="02040502050505030304" pitchFamily="18" charset="0"/>
              </a:rPr>
              <a:t>способствует всасыванию его через специфические рецепторы в тонком </a:t>
            </a:r>
            <a:r>
              <a:rPr lang="ru-RU" sz="2000" dirty="0" smtClean="0">
                <a:latin typeface="Palatino Linotype" panose="02040502050505030304" pitchFamily="18" charset="0"/>
              </a:rPr>
              <a:t>кишечнике;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Palatino Linotype" panose="02040502050505030304" pitchFamily="18" charset="0"/>
              </a:rPr>
              <a:t>защищает </a:t>
            </a:r>
            <a:r>
              <a:rPr lang="ru-RU" sz="2000" dirty="0">
                <a:latin typeface="Palatino Linotype" panose="02040502050505030304" pitchFamily="18" charset="0"/>
              </a:rPr>
              <a:t>слизистую оболочку желудка от денатурирующего действия соляной кислоты и протеолитического действия пепсина.</a:t>
            </a:r>
            <a:endParaRPr lang="ru-RU" sz="2000" dirty="0" smtClean="0">
              <a:latin typeface="Palatino Linotype" panose="02040502050505030304" pitchFamily="18" charset="0"/>
            </a:endParaRPr>
          </a:p>
          <a:p>
            <a:r>
              <a:rPr lang="ru-RU" sz="2000" b="1" dirty="0" smtClean="0">
                <a:latin typeface="Palatino Linotype" panose="02040502050505030304" pitchFamily="18" charset="0"/>
              </a:rPr>
              <a:t>4. </a:t>
            </a:r>
            <a:r>
              <a:rPr lang="ru-RU" sz="2000" b="1" dirty="0" err="1" smtClean="0">
                <a:latin typeface="Palatino Linotype" panose="02040502050505030304" pitchFamily="18" charset="0"/>
              </a:rPr>
              <a:t>Урогликопротеины</a:t>
            </a:r>
            <a:r>
              <a:rPr lang="ru-RU" sz="2000" b="1" dirty="0">
                <a:latin typeface="Palatino Linotype" panose="02040502050505030304" pitchFamily="18" charset="0"/>
              </a:rPr>
              <a:t>. </a:t>
            </a:r>
          </a:p>
          <a:p>
            <a:r>
              <a:rPr lang="ru-RU" sz="2000" dirty="0">
                <a:latin typeface="Palatino Linotype" panose="02040502050505030304" pitchFamily="18" charset="0"/>
              </a:rPr>
              <a:t>Содержатся в моче, выполняя функцию защитных коллоидов.</a:t>
            </a:r>
          </a:p>
          <a:p>
            <a:r>
              <a:rPr lang="ru-RU" sz="2000" dirty="0">
                <a:latin typeface="Palatino Linotype" panose="02040502050505030304" pitchFamily="18" charset="0"/>
              </a:rPr>
              <a:t>Основные функции: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>
                <a:latin typeface="Palatino Linotype" panose="02040502050505030304" pitchFamily="18" charset="0"/>
              </a:rPr>
              <a:t> </a:t>
            </a:r>
            <a:r>
              <a:rPr lang="ru-RU" sz="2000" dirty="0" smtClean="0">
                <a:latin typeface="Palatino Linotype" panose="02040502050505030304" pitchFamily="18" charset="0"/>
              </a:rPr>
              <a:t>способны </a:t>
            </a:r>
            <a:r>
              <a:rPr lang="ru-RU" sz="2000" dirty="0">
                <a:latin typeface="Palatino Linotype" panose="02040502050505030304" pitchFamily="18" charset="0"/>
              </a:rPr>
              <a:t>связываться с трудно растворимыми соединениями (мочевая кислота);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Palatino Linotype" panose="02040502050505030304" pitchFamily="18" charset="0"/>
              </a:rPr>
              <a:t>предохраняют </a:t>
            </a:r>
            <a:r>
              <a:rPr lang="ru-RU" sz="2000" dirty="0">
                <a:latin typeface="Palatino Linotype" panose="02040502050505030304" pitchFamily="18" charset="0"/>
              </a:rPr>
              <a:t>слизистую оболочку мочевыводящих путей от повреждения;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Palatino Linotype" panose="02040502050505030304" pitchFamily="18" charset="0"/>
              </a:rPr>
              <a:t>способны </a:t>
            </a:r>
            <a:r>
              <a:rPr lang="ru-RU" sz="2000" dirty="0">
                <a:latin typeface="Palatino Linotype" panose="02040502050505030304" pitchFamily="18" charset="0"/>
              </a:rPr>
              <a:t>повышать реакции гемагглютинации вирусов.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31604" y="209251"/>
            <a:ext cx="1228393" cy="1196417"/>
          </a:xfrm>
          <a:prstGeom prst="rect">
            <a:avLst/>
          </a:prstGeom>
        </p:spPr>
      </p:pic>
      <p:sp>
        <p:nvSpPr>
          <p:cNvPr id="7" name="Номер слайда 3"/>
          <p:cNvSpPr txBox="1">
            <a:spLocks/>
          </p:cNvSpPr>
          <p:nvPr/>
        </p:nvSpPr>
        <p:spPr>
          <a:xfrm>
            <a:off x="10241281" y="7128209"/>
            <a:ext cx="382982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8BDAE7-0887-4F9D-B8C3-6969604FC304}" type="slidenum">
              <a:rPr lang="ru-RU" smtClean="0">
                <a:solidFill>
                  <a:srgbClr val="078877"/>
                </a:solidFill>
              </a:rPr>
              <a:pPr/>
              <a:t>15</a:t>
            </a:fld>
            <a:r>
              <a:rPr lang="ru-RU" dirty="0">
                <a:solidFill>
                  <a:srgbClr val="078877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69869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31604" y="209251"/>
            <a:ext cx="1228393" cy="119641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13067" y="545849"/>
            <a:ext cx="37160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7366"/>
                </a:solidFill>
                <a:latin typeface="Palatino Linotype" panose="02040502050505030304" pitchFamily="18" charset="0"/>
              </a:rPr>
              <a:t>ПРОТЕОГЛИКАНЫ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05053" y="1567867"/>
            <a:ext cx="94150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Palatino Linotype" panose="02040502050505030304" pitchFamily="18" charset="0"/>
              </a:rPr>
              <a:t>	</a:t>
            </a:r>
            <a:r>
              <a:rPr lang="ru-RU" dirty="0" err="1" smtClean="0">
                <a:latin typeface="Palatino Linotype" panose="02040502050505030304" pitchFamily="18" charset="0"/>
              </a:rPr>
              <a:t>Протеогликаны</a:t>
            </a:r>
            <a:r>
              <a:rPr lang="ru-RU" dirty="0" smtClean="0">
                <a:latin typeface="Palatino Linotype" panose="02040502050505030304" pitchFamily="18" charset="0"/>
              </a:rPr>
              <a:t> </a:t>
            </a:r>
            <a:r>
              <a:rPr lang="ru-RU" dirty="0">
                <a:latin typeface="Palatino Linotype" panose="02040502050505030304" pitchFamily="18" charset="0"/>
              </a:rPr>
              <a:t>являются сложными белками, в состав </a:t>
            </a:r>
            <a:r>
              <a:rPr lang="ru-RU" dirty="0" err="1">
                <a:latin typeface="Palatino Linotype" panose="02040502050505030304" pitchFamily="18" charset="0"/>
              </a:rPr>
              <a:t>простетической</a:t>
            </a:r>
            <a:r>
              <a:rPr lang="ru-RU" dirty="0">
                <a:latin typeface="Palatino Linotype" panose="02040502050505030304" pitchFamily="18" charset="0"/>
              </a:rPr>
              <a:t> группы которых входят азотсодержащие полисахариды – </a:t>
            </a:r>
            <a:r>
              <a:rPr lang="ru-RU" dirty="0" err="1">
                <a:latin typeface="Palatino Linotype" panose="02040502050505030304" pitchFamily="18" charset="0"/>
              </a:rPr>
              <a:t>гликозаминогликаны</a:t>
            </a:r>
            <a:r>
              <a:rPr lang="ru-RU" dirty="0">
                <a:latin typeface="Palatino Linotype" panose="02040502050505030304" pitchFamily="18" charset="0"/>
              </a:rPr>
              <a:t> (ГАГ).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05053" y="2359053"/>
            <a:ext cx="87840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Palatino Linotype" panose="02040502050505030304" pitchFamily="18" charset="0"/>
              </a:rPr>
              <a:t>	</a:t>
            </a:r>
            <a:r>
              <a:rPr lang="ru-RU" b="1" dirty="0" err="1" smtClean="0">
                <a:latin typeface="Palatino Linotype" panose="02040502050505030304" pitchFamily="18" charset="0"/>
              </a:rPr>
              <a:t>Гликозаминогликаны</a:t>
            </a:r>
            <a:r>
              <a:rPr lang="ru-RU" dirty="0" smtClean="0">
                <a:latin typeface="Palatino Linotype" panose="02040502050505030304" pitchFamily="18" charset="0"/>
              </a:rPr>
              <a:t> </a:t>
            </a:r>
            <a:r>
              <a:rPr lang="ru-RU" dirty="0">
                <a:latin typeface="Palatino Linotype" panose="02040502050505030304" pitchFamily="18" charset="0"/>
              </a:rPr>
              <a:t>- линейные </a:t>
            </a:r>
            <a:r>
              <a:rPr lang="ru-RU" dirty="0" err="1">
                <a:latin typeface="Palatino Linotype" panose="02040502050505030304" pitchFamily="18" charset="0"/>
              </a:rPr>
              <a:t>гетерополисахариды</a:t>
            </a:r>
            <a:r>
              <a:rPr lang="ru-RU" dirty="0">
                <a:latin typeface="Palatino Linotype" panose="02040502050505030304" pitchFamily="18" charset="0"/>
              </a:rPr>
              <a:t>, мономером которых является дисахаридная единица, состоящая, как правило, из </a:t>
            </a:r>
            <a:r>
              <a:rPr lang="ru-RU" dirty="0" err="1">
                <a:latin typeface="Palatino Linotype" panose="02040502050505030304" pitchFamily="18" charset="0"/>
              </a:rPr>
              <a:t>уроновой</a:t>
            </a:r>
            <a:r>
              <a:rPr lang="ru-RU" dirty="0">
                <a:latin typeface="Palatino Linotype" panose="02040502050505030304" pitchFamily="18" charset="0"/>
              </a:rPr>
              <a:t> кислоты и </a:t>
            </a:r>
            <a:r>
              <a:rPr lang="ru-RU" dirty="0" err="1" smtClean="0">
                <a:latin typeface="Palatino Linotype" panose="02040502050505030304" pitchFamily="18" charset="0"/>
              </a:rPr>
              <a:t>ацетилгликозамина</a:t>
            </a:r>
            <a:r>
              <a:rPr lang="ru-RU" dirty="0" smtClean="0">
                <a:latin typeface="Palatino Linotype" panose="02040502050505030304" pitchFamily="18" charset="0"/>
              </a:rPr>
              <a:t>.</a:t>
            </a:r>
            <a:endParaRPr lang="ru-RU" dirty="0">
              <a:latin typeface="Palatino Linotype" panose="0204050205050503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632" y="3730752"/>
            <a:ext cx="7091336" cy="359869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05053" y="3427238"/>
            <a:ext cx="74920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Palatino Linotype" panose="02040502050505030304" pitchFamily="18" charset="0"/>
              </a:rPr>
              <a:t>	Между </a:t>
            </a:r>
            <a:r>
              <a:rPr lang="ru-RU" dirty="0">
                <a:latin typeface="Palatino Linotype" panose="02040502050505030304" pitchFamily="18" charset="0"/>
              </a:rPr>
              <a:t>собой дисахаридные звенья соединяются β1-4-гликозидной связью, внутри же имеют β 1-3-гликозидную </a:t>
            </a:r>
            <a:r>
              <a:rPr lang="ru-RU" dirty="0" smtClean="0">
                <a:latin typeface="Palatino Linotype" panose="02040502050505030304" pitchFamily="18" charset="0"/>
              </a:rPr>
              <a:t>связь.</a:t>
            </a:r>
            <a:endParaRPr lang="ru-RU" dirty="0">
              <a:latin typeface="Palatino Linotype" panose="02040502050505030304" pitchFamily="18" charset="0"/>
            </a:endParaRPr>
          </a:p>
        </p:txBody>
      </p:sp>
      <p:sp>
        <p:nvSpPr>
          <p:cNvPr id="13" name="Номер слайда 3"/>
          <p:cNvSpPr txBox="1">
            <a:spLocks/>
          </p:cNvSpPr>
          <p:nvPr/>
        </p:nvSpPr>
        <p:spPr>
          <a:xfrm>
            <a:off x="10241281" y="7128209"/>
            <a:ext cx="382982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8BDAE7-0887-4F9D-B8C3-6969604FC304}" type="slidenum">
              <a:rPr lang="ru-RU" smtClean="0">
                <a:solidFill>
                  <a:srgbClr val="078877"/>
                </a:solidFill>
              </a:rPr>
              <a:pPr/>
              <a:t>16</a:t>
            </a:fld>
            <a:endParaRPr lang="ru-RU" dirty="0">
              <a:solidFill>
                <a:srgbClr val="078877"/>
              </a:solidFill>
            </a:endParaRPr>
          </a:p>
        </p:txBody>
      </p:sp>
      <p:pic>
        <p:nvPicPr>
          <p:cNvPr id="2052" name="Picture 4" descr="https://lifeo.ru/wp-content/uploads/gif-dlya-prezentaciy-99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03" y="4336872"/>
            <a:ext cx="2386457" cy="2386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72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31604" y="209251"/>
            <a:ext cx="1228393" cy="119641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9729" y="289868"/>
            <a:ext cx="790041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dirty="0" err="1">
                <a:solidFill>
                  <a:srgbClr val="007366"/>
                </a:solidFill>
                <a:latin typeface="Palatino Linotype" panose="02040502050505030304" pitchFamily="18" charset="0"/>
              </a:rPr>
              <a:t>Гликозаминогликаны</a:t>
            </a:r>
            <a:r>
              <a:rPr lang="ru-RU" sz="1900" dirty="0">
                <a:solidFill>
                  <a:srgbClr val="007366"/>
                </a:solidFill>
                <a:latin typeface="Palatino Linotype" panose="02040502050505030304" pitchFamily="18" charset="0"/>
              </a:rPr>
              <a:t> делятся:</a:t>
            </a:r>
          </a:p>
          <a:p>
            <a:r>
              <a:rPr lang="ru-RU" sz="1900" dirty="0" smtClean="0">
                <a:solidFill>
                  <a:srgbClr val="007366"/>
                </a:solidFill>
                <a:latin typeface="Palatino Linotype" panose="02040502050505030304" pitchFamily="18" charset="0"/>
              </a:rPr>
              <a:t>Сульфатированным </a:t>
            </a:r>
            <a:r>
              <a:rPr lang="ru-RU" sz="1900" dirty="0">
                <a:solidFill>
                  <a:srgbClr val="007366"/>
                </a:solidFill>
                <a:latin typeface="Palatino Linotype" panose="02040502050505030304" pitchFamily="18" charset="0"/>
              </a:rPr>
              <a:t>относятся </a:t>
            </a:r>
            <a:r>
              <a:rPr lang="ru-RU" sz="1900" dirty="0" err="1">
                <a:solidFill>
                  <a:srgbClr val="007366"/>
                </a:solidFill>
                <a:latin typeface="Palatino Linotype" panose="02040502050505030304" pitchFamily="18" charset="0"/>
              </a:rPr>
              <a:t>хондроитинсульфат</a:t>
            </a:r>
            <a:r>
              <a:rPr lang="ru-RU" sz="1900" dirty="0">
                <a:solidFill>
                  <a:srgbClr val="007366"/>
                </a:solidFill>
                <a:latin typeface="Palatino Linotype" panose="02040502050505030304" pitchFamily="18" charset="0"/>
              </a:rPr>
              <a:t>, </a:t>
            </a:r>
            <a:r>
              <a:rPr lang="ru-RU" sz="1900" dirty="0" err="1">
                <a:solidFill>
                  <a:srgbClr val="007366"/>
                </a:solidFill>
                <a:latin typeface="Palatino Linotype" panose="02040502050505030304" pitchFamily="18" charset="0"/>
              </a:rPr>
              <a:t>кератансульфат</a:t>
            </a:r>
            <a:r>
              <a:rPr lang="ru-RU" sz="1900" dirty="0">
                <a:solidFill>
                  <a:srgbClr val="007366"/>
                </a:solidFill>
                <a:latin typeface="Palatino Linotype" panose="02040502050505030304" pitchFamily="18" charset="0"/>
              </a:rPr>
              <a:t>, </a:t>
            </a:r>
            <a:r>
              <a:rPr lang="ru-RU" sz="1900" dirty="0" err="1">
                <a:solidFill>
                  <a:srgbClr val="007366"/>
                </a:solidFill>
                <a:latin typeface="Palatino Linotype" panose="02040502050505030304" pitchFamily="18" charset="0"/>
              </a:rPr>
              <a:t>дерматансульфат</a:t>
            </a:r>
            <a:r>
              <a:rPr lang="ru-RU" sz="1900" dirty="0">
                <a:solidFill>
                  <a:srgbClr val="007366"/>
                </a:solidFill>
                <a:latin typeface="Palatino Linotype" panose="02040502050505030304" pitchFamily="18" charset="0"/>
              </a:rPr>
              <a:t>, гепарин и </a:t>
            </a:r>
            <a:r>
              <a:rPr lang="ru-RU" sz="1900" dirty="0" err="1">
                <a:solidFill>
                  <a:srgbClr val="007366"/>
                </a:solidFill>
                <a:latin typeface="Palatino Linotype" panose="02040502050505030304" pitchFamily="18" charset="0"/>
              </a:rPr>
              <a:t>гепарансульфат</a:t>
            </a:r>
            <a:r>
              <a:rPr lang="ru-RU" sz="1900" dirty="0">
                <a:solidFill>
                  <a:srgbClr val="007366"/>
                </a:solidFill>
                <a:latin typeface="Palatino Linotype" panose="02040502050505030304" pitchFamily="18" charset="0"/>
              </a:rPr>
              <a:t>. </a:t>
            </a:r>
          </a:p>
          <a:p>
            <a:r>
              <a:rPr lang="ru-RU" sz="1900" dirty="0" err="1">
                <a:solidFill>
                  <a:srgbClr val="007366"/>
                </a:solidFill>
                <a:latin typeface="Palatino Linotype" panose="02040502050505030304" pitchFamily="18" charset="0"/>
              </a:rPr>
              <a:t>Несульфатированным</a:t>
            </a:r>
            <a:r>
              <a:rPr lang="ru-RU" sz="1900" dirty="0">
                <a:solidFill>
                  <a:srgbClr val="007366"/>
                </a:solidFill>
                <a:latin typeface="Palatino Linotype" panose="02040502050505030304" pitchFamily="18" charset="0"/>
              </a:rPr>
              <a:t> – </a:t>
            </a:r>
            <a:r>
              <a:rPr lang="ru-RU" sz="1900" dirty="0" err="1">
                <a:solidFill>
                  <a:srgbClr val="007366"/>
                </a:solidFill>
                <a:latin typeface="Palatino Linotype" panose="02040502050505030304" pitchFamily="18" charset="0"/>
              </a:rPr>
              <a:t>гиалуроновая</a:t>
            </a:r>
            <a:r>
              <a:rPr lang="ru-RU" sz="1900" dirty="0">
                <a:solidFill>
                  <a:srgbClr val="007366"/>
                </a:solidFill>
                <a:latin typeface="Palatino Linotype" panose="02040502050505030304" pitchFamily="18" charset="0"/>
              </a:rPr>
              <a:t> кислота и </a:t>
            </a:r>
            <a:r>
              <a:rPr lang="ru-RU" sz="1900" dirty="0" smtClean="0">
                <a:solidFill>
                  <a:srgbClr val="007366"/>
                </a:solidFill>
                <a:latin typeface="Palatino Linotype" panose="02040502050505030304" pitchFamily="18" charset="0"/>
              </a:rPr>
              <a:t>специфические и </a:t>
            </a:r>
            <a:r>
              <a:rPr lang="ru-RU" sz="1900" dirty="0" err="1" smtClean="0">
                <a:solidFill>
                  <a:srgbClr val="007366"/>
                </a:solidFill>
                <a:latin typeface="Palatino Linotype" panose="02040502050505030304" pitchFamily="18" charset="0"/>
              </a:rPr>
              <a:t>гликозаминогликаны</a:t>
            </a:r>
            <a:r>
              <a:rPr lang="ru-RU" sz="1900" dirty="0">
                <a:solidFill>
                  <a:srgbClr val="007366"/>
                </a:solidFill>
                <a:latin typeface="Palatino Linotype" panose="02040502050505030304" pitchFamily="18" charset="0"/>
              </a:rPr>
              <a:t>.</a:t>
            </a:r>
          </a:p>
          <a:p>
            <a:r>
              <a:rPr lang="ru-RU" sz="1900" dirty="0">
                <a:solidFill>
                  <a:srgbClr val="007366"/>
                </a:solidFill>
                <a:latin typeface="Palatino Linotype" panose="02040502050505030304" pitchFamily="18" charset="0"/>
              </a:rPr>
              <a:t>Рассмотрим формулы некоторых </a:t>
            </a:r>
            <a:r>
              <a:rPr lang="ru-RU" sz="1900" dirty="0" err="1">
                <a:solidFill>
                  <a:srgbClr val="007366"/>
                </a:solidFill>
                <a:latin typeface="Palatino Linotype" panose="02040502050505030304" pitchFamily="18" charset="0"/>
              </a:rPr>
              <a:t>гетерополисахаридов</a:t>
            </a:r>
            <a:r>
              <a:rPr lang="ru-RU" sz="1900" dirty="0">
                <a:solidFill>
                  <a:srgbClr val="007366"/>
                </a:solidFill>
                <a:latin typeface="Palatino Linotype" panose="02040502050505030304" pitchFamily="18" charset="0"/>
              </a:rPr>
              <a:t>:</a:t>
            </a:r>
          </a:p>
        </p:txBody>
      </p:sp>
      <p:pic>
        <p:nvPicPr>
          <p:cNvPr id="12" name="Рисунок 11"/>
          <p:cNvPicPr/>
          <p:nvPr/>
        </p:nvPicPr>
        <p:blipFill rotWithShape="1">
          <a:blip r:embed="rId3" cstate="print"/>
          <a:srcRect l="1956" t="25643" r="1954" b="18927"/>
          <a:stretch/>
        </p:blipFill>
        <p:spPr bwMode="auto">
          <a:xfrm>
            <a:off x="446503" y="2435726"/>
            <a:ext cx="5554345" cy="1800860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contourClr>
              <a:schemeClr val="tx1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/>
          <p:cNvPicPr/>
          <p:nvPr/>
        </p:nvPicPr>
        <p:blipFill rotWithShape="1">
          <a:blip r:embed="rId4" cstate="print"/>
          <a:srcRect l="2230" t="39054" r="2059" b="20672"/>
          <a:stretch/>
        </p:blipFill>
        <p:spPr bwMode="auto">
          <a:xfrm>
            <a:off x="4695826" y="4487080"/>
            <a:ext cx="5545455" cy="1311910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contourClr>
              <a:schemeClr val="tx1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/>
          <p:cNvPicPr/>
          <p:nvPr/>
        </p:nvPicPr>
        <p:blipFill rotWithShape="1">
          <a:blip r:embed="rId5" cstate="print"/>
          <a:srcRect l="2401" t="38139" r="2401" b="20977"/>
          <a:stretch/>
        </p:blipFill>
        <p:spPr bwMode="auto">
          <a:xfrm>
            <a:off x="1186108" y="6049484"/>
            <a:ext cx="5762625" cy="1391285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contourClr>
              <a:schemeClr val="tx1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Номер слайда 3"/>
          <p:cNvSpPr txBox="1">
            <a:spLocks/>
          </p:cNvSpPr>
          <p:nvPr/>
        </p:nvSpPr>
        <p:spPr>
          <a:xfrm>
            <a:off x="10241281" y="7128209"/>
            <a:ext cx="382982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8BDAE7-0887-4F9D-B8C3-6969604FC304}" type="slidenum">
              <a:rPr lang="ru-RU" smtClean="0">
                <a:solidFill>
                  <a:srgbClr val="078877"/>
                </a:solidFill>
              </a:rPr>
              <a:pPr/>
              <a:t>17</a:t>
            </a:fld>
            <a:r>
              <a:rPr lang="ru-RU" dirty="0">
                <a:solidFill>
                  <a:srgbClr val="078877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94861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84048" y="579805"/>
            <a:ext cx="5760720" cy="382156"/>
          </a:xfrm>
          <a:prstGeom prst="rect">
            <a:avLst/>
          </a:prstGeom>
          <a:solidFill>
            <a:srgbClr val="07887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0" tIns="12700" rIns="0" bIns="0" rtlCol="0">
            <a:spAutoFit/>
          </a:bodyPr>
          <a:lstStyle/>
          <a:p>
            <a:pPr marL="447675" marR="5080">
              <a:spcBef>
                <a:spcPts val="100"/>
              </a:spcBef>
            </a:pPr>
            <a:r>
              <a:rPr lang="ru-RU" sz="2400" dirty="0">
                <a:solidFill>
                  <a:schemeClr val="bg1"/>
                </a:solidFill>
                <a:latin typeface="Palatino Linotype" panose="02040502050505030304" pitchFamily="18" charset="0"/>
              </a:rPr>
              <a:t>Метаболизм </a:t>
            </a:r>
            <a:r>
              <a:rPr lang="ru-RU" sz="2400" dirty="0" err="1">
                <a:solidFill>
                  <a:schemeClr val="bg1"/>
                </a:solidFill>
                <a:latin typeface="Palatino Linotype" panose="02040502050505030304" pitchFamily="18" charset="0"/>
              </a:rPr>
              <a:t>гликозаминогликанов</a:t>
            </a:r>
            <a:endParaRPr lang="ru-RU" sz="2400" spc="-100" dirty="0">
              <a:solidFill>
                <a:schemeClr val="bg1"/>
              </a:solidFill>
              <a:latin typeface="Palatino Linotype" panose="02040502050505030304" pitchFamily="18" charset="0"/>
              <a:ea typeface="PT Sans" panose="020B0503020203020204" pitchFamily="34" charset="-52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05924" y="172675"/>
            <a:ext cx="1228393" cy="119641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84048" y="1338279"/>
            <a:ext cx="98572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Palatino Linotype" panose="02040502050505030304" pitchFamily="18" charset="0"/>
              </a:rPr>
              <a:t>Регуляция метаболизма ГАГ осуществляется в основном гормональным </a:t>
            </a:r>
            <a:r>
              <a:rPr lang="ru-RU" sz="2000" dirty="0" smtClean="0">
                <a:latin typeface="Palatino Linotype" panose="02040502050505030304" pitchFamily="18" charset="0"/>
              </a:rPr>
              <a:t>путем.</a:t>
            </a:r>
            <a:endParaRPr lang="ru-RU" sz="2000" dirty="0">
              <a:latin typeface="Palatino Linotype" panose="0204050205050503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4048" y="1802957"/>
            <a:ext cx="99669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	Нарушения </a:t>
            </a:r>
            <a:r>
              <a:rPr lang="ru-RU" sz="20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обмена ГАГ приводят к возникновению </a:t>
            </a:r>
            <a:r>
              <a:rPr lang="ru-RU" sz="2000" dirty="0" err="1">
                <a:latin typeface="Palatino Linotype" panose="02040502050505030304" pitchFamily="18" charset="0"/>
                <a:cs typeface="Times New Roman" panose="02020603050405020304" pitchFamily="18" charset="0"/>
              </a:rPr>
              <a:t>мукополисахаридозов</a:t>
            </a:r>
            <a:r>
              <a:rPr lang="ru-RU" sz="20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	Интересно</a:t>
            </a:r>
            <a:r>
              <a:rPr lang="ru-RU" sz="20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. МУКОПОЛИСАХАРИДОЗЫ – заболевания, связанные с наследственным дефектом одного из ферментов, </a:t>
            </a:r>
            <a:r>
              <a:rPr lang="ru-RU" sz="2000" dirty="0" err="1">
                <a:latin typeface="Palatino Linotype" panose="02040502050505030304" pitchFamily="18" charset="0"/>
                <a:cs typeface="Times New Roman" panose="02020603050405020304" pitchFamily="18" charset="0"/>
              </a:rPr>
              <a:t>гидролизующих</a:t>
            </a:r>
            <a:r>
              <a:rPr lang="ru-RU" sz="20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Palatino Linotype" panose="02040502050505030304" pitchFamily="18" charset="0"/>
                <a:cs typeface="Times New Roman" panose="02020603050405020304" pitchFamily="18" charset="0"/>
              </a:rPr>
              <a:t>гликозаминогликаны</a:t>
            </a:r>
            <a:r>
              <a:rPr lang="ru-RU" sz="20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	Типичным </a:t>
            </a:r>
            <a:r>
              <a:rPr lang="ru-RU" sz="20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примером </a:t>
            </a:r>
            <a:r>
              <a:rPr lang="ru-RU" sz="2000" dirty="0" err="1">
                <a:latin typeface="Palatino Linotype" panose="02040502050505030304" pitchFamily="18" charset="0"/>
                <a:cs typeface="Times New Roman" panose="02020603050405020304" pitchFamily="18" charset="0"/>
              </a:rPr>
              <a:t>мукополисахаридоза</a:t>
            </a:r>
            <a:r>
              <a:rPr lang="ru-RU" sz="20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является болезнь </a:t>
            </a:r>
            <a:r>
              <a:rPr lang="ru-RU" sz="2000" i="1" u="sng" dirty="0" err="1">
                <a:latin typeface="Palatino Linotype" panose="02040502050505030304" pitchFamily="18" charset="0"/>
                <a:cs typeface="Times New Roman" panose="02020603050405020304" pitchFamily="18" charset="0"/>
              </a:rPr>
              <a:t>Гурлера</a:t>
            </a:r>
            <a:r>
              <a:rPr lang="ru-RU" sz="2000" i="1" u="sng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или </a:t>
            </a:r>
            <a:r>
              <a:rPr lang="ru-RU" sz="2000" i="1" u="sng" dirty="0" err="1">
                <a:latin typeface="Palatino Linotype" panose="02040502050505030304" pitchFamily="18" charset="0"/>
                <a:cs typeface="Times New Roman" panose="02020603050405020304" pitchFamily="18" charset="0"/>
              </a:rPr>
              <a:t>гаргоилизм</a:t>
            </a:r>
            <a:r>
              <a:rPr lang="ru-RU" sz="2000" i="1" u="sng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smtClean="0">
                <a:latin typeface="Palatino Linotype" panose="02040502050505030304" pitchFamily="18" charset="0"/>
              </a:rPr>
              <a:t>	Дефектным </a:t>
            </a:r>
            <a:r>
              <a:rPr lang="ru-RU" sz="2000" dirty="0">
                <a:latin typeface="Palatino Linotype" panose="02040502050505030304" pitchFamily="18" charset="0"/>
              </a:rPr>
              <a:t>ферментом является </a:t>
            </a:r>
            <a:r>
              <a:rPr lang="ru-RU" sz="2000" dirty="0" err="1">
                <a:latin typeface="Palatino Linotype" panose="02040502050505030304" pitchFamily="18" charset="0"/>
              </a:rPr>
              <a:t>идуронидаза</a:t>
            </a:r>
            <a:r>
              <a:rPr lang="ru-RU" sz="2000" dirty="0">
                <a:latin typeface="Palatino Linotype" panose="02040502050505030304" pitchFamily="18" charset="0"/>
              </a:rPr>
              <a:t>: </a:t>
            </a:r>
            <a:r>
              <a:rPr lang="ru-RU" sz="2000" dirty="0" err="1">
                <a:latin typeface="Palatino Linotype" panose="02040502050505030304" pitchFamily="18" charset="0"/>
              </a:rPr>
              <a:t>расщепляющает</a:t>
            </a:r>
            <a:r>
              <a:rPr lang="ru-RU" sz="2000" dirty="0">
                <a:latin typeface="Palatino Linotype" panose="02040502050505030304" pitchFamily="18" charset="0"/>
              </a:rPr>
              <a:t> связь между </a:t>
            </a:r>
            <a:r>
              <a:rPr lang="ru-RU" sz="2000" dirty="0" err="1">
                <a:latin typeface="Palatino Linotype" panose="02040502050505030304" pitchFamily="18" charset="0"/>
              </a:rPr>
              <a:t>идуроновой</a:t>
            </a:r>
            <a:r>
              <a:rPr lang="ru-RU" sz="2000" dirty="0">
                <a:latin typeface="Palatino Linotype" panose="02040502050505030304" pitchFamily="18" charset="0"/>
              </a:rPr>
              <a:t> кислотой и </a:t>
            </a:r>
            <a:r>
              <a:rPr lang="ru-RU" sz="2000" dirty="0" err="1">
                <a:latin typeface="Palatino Linotype" panose="02040502050505030304" pitchFamily="18" charset="0"/>
              </a:rPr>
              <a:t>ацетилированным</a:t>
            </a:r>
            <a:r>
              <a:rPr lang="ru-RU" sz="2000" dirty="0">
                <a:latin typeface="Palatino Linotype" panose="02040502050505030304" pitchFamily="18" charset="0"/>
              </a:rPr>
              <a:t> </a:t>
            </a:r>
            <a:r>
              <a:rPr lang="ru-RU" sz="2000" dirty="0" err="1">
                <a:latin typeface="Palatino Linotype" panose="02040502050505030304" pitchFamily="18" charset="0"/>
              </a:rPr>
              <a:t>галактозамином</a:t>
            </a:r>
            <a:r>
              <a:rPr lang="ru-RU" sz="2000" dirty="0">
                <a:latin typeface="Palatino Linotype" panose="02040502050505030304" pitchFamily="18" charset="0"/>
              </a:rPr>
              <a:t>, в результате чего в клетках накапливается </a:t>
            </a:r>
            <a:r>
              <a:rPr lang="ru-RU" sz="2000" dirty="0" err="1">
                <a:latin typeface="Palatino Linotype" panose="02040502050505030304" pitchFamily="18" charset="0"/>
              </a:rPr>
              <a:t>дерматан</a:t>
            </a:r>
            <a:r>
              <a:rPr lang="ru-RU" sz="2000" dirty="0">
                <a:latin typeface="Palatino Linotype" panose="02040502050505030304" pitchFamily="18" charset="0"/>
              </a:rPr>
              <a:t>- и </a:t>
            </a:r>
            <a:r>
              <a:rPr lang="ru-RU" sz="2000" dirty="0" err="1">
                <a:latin typeface="Palatino Linotype" panose="02040502050505030304" pitchFamily="18" charset="0"/>
              </a:rPr>
              <a:t>гепарансульфаты</a:t>
            </a:r>
            <a:r>
              <a:rPr lang="ru-RU" sz="2000" dirty="0">
                <a:latin typeface="Palatino Linotype" panose="02040502050505030304" pitchFamily="18" charset="0"/>
              </a:rPr>
              <a:t>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5809" y="4684127"/>
            <a:ext cx="5665378" cy="2971433"/>
          </a:xfrm>
          <a:prstGeom prst="rect">
            <a:avLst/>
          </a:prstGeom>
        </p:spPr>
      </p:pic>
      <p:sp>
        <p:nvSpPr>
          <p:cNvPr id="12" name="Номер слайда 3"/>
          <p:cNvSpPr txBox="1">
            <a:spLocks/>
          </p:cNvSpPr>
          <p:nvPr/>
        </p:nvSpPr>
        <p:spPr>
          <a:xfrm>
            <a:off x="10241281" y="7128209"/>
            <a:ext cx="382982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8BDAE7-0887-4F9D-B8C3-6969604FC304}" type="slidenum">
              <a:rPr lang="ru-RU" smtClean="0">
                <a:solidFill>
                  <a:srgbClr val="078877"/>
                </a:solidFill>
              </a:rPr>
              <a:pPr/>
              <a:t>18</a:t>
            </a:fld>
            <a:r>
              <a:rPr lang="ru-RU" dirty="0">
                <a:solidFill>
                  <a:srgbClr val="078877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2198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43584" y="1453297"/>
            <a:ext cx="851306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Palatino Linotype" panose="02040502050505030304" pitchFamily="18" charset="0"/>
              </a:rPr>
              <a:t>являются структурными компонентами межклеточного матрикса;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Palatino Linotype" panose="02040502050505030304" pitchFamily="18" charset="0"/>
              </a:rPr>
              <a:t>выполняют </a:t>
            </a:r>
            <a:r>
              <a:rPr lang="ru-RU" sz="2000" dirty="0">
                <a:latin typeface="Palatino Linotype" panose="02040502050505030304" pitchFamily="18" charset="0"/>
              </a:rPr>
              <a:t>рессорную функцию. Одноименные заряды и гидратация </a:t>
            </a:r>
            <a:r>
              <a:rPr lang="ru-RU" sz="2000" dirty="0" err="1">
                <a:latin typeface="Palatino Linotype" panose="02040502050505030304" pitchFamily="18" charset="0"/>
              </a:rPr>
              <a:t>гликозаминогликанов</a:t>
            </a:r>
            <a:r>
              <a:rPr lang="ru-RU" sz="2000" dirty="0">
                <a:latin typeface="Palatino Linotype" panose="02040502050505030304" pitchFamily="18" charset="0"/>
              </a:rPr>
              <a:t>, обусловленные большим количеством остатков серной кислоты в их составе, обеспечивают их </a:t>
            </a:r>
            <a:r>
              <a:rPr lang="ru-RU" sz="2000" dirty="0" err="1">
                <a:latin typeface="Palatino Linotype" panose="02040502050505030304" pitchFamily="18" charset="0"/>
              </a:rPr>
              <a:t>взаимоотталкивание</a:t>
            </a:r>
            <a:r>
              <a:rPr lang="ru-RU" sz="2000" dirty="0">
                <a:latin typeface="Palatino Linotype" panose="02040502050505030304" pitchFamily="18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>
                <a:latin typeface="Palatino Linotype" panose="02040502050505030304" pitchFamily="18" charset="0"/>
              </a:rPr>
              <a:t>являются </a:t>
            </a:r>
            <a:r>
              <a:rPr lang="ru-RU" sz="2000" dirty="0" err="1">
                <a:latin typeface="Palatino Linotype" panose="02040502050505030304" pitchFamily="18" charset="0"/>
              </a:rPr>
              <a:t>полианионами</a:t>
            </a:r>
            <a:r>
              <a:rPr lang="ru-RU" sz="2000" dirty="0">
                <a:latin typeface="Palatino Linotype" panose="02040502050505030304" pitchFamily="18" charset="0"/>
              </a:rPr>
              <a:t>: могут присоединять катионы (</a:t>
            </a:r>
            <a:r>
              <a:rPr lang="ru-RU" sz="2000" dirty="0" err="1">
                <a:latin typeface="Palatino Linotype" panose="02040502050505030304" pitchFamily="18" charset="0"/>
              </a:rPr>
              <a:t>Na</a:t>
            </a:r>
            <a:r>
              <a:rPr lang="ru-RU" sz="2000" dirty="0">
                <a:latin typeface="Palatino Linotype" panose="02040502050505030304" pitchFamily="18" charset="0"/>
              </a:rPr>
              <a:t>+ , K + , </a:t>
            </a:r>
            <a:r>
              <a:rPr lang="ru-RU" sz="2000" dirty="0" err="1">
                <a:latin typeface="Palatino Linotype" panose="02040502050505030304" pitchFamily="18" charset="0"/>
              </a:rPr>
              <a:t>Ca</a:t>
            </a:r>
            <a:r>
              <a:rPr lang="ru-RU" sz="2000" dirty="0">
                <a:latin typeface="Palatino Linotype" panose="02040502050505030304" pitchFamily="18" charset="0"/>
              </a:rPr>
              <a:t>+ ) и большое количество воды, поддерживая тем самым тургор тканей и участвуя в водно-солевом обмене;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Palatino Linotype" panose="02040502050505030304" pitchFamily="18" charset="0"/>
              </a:rPr>
              <a:t>выполняют </a:t>
            </a:r>
            <a:r>
              <a:rPr lang="ru-RU" sz="2000" dirty="0">
                <a:latin typeface="Palatino Linotype" panose="02040502050505030304" pitchFamily="18" charset="0"/>
              </a:rPr>
              <a:t>роль молекулярного сита в межклеточном матриксе, препятствуя распространению микроорганизмов и регулируя процессы 20 диффузии;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smtClean="0">
                <a:latin typeface="Palatino Linotype" panose="02040502050505030304" pitchFamily="18" charset="0"/>
              </a:rPr>
              <a:t>индуцируют </a:t>
            </a:r>
            <a:r>
              <a:rPr lang="ru-RU" sz="2000" dirty="0">
                <a:latin typeface="Palatino Linotype" panose="02040502050505030304" pitchFamily="18" charset="0"/>
              </a:rPr>
              <a:t>процесс </a:t>
            </a:r>
            <a:r>
              <a:rPr lang="ru-RU" sz="2000" dirty="0" err="1" smtClean="0">
                <a:latin typeface="Palatino Linotype" panose="02040502050505030304" pitchFamily="18" charset="0"/>
              </a:rPr>
              <a:t>фибриллогенеза</a:t>
            </a:r>
            <a:r>
              <a:rPr lang="ru-RU" sz="2000" dirty="0">
                <a:latin typeface="Palatino Linotype" panose="02040502050505030304" pitchFamily="18" charset="0"/>
              </a:rPr>
              <a:t>;</a:t>
            </a:r>
            <a:r>
              <a:rPr lang="ru-RU" sz="2000" dirty="0" smtClean="0">
                <a:latin typeface="Palatino Linotype" panose="02040502050505030304" pitchFamily="18" charset="0"/>
              </a:rPr>
              <a:t> </a:t>
            </a:r>
            <a:endParaRPr lang="ru-RU" sz="2000" dirty="0">
              <a:latin typeface="Palatino Linotype" panose="0204050205050503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>
                <a:latin typeface="Palatino Linotype" panose="02040502050505030304" pitchFamily="18" charset="0"/>
              </a:rPr>
              <a:t>переводят растворимый коллаген в нерастворимый, тогда как свободные </a:t>
            </a:r>
            <a:r>
              <a:rPr lang="ru-RU" sz="2000" dirty="0" err="1">
                <a:latin typeface="Palatino Linotype" panose="02040502050505030304" pitchFamily="18" charset="0"/>
              </a:rPr>
              <a:t>гликозаминогликаны</a:t>
            </a:r>
            <a:r>
              <a:rPr lang="ru-RU" sz="2000" dirty="0">
                <a:latin typeface="Palatino Linotype" panose="02040502050505030304" pitchFamily="18" charset="0"/>
              </a:rPr>
              <a:t>, не связанные со стержневым белком, действуют как ингибиторы </a:t>
            </a:r>
            <a:r>
              <a:rPr lang="ru-RU" sz="2000" dirty="0" err="1" smtClean="0">
                <a:latin typeface="Palatino Linotype" panose="02040502050505030304" pitchFamily="18" charset="0"/>
              </a:rPr>
              <a:t>фибриллогенеза</a:t>
            </a:r>
            <a:r>
              <a:rPr lang="ru-RU" sz="2000" dirty="0">
                <a:latin typeface="Palatino Linotype" panose="02040502050505030304" pitchFamily="18" charset="0"/>
              </a:rPr>
              <a:t>;</a:t>
            </a:r>
            <a:r>
              <a:rPr lang="ru-RU" sz="2000" dirty="0" smtClean="0">
                <a:latin typeface="Palatino Linotype" panose="02040502050505030304" pitchFamily="18" charset="0"/>
              </a:rPr>
              <a:t> </a:t>
            </a:r>
            <a:endParaRPr lang="ru-RU" sz="2000" dirty="0">
              <a:latin typeface="Palatino Linotype" panose="0204050205050503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>
                <a:latin typeface="Palatino Linotype" panose="02040502050505030304" pitchFamily="18" charset="0"/>
              </a:rPr>
              <a:t>участвуют в процессе межклеточного взаимодействия, в регуляции пролиферации, дифференцировки клеток и процессе морфогенеза.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5665"/>
            <a:ext cx="1604010" cy="1604010"/>
          </a:xfrm>
          <a:prstGeom prst="rect">
            <a:avLst/>
          </a:prstGeom>
        </p:spPr>
      </p:pic>
      <p:sp>
        <p:nvSpPr>
          <p:cNvPr id="8" name="Номер слайда 3"/>
          <p:cNvSpPr txBox="1">
            <a:spLocks/>
          </p:cNvSpPr>
          <p:nvPr/>
        </p:nvSpPr>
        <p:spPr>
          <a:xfrm>
            <a:off x="10241281" y="7128209"/>
            <a:ext cx="382982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8BDAE7-0887-4F9D-B8C3-6969604FC304}" type="slidenum">
              <a:rPr lang="ru-RU" smtClean="0">
                <a:solidFill>
                  <a:srgbClr val="078877"/>
                </a:solidFill>
              </a:rPr>
              <a:pPr/>
              <a:t>19</a:t>
            </a:fld>
            <a:r>
              <a:rPr lang="ru-RU" dirty="0">
                <a:solidFill>
                  <a:srgbClr val="078877"/>
                </a:solidFill>
              </a:rPr>
              <a:t>7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05924" y="172675"/>
            <a:ext cx="1228393" cy="119641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02005" y="597074"/>
            <a:ext cx="6647688" cy="382156"/>
          </a:xfrm>
          <a:prstGeom prst="rect">
            <a:avLst/>
          </a:prstGeom>
          <a:solidFill>
            <a:srgbClr val="07887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0" tIns="12700" rIns="0" bIns="0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Биологическая роль </a:t>
            </a:r>
            <a:r>
              <a:rPr lang="ru-RU" sz="2400" b="1" dirty="0" err="1" smtClean="0">
                <a:solidFill>
                  <a:schemeClr val="bg1"/>
                </a:solidFill>
                <a:latin typeface="Palatino Linotype" panose="02040502050505030304" pitchFamily="18" charset="0"/>
              </a:rPr>
              <a:t>протеогликанов</a:t>
            </a:r>
            <a:endParaRPr lang="ru-RU" sz="2400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66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50773" y="597608"/>
            <a:ext cx="5665665" cy="566822"/>
          </a:xfrm>
          <a:prstGeom prst="rect">
            <a:avLst/>
          </a:prstGeom>
          <a:solidFill>
            <a:srgbClr val="07887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0" tIns="12700" rIns="0" bIns="0" rtlCol="0">
            <a:spAutoFit/>
          </a:bodyPr>
          <a:lstStyle/>
          <a:p>
            <a:pPr marR="5080">
              <a:spcBef>
                <a:spcPts val="100"/>
              </a:spcBef>
            </a:pPr>
            <a:r>
              <a:rPr lang="ru-RU" sz="3600" spc="-100" dirty="0" smtClean="0">
                <a:solidFill>
                  <a:schemeClr val="bg1"/>
                </a:solidFill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</a:rPr>
              <a:t> </a:t>
            </a:r>
            <a:r>
              <a:rPr lang="ru-RU" sz="3600" spc="-100" dirty="0" smtClean="0">
                <a:solidFill>
                  <a:schemeClr val="bg1"/>
                </a:solidFill>
                <a:latin typeface="Palatino Linotype" panose="02040502050505030304" pitchFamily="18" charset="0"/>
                <a:ea typeface="PT Sans" panose="020B0503020203020204" pitchFamily="34" charset="-52"/>
                <a:cs typeface="Times New Roman" panose="02020603050405020304" pitchFamily="18" charset="0"/>
              </a:rPr>
              <a:t>Основные понятия</a:t>
            </a:r>
            <a:endParaRPr lang="ru-RU" sz="3600" spc="-100" dirty="0">
              <a:solidFill>
                <a:schemeClr val="bg1"/>
              </a:solidFill>
              <a:latin typeface="Palatino Linotype" panose="02040502050505030304" pitchFamily="18" charset="0"/>
              <a:ea typeface="PT Sans" panose="020B0503020203020204" pitchFamily="34" charset="-52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0773" y="1641678"/>
            <a:ext cx="961725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Palatino Linotype" panose="02040502050505030304" pitchFamily="18" charset="0"/>
              </a:rPr>
              <a:t>	Биоорганическая </a:t>
            </a:r>
            <a:r>
              <a:rPr lang="ru-RU" sz="2400" b="1" dirty="0">
                <a:latin typeface="Palatino Linotype" panose="02040502050505030304" pitchFamily="18" charset="0"/>
              </a:rPr>
              <a:t>химия </a:t>
            </a:r>
            <a:r>
              <a:rPr lang="ru-RU" sz="2400" dirty="0">
                <a:latin typeface="Palatino Linotype" panose="02040502050505030304" pitchFamily="18" charset="0"/>
              </a:rPr>
              <a:t>изучает строение и свойства веществ, участвующих в процессах жизнедеятельности, в непосредствен­ной связи с познанием их биологических функций.</a:t>
            </a:r>
          </a:p>
          <a:p>
            <a:pPr algn="just"/>
            <a:r>
              <a:rPr lang="ru-RU" sz="2400" b="1" dirty="0" smtClean="0">
                <a:latin typeface="Palatino Linotype" panose="02040502050505030304" pitchFamily="18" charset="0"/>
              </a:rPr>
              <a:t>	Биополимеры </a:t>
            </a:r>
            <a:r>
              <a:rPr lang="ru-RU" sz="2400" dirty="0">
                <a:latin typeface="Palatino Linotype" panose="02040502050505030304" pitchFamily="18" charset="0"/>
              </a:rPr>
              <a:t>– высокомолекулярные природные соединения, являющиеся структурной основой всех живых организмов и играющие определенную роль в процессах жизнедеятельности. К биополимерам относят пептиды и белки, полисахариды (углеводы), нуклеиновые кислоты. В эту группу включают и липиды, которые не являются высокомолекулярными сое­динениями, </a:t>
            </a:r>
            <a:r>
              <a:rPr lang="ru-RU" sz="2400" dirty="0" smtClean="0">
                <a:latin typeface="Palatino Linotype" panose="02040502050505030304" pitchFamily="18" charset="0"/>
              </a:rPr>
              <a:t>в </a:t>
            </a:r>
            <a:r>
              <a:rPr lang="ru-RU" sz="2400" dirty="0">
                <a:latin typeface="Palatino Linotype" panose="02040502050505030304" pitchFamily="18" charset="0"/>
              </a:rPr>
              <a:t>организме обычно связаны с другими биополимерами.</a:t>
            </a:r>
          </a:p>
          <a:p>
            <a:pPr algn="just"/>
            <a:r>
              <a:rPr lang="ru-RU" sz="2400" b="1" dirty="0" smtClean="0">
                <a:latin typeface="Palatino Linotype" panose="02040502050505030304" pitchFamily="18" charset="0"/>
              </a:rPr>
              <a:t>	Биорегуляторы</a:t>
            </a:r>
            <a:r>
              <a:rPr lang="ru-RU" sz="2400" dirty="0">
                <a:latin typeface="Palatino Linotype" panose="02040502050505030304" pitchFamily="18" charset="0"/>
              </a:rPr>
              <a:t> – соединения, которые химически регулируют обмен веществ. К ним относят витамины, гормоны, многие синтетические биологически активные соединения, в том числе ле­карственные вещества.</a:t>
            </a:r>
          </a:p>
        </p:txBody>
      </p:sp>
      <p:sp>
        <p:nvSpPr>
          <p:cNvPr id="5" name="Номер слайда 3"/>
          <p:cNvSpPr txBox="1">
            <a:spLocks/>
          </p:cNvSpPr>
          <p:nvPr/>
        </p:nvSpPr>
        <p:spPr>
          <a:xfrm>
            <a:off x="10351007" y="7128209"/>
            <a:ext cx="27325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rgbClr val="078877"/>
                </a:solidFill>
              </a:rPr>
              <a:t>2</a:t>
            </a:r>
            <a:endParaRPr lang="ru-RU" dirty="0">
              <a:solidFill>
                <a:srgbClr val="0788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14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3736" y="394540"/>
            <a:ext cx="95554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	ПЕПТИДОГЛИКАНЫ</a:t>
            </a:r>
            <a:r>
              <a:rPr lang="ru-RU" altLang="ru-RU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(</a:t>
            </a:r>
            <a:r>
              <a:rPr lang="ru-RU" altLang="ru-RU" dirty="0" err="1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муреины</a:t>
            </a:r>
            <a:r>
              <a:rPr lang="ru-RU" altLang="ru-RU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altLang="ru-RU" dirty="0" err="1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мукопептиды</a:t>
            </a:r>
            <a:r>
              <a:rPr lang="ru-RU" altLang="ru-RU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), смешанные углевод-белковые </a:t>
            </a:r>
            <a:r>
              <a:rPr lang="ru-RU" altLang="ru-RU" dirty="0">
                <a:solidFill>
                  <a:srgbClr val="0046B9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полимеры</a:t>
            </a:r>
            <a:r>
              <a:rPr lang="ru-RU" altLang="ru-RU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компоненты клеточной стенки бактерий. </a:t>
            </a:r>
            <a:endParaRPr lang="en-US" altLang="ru-RU" dirty="0">
              <a:solidFill>
                <a:srgbClr val="000000"/>
              </a:solidFill>
              <a:latin typeface="Palatino Linotype" panose="0204050205050503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	Углеводные </a:t>
            </a:r>
            <a:r>
              <a:rPr lang="ru-RU" altLang="ru-RU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цепи </a:t>
            </a:r>
            <a:r>
              <a:rPr lang="ru-RU" altLang="ru-RU" dirty="0" err="1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пептидогликанов</a:t>
            </a:r>
            <a:r>
              <a:rPr lang="ru-RU" altLang="ru-RU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построены из регулярно чередующихся остатков N-ацетил-D-глюкозамина и его 3-О-(R)-1-кар-боксиэтилового </a:t>
            </a:r>
            <a:r>
              <a:rPr lang="ru-RU" altLang="ru-RU" dirty="0" smtClean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эфира(</a:t>
            </a:r>
            <a:r>
              <a:rPr lang="ru-RU" altLang="ru-RU" dirty="0" err="1" smtClean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мурамовой</a:t>
            </a:r>
            <a:r>
              <a:rPr lang="ru-RU" altLang="ru-RU" dirty="0" smtClean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кислоты</a:t>
            </a:r>
            <a:r>
              <a:rPr lang="ru-RU" altLang="ru-RU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), </a:t>
            </a:r>
            <a:r>
              <a:rPr lang="ru-RU" altLang="ru-RU" dirty="0" smtClean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соединенных</a:t>
            </a:r>
            <a:r>
              <a:rPr lang="ru-RU" altLang="ru-RU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b-l</a:t>
            </a:r>
            <a:r>
              <a:rPr lang="en-US" altLang="ru-RU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-c</a:t>
            </a:r>
            <a:r>
              <a:rPr lang="ru-RU" altLang="ru-RU" dirty="0" err="1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вязями</a:t>
            </a:r>
            <a:r>
              <a:rPr lang="ru-RU" altLang="ru-RU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altLang="ru-RU" sz="2800" dirty="0">
              <a:latin typeface="Palatino Linotype" panose="0204050205050503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17" y="1871868"/>
            <a:ext cx="5095824" cy="459783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831867" y="2556118"/>
            <a:ext cx="5665445" cy="295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Palatino Linotype" panose="02040502050505030304" pitchFamily="18" charset="0"/>
                <a:ea typeface="Arial" panose="020B0604020202020204" pitchFamily="34" charset="0"/>
              </a:rPr>
              <a:t>1</a:t>
            </a:r>
            <a:r>
              <a:rPr lang="ru-RU" dirty="0" smtClean="0">
                <a:solidFill>
                  <a:srgbClr val="000000"/>
                </a:solidFill>
                <a:latin typeface="Palatino Linotype" panose="02040502050505030304" pitchFamily="18" charset="0"/>
                <a:ea typeface="Arial" panose="020B0604020202020204" pitchFamily="34" charset="0"/>
              </a:rPr>
              <a:t>. A </a:t>
            </a:r>
            <a:r>
              <a:rPr lang="ru-RU" dirty="0">
                <a:solidFill>
                  <a:srgbClr val="000000"/>
                </a:solidFill>
                <a:latin typeface="Palatino Linotype" panose="02040502050505030304" pitchFamily="18" charset="0"/>
                <a:ea typeface="Arial" panose="020B0604020202020204" pitchFamily="34" charset="0"/>
              </a:rPr>
              <a:t>L-аминокислота, </a:t>
            </a:r>
            <a:endParaRPr lang="ru-RU" dirty="0">
              <a:latin typeface="Palatino Linotype" panose="02040502050505030304" pitchFamily="18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Palatino Linotype" panose="02040502050505030304" pitchFamily="18" charset="0"/>
                <a:ea typeface="Arial" panose="020B0604020202020204" pitchFamily="34" charset="0"/>
              </a:rPr>
              <a:t>2. ДА </a:t>
            </a:r>
            <a:r>
              <a:rPr lang="ru-RU" dirty="0" err="1">
                <a:solidFill>
                  <a:srgbClr val="000000"/>
                </a:solidFill>
                <a:latin typeface="Palatino Linotype" panose="02040502050505030304" pitchFamily="18" charset="0"/>
                <a:ea typeface="Arial" panose="020B0604020202020204" pitchFamily="34" charset="0"/>
              </a:rPr>
              <a:t>диаминокислота</a:t>
            </a:r>
            <a:r>
              <a:rPr lang="ru-RU" dirty="0">
                <a:solidFill>
                  <a:srgbClr val="000000"/>
                </a:solidFill>
                <a:latin typeface="Palatino Linotype" panose="02040502050505030304" pitchFamily="18" charset="0"/>
                <a:ea typeface="Arial" panose="020B0604020202020204" pitchFamily="34" charset="0"/>
              </a:rPr>
              <a:t>,</a:t>
            </a:r>
            <a:endParaRPr lang="ru-RU" dirty="0">
              <a:latin typeface="Palatino Linotype" panose="02040502050505030304" pitchFamily="18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Palatino Linotype" panose="02040502050505030304" pitchFamily="18" charset="0"/>
                <a:ea typeface="Arial" panose="020B0604020202020204" pitchFamily="34" charset="0"/>
              </a:rPr>
              <a:t>3. I </a:t>
            </a:r>
            <a:r>
              <a:rPr lang="ru-RU" dirty="0" err="1">
                <a:solidFill>
                  <a:srgbClr val="000000"/>
                </a:solidFill>
                <a:latin typeface="Palatino Linotype" panose="02040502050505030304" pitchFamily="18" charset="0"/>
                <a:ea typeface="Arial" panose="020B0604020202020204" pitchFamily="34" charset="0"/>
              </a:rPr>
              <a:t>межпешидный</a:t>
            </a:r>
            <a:r>
              <a:rPr lang="ru-RU" dirty="0">
                <a:solidFill>
                  <a:srgbClr val="000000"/>
                </a:solidFill>
                <a:latin typeface="Palatino Linotype" panose="02040502050505030304" pitchFamily="18" charset="0"/>
                <a:ea typeface="Arial" panose="020B0604020202020204" pitchFamily="34" charset="0"/>
              </a:rPr>
              <a:t> мостик, </a:t>
            </a:r>
            <a:endParaRPr lang="ru-RU" dirty="0">
              <a:latin typeface="Palatino Linotype" panose="02040502050505030304" pitchFamily="18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Palatino Linotype" panose="02040502050505030304" pitchFamily="18" charset="0"/>
                <a:ea typeface="Arial" panose="020B0604020202020204" pitchFamily="34" charset="0"/>
              </a:rPr>
              <a:t>4. а-аминогруппа </a:t>
            </a:r>
            <a:r>
              <a:rPr lang="ru-RU" dirty="0" err="1">
                <a:solidFill>
                  <a:srgbClr val="000000"/>
                </a:solidFill>
                <a:latin typeface="Palatino Linotype" panose="02040502050505030304" pitchFamily="18" charset="0"/>
                <a:ea typeface="Arial" panose="020B0604020202020204" pitchFamily="34" charset="0"/>
              </a:rPr>
              <a:t>диаминокислоты</a:t>
            </a:r>
            <a:r>
              <a:rPr lang="ru-RU" dirty="0">
                <a:solidFill>
                  <a:srgbClr val="000000"/>
                </a:solidFill>
                <a:latin typeface="Palatino Linotype" panose="02040502050505030304" pitchFamily="18" charset="0"/>
                <a:ea typeface="Arial" panose="020B0604020202020204" pitchFamily="34" charset="0"/>
              </a:rPr>
              <a:t>, </a:t>
            </a:r>
            <a:endParaRPr lang="ru-RU" dirty="0">
              <a:latin typeface="Palatino Linotype" panose="02040502050505030304" pitchFamily="18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Palatino Linotype" panose="02040502050505030304" pitchFamily="18" charset="0"/>
                <a:ea typeface="Arial" panose="020B0604020202020204" pitchFamily="34" charset="0"/>
              </a:rPr>
              <a:t>5. </a:t>
            </a:r>
            <a:r>
              <a:rPr lang="ru-RU" dirty="0">
                <a:solidFill>
                  <a:srgbClr val="000000"/>
                </a:solidFill>
                <a:latin typeface="Symbol" panose="05050102010706020507" pitchFamily="18" charset="2"/>
                <a:ea typeface="Arial" panose="020B0604020202020204" pitchFamily="34" charset="0"/>
              </a:rPr>
              <a:t>g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-</a:t>
            </a:r>
            <a:r>
              <a:rPr lang="ru-RU" dirty="0">
                <a:solidFill>
                  <a:srgbClr val="000000"/>
                </a:solidFill>
                <a:latin typeface="Symbol" panose="05050102010706020507" pitchFamily="18" charset="2"/>
                <a:ea typeface="Arial" panose="020B0604020202020204" pitchFamily="34" charset="0"/>
              </a:rPr>
              <a:t>g</a:t>
            </a:r>
            <a:r>
              <a:rPr lang="ru-RU" dirty="0" smtClean="0">
                <a:solidFill>
                  <a:srgbClr val="000000"/>
                </a:solidFill>
                <a:latin typeface="Palatino Linotype" panose="02040502050505030304" pitchFamily="18" charset="0"/>
                <a:ea typeface="Arial" panose="020B0604020202020204" pitchFamily="34" charset="0"/>
              </a:rPr>
              <a:t>-карбоксил </a:t>
            </a:r>
            <a:r>
              <a:rPr lang="ru-RU" dirty="0" err="1">
                <a:solidFill>
                  <a:srgbClr val="000000"/>
                </a:solidFill>
                <a:latin typeface="Palatino Linotype" panose="02040502050505030304" pitchFamily="18" charset="0"/>
                <a:ea typeface="Arial" panose="020B0604020202020204" pitchFamily="34" charset="0"/>
              </a:rPr>
              <a:t>отстатка</a:t>
            </a:r>
            <a:r>
              <a:rPr lang="ru-RU" dirty="0">
                <a:solidFill>
                  <a:srgbClr val="000000"/>
                </a:solidFill>
                <a:latin typeface="Palatino Linotype" panose="02040502050505030304" pitchFamily="18" charset="0"/>
                <a:ea typeface="Arial" panose="020B0604020202020204" pitchFamily="34" charset="0"/>
              </a:rPr>
              <a:t> D-</a:t>
            </a:r>
            <a:r>
              <a:rPr lang="ru-RU" dirty="0" err="1">
                <a:solidFill>
                  <a:srgbClr val="000000"/>
                </a:solidFill>
                <a:latin typeface="Palatino Linotype" panose="02040502050505030304" pitchFamily="18" charset="0"/>
                <a:ea typeface="Arial" panose="020B0604020202020204" pitchFamily="34" charset="0"/>
              </a:rPr>
              <a:t>глутаминовой</a:t>
            </a:r>
            <a:r>
              <a:rPr lang="ru-RU" dirty="0">
                <a:solidFill>
                  <a:srgbClr val="000000"/>
                </a:solidFill>
                <a:latin typeface="Palatino Linotype" panose="02040502050505030304" pitchFamily="18" charset="0"/>
                <a:ea typeface="Arial" panose="020B0604020202020204" pitchFamily="34" charset="0"/>
              </a:rPr>
              <a:t> к-ты, </a:t>
            </a:r>
            <a:endParaRPr lang="ru-RU" dirty="0">
              <a:latin typeface="Palatino Linotype" panose="02040502050505030304" pitchFamily="18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Palatino Linotype" panose="02040502050505030304" pitchFamily="18" charset="0"/>
                <a:ea typeface="Arial" panose="020B0604020202020204" pitchFamily="34" charset="0"/>
              </a:rPr>
              <a:t>6.</a:t>
            </a:r>
            <a:r>
              <a:rPr lang="ru-RU" dirty="0" smtClean="0">
                <a:solidFill>
                  <a:srgbClr val="000000"/>
                </a:solidFill>
                <a:latin typeface="Symbol" panose="05050102010706020507" pitchFamily="18" charset="2"/>
                <a:ea typeface="Arial" panose="020B0604020202020204" pitchFamily="34" charset="0"/>
              </a:rPr>
              <a:t>w</a:t>
            </a:r>
            <a:r>
              <a:rPr lang="ru-RU" dirty="0">
                <a:solidFill>
                  <a:srgbClr val="000000"/>
                </a:solidFill>
                <a:latin typeface="Palatino Linotype" panose="02040502050505030304" pitchFamily="18" charset="0"/>
                <a:ea typeface="Arial" panose="020B0604020202020204" pitchFamily="34" charset="0"/>
              </a:rPr>
              <a:t> </a:t>
            </a:r>
            <a:r>
              <a:rPr lang="ru-RU" dirty="0" smtClean="0">
                <a:solidFill>
                  <a:srgbClr val="000000"/>
                </a:solidFill>
                <a:latin typeface="Palatino Linotype" panose="02040502050505030304" pitchFamily="18" charset="0"/>
                <a:ea typeface="Arial" panose="020B0604020202020204" pitchFamily="34" charset="0"/>
              </a:rPr>
              <a:t>дистальная</a:t>
            </a:r>
            <a:r>
              <a:rPr lang="ru-RU" dirty="0">
                <a:solidFill>
                  <a:srgbClr val="000000"/>
                </a:solidFill>
                <a:latin typeface="Palatino Linotype" panose="02040502050505030304" pitchFamily="18" charset="0"/>
                <a:ea typeface="Arial" panose="020B0604020202020204" pitchFamily="34" charset="0"/>
              </a:rPr>
              <a:t> (отдаленная) </a:t>
            </a:r>
            <a:r>
              <a:rPr lang="ru-RU" dirty="0" smtClean="0">
                <a:solidFill>
                  <a:srgbClr val="000000"/>
                </a:solidFill>
                <a:latin typeface="Palatino Linotype" panose="02040502050505030304" pitchFamily="18" charset="0"/>
                <a:ea typeface="Arial" panose="020B0604020202020204" pitchFamily="34" charset="0"/>
              </a:rPr>
              <a:t>аминогруппа</a:t>
            </a:r>
            <a:r>
              <a:rPr lang="ru-RU" dirty="0">
                <a:solidFill>
                  <a:srgbClr val="000000"/>
                </a:solidFill>
                <a:latin typeface="Palatino Linotype" panose="02040502050505030304" pitchFamily="18" charset="0"/>
                <a:ea typeface="Arial" panose="020B0604020202020204" pitchFamily="34" charset="0"/>
              </a:rPr>
              <a:t> остатка </a:t>
            </a:r>
            <a:r>
              <a:rPr lang="ru-RU" dirty="0" err="1">
                <a:solidFill>
                  <a:srgbClr val="000000"/>
                </a:solidFill>
                <a:latin typeface="Palatino Linotype" panose="02040502050505030304" pitchFamily="18" charset="0"/>
                <a:ea typeface="Arial" panose="020B0604020202020204" pitchFamily="34" charset="0"/>
              </a:rPr>
              <a:t>диаминокнслоты</a:t>
            </a:r>
            <a:r>
              <a:rPr lang="ru-RU" dirty="0">
                <a:solidFill>
                  <a:srgbClr val="000000"/>
                </a:solidFill>
                <a:latin typeface="Palatino Linotype" panose="02040502050505030304" pitchFamily="18" charset="0"/>
                <a:ea typeface="Arial" panose="020B0604020202020204" pitchFamily="34" charset="0"/>
              </a:rPr>
              <a:t>,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Palatino Linotype" panose="02040502050505030304" pitchFamily="18" charset="0"/>
                <a:ea typeface="Arial" panose="020B0604020202020204" pitchFamily="34" charset="0"/>
              </a:rPr>
              <a:t>7.G остаток N-ацетил-О-глюкозамина</a:t>
            </a:r>
            <a:endParaRPr lang="ru-RU" dirty="0">
              <a:latin typeface="Palatino Linotype" panose="02040502050505030304" pitchFamily="18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Palatino Linotype" panose="02040502050505030304" pitchFamily="18" charset="0"/>
                <a:ea typeface="Arial" panose="020B0604020202020204" pitchFamily="34" charset="0"/>
              </a:rPr>
              <a:t>8. M остаток N-ацетил-D-</a:t>
            </a:r>
            <a:r>
              <a:rPr lang="ru-RU" dirty="0" err="1">
                <a:solidFill>
                  <a:srgbClr val="000000"/>
                </a:solidFill>
                <a:latin typeface="Palatino Linotype" panose="02040502050505030304" pitchFamily="18" charset="0"/>
                <a:ea typeface="Arial" panose="020B0604020202020204" pitchFamily="34" charset="0"/>
              </a:rPr>
              <a:t>мурамовой</a:t>
            </a:r>
            <a:r>
              <a:rPr lang="ru-RU" dirty="0">
                <a:solidFill>
                  <a:srgbClr val="000000"/>
                </a:solidFill>
                <a:latin typeface="Palatino Linotype" panose="02040502050505030304" pitchFamily="18" charset="0"/>
                <a:ea typeface="Arial" panose="020B0604020202020204" pitchFamily="34" charset="0"/>
              </a:rPr>
              <a:t> к-ты</a:t>
            </a:r>
            <a:endParaRPr lang="ru-RU" dirty="0">
              <a:latin typeface="Palatino Linotype" panose="02040502050505030304" pitchFamily="18" charset="0"/>
              <a:ea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6222" y="6199641"/>
            <a:ext cx="95887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  <a:latin typeface="Palatino Linotype" panose="02040502050505030304" pitchFamily="18" charset="0"/>
              </a:rPr>
              <a:t>Важно!</a:t>
            </a:r>
            <a:r>
              <a:rPr lang="ru-RU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Пептидогликаны</a:t>
            </a:r>
            <a:r>
              <a:rPr lang="ru-RU" dirty="0">
                <a:solidFill>
                  <a:srgbClr val="000000"/>
                </a:solidFill>
                <a:latin typeface="Palatino Linotype" panose="02040502050505030304" pitchFamily="18" charset="0"/>
              </a:rPr>
              <a:t> являются </a:t>
            </a:r>
            <a:r>
              <a:rPr lang="ru-RU" dirty="0" smtClean="0">
                <a:solidFill>
                  <a:srgbClr val="0046B9"/>
                </a:solidFill>
                <a:latin typeface="Palatino Linotype" panose="02040502050505030304" pitchFamily="18" charset="0"/>
              </a:rPr>
              <a:t>носителями</a:t>
            </a:r>
            <a:r>
              <a:rPr lang="ru-RU" dirty="0">
                <a:solidFill>
                  <a:srgbClr val="000000"/>
                </a:solidFill>
                <a:latin typeface="Palatino Linotype" panose="02040502050505030304" pitchFamily="18" charset="0"/>
              </a:rPr>
              <a:t> антигенных детерминант, способны стимулировать </a:t>
            </a:r>
            <a:r>
              <a:rPr lang="ru-RU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неспецифич</a:t>
            </a:r>
            <a:r>
              <a:rPr lang="ru-RU" dirty="0">
                <a:solidFill>
                  <a:srgbClr val="000000"/>
                </a:solidFill>
                <a:latin typeface="Palatino Linotype" panose="02040502050505030304" pitchFamily="18" charset="0"/>
              </a:rPr>
              <a:t>. устойчивость к бактериальным инфекциям, обладают </a:t>
            </a:r>
            <a:r>
              <a:rPr lang="ru-RU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адъювантной</a:t>
            </a:r>
            <a:r>
              <a:rPr lang="ru-RU" dirty="0">
                <a:solidFill>
                  <a:srgbClr val="000000"/>
                </a:solidFill>
                <a:latin typeface="Palatino Linotype" panose="02040502050505030304" pitchFamily="18" charset="0"/>
              </a:rPr>
              <a:t> </a:t>
            </a:r>
            <a:r>
              <a:rPr lang="ru-RU" dirty="0">
                <a:solidFill>
                  <a:srgbClr val="0046B9"/>
                </a:solidFill>
                <a:latin typeface="Palatino Linotype" panose="02040502050505030304" pitchFamily="18" charset="0"/>
                <a:hlinkClick r:id="rId4"/>
              </a:rPr>
              <a:t>активностью</a:t>
            </a:r>
            <a:r>
              <a:rPr lang="ru-RU" dirty="0">
                <a:solidFill>
                  <a:srgbClr val="000000"/>
                </a:solidFill>
                <a:latin typeface="Palatino Linotype" panose="02040502050505030304" pitchFamily="18" charset="0"/>
              </a:rPr>
              <a:t> (повышают иммуногенность </a:t>
            </a:r>
            <a:r>
              <a:rPr lang="ru-RU" dirty="0">
                <a:solidFill>
                  <a:srgbClr val="0046B9"/>
                </a:solidFill>
                <a:latin typeface="Palatino Linotype" panose="02040502050505030304" pitchFamily="18" charset="0"/>
                <a:hlinkClick r:id="rId5"/>
              </a:rPr>
              <a:t>антигена</a:t>
            </a:r>
            <a:r>
              <a:rPr lang="ru-RU" dirty="0">
                <a:solidFill>
                  <a:srgbClr val="000000"/>
                </a:solidFill>
                <a:latin typeface="Palatino Linotype" panose="02040502050505030304" pitchFamily="18" charset="0"/>
              </a:rPr>
              <a:t>), могут вызывать воспаление, поражение внутренних органов, увеличивать проницаемость капилляров.</a:t>
            </a:r>
            <a:endParaRPr lang="ru-RU" dirty="0">
              <a:latin typeface="Palatino Linotype" panose="02040502050505030304" pitchFamily="18" charset="0"/>
            </a:endParaRPr>
          </a:p>
        </p:txBody>
      </p:sp>
      <p:sp>
        <p:nvSpPr>
          <p:cNvPr id="10" name="Номер слайда 3"/>
          <p:cNvSpPr txBox="1">
            <a:spLocks/>
          </p:cNvSpPr>
          <p:nvPr/>
        </p:nvSpPr>
        <p:spPr>
          <a:xfrm>
            <a:off x="10241281" y="7128209"/>
            <a:ext cx="382982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8BDAE7-0887-4F9D-B8C3-6969604FC304}" type="slidenum">
              <a:rPr lang="ru-RU" smtClean="0">
                <a:solidFill>
                  <a:srgbClr val="078877"/>
                </a:solidFill>
              </a:rPr>
              <a:pPr/>
              <a:t>20</a:t>
            </a:fld>
            <a:r>
              <a:rPr lang="ru-RU" dirty="0" smtClean="0">
                <a:solidFill>
                  <a:srgbClr val="078877"/>
                </a:solidFill>
              </a:rPr>
              <a:t>8</a:t>
            </a:r>
            <a:endParaRPr lang="ru-RU" dirty="0">
              <a:solidFill>
                <a:srgbClr val="0788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22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1903" y="1409863"/>
            <a:ext cx="100093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Palatino Linotype" panose="02040502050505030304" pitchFamily="18" charset="0"/>
              </a:rPr>
              <a:t>	</a:t>
            </a:r>
            <a:r>
              <a:rPr lang="ru-RU" sz="2400" dirty="0" smtClean="0">
                <a:latin typeface="Palatino Linotype" panose="02040502050505030304" pitchFamily="18" charset="0"/>
              </a:rPr>
              <a:t>Гликолипиды </a:t>
            </a:r>
            <a:r>
              <a:rPr lang="ru-RU" sz="2400" dirty="0">
                <a:latin typeface="Palatino Linotype" panose="02040502050505030304" pitchFamily="18" charset="0"/>
              </a:rPr>
              <a:t>состоят из липидного и углеводного фрагментов. </a:t>
            </a:r>
            <a:br>
              <a:rPr lang="ru-RU" sz="2400" dirty="0">
                <a:latin typeface="Palatino Linotype" panose="02040502050505030304" pitchFamily="18" charset="0"/>
              </a:rPr>
            </a:br>
            <a:r>
              <a:rPr lang="ru-RU" sz="2400" dirty="0">
                <a:latin typeface="Palatino Linotype" panose="02040502050505030304" pitchFamily="18" charset="0"/>
              </a:rPr>
              <a:t>распространены </a:t>
            </a:r>
            <a:r>
              <a:rPr lang="ru-RU" sz="2400" dirty="0" err="1" smtClean="0">
                <a:latin typeface="Palatino Linotype" panose="02040502050505030304" pitchFamily="18" charset="0"/>
              </a:rPr>
              <a:t>гликозилдиглицериды</a:t>
            </a:r>
            <a:r>
              <a:rPr lang="ru-RU" sz="2400" dirty="0">
                <a:latin typeface="Palatino Linotype" panose="02040502050505030304" pitchFamily="18" charset="0"/>
              </a:rPr>
              <a:t> </a:t>
            </a:r>
            <a:r>
              <a:rPr lang="ru-RU" sz="2400" dirty="0" smtClean="0">
                <a:latin typeface="Palatino Linotype" panose="02040502050505030304" pitchFamily="18" charset="0"/>
              </a:rPr>
              <a:t>(производные </a:t>
            </a:r>
            <a:r>
              <a:rPr lang="ru-RU" sz="2400" dirty="0">
                <a:latin typeface="Palatino Linotype" panose="02040502050505030304" pitchFamily="18" charset="0"/>
              </a:rPr>
              <a:t>глицерина) </a:t>
            </a:r>
            <a:r>
              <a:rPr lang="ru-RU" sz="2400" dirty="0" smtClean="0">
                <a:latin typeface="Palatino Linotype" panose="02040502050505030304" pitchFamily="18" charset="0"/>
              </a:rPr>
              <a:t>и </a:t>
            </a:r>
            <a:r>
              <a:rPr lang="ru-RU" sz="2400" dirty="0" err="1" smtClean="0">
                <a:latin typeface="Palatino Linotype" panose="02040502050505030304" pitchFamily="18" charset="0"/>
              </a:rPr>
              <a:t>гликосфинголипиды</a:t>
            </a:r>
            <a:r>
              <a:rPr lang="ru-RU" sz="2400" dirty="0" smtClean="0">
                <a:latin typeface="Palatino Linotype" panose="02040502050505030304" pitchFamily="18" charset="0"/>
              </a:rPr>
              <a:t> </a:t>
            </a:r>
            <a:r>
              <a:rPr lang="ru-RU" sz="2400" dirty="0">
                <a:latin typeface="Palatino Linotype" panose="02040502050505030304" pitchFamily="18" charset="0"/>
              </a:rPr>
              <a:t>(производные </a:t>
            </a:r>
            <a:r>
              <a:rPr lang="ru-RU" sz="2400" dirty="0" err="1">
                <a:latin typeface="Palatino Linotype" panose="02040502050505030304" pitchFamily="18" charset="0"/>
              </a:rPr>
              <a:t>сфингозина</a:t>
            </a:r>
            <a:r>
              <a:rPr lang="ru-RU" sz="2400" dirty="0">
                <a:latin typeface="Palatino Linotype" panose="02040502050505030304" pitchFamily="18" charset="0"/>
              </a:rPr>
              <a:t>).</a:t>
            </a:r>
            <a:br>
              <a:rPr lang="ru-RU" sz="2400" dirty="0">
                <a:latin typeface="Palatino Linotype" panose="02040502050505030304" pitchFamily="18" charset="0"/>
              </a:rPr>
            </a:br>
            <a:r>
              <a:rPr lang="ru-RU" sz="2400" dirty="0">
                <a:latin typeface="Palatino Linotype" panose="02040502050505030304" pitchFamily="18" charset="0"/>
              </a:rPr>
              <a:t> 1. </a:t>
            </a:r>
            <a:r>
              <a:rPr lang="ru-RU" sz="2400" i="1" u="sng" dirty="0" err="1">
                <a:latin typeface="Palatino Linotype" panose="02040502050505030304" pitchFamily="18" charset="0"/>
              </a:rPr>
              <a:t>Гликозилдиглицериды</a:t>
            </a:r>
            <a:r>
              <a:rPr lang="ru-RU" sz="2400" i="1" u="sng" dirty="0">
                <a:latin typeface="Palatino Linotype" panose="02040502050505030304" pitchFamily="18" charset="0"/>
              </a:rPr>
              <a:t> </a:t>
            </a:r>
            <a:r>
              <a:rPr lang="ru-RU" sz="2400" dirty="0">
                <a:latin typeface="Palatino Linotype" panose="02040502050505030304" pitchFamily="18" charset="0"/>
              </a:rPr>
              <a:t>имеют следующее строение:</a:t>
            </a: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7558" y="3099816"/>
            <a:ext cx="6756705" cy="301273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78156" y="5867334"/>
            <a:ext cx="10108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Palatino Linotype" panose="02040502050505030304" pitchFamily="18" charset="0"/>
              </a:rPr>
              <a:t>	В </a:t>
            </a:r>
            <a:r>
              <a:rPr lang="ru-RU" sz="2400" dirty="0">
                <a:latin typeface="Palatino Linotype" panose="02040502050505030304" pitchFamily="18" charset="0"/>
              </a:rPr>
              <a:t>состав углеводной части </a:t>
            </a:r>
            <a:r>
              <a:rPr lang="ru-RU" sz="2400" dirty="0" err="1">
                <a:latin typeface="Palatino Linotype" panose="02040502050505030304" pitchFamily="18" charset="0"/>
              </a:rPr>
              <a:t>гликозилдиглицеридов</a:t>
            </a:r>
            <a:r>
              <a:rPr lang="ru-RU" sz="2400" dirty="0">
                <a:latin typeface="Palatino Linotype" panose="02040502050505030304" pitchFamily="18" charset="0"/>
              </a:rPr>
              <a:t> обычно входят дисахариды, содержащие остатки глюкозы, галактозы и </a:t>
            </a:r>
            <a:r>
              <a:rPr lang="ru-RU" sz="2400" dirty="0" err="1">
                <a:latin typeface="Palatino Linotype" panose="02040502050505030304" pitchFamily="18" charset="0"/>
              </a:rPr>
              <a:t>маннозы</a:t>
            </a:r>
            <a:r>
              <a:rPr lang="ru-RU" sz="2400" dirty="0">
                <a:latin typeface="Palatino Linotype" panose="02040502050505030304" pitchFamily="18" charset="0"/>
              </a:rPr>
              <a:t>. </a:t>
            </a:r>
            <a:r>
              <a:rPr lang="ru-RU" sz="2400" dirty="0" smtClean="0">
                <a:latin typeface="Palatino Linotype" panose="02040502050505030304" pitchFamily="18" charset="0"/>
              </a:rPr>
              <a:t>	Эти </a:t>
            </a:r>
            <a:r>
              <a:rPr lang="ru-RU" sz="2400" dirty="0">
                <a:latin typeface="Palatino Linotype" panose="02040502050505030304" pitchFamily="18" charset="0"/>
              </a:rPr>
              <a:t>липиды входят в состав хлоропластов растений и участвуют в процессе фотосинтеза.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557" y="3799529"/>
            <a:ext cx="1744053" cy="1613304"/>
          </a:xfrm>
          <a:prstGeom prst="rect">
            <a:avLst/>
          </a:prstGeom>
        </p:spPr>
      </p:pic>
      <p:sp>
        <p:nvSpPr>
          <p:cNvPr id="10" name="Номер слайда 3"/>
          <p:cNvSpPr txBox="1">
            <a:spLocks/>
          </p:cNvSpPr>
          <p:nvPr/>
        </p:nvSpPr>
        <p:spPr>
          <a:xfrm>
            <a:off x="10241281" y="7128209"/>
            <a:ext cx="382982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8BDAE7-0887-4F9D-B8C3-6969604FC304}" type="slidenum">
              <a:rPr lang="ru-RU" smtClean="0">
                <a:solidFill>
                  <a:srgbClr val="078877"/>
                </a:solidFill>
              </a:rPr>
              <a:pPr/>
              <a:t>21</a:t>
            </a:fld>
            <a:r>
              <a:rPr lang="ru-RU" dirty="0">
                <a:solidFill>
                  <a:srgbClr val="078877"/>
                </a:solidFill>
              </a:rPr>
              <a:t>9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02005" y="597074"/>
            <a:ext cx="2727579" cy="505267"/>
          </a:xfrm>
          <a:prstGeom prst="rect">
            <a:avLst/>
          </a:prstGeom>
          <a:solidFill>
            <a:srgbClr val="07887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0" tIns="12700" rIns="0" bIns="0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Гликолипиды</a:t>
            </a:r>
            <a:endParaRPr lang="ru-RU" sz="3200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44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71" y="1092980"/>
            <a:ext cx="85189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Palatino Linotype" panose="02040502050505030304" pitchFamily="18" charset="0"/>
              </a:rPr>
              <a:t>2. </a:t>
            </a:r>
            <a:r>
              <a:rPr lang="ru-RU" sz="2400" dirty="0" err="1">
                <a:latin typeface="Palatino Linotype" panose="02040502050505030304" pitchFamily="18" charset="0"/>
              </a:rPr>
              <a:t>Гликосфинголипидов</a:t>
            </a:r>
            <a:r>
              <a:rPr lang="ru-RU" sz="2400" dirty="0">
                <a:latin typeface="Palatino Linotype" panose="02040502050505030304" pitchFamily="18" charset="0"/>
              </a:rPr>
              <a:t> </a:t>
            </a:r>
            <a:br>
              <a:rPr lang="ru-RU" sz="2400" dirty="0">
                <a:latin typeface="Palatino Linotype" panose="02040502050505030304" pitchFamily="18" charset="0"/>
              </a:rPr>
            </a:br>
            <a:r>
              <a:rPr lang="ru-RU" sz="2400" dirty="0">
                <a:latin typeface="Palatino Linotype" panose="02040502050505030304" pitchFamily="18" charset="0"/>
              </a:rPr>
              <a:t>Наиболее распространены </a:t>
            </a:r>
            <a:r>
              <a:rPr lang="ru-RU" sz="2400" dirty="0" err="1">
                <a:latin typeface="Palatino Linotype" panose="02040502050505030304" pitchFamily="18" charset="0"/>
              </a:rPr>
              <a:t>цереброзиды</a:t>
            </a:r>
            <a:r>
              <a:rPr lang="ru-RU" sz="2400" dirty="0">
                <a:latin typeface="Palatino Linotype" panose="02040502050505030304" pitchFamily="18" charset="0"/>
              </a:rPr>
              <a:t> и </a:t>
            </a:r>
            <a:r>
              <a:rPr lang="ru-RU" sz="2400" dirty="0" err="1">
                <a:latin typeface="Palatino Linotype" panose="02040502050505030304" pitchFamily="18" charset="0"/>
              </a:rPr>
              <a:t>ганглиозиды</a:t>
            </a:r>
            <a:r>
              <a:rPr lang="ru-RU" sz="2400" dirty="0" smtClean="0">
                <a:latin typeface="Palatino Linotype" panose="02040502050505030304" pitchFamily="18" charset="0"/>
              </a:rPr>
              <a:t>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6383" y="2787817"/>
            <a:ext cx="3850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Palatino Linotype" panose="02040502050505030304" pitchFamily="18" charset="0"/>
              </a:rPr>
              <a:t>Общую структуру </a:t>
            </a:r>
            <a:r>
              <a:rPr lang="ru-RU" dirty="0" err="1">
                <a:latin typeface="Palatino Linotype" panose="02040502050505030304" pitchFamily="18" charset="0"/>
              </a:rPr>
              <a:t>цереброзидов</a:t>
            </a:r>
            <a:r>
              <a:rPr lang="ru-RU" dirty="0">
                <a:latin typeface="Palatino Linotype" panose="02040502050505030304" pitchFamily="18" charset="0"/>
              </a:rPr>
              <a:t>: </a:t>
            </a:r>
          </a:p>
        </p:txBody>
      </p:sp>
      <p:pic>
        <p:nvPicPr>
          <p:cNvPr id="7" name="Объект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40" y="3208423"/>
            <a:ext cx="3904736" cy="29185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9533" y="3904488"/>
            <a:ext cx="6074730" cy="172922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844273" y="2792268"/>
            <a:ext cx="3781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Palatino Linotype" panose="02040502050505030304" pitchFamily="18" charset="0"/>
              </a:rPr>
              <a:t>Общую структуру </a:t>
            </a:r>
            <a:r>
              <a:rPr lang="ru-RU" dirty="0" err="1" smtClean="0">
                <a:latin typeface="Palatino Linotype" panose="02040502050505030304" pitchFamily="18" charset="0"/>
              </a:rPr>
              <a:t>ганглиозидов</a:t>
            </a:r>
            <a:r>
              <a:rPr lang="ru-RU" dirty="0">
                <a:latin typeface="Palatino Linotype" panose="02040502050505030304" pitchFamily="18" charset="0"/>
              </a:rPr>
              <a:t>: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19514" y="6287175"/>
            <a:ext cx="99955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Palatino Linotype" panose="02040502050505030304" pitchFamily="18" charset="0"/>
              </a:rPr>
              <a:t>	Помимо </a:t>
            </a:r>
            <a:r>
              <a:rPr lang="ru-RU" sz="2000" dirty="0" err="1">
                <a:latin typeface="Palatino Linotype" panose="02040502050505030304" pitchFamily="18" charset="0"/>
              </a:rPr>
              <a:t>сфингозина</a:t>
            </a:r>
            <a:r>
              <a:rPr lang="ru-RU" sz="2000" dirty="0">
                <a:latin typeface="Palatino Linotype" panose="02040502050505030304" pitchFamily="18" charset="0"/>
              </a:rPr>
              <a:t> они содержат высшие кислоты (</a:t>
            </a:r>
            <a:r>
              <a:rPr lang="ru-RU" sz="2000" dirty="0" err="1">
                <a:latin typeface="Palatino Linotype" panose="02040502050505030304" pitchFamily="18" charset="0"/>
              </a:rPr>
              <a:t>цереброновую</a:t>
            </a:r>
            <a:r>
              <a:rPr lang="ru-RU" sz="2000" dirty="0">
                <a:latin typeface="Palatino Linotype" panose="02040502050505030304" pitchFamily="18" charset="0"/>
              </a:rPr>
              <a:t>, </a:t>
            </a:r>
            <a:r>
              <a:rPr lang="ru-RU" sz="2000" dirty="0" err="1">
                <a:latin typeface="Palatino Linotype" panose="02040502050505030304" pitchFamily="18" charset="0"/>
              </a:rPr>
              <a:t>нервоновую</a:t>
            </a:r>
            <a:r>
              <a:rPr lang="ru-RU" sz="2000" dirty="0">
                <a:latin typeface="Palatino Linotype" panose="02040502050505030304" pitchFamily="18" charset="0"/>
              </a:rPr>
              <a:t>, лигноцериновую), а также остатки гексоз  глюкозы либо галактозы.</a:t>
            </a:r>
          </a:p>
        </p:txBody>
      </p:sp>
      <p:sp>
        <p:nvSpPr>
          <p:cNvPr id="13" name="Номер слайда 3"/>
          <p:cNvSpPr txBox="1">
            <a:spLocks/>
          </p:cNvSpPr>
          <p:nvPr/>
        </p:nvSpPr>
        <p:spPr>
          <a:xfrm>
            <a:off x="10241281" y="7128209"/>
            <a:ext cx="382982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rgbClr val="078877"/>
                </a:solidFill>
              </a:rPr>
              <a:t>20</a:t>
            </a:r>
            <a:endParaRPr lang="ru-RU" dirty="0">
              <a:solidFill>
                <a:srgbClr val="078877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15" y="97900"/>
            <a:ext cx="1454693" cy="109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25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54874D-7ADF-4C50-88AE-A7580EE152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9" y="-7377"/>
            <a:ext cx="10691513" cy="755537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F27E39-0C9D-4D60-9656-813E8565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8105" y="2743200"/>
            <a:ext cx="5085976" cy="2578607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54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СПАСИБО </a:t>
            </a:r>
            <a:br>
              <a:rPr lang="ru-RU" sz="54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</a:br>
            <a:r>
              <a:rPr lang="ru-RU" sz="54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ЗА ВНИМАНИЕ!</a:t>
            </a:r>
            <a:endParaRPr lang="ru-RU" sz="540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F58590E-2D12-4AAE-8CB4-92F204A602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53225" y="441663"/>
            <a:ext cx="3599695" cy="1368555"/>
          </a:xfrm>
          <a:prstGeom prst="rect">
            <a:avLst/>
          </a:prstGeom>
        </p:spPr>
      </p:pic>
      <p:sp>
        <p:nvSpPr>
          <p:cNvPr id="6" name="Номер слайда 3"/>
          <p:cNvSpPr txBox="1">
            <a:spLocks/>
          </p:cNvSpPr>
          <p:nvPr/>
        </p:nvSpPr>
        <p:spPr>
          <a:xfrm>
            <a:off x="10268713" y="7128209"/>
            <a:ext cx="35555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bg1"/>
                </a:solidFill>
              </a:rPr>
              <a:t>21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26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05924" y="172675"/>
            <a:ext cx="1228393" cy="119641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86847" y="2105218"/>
            <a:ext cx="983614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Palatino Linotype" panose="02040502050505030304" pitchFamily="18" charset="0"/>
              </a:rPr>
              <a:t>	Пептиды </a:t>
            </a:r>
            <a:r>
              <a:rPr lang="ru-RU" sz="2000" dirty="0">
                <a:latin typeface="Palatino Linotype" panose="02040502050505030304" pitchFamily="18" charset="0"/>
              </a:rPr>
              <a:t>данной группы продуцируются железами внутренней секреции и выполняют множество гормональных функций. Представляют собой полипептид длиной до 50 аминокислотных остатков. Пептиды отвечают за регуляцию системных физиологических процессов и принимают  участие в контроле отдельных функций в структурах нервной системы.</a:t>
            </a:r>
          </a:p>
          <a:p>
            <a:r>
              <a:rPr lang="ru-RU" sz="2000" dirty="0">
                <a:latin typeface="Palatino Linotype" panose="02040502050505030304" pitchFamily="18" charset="0"/>
              </a:rPr>
              <a:t> </a:t>
            </a:r>
            <a:r>
              <a:rPr lang="ru-RU" sz="2000" dirty="0" smtClean="0">
                <a:latin typeface="Palatino Linotype" panose="02040502050505030304" pitchFamily="18" charset="0"/>
              </a:rPr>
              <a:t>	</a:t>
            </a:r>
            <a:r>
              <a:rPr lang="ru-RU" sz="2000" b="1" dirty="0" smtClean="0">
                <a:latin typeface="Palatino Linotype" panose="02040502050505030304" pitchFamily="18" charset="0"/>
              </a:rPr>
              <a:t>1</a:t>
            </a:r>
            <a:r>
              <a:rPr lang="ru-RU" sz="2000" b="1" dirty="0">
                <a:latin typeface="Palatino Linotype" panose="02040502050505030304" pitchFamily="18" charset="0"/>
              </a:rPr>
              <a:t>. Адренокортикотропный</a:t>
            </a:r>
            <a:r>
              <a:rPr lang="ru-RU" sz="2000" dirty="0"/>
              <a:t> </a:t>
            </a:r>
            <a:r>
              <a:rPr lang="ru-RU" sz="2000" b="1" dirty="0"/>
              <a:t>гормон </a:t>
            </a:r>
            <a:r>
              <a:rPr lang="en-US" b="1" dirty="0"/>
              <a:t>(</a:t>
            </a:r>
            <a:r>
              <a:rPr lang="ru-RU" sz="2000" b="1" dirty="0" smtClean="0">
                <a:latin typeface="Palatino Linotype" panose="02040502050505030304" pitchFamily="18" charset="0"/>
              </a:rPr>
              <a:t>АКТГ</a:t>
            </a:r>
            <a:r>
              <a:rPr lang="en-US" sz="2000" b="1" dirty="0" smtClean="0">
                <a:latin typeface="Palatino Linotype" panose="02040502050505030304" pitchFamily="18" charset="0"/>
              </a:rPr>
              <a:t>)</a:t>
            </a:r>
            <a:r>
              <a:rPr lang="ru-RU" sz="2000" dirty="0" smtClean="0">
                <a:latin typeface="Palatino Linotype" panose="02040502050505030304" pitchFamily="18" charset="0"/>
              </a:rPr>
              <a:t>– </a:t>
            </a:r>
            <a:r>
              <a:rPr lang="ru-RU" sz="2000" dirty="0">
                <a:latin typeface="Palatino Linotype" panose="02040502050505030304" pitchFamily="18" charset="0"/>
              </a:rPr>
              <a:t>входит в состав компонентов гипоталамо-</a:t>
            </a:r>
            <a:r>
              <a:rPr lang="ru-RU" sz="2000" dirty="0" err="1">
                <a:latin typeface="Palatino Linotype" panose="02040502050505030304" pitchFamily="18" charset="0"/>
              </a:rPr>
              <a:t>гипофизарнонадпочечниковой</a:t>
            </a:r>
            <a:r>
              <a:rPr lang="ru-RU" sz="2000" dirty="0">
                <a:latin typeface="Palatino Linotype" panose="02040502050505030304" pitchFamily="18" charset="0"/>
              </a:rPr>
              <a:t> системы. Производится </a:t>
            </a:r>
            <a:r>
              <a:rPr lang="ru-RU" sz="2000" dirty="0" err="1">
                <a:latin typeface="Palatino Linotype" panose="02040502050505030304" pitchFamily="18" charset="0"/>
              </a:rPr>
              <a:t>приемущественно</a:t>
            </a:r>
            <a:r>
              <a:rPr lang="ru-RU" sz="2000" dirty="0">
                <a:latin typeface="Palatino Linotype" panose="02040502050505030304" pitchFamily="18" charset="0"/>
              </a:rPr>
              <a:t> в средней и передней доле гипофиза из предшественника </a:t>
            </a:r>
            <a:r>
              <a:rPr lang="ru-RU" sz="2000" dirty="0" err="1">
                <a:latin typeface="Palatino Linotype" panose="02040502050505030304" pitchFamily="18" charset="0"/>
              </a:rPr>
              <a:t>п</a:t>
            </a:r>
            <a:r>
              <a:rPr lang="ru-RU" sz="2000" dirty="0" err="1" smtClean="0">
                <a:latin typeface="Palatino Linotype" panose="02040502050505030304" pitchFamily="18" charset="0"/>
              </a:rPr>
              <a:t>роопиомеланокортин</a:t>
            </a:r>
            <a:r>
              <a:rPr lang="ru-RU" sz="2000" dirty="0" smtClean="0"/>
              <a:t> (</a:t>
            </a:r>
            <a:r>
              <a:rPr lang="ru-RU" sz="2000" dirty="0" smtClean="0">
                <a:latin typeface="Palatino Linotype" panose="02040502050505030304" pitchFamily="18" charset="0"/>
              </a:rPr>
              <a:t>ПОМК). </a:t>
            </a:r>
            <a:r>
              <a:rPr lang="ru-RU" sz="2000" dirty="0">
                <a:latin typeface="Palatino Linotype" panose="02040502050505030304" pitchFamily="18" charset="0"/>
              </a:rPr>
              <a:t>В кровоток попадает при сопутствующем влиянии </a:t>
            </a:r>
            <a:r>
              <a:rPr lang="ru-RU" sz="2000" dirty="0" err="1">
                <a:latin typeface="Palatino Linotype" panose="02040502050505030304" pitchFamily="18" charset="0"/>
              </a:rPr>
              <a:t>кортиколиберина</a:t>
            </a:r>
            <a:r>
              <a:rPr lang="ru-RU" sz="2000" dirty="0">
                <a:latin typeface="Palatino Linotype" panose="02040502050505030304" pitchFamily="18" charset="0"/>
              </a:rPr>
              <a:t>.</a:t>
            </a:r>
          </a:p>
          <a:p>
            <a:r>
              <a:rPr lang="ru-RU" sz="2000" dirty="0">
                <a:latin typeface="Palatino Linotype" panose="02040502050505030304" pitchFamily="18" charset="0"/>
              </a:rPr>
              <a:t>Основные функции: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Palatino Linotype" panose="02040502050505030304" pitchFamily="18" charset="0"/>
              </a:rPr>
              <a:t>стимуляция </a:t>
            </a:r>
            <a:r>
              <a:rPr lang="ru-RU" sz="2000" dirty="0">
                <a:latin typeface="Palatino Linotype" panose="02040502050505030304" pitchFamily="18" charset="0"/>
              </a:rPr>
              <a:t>выброса гормонов из надпочечников;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Palatino Linotype" panose="02040502050505030304" pitchFamily="18" charset="0"/>
              </a:rPr>
              <a:t>широкое </a:t>
            </a:r>
            <a:r>
              <a:rPr lang="ru-RU" sz="2000" dirty="0">
                <a:latin typeface="Palatino Linotype" panose="02040502050505030304" pitchFamily="18" charset="0"/>
              </a:rPr>
              <a:t>воздействие на деятельность ЦНС.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Palatino Linotype" panose="02040502050505030304" pitchFamily="18" charset="0"/>
              </a:rPr>
              <a:t>влияют </a:t>
            </a:r>
            <a:r>
              <a:rPr lang="ru-RU" sz="2000" dirty="0">
                <a:latin typeface="Palatino Linotype" panose="02040502050505030304" pitchFamily="18" charset="0"/>
              </a:rPr>
              <a:t>на поведенческие реакции, память, мотивацию и процессы обучения. </a:t>
            </a:r>
            <a:r>
              <a:rPr lang="en-US" sz="2000" dirty="0" smtClean="0">
                <a:latin typeface="Palatino Linotype" panose="02040502050505030304" pitchFamily="18" charset="0"/>
              </a:rPr>
              <a:t>	</a:t>
            </a:r>
            <a:r>
              <a:rPr lang="ru-RU" sz="2000" dirty="0" smtClean="0">
                <a:latin typeface="Palatino Linotype" panose="02040502050505030304" pitchFamily="18" charset="0"/>
              </a:rPr>
              <a:t>Когда </a:t>
            </a:r>
            <a:r>
              <a:rPr lang="ru-RU" sz="2000" dirty="0">
                <a:latin typeface="Palatino Linotype" panose="02040502050505030304" pitchFamily="18" charset="0"/>
              </a:rPr>
              <a:t>происходить дисбаланс системы АКТГ, происходят серьезные </a:t>
            </a:r>
            <a:r>
              <a:rPr lang="ru-RU" sz="2000" dirty="0" err="1">
                <a:latin typeface="Palatino Linotype" panose="02040502050505030304" pitchFamily="18" charset="0"/>
              </a:rPr>
              <a:t>нейропаталогии</a:t>
            </a:r>
            <a:r>
              <a:rPr lang="ru-RU" sz="2000" dirty="0">
                <a:latin typeface="Palatino Linotype" panose="02040502050505030304" pitchFamily="18" charset="0"/>
              </a:rPr>
              <a:t> : алкоголизм, болезнь Альцгеймера и т.д.</a:t>
            </a:r>
          </a:p>
          <a:p>
            <a:r>
              <a:rPr lang="ru-RU" sz="2000" b="1" dirty="0" smtClean="0">
                <a:latin typeface="Palatino Linotype" panose="02040502050505030304" pitchFamily="18" charset="0"/>
              </a:rPr>
              <a:t>	</a:t>
            </a:r>
            <a:endParaRPr lang="ru-RU" sz="2000" dirty="0">
              <a:latin typeface="Palatino Linotype" panose="02040502050505030304" pitchFamily="18" charset="0"/>
            </a:endParaRPr>
          </a:p>
        </p:txBody>
      </p:sp>
      <p:sp>
        <p:nvSpPr>
          <p:cNvPr id="11" name="Номер слайда 3"/>
          <p:cNvSpPr txBox="1">
            <a:spLocks/>
          </p:cNvSpPr>
          <p:nvPr/>
        </p:nvSpPr>
        <p:spPr>
          <a:xfrm>
            <a:off x="10351007" y="7128209"/>
            <a:ext cx="27325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rgbClr val="078877"/>
                </a:solidFill>
              </a:rPr>
              <a:t>3</a:t>
            </a:r>
            <a:endParaRPr lang="ru-RU" dirty="0">
              <a:solidFill>
                <a:srgbClr val="078877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86847" y="487472"/>
            <a:ext cx="5665665" cy="566822"/>
          </a:xfrm>
          <a:prstGeom prst="rect">
            <a:avLst/>
          </a:prstGeom>
          <a:solidFill>
            <a:srgbClr val="07887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0" tIns="12700" rIns="0" bIns="0" rtlCol="0">
            <a:spAutoFit/>
          </a:bodyPr>
          <a:lstStyle/>
          <a:p>
            <a:r>
              <a:rPr lang="ru-RU" sz="3600" spc="-100" dirty="0" smtClean="0">
                <a:solidFill>
                  <a:schemeClr val="bg1"/>
                </a:solidFill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chemeClr val="bg1"/>
                </a:solidFill>
                <a:latin typeface="Palatino Linotype" panose="02040502050505030304" pitchFamily="18" charset="0"/>
              </a:rPr>
              <a:t>Пептидные гормоны</a:t>
            </a:r>
          </a:p>
        </p:txBody>
      </p:sp>
    </p:spTree>
    <p:extLst>
      <p:ext uri="{BB962C8B-B14F-4D97-AF65-F5344CB8AC3E}">
        <p14:creationId xmlns:p14="http://schemas.microsoft.com/office/powerpoint/2010/main" val="349877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05924" y="172675"/>
            <a:ext cx="1228393" cy="1196417"/>
          </a:xfrm>
          <a:prstGeom prst="rect">
            <a:avLst/>
          </a:prstGeom>
        </p:spPr>
      </p:pic>
      <p:sp>
        <p:nvSpPr>
          <p:cNvPr id="11" name="Номер слайда 3"/>
          <p:cNvSpPr txBox="1">
            <a:spLocks/>
          </p:cNvSpPr>
          <p:nvPr/>
        </p:nvSpPr>
        <p:spPr>
          <a:xfrm>
            <a:off x="10351007" y="7128209"/>
            <a:ext cx="27325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rgbClr val="078877"/>
                </a:solidFill>
              </a:rPr>
              <a:t>3</a:t>
            </a:r>
            <a:endParaRPr lang="ru-RU" dirty="0">
              <a:solidFill>
                <a:srgbClr val="078877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1127" y="328123"/>
            <a:ext cx="5665665" cy="566822"/>
          </a:xfrm>
          <a:prstGeom prst="rect">
            <a:avLst/>
          </a:prstGeom>
          <a:solidFill>
            <a:srgbClr val="07887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0" tIns="12700" rIns="0" bIns="0" rtlCol="0">
            <a:spAutoFit/>
          </a:bodyPr>
          <a:lstStyle/>
          <a:p>
            <a:r>
              <a:rPr lang="ru-RU" sz="3600" spc="-100" dirty="0" smtClean="0">
                <a:solidFill>
                  <a:schemeClr val="bg1"/>
                </a:solidFill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chemeClr val="bg1"/>
                </a:solidFill>
                <a:latin typeface="Palatino Linotype" panose="02040502050505030304" pitchFamily="18" charset="0"/>
              </a:rPr>
              <a:t>Пептидные гормоны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41127" y="1389362"/>
            <a:ext cx="983614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Palatino Linotype" panose="02040502050505030304" pitchFamily="18" charset="0"/>
              </a:rPr>
              <a:t>	</a:t>
            </a:r>
            <a:r>
              <a:rPr lang="ru-RU" sz="1500" b="1" dirty="0" smtClean="0">
                <a:latin typeface="Palatino Linotype" panose="02040502050505030304" pitchFamily="18" charset="0"/>
              </a:rPr>
              <a:t>	</a:t>
            </a:r>
            <a:r>
              <a:rPr lang="ru-RU" sz="2000" b="1" dirty="0" smtClean="0">
                <a:latin typeface="Palatino Linotype" panose="02040502050505030304" pitchFamily="18" charset="0"/>
              </a:rPr>
              <a:t>2</a:t>
            </a:r>
            <a:r>
              <a:rPr lang="ru-RU" sz="2000" b="1" dirty="0">
                <a:latin typeface="Palatino Linotype" panose="02040502050505030304" pitchFamily="18" charset="0"/>
              </a:rPr>
              <a:t>. </a:t>
            </a:r>
            <a:r>
              <a:rPr lang="ru-RU" sz="2000" b="1" dirty="0" err="1">
                <a:latin typeface="Palatino Linotype" panose="02040502050505030304" pitchFamily="18" charset="0"/>
              </a:rPr>
              <a:t>Кортиколиберин</a:t>
            </a:r>
            <a:r>
              <a:rPr lang="ru-RU" sz="2000" b="1" dirty="0">
                <a:latin typeface="Palatino Linotype" panose="02040502050505030304" pitchFamily="18" charset="0"/>
              </a:rPr>
              <a:t> </a:t>
            </a:r>
            <a:r>
              <a:rPr lang="ru-RU" sz="2000" dirty="0">
                <a:latin typeface="Palatino Linotype" panose="02040502050505030304" pitchFamily="18" charset="0"/>
              </a:rPr>
              <a:t>продуцируется в передней доле гипофиза и в гипоталамусе.  </a:t>
            </a:r>
          </a:p>
          <a:p>
            <a:r>
              <a:rPr lang="ru-RU" sz="2000" dirty="0">
                <a:latin typeface="Palatino Linotype" panose="02040502050505030304" pitchFamily="18" charset="0"/>
              </a:rPr>
              <a:t>Найдены в надпочечниках, гастроинтестинальной системе, в печени, поджелудочной железе, в плаценте, в клетках эндокринных опухолей в легких. </a:t>
            </a:r>
          </a:p>
          <a:p>
            <a:pPr algn="just"/>
            <a:r>
              <a:rPr lang="ru-RU" sz="2000" dirty="0">
                <a:latin typeface="Palatino Linotype" panose="02040502050505030304" pitchFamily="18" charset="0"/>
              </a:rPr>
              <a:t>Основные функции: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Palatino Linotype" panose="02040502050505030304" pitchFamily="18" charset="0"/>
              </a:rPr>
              <a:t> </a:t>
            </a:r>
            <a:r>
              <a:rPr lang="ru-RU" sz="2000" dirty="0" smtClean="0">
                <a:latin typeface="Palatino Linotype" panose="02040502050505030304" pitchFamily="18" charset="0"/>
              </a:rPr>
              <a:t>пептид </a:t>
            </a:r>
            <a:r>
              <a:rPr lang="ru-RU" sz="2000" dirty="0">
                <a:latin typeface="Palatino Linotype" panose="02040502050505030304" pitchFamily="18" charset="0"/>
              </a:rPr>
              <a:t>контролирует </a:t>
            </a:r>
            <a:r>
              <a:rPr lang="ru-RU" sz="2000" dirty="0" smtClean="0">
                <a:latin typeface="Palatino Linotype" panose="02040502050505030304" pitchFamily="18" charset="0"/>
              </a:rPr>
              <a:t>выработку АКТГ </a:t>
            </a:r>
            <a:r>
              <a:rPr lang="ru-RU" sz="2000" dirty="0">
                <a:latin typeface="Palatino Linotype" panose="02040502050505030304" pitchFamily="18" charset="0"/>
              </a:rPr>
              <a:t>и β-</a:t>
            </a:r>
            <a:r>
              <a:rPr lang="ru-RU" sz="2000" dirty="0" err="1">
                <a:latin typeface="Palatino Linotype" panose="02040502050505030304" pitchFamily="18" charset="0"/>
              </a:rPr>
              <a:t>эндорфина</a:t>
            </a:r>
            <a:r>
              <a:rPr lang="ru-RU" sz="2000" dirty="0">
                <a:latin typeface="Palatino Linotype" panose="02040502050505030304" pitchFamily="18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Palatino Linotype" panose="02040502050505030304" pitchFamily="18" charset="0"/>
              </a:rPr>
              <a:t> </a:t>
            </a:r>
            <a:r>
              <a:rPr lang="ru-RU" sz="2000" dirty="0" smtClean="0">
                <a:latin typeface="Palatino Linotype" panose="02040502050505030304" pitchFamily="18" charset="0"/>
              </a:rPr>
              <a:t>активно </a:t>
            </a:r>
            <a:r>
              <a:rPr lang="ru-RU" sz="2000" dirty="0">
                <a:latin typeface="Palatino Linotype" panose="02040502050505030304" pitchFamily="18" charset="0"/>
              </a:rPr>
              <a:t>участвует в деятельности нервной, эндокринной, </a:t>
            </a:r>
            <a:r>
              <a:rPr lang="ru-RU" sz="2000" dirty="0" err="1">
                <a:latin typeface="Palatino Linotype" panose="02040502050505030304" pitchFamily="18" charset="0"/>
              </a:rPr>
              <a:t>репродкутивной</a:t>
            </a:r>
            <a:r>
              <a:rPr lang="ru-RU" sz="2000" dirty="0">
                <a:latin typeface="Palatino Linotype" panose="02040502050505030304" pitchFamily="18" charset="0"/>
              </a:rPr>
              <a:t>, кардиоваскулярной, иммунной системах .</a:t>
            </a:r>
          </a:p>
          <a:p>
            <a:r>
              <a:rPr lang="ru-RU" sz="2000" b="1" dirty="0" smtClean="0">
                <a:latin typeface="Palatino Linotype" panose="02040502050505030304" pitchFamily="18" charset="0"/>
              </a:rPr>
              <a:t>	3</a:t>
            </a:r>
            <a:r>
              <a:rPr lang="ru-RU" sz="2000" b="1" dirty="0">
                <a:latin typeface="Palatino Linotype" panose="02040502050505030304" pitchFamily="18" charset="0"/>
              </a:rPr>
              <a:t>. </a:t>
            </a:r>
            <a:r>
              <a:rPr lang="ru-RU" sz="2000" b="1" dirty="0" err="1">
                <a:latin typeface="Palatino Linotype" panose="02040502050505030304" pitchFamily="18" charset="0"/>
              </a:rPr>
              <a:t>Люлиберин</a:t>
            </a:r>
            <a:r>
              <a:rPr lang="ru-RU" sz="2000" dirty="0">
                <a:latin typeface="Palatino Linotype" panose="02040502050505030304" pitchFamily="18" charset="0"/>
              </a:rPr>
              <a:t>– гормон, образующийся в мозге, гонадах, плаценте и гипоталамусе. </a:t>
            </a:r>
          </a:p>
          <a:p>
            <a:r>
              <a:rPr lang="ru-RU" sz="2000" dirty="0">
                <a:latin typeface="Palatino Linotype" panose="02040502050505030304" pitchFamily="18" charset="0"/>
              </a:rPr>
              <a:t>Основные функции: </a:t>
            </a:r>
            <a:endParaRPr lang="en-US" sz="2000" dirty="0" smtClean="0">
              <a:latin typeface="Palatino Linotype" panose="020405020505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Palatino Linotype" panose="02040502050505030304" pitchFamily="18" charset="0"/>
              </a:rPr>
              <a:t> </a:t>
            </a:r>
            <a:r>
              <a:rPr lang="ru-RU" sz="2000" dirty="0" smtClean="0">
                <a:latin typeface="Palatino Linotype" panose="02040502050505030304" pitchFamily="18" charset="0"/>
              </a:rPr>
              <a:t>провоцирует </a:t>
            </a:r>
            <a:r>
              <a:rPr lang="ru-RU" sz="2000" dirty="0">
                <a:latin typeface="Palatino Linotype" panose="02040502050505030304" pitchFamily="18" charset="0"/>
              </a:rPr>
              <a:t>выделение ФСГ и ЛГ из передней доли </a:t>
            </a:r>
            <a:r>
              <a:rPr lang="ru-RU" sz="2000" dirty="0" smtClean="0">
                <a:latin typeface="Palatino Linotype" panose="02040502050505030304" pitchFamily="18" charset="0"/>
              </a:rPr>
              <a:t>гипофиза;</a:t>
            </a:r>
            <a:endParaRPr lang="en-US" sz="2000" dirty="0">
              <a:latin typeface="Palatino Linotype" panose="020405020505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Palatino Linotype" panose="02040502050505030304" pitchFamily="18" charset="0"/>
              </a:rPr>
              <a:t> </a:t>
            </a:r>
            <a:r>
              <a:rPr lang="ru-RU" sz="2000" dirty="0" smtClean="0">
                <a:latin typeface="Palatino Linotype" panose="02040502050505030304" pitchFamily="18" charset="0"/>
              </a:rPr>
              <a:t>выполняет </a:t>
            </a:r>
            <a:r>
              <a:rPr lang="ru-RU" sz="2000" dirty="0">
                <a:latin typeface="Palatino Linotype" panose="02040502050505030304" pitchFamily="18" charset="0"/>
              </a:rPr>
              <a:t>важную роль в функционировании </a:t>
            </a:r>
            <a:r>
              <a:rPr lang="ru-RU" sz="2000" dirty="0" err="1">
                <a:latin typeface="Palatino Linotype" panose="02040502050505030304" pitchFamily="18" charset="0"/>
              </a:rPr>
              <a:t>рупродуктивного</a:t>
            </a:r>
            <a:r>
              <a:rPr lang="ru-RU" sz="2000" dirty="0">
                <a:latin typeface="Palatino Linotype" panose="02040502050505030304" pitchFamily="18" charset="0"/>
              </a:rPr>
              <a:t> поведения.</a:t>
            </a:r>
          </a:p>
          <a:p>
            <a:r>
              <a:rPr lang="ru-RU" sz="2000" b="1" dirty="0" smtClean="0">
                <a:latin typeface="Palatino Linotype" panose="02040502050505030304" pitchFamily="18" charset="0"/>
              </a:rPr>
              <a:t>	4</a:t>
            </a:r>
            <a:r>
              <a:rPr lang="ru-RU" sz="2000" b="1" dirty="0">
                <a:latin typeface="Palatino Linotype" panose="02040502050505030304" pitchFamily="18" charset="0"/>
              </a:rPr>
              <a:t>. </a:t>
            </a:r>
            <a:r>
              <a:rPr lang="ru-RU" sz="2000" dirty="0">
                <a:latin typeface="Palatino Linotype" panose="02040502050505030304" pitchFamily="18" charset="0"/>
              </a:rPr>
              <a:t>найден в гипоталамусе и работает как ингибитор секреции СТГ</a:t>
            </a:r>
            <a:r>
              <a:rPr lang="ru-RU" sz="2000" dirty="0" smtClean="0">
                <a:latin typeface="Palatino Linotype" panose="02040502050505030304" pitchFamily="18" charset="0"/>
              </a:rPr>
              <a:t>.</a:t>
            </a:r>
            <a:endParaRPr lang="en-US" sz="2000" dirty="0" smtClean="0">
              <a:latin typeface="Palatino Linotype" panose="02040502050505030304" pitchFamily="18" charset="0"/>
            </a:endParaRPr>
          </a:p>
          <a:p>
            <a:r>
              <a:rPr lang="ru-RU" sz="2000" dirty="0">
                <a:latin typeface="Palatino Linotype" panose="02040502050505030304" pitchFamily="18" charset="0"/>
              </a:rPr>
              <a:t>Основные функции </a:t>
            </a:r>
            <a:r>
              <a:rPr lang="ru-RU" sz="2000" dirty="0" err="1">
                <a:latin typeface="Palatino Linotype" panose="02040502050505030304" pitchFamily="18" charset="0"/>
              </a:rPr>
              <a:t>соматостанина</a:t>
            </a:r>
            <a:r>
              <a:rPr lang="ru-RU" sz="2000" dirty="0">
                <a:latin typeface="Palatino Linotype" panose="02040502050505030304" pitchFamily="18" charset="0"/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Palatino Linotype" panose="02040502050505030304" pitchFamily="18" charset="0"/>
              </a:rPr>
              <a:t>подавление </a:t>
            </a:r>
            <a:r>
              <a:rPr lang="ru-RU" sz="2000" dirty="0">
                <a:latin typeface="Palatino Linotype" panose="02040502050505030304" pitchFamily="18" charset="0"/>
              </a:rPr>
              <a:t>высвобождения </a:t>
            </a:r>
            <a:r>
              <a:rPr lang="ru-RU" sz="2000" dirty="0" err="1">
                <a:latin typeface="Palatino Linotype" panose="02040502050505030304" pitchFamily="18" charset="0"/>
              </a:rPr>
              <a:t>тиротропина</a:t>
            </a:r>
            <a:r>
              <a:rPr lang="ru-RU" sz="2000" dirty="0">
                <a:latin typeface="Palatino Linotype" panose="02040502050505030304" pitchFamily="18" charset="0"/>
              </a:rPr>
              <a:t> и кортикотропина из гипофиза;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Palatino Linotype" panose="02040502050505030304" pitchFamily="18" charset="0"/>
              </a:rPr>
              <a:t>угнетение </a:t>
            </a:r>
            <a:r>
              <a:rPr lang="ru-RU" sz="2000" dirty="0">
                <a:latin typeface="Palatino Linotype" panose="02040502050505030304" pitchFamily="18" charset="0"/>
              </a:rPr>
              <a:t>секреции глюкагона и инсулина;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Palatino Linotype" panose="02040502050505030304" pitchFamily="18" charset="0"/>
              </a:rPr>
              <a:t>коррелирует </a:t>
            </a:r>
            <a:r>
              <a:rPr lang="ru-RU" sz="2000" dirty="0">
                <a:latin typeface="Palatino Linotype" panose="02040502050505030304" pitchFamily="18" charset="0"/>
              </a:rPr>
              <a:t>с веществом Р как в мозге, так и на </a:t>
            </a:r>
            <a:r>
              <a:rPr lang="ru-RU" sz="2000" dirty="0" err="1">
                <a:latin typeface="Palatino Linotype" panose="02040502050505030304" pitchFamily="18" charset="0"/>
              </a:rPr>
              <a:t>переферии</a:t>
            </a:r>
            <a:r>
              <a:rPr lang="ru-RU" sz="2000" dirty="0">
                <a:latin typeface="Palatino Linotype" panose="02040502050505030304" pitchFamily="18" charset="0"/>
              </a:rPr>
              <a:t>.</a:t>
            </a:r>
          </a:p>
          <a:p>
            <a:endParaRPr lang="ru-RU" sz="20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59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84632" y="464945"/>
            <a:ext cx="4014216" cy="412934"/>
          </a:xfrm>
          <a:prstGeom prst="rect">
            <a:avLst/>
          </a:prstGeom>
          <a:solidFill>
            <a:srgbClr val="07887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0" tIns="12700" rIns="0" bIns="0" rtlCol="0">
            <a:spAutoFit/>
          </a:bodyPr>
          <a:lstStyle/>
          <a:p>
            <a:pPr marL="447675" marR="5080">
              <a:spcBef>
                <a:spcPts val="100"/>
              </a:spcBef>
            </a:pPr>
            <a:r>
              <a:rPr lang="ru-RU" sz="2600" spc="-100" dirty="0" smtClean="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Продолжение</a:t>
            </a:r>
            <a:endParaRPr lang="ru-RU" sz="2600" spc="-100" dirty="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05924" y="172675"/>
            <a:ext cx="1228393" cy="119641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84632" y="1124719"/>
            <a:ext cx="9725913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5</a:t>
            </a:r>
            <a:r>
              <a:rPr lang="ru-RU" sz="2000" b="1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.</a:t>
            </a:r>
            <a:r>
              <a:rPr lang="en-US" sz="2000" b="1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Группа </a:t>
            </a:r>
            <a:r>
              <a:rPr lang="ru-RU" sz="2000" b="1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пептидов </a:t>
            </a:r>
            <a:r>
              <a:rPr lang="ru-RU" sz="2000" dirty="0" smtClean="0">
                <a:latin typeface="Palatino Linotype" panose="02040502050505030304" pitchFamily="18" charset="0"/>
              </a:rPr>
              <a:t>меланоцитостимулирующих гормонов (</a:t>
            </a:r>
            <a:r>
              <a:rPr lang="ru-RU" sz="2000" b="1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МСГ) </a:t>
            </a:r>
            <a:r>
              <a:rPr lang="ru-RU" sz="20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образуется из </a:t>
            </a:r>
            <a:r>
              <a:rPr lang="ru-RU" sz="2000" dirty="0" err="1">
                <a:latin typeface="Palatino Linotype" panose="02040502050505030304" pitchFamily="18" charset="0"/>
                <a:cs typeface="Times New Roman" panose="02020603050405020304" pitchFamily="18" charset="0"/>
              </a:rPr>
              <a:t>проопиомеланокортина</a:t>
            </a:r>
            <a:r>
              <a:rPr lang="ru-RU" sz="20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в средней доле гипофиза и в других отделах мозга. </a:t>
            </a:r>
          </a:p>
          <a:p>
            <a:r>
              <a:rPr lang="ru-RU" sz="20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α-МСГ участвует в процессах памяти и обучения, стимулирует </a:t>
            </a:r>
            <a:r>
              <a:rPr lang="ru-RU" sz="2000" dirty="0" err="1">
                <a:latin typeface="Palatino Linotype" panose="02040502050505030304" pitchFamily="18" charset="0"/>
                <a:cs typeface="Times New Roman" panose="02020603050405020304" pitchFamily="18" charset="0"/>
              </a:rPr>
              <a:t>пегментацию</a:t>
            </a:r>
            <a:r>
              <a:rPr lang="ru-RU" sz="20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кожи, обладает психотропной активностью, стимулирует агрессивное поведение </a:t>
            </a:r>
          </a:p>
          <a:p>
            <a:r>
              <a:rPr lang="ru-RU" sz="20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γ-МСГ – стимулирует </a:t>
            </a:r>
            <a:r>
              <a:rPr lang="ru-RU" sz="2000" dirty="0" err="1">
                <a:latin typeface="Palatino Linotype" panose="02040502050505030304" pitchFamily="18" charset="0"/>
                <a:cs typeface="Times New Roman" panose="02020603050405020304" pitchFamily="18" charset="0"/>
              </a:rPr>
              <a:t>стероидогенную</a:t>
            </a:r>
            <a:r>
              <a:rPr lang="ru-RU" sz="20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функцию АКТГ, имеет слабую </a:t>
            </a:r>
            <a:r>
              <a:rPr lang="ru-RU" sz="2000" dirty="0" err="1">
                <a:latin typeface="Palatino Linotype" panose="02040502050505030304" pitchFamily="18" charset="0"/>
                <a:cs typeface="Times New Roman" panose="02020603050405020304" pitchFamily="18" charset="0"/>
              </a:rPr>
              <a:t>меланотропную</a:t>
            </a:r>
            <a:r>
              <a:rPr lang="ru-RU" sz="20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активность.</a:t>
            </a:r>
            <a:endParaRPr lang="en-US" sz="2000" dirty="0" smtClean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20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функции 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могут </a:t>
            </a:r>
            <a:r>
              <a:rPr lang="ru-RU" sz="20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быть задействованы в регуляции гемодинамики, работе ЖХК, поведенческих и иммунных реакциях;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участвуют </a:t>
            </a:r>
            <a:r>
              <a:rPr lang="ru-RU" sz="20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в клеточном росте, в регуляции пищевой мотивации;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α-МСГ </a:t>
            </a:r>
            <a:r>
              <a:rPr lang="ru-RU" sz="20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показывает воспалительные реакции в мозге; угнетает синтез клетками </a:t>
            </a:r>
            <a:r>
              <a:rPr lang="ru-RU" sz="2000" dirty="0" err="1">
                <a:latin typeface="Palatino Linotype" panose="02040502050505030304" pitchFamily="18" charset="0"/>
                <a:cs typeface="Times New Roman" panose="02020603050405020304" pitchFamily="18" charset="0"/>
              </a:rPr>
              <a:t>глии</a:t>
            </a:r>
            <a:r>
              <a:rPr lang="ru-RU" sz="20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фактора некроза.</a:t>
            </a:r>
          </a:p>
          <a:p>
            <a:r>
              <a:rPr lang="ru-RU" sz="2000" b="1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6. Окситоцин</a:t>
            </a:r>
            <a:r>
              <a:rPr lang="ru-RU" sz="20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- циклический пептид, где Cys1-Cys6 соединены </a:t>
            </a:r>
            <a:r>
              <a:rPr lang="ru-RU" sz="2000" dirty="0" err="1">
                <a:latin typeface="Palatino Linotype" panose="02040502050505030304" pitchFamily="18" charset="0"/>
                <a:cs typeface="Times New Roman" panose="02020603050405020304" pitchFamily="18" charset="0"/>
              </a:rPr>
              <a:t>дисульфидным</a:t>
            </a:r>
            <a:r>
              <a:rPr lang="ru-RU" sz="20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мостиком. Синтезируется окситоцин в гипоталамусе. </a:t>
            </a:r>
          </a:p>
          <a:p>
            <a:r>
              <a:rPr lang="ru-RU" sz="20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Основные функции 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участвует </a:t>
            </a:r>
            <a:r>
              <a:rPr lang="ru-RU" sz="20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в протекании беременности, процессе родовой деятельности и при лактации;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стимулирует </a:t>
            </a:r>
            <a:r>
              <a:rPr lang="ru-RU" sz="20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сокращение миоэпителиальных клеток молочной железы, выделение пролактина</a:t>
            </a:r>
            <a:r>
              <a:rPr lang="ru-RU" sz="2000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Номер слайда 3"/>
          <p:cNvSpPr txBox="1">
            <a:spLocks/>
          </p:cNvSpPr>
          <p:nvPr/>
        </p:nvSpPr>
        <p:spPr>
          <a:xfrm>
            <a:off x="10351007" y="7128209"/>
            <a:ext cx="27325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rgbClr val="078877"/>
                </a:solidFill>
              </a:rPr>
              <a:t>4</a:t>
            </a:r>
            <a:endParaRPr lang="ru-RU" dirty="0">
              <a:solidFill>
                <a:srgbClr val="0788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92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2648" y="564416"/>
            <a:ext cx="3895344" cy="412934"/>
          </a:xfrm>
          <a:prstGeom prst="rect">
            <a:avLst/>
          </a:prstGeom>
          <a:solidFill>
            <a:srgbClr val="07887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0" tIns="12700" rIns="0" bIns="0" rtlCol="0">
            <a:spAutoFit/>
          </a:bodyPr>
          <a:lstStyle/>
          <a:p>
            <a:pPr marL="447675" marR="5080">
              <a:spcBef>
                <a:spcPts val="100"/>
              </a:spcBef>
            </a:pPr>
            <a:r>
              <a:rPr lang="ru-RU" sz="2600" spc="-100" dirty="0" smtClean="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rPr>
              <a:t>Продолжение</a:t>
            </a:r>
            <a:endParaRPr lang="ru-RU" sz="2600" spc="-100" dirty="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05924" y="172675"/>
            <a:ext cx="1228393" cy="119641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6344" y="1617161"/>
            <a:ext cx="918641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7. Вазопрессин </a:t>
            </a:r>
            <a:r>
              <a:rPr lang="ru-RU" sz="2400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– остатки Cys1-Cys6 соединены </a:t>
            </a:r>
            <a:r>
              <a:rPr lang="ru-RU" sz="2400" dirty="0" err="1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дисульфидной</a:t>
            </a:r>
            <a:r>
              <a:rPr lang="ru-RU" sz="2400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 связью. </a:t>
            </a:r>
          </a:p>
          <a:p>
            <a:r>
              <a:rPr lang="ru-RU" sz="2400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Основные функции в работе ЦНС: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в регуляции гемодинамики, мотивации алкогольного поведения;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терморегуляция </a:t>
            </a:r>
            <a:r>
              <a:rPr lang="ru-RU" sz="2400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агрессивного поведения;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контролирует водно-электронный обмен. </a:t>
            </a:r>
            <a:endParaRPr lang="en-US" sz="2400" dirty="0" smtClean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Palatino Linotype" panose="02040502050505030304" pitchFamily="18" charset="0"/>
              </a:rPr>
              <a:t>8</a:t>
            </a:r>
            <a:r>
              <a:rPr lang="ru-RU" sz="2400" dirty="0">
                <a:latin typeface="Palatino Linotype" panose="02040502050505030304" pitchFamily="18" charset="0"/>
              </a:rPr>
              <a:t>. </a:t>
            </a:r>
            <a:r>
              <a:rPr lang="ru-RU" sz="2400" b="1" dirty="0" err="1">
                <a:latin typeface="Palatino Linotype" panose="02040502050505030304" pitchFamily="18" charset="0"/>
              </a:rPr>
              <a:t>Тиролиберин</a:t>
            </a:r>
            <a:r>
              <a:rPr lang="ru-RU" sz="2400" dirty="0">
                <a:latin typeface="Palatino Linotype" panose="02040502050505030304" pitchFamily="18" charset="0"/>
              </a:rPr>
              <a:t> локализован в гипоталамусе и в малых концентрациях найден в гастроинтестинальной системе. </a:t>
            </a:r>
          </a:p>
          <a:p>
            <a:r>
              <a:rPr lang="ru-RU" sz="2400" dirty="0">
                <a:latin typeface="Palatino Linotype" panose="02040502050505030304" pitchFamily="18" charset="0"/>
              </a:rPr>
              <a:t>Основные функции: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Palatino Linotype" panose="02040502050505030304" pitchFamily="18" charset="0"/>
              </a:rPr>
              <a:t>стимулирование </a:t>
            </a:r>
            <a:r>
              <a:rPr lang="ru-RU" sz="2400" dirty="0">
                <a:latin typeface="Palatino Linotype" panose="02040502050505030304" pitchFamily="18" charset="0"/>
              </a:rPr>
              <a:t>секреции </a:t>
            </a:r>
            <a:r>
              <a:rPr lang="ru-RU" sz="2400" dirty="0" err="1">
                <a:latin typeface="Palatino Linotype" panose="02040502050505030304" pitchFamily="18" charset="0"/>
              </a:rPr>
              <a:t>тиротропина</a:t>
            </a:r>
            <a:r>
              <a:rPr lang="ru-RU" sz="2400" dirty="0">
                <a:latin typeface="Palatino Linotype" panose="02040502050505030304" pitchFamily="18" charset="0"/>
              </a:rPr>
              <a:t> из передней доли гипофиза;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 smtClean="0">
                <a:latin typeface="Palatino Linotype" panose="02040502050505030304" pitchFamily="18" charset="0"/>
              </a:rPr>
              <a:t>релизинг</a:t>
            </a:r>
            <a:r>
              <a:rPr lang="ru-RU" sz="2400" dirty="0" smtClean="0">
                <a:latin typeface="Palatino Linotype" panose="02040502050505030304" pitchFamily="18" charset="0"/>
              </a:rPr>
              <a:t> </a:t>
            </a:r>
            <a:r>
              <a:rPr lang="ru-RU" sz="2400" dirty="0">
                <a:latin typeface="Palatino Linotype" panose="02040502050505030304" pitchFamily="18" charset="0"/>
              </a:rPr>
              <a:t>вазопрессина, пролактина, кортикотропина, </a:t>
            </a:r>
            <a:r>
              <a:rPr lang="ru-RU" sz="2400" dirty="0" err="1">
                <a:latin typeface="Palatino Linotype" panose="02040502050505030304" pitchFamily="18" charset="0"/>
              </a:rPr>
              <a:t>соматостатина</a:t>
            </a:r>
            <a:r>
              <a:rPr lang="ru-RU" sz="2400" dirty="0">
                <a:latin typeface="Palatino Linotype" panose="02040502050505030304" pitchFamily="18" charset="0"/>
              </a:rPr>
              <a:t> и ростового гормона</a:t>
            </a:r>
            <a:r>
              <a:rPr lang="ru-RU" sz="2400" dirty="0" smtClean="0">
                <a:latin typeface="Palatino Linotype" panose="02040502050505030304" pitchFamily="18" charset="0"/>
              </a:rPr>
              <a:t>.</a:t>
            </a:r>
            <a:endParaRPr lang="ru-RU" sz="2400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Номер слайда 3"/>
          <p:cNvSpPr txBox="1">
            <a:spLocks/>
          </p:cNvSpPr>
          <p:nvPr/>
        </p:nvSpPr>
        <p:spPr>
          <a:xfrm>
            <a:off x="10351007" y="7128209"/>
            <a:ext cx="27325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rgbClr val="078877"/>
                </a:solidFill>
              </a:rPr>
              <a:t>4</a:t>
            </a:r>
            <a:endParaRPr lang="ru-RU" dirty="0">
              <a:solidFill>
                <a:srgbClr val="0788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59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561085" y="518249"/>
            <a:ext cx="4782312" cy="505267"/>
          </a:xfrm>
          <a:prstGeom prst="rect">
            <a:avLst/>
          </a:prstGeom>
          <a:solidFill>
            <a:srgbClr val="07887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0" tIns="12700" rIns="0" bIns="0" rtlCol="0">
            <a:spAutoFit/>
          </a:bodyPr>
          <a:lstStyle/>
          <a:p>
            <a:pPr marL="447675" marR="5080">
              <a:spcBef>
                <a:spcPts val="100"/>
              </a:spcBef>
            </a:pPr>
            <a:r>
              <a:rPr lang="ru-RU" sz="3200" spc="-100" dirty="0" smtClean="0">
                <a:solidFill>
                  <a:schemeClr val="bg1"/>
                </a:solidFill>
                <a:latin typeface="Palatino Linotype" panose="02040502050505030304" pitchFamily="18" charset="0"/>
                <a:ea typeface="PT Sans" panose="020B0503020203020204" pitchFamily="34" charset="-52"/>
                <a:cs typeface="Times New Roman" panose="02020603050405020304" pitchFamily="18" charset="0"/>
              </a:rPr>
              <a:t>Пептидные гормоны</a:t>
            </a:r>
            <a:endParaRPr lang="ru-RU" sz="3200" spc="-100" dirty="0">
              <a:solidFill>
                <a:schemeClr val="bg1"/>
              </a:solidFill>
              <a:latin typeface="Palatino Linotype" panose="02040502050505030304" pitchFamily="18" charset="0"/>
              <a:ea typeface="PT Sans" panose="020B0503020203020204" pitchFamily="34" charset="-52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05924" y="172675"/>
            <a:ext cx="1228393" cy="119641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1085" y="1847993"/>
            <a:ext cx="967104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Palatino Linotype" panose="02040502050505030304" pitchFamily="18" charset="0"/>
              </a:rPr>
              <a:t>9. Лептин</a:t>
            </a:r>
            <a:r>
              <a:rPr lang="ru-RU" sz="2400" dirty="0">
                <a:latin typeface="Palatino Linotype" panose="02040502050505030304" pitchFamily="18" charset="0"/>
              </a:rPr>
              <a:t>– выделяется </a:t>
            </a:r>
            <a:r>
              <a:rPr lang="ru-RU" sz="2400" dirty="0" err="1">
                <a:latin typeface="Palatino Linotype" panose="02040502050505030304" pitchFamily="18" charset="0"/>
              </a:rPr>
              <a:t>адипоцитами</a:t>
            </a:r>
            <a:r>
              <a:rPr lang="ru-RU" sz="2400" dirty="0">
                <a:latin typeface="Palatino Linotype" panose="02040502050505030304" pitchFamily="18" charset="0"/>
              </a:rPr>
              <a:t>.</a:t>
            </a:r>
          </a:p>
          <a:p>
            <a:r>
              <a:rPr lang="ru-RU" sz="2400" dirty="0">
                <a:latin typeface="Palatino Linotype" panose="02040502050505030304" pitchFamily="18" charset="0"/>
              </a:rPr>
              <a:t>Лептин продуцируется в </a:t>
            </a:r>
            <a:r>
              <a:rPr lang="ru-RU" sz="2400" dirty="0" err="1">
                <a:latin typeface="Palatino Linotype" panose="02040502050505030304" pitchFamily="18" charset="0"/>
              </a:rPr>
              <a:t>гиппокампе</a:t>
            </a:r>
            <a:r>
              <a:rPr lang="ru-RU" sz="2400" dirty="0">
                <a:latin typeface="Palatino Linotype" panose="02040502050505030304" pitchFamily="18" charset="0"/>
              </a:rPr>
              <a:t>, мозжечке, коре , базальных ганглиях и стволе головного мозга. </a:t>
            </a:r>
          </a:p>
          <a:p>
            <a:r>
              <a:rPr lang="ru-RU" sz="2400" dirty="0">
                <a:latin typeface="Palatino Linotype" panose="02040502050505030304" pitchFamily="18" charset="0"/>
              </a:rPr>
              <a:t>Совместно с инсулином и глюкагоном задействован в пищевой мотивации, потреблении пищи и энергетическом обмене.</a:t>
            </a:r>
          </a:p>
          <a:p>
            <a:r>
              <a:rPr lang="ru-RU" sz="2400" dirty="0">
                <a:solidFill>
                  <a:srgbClr val="FF0000"/>
                </a:solidFill>
                <a:latin typeface="Palatino Linotype" panose="02040502050505030304" pitchFamily="18" charset="0"/>
              </a:rPr>
              <a:t>Важно!</a:t>
            </a:r>
            <a:r>
              <a:rPr lang="ru-RU" sz="2400" dirty="0">
                <a:latin typeface="Palatino Linotype" panose="02040502050505030304" pitchFamily="18" charset="0"/>
              </a:rPr>
              <a:t> Пептид и проявляет </a:t>
            </a:r>
            <a:r>
              <a:rPr lang="ru-RU" sz="2400" dirty="0" err="1">
                <a:latin typeface="Palatino Linotype" panose="02040502050505030304" pitchFamily="18" charset="0"/>
              </a:rPr>
              <a:t>протективный</a:t>
            </a:r>
            <a:r>
              <a:rPr lang="ru-RU" sz="2400" dirty="0">
                <a:latin typeface="Palatino Linotype" panose="02040502050505030304" pitchFamily="18" charset="0"/>
              </a:rPr>
              <a:t> и </a:t>
            </a:r>
            <a:r>
              <a:rPr lang="ru-RU" sz="2400" dirty="0" err="1">
                <a:latin typeface="Palatino Linotype" panose="02040502050505030304" pitchFamily="18" charset="0"/>
              </a:rPr>
              <a:t>нейромодулирующий</a:t>
            </a:r>
            <a:r>
              <a:rPr lang="ru-RU" sz="2400" dirty="0">
                <a:latin typeface="Palatino Linotype" panose="02040502050505030304" pitchFamily="18" charset="0"/>
              </a:rPr>
              <a:t> </a:t>
            </a:r>
            <a:r>
              <a:rPr lang="ru-RU" sz="2400" dirty="0" smtClean="0">
                <a:latin typeface="Palatino Linotype" panose="02040502050505030304" pitchFamily="18" charset="0"/>
              </a:rPr>
              <a:t>эффект</a:t>
            </a:r>
            <a:r>
              <a:rPr lang="ru-RU" sz="2400" dirty="0">
                <a:latin typeface="Palatino Linotype" panose="02040502050505030304" pitchFamily="18" charset="0"/>
              </a:rPr>
              <a:t>.</a:t>
            </a:r>
            <a:endParaRPr lang="en-US" sz="2400" dirty="0" smtClean="0">
              <a:latin typeface="Palatino Linotype" panose="02040502050505030304" pitchFamily="18" charset="0"/>
            </a:endParaRPr>
          </a:p>
          <a:p>
            <a:r>
              <a:rPr lang="ru-RU" sz="2400" b="1" dirty="0">
                <a:latin typeface="Palatino Linotype" panose="02040502050505030304" pitchFamily="18" charset="0"/>
              </a:rPr>
              <a:t>10. </a:t>
            </a:r>
            <a:r>
              <a:rPr lang="ru-RU" sz="2400" b="1" dirty="0" err="1" smtClean="0">
                <a:latin typeface="Palatino Linotype" panose="02040502050505030304" pitchFamily="18" charset="0"/>
              </a:rPr>
              <a:t>Урокортин</a:t>
            </a:r>
            <a:r>
              <a:rPr lang="en-US" sz="2400" b="1" dirty="0" smtClean="0">
                <a:latin typeface="Palatino Linotype" panose="02040502050505030304" pitchFamily="18" charset="0"/>
              </a:rPr>
              <a:t> </a:t>
            </a:r>
            <a:r>
              <a:rPr lang="ru-RU" sz="2400" dirty="0" smtClean="0">
                <a:latin typeface="Palatino Linotype" panose="02040502050505030304" pitchFamily="18" charset="0"/>
              </a:rPr>
              <a:t>–</a:t>
            </a:r>
            <a:r>
              <a:rPr lang="en-US" sz="2400" dirty="0" smtClean="0">
                <a:latin typeface="Palatino Linotype" panose="02040502050505030304" pitchFamily="18" charset="0"/>
              </a:rPr>
              <a:t> </a:t>
            </a:r>
            <a:r>
              <a:rPr lang="ru-RU" sz="2400" dirty="0" smtClean="0">
                <a:latin typeface="Palatino Linotype" panose="02040502050505030304" pitchFamily="18" charset="0"/>
              </a:rPr>
              <a:t>взаимодействует </a:t>
            </a:r>
            <a:r>
              <a:rPr lang="ru-RU" sz="2400" dirty="0">
                <a:latin typeface="Palatino Linotype" panose="02040502050505030304" pitchFamily="18" charset="0"/>
              </a:rPr>
              <a:t>в ЦНС . </a:t>
            </a:r>
          </a:p>
          <a:p>
            <a:r>
              <a:rPr lang="ru-RU" sz="2400" dirty="0">
                <a:latin typeface="Palatino Linotype" panose="02040502050505030304" pitchFamily="18" charset="0"/>
              </a:rPr>
              <a:t>Основные функции: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Palatino Linotype" panose="02040502050505030304" pitchFamily="18" charset="0"/>
              </a:rPr>
              <a:t>формирует </a:t>
            </a:r>
            <a:r>
              <a:rPr lang="ru-RU" sz="2400" dirty="0">
                <a:latin typeface="Palatino Linotype" panose="02040502050505030304" pitchFamily="18" charset="0"/>
              </a:rPr>
              <a:t>пищевое поведение;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Palatino Linotype" panose="02040502050505030304" pitchFamily="18" charset="0"/>
              </a:rPr>
              <a:t>контролирует </a:t>
            </a:r>
            <a:r>
              <a:rPr lang="ru-RU" sz="2400" dirty="0">
                <a:latin typeface="Palatino Linotype" panose="02040502050505030304" pitchFamily="18" charset="0"/>
              </a:rPr>
              <a:t>деятельность сердечно-сосудистой системы;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Palatino Linotype" panose="02040502050505030304" pitchFamily="18" charset="0"/>
              </a:rPr>
              <a:t>задействован </a:t>
            </a:r>
            <a:r>
              <a:rPr lang="ru-RU" sz="2400" dirty="0">
                <a:latin typeface="Palatino Linotype" panose="02040502050505030304" pitchFamily="18" charset="0"/>
              </a:rPr>
              <a:t>в стресс-реакциях, и работе ЖКТ.</a:t>
            </a:r>
          </a:p>
          <a:p>
            <a:endParaRPr lang="ru-RU" dirty="0"/>
          </a:p>
        </p:txBody>
      </p:sp>
      <p:sp>
        <p:nvSpPr>
          <p:cNvPr id="7" name="Номер слайда 3"/>
          <p:cNvSpPr txBox="1">
            <a:spLocks/>
          </p:cNvSpPr>
          <p:nvPr/>
        </p:nvSpPr>
        <p:spPr>
          <a:xfrm>
            <a:off x="10351007" y="7128209"/>
            <a:ext cx="27325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rgbClr val="078877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06939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3290" y="549027"/>
            <a:ext cx="7763256" cy="443711"/>
          </a:xfrm>
          <a:prstGeom prst="rect">
            <a:avLst/>
          </a:prstGeom>
          <a:solidFill>
            <a:srgbClr val="07887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0" tIns="12700" rIns="0" bIns="0" rtlCol="0">
            <a:spAutoFit/>
          </a:bodyPr>
          <a:lstStyle/>
          <a:p>
            <a:pPr marL="447675" marR="5080">
              <a:spcBef>
                <a:spcPts val="100"/>
              </a:spcBef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белково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-пептидных гормонов</a:t>
            </a:r>
            <a:endParaRPr lang="ru-RU" sz="2600" spc="-100" dirty="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05924" y="172675"/>
            <a:ext cx="1228393" cy="119641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93290" y="1832604"/>
            <a:ext cx="942683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ru-RU" sz="2800" dirty="0" smtClean="0">
                <a:latin typeface="Palatino Linotype" panose="02040502050505030304" pitchFamily="18" charset="0"/>
              </a:rPr>
              <a:t>Образование </a:t>
            </a:r>
            <a:r>
              <a:rPr lang="ru-RU" sz="2800" dirty="0">
                <a:latin typeface="Palatino Linotype" panose="02040502050505030304" pitchFamily="18" charset="0"/>
              </a:rPr>
              <a:t>из прогормонов путем ограниченного </a:t>
            </a:r>
            <a:r>
              <a:rPr lang="ru-RU" sz="2800" dirty="0" err="1">
                <a:latin typeface="Palatino Linotype" panose="02040502050505030304" pitchFamily="18" charset="0"/>
              </a:rPr>
              <a:t>протеолиза</a:t>
            </a:r>
            <a:r>
              <a:rPr lang="ru-RU" sz="2800" dirty="0">
                <a:latin typeface="Palatino Linotype" panose="02040502050505030304" pitchFamily="18" charset="0"/>
              </a:rPr>
              <a:t>. Этот процесс может быть однократным (</a:t>
            </a:r>
            <a:r>
              <a:rPr lang="ru-RU" sz="2800" dirty="0" err="1">
                <a:latin typeface="Palatino Linotype" panose="02040502050505030304" pitchFamily="18" charset="0"/>
              </a:rPr>
              <a:t>кинины</a:t>
            </a:r>
            <a:r>
              <a:rPr lang="ru-RU" sz="2800" dirty="0">
                <a:latin typeface="Palatino Linotype" panose="02040502050505030304" pitchFamily="18" charset="0"/>
              </a:rPr>
              <a:t>), двукратным (инсулин, </a:t>
            </a:r>
            <a:r>
              <a:rPr lang="ru-RU" sz="2800" dirty="0" err="1">
                <a:latin typeface="Palatino Linotype" panose="02040502050505030304" pitchFamily="18" charset="0"/>
              </a:rPr>
              <a:t>ангиотензин</a:t>
            </a:r>
            <a:r>
              <a:rPr lang="ru-RU" sz="2800" dirty="0">
                <a:latin typeface="Palatino Linotype" panose="02040502050505030304" pitchFamily="18" charset="0"/>
              </a:rPr>
              <a:t> ) или многократным. </a:t>
            </a:r>
          </a:p>
          <a:p>
            <a:pPr marL="514350" indent="-514350">
              <a:buFont typeface="+mj-lt"/>
              <a:buAutoNum type="romanUcPeriod"/>
            </a:pPr>
            <a:r>
              <a:rPr lang="ru-RU" sz="2800" dirty="0" smtClean="0">
                <a:latin typeface="Palatino Linotype" panose="02040502050505030304" pitchFamily="18" charset="0"/>
              </a:rPr>
              <a:t>Образование </a:t>
            </a:r>
            <a:r>
              <a:rPr lang="ru-RU" sz="2800" dirty="0">
                <a:latin typeface="Palatino Linotype" panose="02040502050505030304" pitchFamily="18" charset="0"/>
              </a:rPr>
              <a:t>в клетках организма и в плазме крови. </a:t>
            </a:r>
          </a:p>
          <a:p>
            <a:pPr marL="514350" indent="-514350">
              <a:buFont typeface="+mj-lt"/>
              <a:buAutoNum type="romanUcPeriod"/>
            </a:pPr>
            <a:r>
              <a:rPr lang="ru-RU" sz="2800" dirty="0" smtClean="0">
                <a:latin typeface="Palatino Linotype" panose="02040502050505030304" pitchFamily="18" charset="0"/>
              </a:rPr>
              <a:t>Возможность </a:t>
            </a:r>
            <a:r>
              <a:rPr lang="ru-RU" sz="2800" dirty="0">
                <a:latin typeface="Palatino Linotype" panose="02040502050505030304" pitchFamily="18" charset="0"/>
              </a:rPr>
              <a:t>образования одного и того же гормона в разных клетках. Ряд идентичных пептидов синтезируется в мозге и ЖКТ. </a:t>
            </a:r>
          </a:p>
          <a:p>
            <a:pPr marL="514350" indent="-514350">
              <a:buFont typeface="+mj-lt"/>
              <a:buAutoNum type="romanUcPeriod"/>
            </a:pPr>
            <a:r>
              <a:rPr lang="ru-RU" sz="2800" dirty="0" smtClean="0">
                <a:latin typeface="Palatino Linotype" panose="02040502050505030304" pitchFamily="18" charset="0"/>
              </a:rPr>
              <a:t>Действие </a:t>
            </a:r>
            <a:r>
              <a:rPr lang="ru-RU" sz="2800" dirty="0">
                <a:latin typeface="Palatino Linotype" panose="02040502050505030304" pitchFamily="18" charset="0"/>
              </a:rPr>
              <a:t>через рецепторы плазматической мембраны и системы вторых посредников и/или </a:t>
            </a:r>
            <a:r>
              <a:rPr lang="ru-RU" sz="2800" dirty="0" err="1">
                <a:latin typeface="Palatino Linotype" panose="02040502050505030304" pitchFamily="18" charset="0"/>
              </a:rPr>
              <a:t>протеинкиназ</a:t>
            </a:r>
            <a:r>
              <a:rPr lang="ru-RU" sz="2800" dirty="0">
                <a:latin typeface="Palatino Linotype" panose="02040502050505030304" pitchFamily="18" charset="0"/>
              </a:rPr>
              <a:t> и </a:t>
            </a:r>
            <a:r>
              <a:rPr lang="ru-RU" sz="2800" dirty="0" err="1" smtClean="0">
                <a:latin typeface="Palatino Linotype" panose="02040502050505030304" pitchFamily="18" charset="0"/>
              </a:rPr>
              <a:t>тирозинкиназ</a:t>
            </a:r>
            <a:r>
              <a:rPr lang="ru-RU" sz="2800" dirty="0" smtClean="0">
                <a:latin typeface="Palatino Linotype" panose="02040502050505030304" pitchFamily="18" charset="0"/>
              </a:rPr>
              <a:t>.</a:t>
            </a:r>
            <a:endParaRPr lang="ru-RU" sz="2800" dirty="0">
              <a:latin typeface="Palatino Linotype" panose="02040502050505030304" pitchFamily="18" charset="0"/>
            </a:endParaRP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10351007" y="7128209"/>
            <a:ext cx="27325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rgbClr val="078877"/>
                </a:solidFill>
              </a:rPr>
              <a:t>6</a:t>
            </a:r>
            <a:endParaRPr lang="ru-RU" dirty="0">
              <a:solidFill>
                <a:srgbClr val="078877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887" y="6088353"/>
            <a:ext cx="3085217" cy="1442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67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9"/>
          <p:cNvSpPr txBox="1"/>
          <p:nvPr/>
        </p:nvSpPr>
        <p:spPr>
          <a:xfrm>
            <a:off x="694945" y="564416"/>
            <a:ext cx="5111495" cy="412934"/>
          </a:xfrm>
          <a:prstGeom prst="rect">
            <a:avLst/>
          </a:prstGeom>
          <a:solidFill>
            <a:srgbClr val="07887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447675" marR="5080">
              <a:spcBef>
                <a:spcPts val="100"/>
              </a:spcBef>
              <a:defRPr sz="2600" spc="-10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Пептидные антибиотики</a:t>
            </a:r>
            <a:endParaRPr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E906B5F-565B-493E-8076-F023584B8BF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05924" y="172675"/>
            <a:ext cx="1228393" cy="119641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78206" y="1614653"/>
            <a:ext cx="980821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Aft>
                <a:spcPts val="0"/>
              </a:spcAft>
            </a:pPr>
            <a:r>
              <a:rPr lang="ru-RU" sz="2400" b="1" dirty="0" smtClean="0">
                <a:latin typeface="Palatino Linotype" panose="02040502050505030304" pitchFamily="18" charset="0"/>
              </a:rPr>
              <a:t>	ПЕПТИДНЫЕ</a:t>
            </a:r>
            <a:r>
              <a:rPr lang="ru-RU" sz="2400" b="1" dirty="0">
                <a:latin typeface="Palatino Linotype" panose="02040502050505030304" pitchFamily="18" charset="0"/>
              </a:rPr>
              <a:t> </a:t>
            </a:r>
            <a:r>
              <a:rPr lang="ru-RU" sz="2400" b="1" dirty="0" smtClean="0">
                <a:latin typeface="Palatino Linotype" panose="02040502050505030304" pitchFamily="18" charset="0"/>
              </a:rPr>
              <a:t>АНТИБИОТИКИ </a:t>
            </a:r>
            <a:r>
              <a:rPr lang="ru-RU" sz="2400" dirty="0">
                <a:latin typeface="Palatino Linotype" panose="02040502050505030304" pitchFamily="18" charset="0"/>
              </a:rPr>
              <a:t>- антимикробные соединения, в </a:t>
            </a:r>
            <a:r>
              <a:rPr lang="ru-RU" sz="2400" dirty="0" err="1" smtClean="0">
                <a:latin typeface="Palatino Linotype" panose="02040502050505030304" pitchFamily="18" charset="0"/>
              </a:rPr>
              <a:t>молекулахх</a:t>
            </a:r>
            <a:r>
              <a:rPr lang="ru-RU" sz="2400" dirty="0">
                <a:latin typeface="Palatino Linotype" panose="02040502050505030304" pitchFamily="18" charset="0"/>
              </a:rPr>
              <a:t> которых имеются пептидные </a:t>
            </a:r>
            <a:r>
              <a:rPr lang="ru-RU" sz="2400" dirty="0" smtClean="0">
                <a:latin typeface="Palatino Linotype" panose="02040502050505030304" pitchFamily="18" charset="0"/>
              </a:rPr>
              <a:t>связи. </a:t>
            </a:r>
            <a:r>
              <a:rPr lang="ru-RU" sz="2400" dirty="0">
                <a:latin typeface="Palatino Linotype" panose="02040502050505030304" pitchFamily="18" charset="0"/>
              </a:rPr>
              <a:t>В химическом отношении это весьма разнородная группа веществ, большинство из которых циклические или линейные олиго- и </a:t>
            </a:r>
            <a:r>
              <a:rPr lang="ru-RU" sz="2400" dirty="0" smtClean="0">
                <a:latin typeface="Palatino Linotype" panose="02040502050505030304" pitchFamily="18" charset="0"/>
              </a:rPr>
              <a:t>полипептиды, </a:t>
            </a:r>
            <a:r>
              <a:rPr lang="ru-RU" sz="2400" dirty="0">
                <a:latin typeface="Palatino Linotype" panose="02040502050505030304" pitchFamily="18" charset="0"/>
              </a:rPr>
              <a:t>содержащие заместители не пептидной природы (остатки </a:t>
            </a:r>
            <a:r>
              <a:rPr lang="ru-RU" sz="2400" dirty="0" smtClean="0">
                <a:latin typeface="Palatino Linotype" panose="02040502050505030304" pitchFamily="18" charset="0"/>
              </a:rPr>
              <a:t>жирных кислот</a:t>
            </a:r>
            <a:r>
              <a:rPr lang="ru-RU" sz="2400" dirty="0">
                <a:latin typeface="Palatino Linotype" panose="02040502050505030304" pitchFamily="18" charset="0"/>
              </a:rPr>
              <a:t>, </a:t>
            </a:r>
            <a:r>
              <a:rPr lang="ru-RU" sz="2400" dirty="0" err="1" smtClean="0">
                <a:latin typeface="Palatino Linotype" panose="02040502050505030304" pitchFamily="18" charset="0"/>
              </a:rPr>
              <a:t>лифатических</a:t>
            </a:r>
            <a:r>
              <a:rPr lang="ru-RU" sz="2400" dirty="0">
                <a:latin typeface="Palatino Linotype" panose="02040502050505030304" pitchFamily="18" charset="0"/>
              </a:rPr>
              <a:t> </a:t>
            </a:r>
            <a:r>
              <a:rPr lang="ru-RU" sz="2400" dirty="0" smtClean="0">
                <a:latin typeface="Palatino Linotype" panose="02040502050505030304" pitchFamily="18" charset="0"/>
              </a:rPr>
              <a:t>аминов</a:t>
            </a:r>
            <a:r>
              <a:rPr lang="ru-RU" sz="2400" dirty="0">
                <a:latin typeface="Palatino Linotype" panose="02040502050505030304" pitchFamily="18" charset="0"/>
              </a:rPr>
              <a:t> и </a:t>
            </a:r>
            <a:r>
              <a:rPr lang="ru-RU" sz="2400" dirty="0" smtClean="0">
                <a:latin typeface="Palatino Linotype" panose="02040502050505030304" pitchFamily="18" charset="0"/>
              </a:rPr>
              <a:t>спиртов,</a:t>
            </a:r>
            <a:r>
              <a:rPr lang="ru-RU" sz="2400" dirty="0">
                <a:latin typeface="Palatino Linotype" panose="02040502050505030304" pitchFamily="18" charset="0"/>
              </a:rPr>
              <a:t> </a:t>
            </a:r>
            <a:r>
              <a:rPr lang="ru-RU" sz="2400" dirty="0" err="1" smtClean="0">
                <a:latin typeface="Palatino Linotype" panose="02040502050505030304" pitchFamily="18" charset="0"/>
              </a:rPr>
              <a:t>гидроксикислот</a:t>
            </a:r>
            <a:r>
              <a:rPr lang="ru-RU" sz="2400" dirty="0" smtClean="0">
                <a:latin typeface="Palatino Linotype" panose="02040502050505030304" pitchFamily="18" charset="0"/>
              </a:rPr>
              <a:t>, </a:t>
            </a:r>
            <a:r>
              <a:rPr lang="ru-RU" sz="2400" dirty="0">
                <a:latin typeface="Palatino Linotype" panose="02040502050505030304" pitchFamily="18" charset="0"/>
              </a:rPr>
              <a:t>а также </a:t>
            </a:r>
            <a:r>
              <a:rPr lang="ru-RU" sz="2400" dirty="0" smtClean="0">
                <a:latin typeface="Palatino Linotype" panose="02040502050505030304" pitchFamily="18" charset="0"/>
              </a:rPr>
              <a:t>сахаров</a:t>
            </a:r>
            <a:r>
              <a:rPr lang="ru-RU" sz="2400" dirty="0">
                <a:latin typeface="Palatino Linotype" panose="02040502050505030304" pitchFamily="18" charset="0"/>
              </a:rPr>
              <a:t> и </a:t>
            </a:r>
            <a:r>
              <a:rPr lang="ru-RU" sz="2400" dirty="0" err="1">
                <a:latin typeface="Palatino Linotype" panose="02040502050505030304" pitchFamily="18" charset="0"/>
              </a:rPr>
              <a:t>гетероциклов</a:t>
            </a:r>
            <a:r>
              <a:rPr lang="ru-RU" sz="2400" dirty="0">
                <a:latin typeface="Palatino Linotype" panose="02040502050505030304" pitchFamily="18" charset="0"/>
              </a:rPr>
              <a:t>).</a:t>
            </a:r>
          </a:p>
          <a:p>
            <a:pPr algn="just" fontAlgn="base"/>
            <a:r>
              <a:rPr lang="ru-RU" sz="2400" dirty="0" smtClean="0">
                <a:latin typeface="Palatino Linotype" panose="02040502050505030304" pitchFamily="18" charset="0"/>
              </a:rPr>
              <a:t>	Различают </a:t>
            </a:r>
            <a:r>
              <a:rPr lang="ru-RU" sz="2400" dirty="0">
                <a:latin typeface="Palatino Linotype" panose="02040502050505030304" pitchFamily="18" charset="0"/>
              </a:rPr>
              <a:t>пять основных  видов пептидных </a:t>
            </a:r>
            <a:r>
              <a:rPr lang="ru-RU" sz="2400" dirty="0" smtClean="0">
                <a:latin typeface="Palatino Linotype" panose="02040502050505030304" pitchFamily="18" charset="0"/>
              </a:rPr>
              <a:t>антибиотиков: </a:t>
            </a:r>
            <a:endParaRPr lang="ru-RU" sz="2400" dirty="0">
              <a:latin typeface="Palatino Linotype" panose="02040502050505030304" pitchFamily="18" charset="0"/>
            </a:endParaRPr>
          </a:p>
          <a:p>
            <a:pPr marL="457200" indent="-457200" algn="just" fontAlgn="base">
              <a:spcAft>
                <a:spcPts val="0"/>
              </a:spcAft>
              <a:buFont typeface="+mj-lt"/>
              <a:buAutoNum type="arabicParenR"/>
            </a:pPr>
            <a:r>
              <a:rPr lang="ru-RU" sz="2400" dirty="0" smtClean="0">
                <a:latin typeface="Palatino Linotype" panose="02040502050505030304" pitchFamily="18" charset="0"/>
              </a:rPr>
              <a:t>производные</a:t>
            </a:r>
            <a:r>
              <a:rPr lang="ru-RU" sz="2400" dirty="0">
                <a:latin typeface="Palatino Linotype" panose="02040502050505030304" pitchFamily="18" charset="0"/>
              </a:rPr>
              <a:t> </a:t>
            </a:r>
            <a:r>
              <a:rPr lang="ru-RU" sz="2400" dirty="0" smtClean="0">
                <a:latin typeface="Palatino Linotype" panose="02040502050505030304" pitchFamily="18" charset="0"/>
              </a:rPr>
              <a:t>аминокислот</a:t>
            </a:r>
            <a:r>
              <a:rPr lang="ru-RU" sz="2400" dirty="0">
                <a:latin typeface="Palatino Linotype" panose="02040502050505030304" pitchFamily="18" charset="0"/>
              </a:rPr>
              <a:t> (напр., </a:t>
            </a:r>
            <a:r>
              <a:rPr lang="ru-RU" sz="2400" dirty="0" err="1" smtClean="0">
                <a:latin typeface="Palatino Linotype" panose="02040502050505030304" pitchFamily="18" charset="0"/>
              </a:rPr>
              <a:t>циклосерин</a:t>
            </a:r>
            <a:r>
              <a:rPr lang="ru-RU" sz="2400" dirty="0" smtClean="0">
                <a:latin typeface="Palatino Linotype" panose="02040502050505030304" pitchFamily="18" charset="0"/>
              </a:rPr>
              <a:t>,</a:t>
            </a:r>
            <a:r>
              <a:rPr lang="ru-RU" sz="2400" dirty="0">
                <a:latin typeface="Palatino Linotype" panose="02040502050505030304" pitchFamily="18" charset="0"/>
              </a:rPr>
              <a:t> b-</a:t>
            </a:r>
            <a:r>
              <a:rPr lang="ru-RU" sz="2400" dirty="0" err="1">
                <a:latin typeface="Palatino Linotype" panose="02040502050505030304" pitchFamily="18" charset="0"/>
              </a:rPr>
              <a:t>лактамные</a:t>
            </a:r>
            <a:r>
              <a:rPr lang="ru-RU" sz="2400" dirty="0">
                <a:latin typeface="Palatino Linotype" panose="02040502050505030304" pitchFamily="18" charset="0"/>
              </a:rPr>
              <a:t> </a:t>
            </a:r>
            <a:r>
              <a:rPr lang="ru-RU" sz="2400" dirty="0" err="1" smtClean="0">
                <a:latin typeface="Palatino Linotype" panose="02040502050505030304" pitchFamily="18" charset="0"/>
              </a:rPr>
              <a:t>антибиотикии</a:t>
            </a:r>
            <a:r>
              <a:rPr lang="ru-RU" sz="2400" dirty="0" smtClean="0">
                <a:latin typeface="Palatino Linotype" panose="02040502050505030304" pitchFamily="18" charset="0"/>
              </a:rPr>
              <a:t>)и</a:t>
            </a:r>
            <a:r>
              <a:rPr lang="ru-RU" sz="2400" dirty="0">
                <a:latin typeface="Palatino Linotype" panose="02040502050505030304" pitchFamily="18" charset="0"/>
              </a:rPr>
              <a:t> </a:t>
            </a:r>
            <a:r>
              <a:rPr lang="ru-RU" sz="2400" dirty="0" err="1" smtClean="0">
                <a:latin typeface="Palatino Linotype" panose="02040502050505030304" pitchFamily="18" charset="0"/>
              </a:rPr>
              <a:t>дикетопиперазина</a:t>
            </a:r>
            <a:r>
              <a:rPr lang="ru-RU" sz="2400" dirty="0" smtClean="0">
                <a:latin typeface="Palatino Linotype" panose="02040502050505030304" pitchFamily="18" charset="0"/>
              </a:rPr>
              <a:t>; </a:t>
            </a:r>
            <a:endParaRPr lang="ru-RU" sz="2400" dirty="0">
              <a:latin typeface="Palatino Linotype" panose="02040502050505030304" pitchFamily="18" charset="0"/>
            </a:endParaRPr>
          </a:p>
          <a:p>
            <a:pPr marL="457200" indent="-457200" algn="just" fontAlgn="base">
              <a:spcAft>
                <a:spcPts val="0"/>
              </a:spcAft>
              <a:buFont typeface="+mj-lt"/>
              <a:buAutoNum type="arabicParenR"/>
            </a:pPr>
            <a:r>
              <a:rPr lang="ru-RU" sz="2400" dirty="0" err="1" smtClean="0">
                <a:latin typeface="Palatino Linotype" panose="02040502050505030304" pitchFamily="18" charset="0"/>
              </a:rPr>
              <a:t>гомомерные</a:t>
            </a:r>
            <a:r>
              <a:rPr lang="ru-RU" sz="2400" dirty="0" smtClean="0">
                <a:latin typeface="Palatino Linotype" panose="02040502050505030304" pitchFamily="18" charset="0"/>
              </a:rPr>
              <a:t> </a:t>
            </a:r>
            <a:r>
              <a:rPr lang="ru-RU" sz="2400" dirty="0">
                <a:latin typeface="Palatino Linotype" panose="02040502050505030304" pitchFamily="18" charset="0"/>
              </a:rPr>
              <a:t>пептиды-линейные и циклические; </a:t>
            </a:r>
          </a:p>
          <a:p>
            <a:pPr marL="457200" indent="-457200" algn="just" fontAlgn="base">
              <a:spcAft>
                <a:spcPts val="0"/>
              </a:spcAft>
              <a:buFont typeface="+mj-lt"/>
              <a:buAutoNum type="arabicParenR"/>
            </a:pPr>
            <a:r>
              <a:rPr lang="ru-RU" sz="2400" dirty="0" smtClean="0">
                <a:latin typeface="Palatino Linotype" panose="02040502050505030304" pitchFamily="18" charset="0"/>
              </a:rPr>
              <a:t>гетеромерные</a:t>
            </a:r>
            <a:r>
              <a:rPr lang="ru-RU" sz="2400" dirty="0">
                <a:latin typeface="Palatino Linotype" panose="02040502050505030304" pitchFamily="18" charset="0"/>
              </a:rPr>
              <a:t> </a:t>
            </a:r>
            <a:r>
              <a:rPr lang="ru-RU" sz="2400" dirty="0" smtClean="0">
                <a:latin typeface="Palatino Linotype" panose="02040502050505030304" pitchFamily="18" charset="0"/>
              </a:rPr>
              <a:t>пептиды; </a:t>
            </a:r>
            <a:endParaRPr lang="ru-RU" sz="2400" dirty="0">
              <a:latin typeface="Palatino Linotype" panose="02040502050505030304" pitchFamily="18" charset="0"/>
            </a:endParaRPr>
          </a:p>
          <a:p>
            <a:pPr marL="457200" indent="-457200" algn="just" fontAlgn="base">
              <a:spcAft>
                <a:spcPts val="0"/>
              </a:spcAft>
              <a:buFont typeface="+mj-lt"/>
              <a:buAutoNum type="arabicParenR"/>
            </a:pPr>
            <a:r>
              <a:rPr lang="ru-RU" sz="2400" dirty="0" err="1" smtClean="0">
                <a:latin typeface="Palatino Linotype" panose="02040502050505030304" pitchFamily="18" charset="0"/>
              </a:rPr>
              <a:t>пептолиды-хромопептолиды</a:t>
            </a:r>
            <a:r>
              <a:rPr lang="ru-RU" sz="2400" dirty="0" smtClean="0">
                <a:latin typeface="Palatino Linotype" panose="02040502050505030304" pitchFamily="18" charset="0"/>
              </a:rPr>
              <a:t>(актиномицины, </a:t>
            </a:r>
            <a:r>
              <a:rPr lang="ru-RU" sz="2400" dirty="0" err="1">
                <a:latin typeface="Palatino Linotype" panose="02040502050505030304" pitchFamily="18" charset="0"/>
              </a:rPr>
              <a:t>липопептолиды</a:t>
            </a:r>
            <a:r>
              <a:rPr lang="ru-RU" sz="2400" dirty="0">
                <a:latin typeface="Palatino Linotype" panose="02040502050505030304" pitchFamily="18" charset="0"/>
              </a:rPr>
              <a:t>); </a:t>
            </a:r>
          </a:p>
          <a:p>
            <a:pPr marL="457200" indent="-457200" algn="just" fontAlgn="base">
              <a:spcAft>
                <a:spcPts val="0"/>
              </a:spcAft>
              <a:buFont typeface="+mj-lt"/>
              <a:buAutoNum type="arabicParenR"/>
            </a:pPr>
            <a:r>
              <a:rPr lang="ru-RU" sz="2400" dirty="0" smtClean="0">
                <a:latin typeface="Palatino Linotype" panose="02040502050505030304" pitchFamily="18" charset="0"/>
              </a:rPr>
              <a:t>макромолекулярные</a:t>
            </a:r>
            <a:r>
              <a:rPr lang="ru-RU" sz="2400" dirty="0">
                <a:latin typeface="Palatino Linotype" panose="02040502050505030304" pitchFamily="18" charset="0"/>
              </a:rPr>
              <a:t> </a:t>
            </a:r>
            <a:r>
              <a:rPr lang="ru-RU" sz="2400" dirty="0" smtClean="0">
                <a:latin typeface="Palatino Linotype" panose="02040502050505030304" pitchFamily="18" charset="0"/>
              </a:rPr>
              <a:t>пептиды.</a:t>
            </a:r>
            <a:r>
              <a:rPr lang="ru-RU" sz="2400" dirty="0">
                <a:latin typeface="Palatino Linotype" panose="02040502050505030304" pitchFamily="18" charset="0"/>
              </a:rPr>
              <a:t> </a:t>
            </a: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10351007" y="7128209"/>
            <a:ext cx="27325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rgbClr val="078877"/>
                </a:solidFill>
              </a:rPr>
              <a:t>7</a:t>
            </a:r>
            <a:endParaRPr lang="ru-RU" dirty="0">
              <a:solidFill>
                <a:srgbClr val="0788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68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1054</TotalTime>
  <Words>841</Words>
  <Application>Microsoft Office PowerPoint</Application>
  <PresentationFormat>Произвольный</PresentationFormat>
  <Paragraphs>174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3" baseType="lpstr">
      <vt:lpstr>Alegreya Sans</vt:lpstr>
      <vt:lpstr>Arial</vt:lpstr>
      <vt:lpstr>Calibri</vt:lpstr>
      <vt:lpstr>Calibri Light</vt:lpstr>
      <vt:lpstr>Palatino Linotype</vt:lpstr>
      <vt:lpstr>PT Sans</vt:lpstr>
      <vt:lpstr>Symbol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Обзор рейтингов вузов</dc:title>
  <dc:creator>Рафаэль Зейналлы</dc:creator>
  <cp:lastModifiedBy>MyPC</cp:lastModifiedBy>
  <cp:revision>127</cp:revision>
  <dcterms:created xsi:type="dcterms:W3CDTF">2020-07-13T07:57:52Z</dcterms:created>
  <dcterms:modified xsi:type="dcterms:W3CDTF">2022-09-10T10:38:33Z</dcterms:modified>
</cp:coreProperties>
</file>