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837"/>
    <a:srgbClr val="FFFFFF"/>
    <a:srgbClr val="EA1B35"/>
    <a:srgbClr val="E91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7937B7-218A-402A-A7C8-7EE2712BE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3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4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3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1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1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5091D5-F087-4D54-AC73-D3FAF08B022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99A5-01AA-4525-8C95-F764EE6B28B6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2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B9081-DFB1-45BF-A563-0F4AFA0F7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156" y="3215640"/>
            <a:ext cx="6147264" cy="757758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1F2837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</a:rPr>
              <a:t>Биоорганическая химия: биополимеры </a:t>
            </a:r>
            <a:r>
              <a:rPr lang="ru-RU" sz="2400" b="1" dirty="0" smtClean="0">
                <a:solidFill>
                  <a:srgbClr val="1F2837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</a:rPr>
              <a:t>и биорегуляторы. Алкалоиды: классификация, биологическая активность</a:t>
            </a:r>
            <a:r>
              <a:rPr lang="ru-RU" sz="2400" b="1" dirty="0">
                <a:solidFill>
                  <a:srgbClr val="1F2837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</a:rPr>
              <a:t>. </a:t>
            </a:r>
            <a:r>
              <a:rPr lang="ru-RU" sz="2400" b="1" dirty="0" smtClean="0">
                <a:solidFill>
                  <a:srgbClr val="1F2837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</a:rPr>
              <a:t>Омыляемые </a:t>
            </a:r>
            <a:r>
              <a:rPr lang="ru-RU" sz="2400" b="1" dirty="0">
                <a:solidFill>
                  <a:srgbClr val="1F2837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</a:rPr>
              <a:t>и </a:t>
            </a:r>
            <a:r>
              <a:rPr lang="ru-RU" sz="2400" b="1" dirty="0" err="1" smtClean="0">
                <a:solidFill>
                  <a:srgbClr val="1F2837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</a:rPr>
              <a:t>неомыляемые</a:t>
            </a:r>
            <a:r>
              <a:rPr lang="ru-RU" sz="2400" b="1" dirty="0" smtClean="0">
                <a:solidFill>
                  <a:srgbClr val="1F2837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</a:rPr>
              <a:t> </a:t>
            </a:r>
            <a:r>
              <a:rPr lang="ru-RU" sz="2400" b="1" dirty="0">
                <a:solidFill>
                  <a:srgbClr val="1F2837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</a:rPr>
              <a:t>липиды. </a:t>
            </a:r>
            <a:r>
              <a:rPr lang="ru-RU" sz="2400" b="1" dirty="0" smtClean="0">
                <a:solidFill>
                  <a:srgbClr val="1F2837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</a:rPr>
              <a:t>Витамины.</a:t>
            </a:r>
            <a:endParaRPr lang="en-US" sz="2400" b="1" dirty="0">
              <a:solidFill>
                <a:srgbClr val="1F2837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C1A1AB-EF45-469E-AD40-3A2E57DF5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576" y="5574233"/>
            <a:ext cx="6858000" cy="407467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1F2837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</a:rPr>
              <a:t>Доцент кафедры химии, к.х.н., </a:t>
            </a:r>
            <a:r>
              <a:rPr lang="ru-RU" b="1" dirty="0" err="1" smtClean="0">
                <a:solidFill>
                  <a:srgbClr val="1F2837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</a:rPr>
              <a:t>Танкабекян</a:t>
            </a:r>
            <a:r>
              <a:rPr lang="ru-RU" b="1" dirty="0" smtClean="0">
                <a:solidFill>
                  <a:srgbClr val="1F2837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</a:rPr>
              <a:t> Н.А.</a:t>
            </a:r>
            <a:endParaRPr lang="en-US" b="1" dirty="0">
              <a:solidFill>
                <a:srgbClr val="1F2837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089" y="565265"/>
            <a:ext cx="8071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Palatino Linotype" panose="02040502050505030304" pitchFamily="18" charset="0"/>
              </a:rPr>
              <a:t>Сложные липиды – фосфолипиды, </a:t>
            </a:r>
            <a:r>
              <a:rPr lang="ru-RU" sz="2400" b="1" dirty="0" smtClean="0">
                <a:latin typeface="Palatino Linotype" panose="02040502050505030304" pitchFamily="18" charset="0"/>
              </a:rPr>
              <a:t>гликолипиды</a:t>
            </a:r>
            <a:r>
              <a:rPr lang="ru-RU" sz="2400" b="1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695" y="1458299"/>
            <a:ext cx="86202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Фосфолипиды</a:t>
            </a:r>
            <a:r>
              <a:rPr lang="ru-RU" sz="2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представляют собой сложные эфиры многоатомных спиртов глицерина или </a:t>
            </a:r>
            <a:r>
              <a:rPr lang="ru-RU" sz="20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сфингозина</a:t>
            </a:r>
            <a:r>
              <a:rPr lang="ru-RU" sz="2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с высшими жирными кислотами и фосфорной кислотой. В состав фосфолипидов входят также азотсодержащие соединения: холин, </a:t>
            </a:r>
            <a:r>
              <a:rPr lang="ru-RU" sz="20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этаноламин</a:t>
            </a:r>
            <a:r>
              <a:rPr lang="ru-RU" sz="2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или </a:t>
            </a:r>
            <a:r>
              <a:rPr lang="ru-RU" sz="20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серин</a:t>
            </a:r>
            <a:r>
              <a:rPr lang="ru-RU" sz="2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Фосфолипиды две </a:t>
            </a:r>
            <a:r>
              <a:rPr lang="ru-RU" sz="2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группы: </a:t>
            </a:r>
            <a:endParaRPr lang="ru-RU" sz="2000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720000" indent="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глицерофосфолипиды</a:t>
            </a:r>
            <a:r>
              <a:rPr lang="ru-RU" sz="2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; </a:t>
            </a:r>
          </a:p>
          <a:p>
            <a:pPr marL="720000" indent="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сфингофосфолипиды</a:t>
            </a:r>
            <a:r>
              <a:rPr lang="ru-RU" sz="2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. </a:t>
            </a:r>
            <a:endParaRPr lang="ru-RU" sz="2000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en-US" sz="2000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Интересно! </a:t>
            </a:r>
            <a:r>
              <a:rPr lang="ru-RU" sz="2000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Глицерофосфолипиды</a:t>
            </a:r>
            <a:r>
              <a:rPr lang="ru-RU" sz="2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(или </a:t>
            </a:r>
            <a:r>
              <a:rPr lang="ru-RU" sz="20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фосфоглицериды</a:t>
            </a:r>
            <a:r>
              <a:rPr lang="ru-RU" sz="2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, или </a:t>
            </a:r>
            <a:r>
              <a:rPr lang="ru-RU" sz="20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фосфатиды</a:t>
            </a:r>
            <a:r>
              <a:rPr lang="ru-RU" sz="2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 широко распространены в растениях, животных и микроорганизмах. Они содержатся во всех тканях и клетках организма. Особенно велико их содержание в клетках нервной ткани. </a:t>
            </a:r>
            <a:r>
              <a:rPr lang="ru-RU" sz="20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Глицерофосфолипиды</a:t>
            </a:r>
            <a:r>
              <a:rPr lang="ru-RU" sz="2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являются главными липидными компонентами клеточных мембран</a:t>
            </a:r>
            <a:r>
              <a:rPr lang="ru-RU" sz="2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954440" y="490353"/>
            <a:ext cx="603711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Глицерофосфолипиды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подразделяют на: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  <a:p>
            <a:pPr marL="720000" indent="-342900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err="1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фосфатидилсерины</a:t>
            </a:r>
            <a:r>
              <a:rPr lang="ru-RU" sz="2000" b="1" dirty="0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</a:t>
            </a:r>
            <a:r>
              <a:rPr lang="ru-RU" sz="2000" b="1" dirty="0" err="1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серинкефалины</a:t>
            </a:r>
            <a:r>
              <a:rPr lang="ru-RU" sz="2000" b="1" dirty="0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);</a:t>
            </a:r>
          </a:p>
          <a:p>
            <a:pPr marL="720000" indent="-342900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err="1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фосфатидилэтаноламины</a:t>
            </a:r>
            <a:r>
              <a:rPr lang="ru-RU" sz="2000" b="1" dirty="0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</a:t>
            </a:r>
            <a:r>
              <a:rPr lang="ru-RU" sz="2000" b="1" dirty="0" err="1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кефалины</a:t>
            </a:r>
            <a:r>
              <a:rPr lang="ru-RU" sz="2000" b="1" dirty="0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);</a:t>
            </a:r>
          </a:p>
          <a:p>
            <a:pPr marL="720000" indent="-342900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фосфатидилхолины</a:t>
            </a:r>
            <a:r>
              <a:rPr lang="ru-RU" sz="20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(лецитины</a:t>
            </a:r>
            <a:r>
              <a:rPr lang="ru-RU" sz="2000" b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).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17" name="Надпись 2"/>
          <p:cNvSpPr txBox="1">
            <a:spLocks noChangeArrowheads="1"/>
          </p:cNvSpPr>
          <p:nvPr/>
        </p:nvSpPr>
        <p:spPr bwMode="auto">
          <a:xfrm>
            <a:off x="-800923" y="2657577"/>
            <a:ext cx="5454015" cy="18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O                 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||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O                  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O — C — R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||                   |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R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C — O — HC                  O                            NH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|                   ||                             |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O —P — O — 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CH — COO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|               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O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Фосфатидилсерин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серинкефалины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Надпись 2"/>
          <p:cNvSpPr txBox="1">
            <a:spLocks noChangeArrowheads="1"/>
          </p:cNvSpPr>
          <p:nvPr/>
        </p:nvSpPr>
        <p:spPr bwMode="auto">
          <a:xfrm>
            <a:off x="3725487" y="3888837"/>
            <a:ext cx="5593080" cy="178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O                 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||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O                  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O — C — R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||                   |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R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C — O — HC                  O                              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|                   ||                             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O —P — O — 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|               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O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Фосфатидилэтаноламин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коламинкефалин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90" name="Picture 18" descr="https://agis.by/image/cache/catalog/banner/poisksotrudnika-4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6" y="823215"/>
            <a:ext cx="2341314" cy="131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-800923" y="4787286"/>
            <a:ext cx="616648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O                 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||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O                  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O — C — R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||                   |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R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C — O — HC                   O             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|                    ||                             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O —P — O — 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2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12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2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|               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O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Фосфатидилхолин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лецитины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077" y="573790"/>
            <a:ext cx="80965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Внимание! </a:t>
            </a: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распространенные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глицерофосфолипиды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– это лецитины. Они содержатся во всех клетках, преимущественно в биологических мембранах, участвуя в процессах переноса через них различных веществ.</a:t>
            </a:r>
            <a:endParaRPr lang="ru-RU" sz="1400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Важно!</a:t>
            </a:r>
            <a:r>
              <a:rPr lang="ru-RU" i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состав некоторых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глицерофосфолипидов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вместо азотсодержащих соединений входит не содержащий азота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шестиуглеродный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циклический спирт инозит, называемый также </a:t>
            </a:r>
            <a:r>
              <a:rPr lang="ru-RU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инозитолом.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Эти липиды называются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фосфатидилинозитолами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46" y="3990110"/>
            <a:ext cx="6882456" cy="26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3658" y="0"/>
            <a:ext cx="74398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Плазмогены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Основными подклассами </a:t>
            </a:r>
            <a:r>
              <a:rPr lang="ru-RU" sz="20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плазмалогенов</a:t>
            </a:r>
            <a:r>
              <a:rPr lang="ru-RU" sz="2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являются </a:t>
            </a:r>
            <a:endParaRPr lang="ru-RU" sz="2000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720000" indent="3600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фосфатидальхолины</a:t>
            </a:r>
            <a:r>
              <a:rPr lang="ru-RU" sz="2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, </a:t>
            </a:r>
            <a:endParaRPr lang="ru-RU" sz="2000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720000" indent="3600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фосфатидальэтаноламины</a:t>
            </a:r>
            <a:r>
              <a:rPr lang="ru-RU" sz="2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, </a:t>
            </a:r>
          </a:p>
          <a:p>
            <a:pPr marL="720000" indent="3600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фосфатидальсерины</a:t>
            </a:r>
            <a:r>
              <a:rPr lang="ru-RU" sz="2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6722" t="25364" r="13607" b="13982"/>
          <a:stretch/>
        </p:blipFill>
        <p:spPr bwMode="auto">
          <a:xfrm>
            <a:off x="1897985" y="3075709"/>
            <a:ext cx="6497869" cy="3283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s://images.stopgame.ru/blogs/2018/07/29/5wgu0_m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5811"/>
            <a:ext cx="2788937" cy="228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785" y="239265"/>
            <a:ext cx="3652404" cy="53522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Palatino Linotype" panose="02040502050505030304" pitchFamily="18" charset="0"/>
              </a:rPr>
              <a:t>Сфинголипиды</a:t>
            </a:r>
            <a:r>
              <a:rPr lang="ru-RU" sz="3200" b="1" dirty="0">
                <a:latin typeface="Palatino Linotype" panose="0204050205050503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4056" y="724839"/>
            <a:ext cx="71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Сфингозины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встречаются в составе двух типов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сфинголипидов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−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церамидов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сфингомиелинов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66280" y="3193468"/>
            <a:ext cx="9094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Гликолипиды.</a:t>
            </a:r>
            <a:r>
              <a:rPr lang="ru-RU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Гликолипиды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— сложные липиды, содержащие углеводный фрагмент. </a:t>
            </a:r>
            <a:endParaRPr lang="ru-RU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i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В </a:t>
            </a:r>
            <a:r>
              <a:rPr lang="ru-RU" i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животных тканях гликолипиды представлены в основном </a:t>
            </a:r>
            <a:r>
              <a:rPr lang="ru-RU" i="1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гликосфинголипидами</a:t>
            </a:r>
            <a:r>
              <a:rPr lang="ru-RU" i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ru-RU" sz="1400" i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558635" y="4209250"/>
            <a:ext cx="5644343" cy="2593571"/>
            <a:chOff x="0" y="0"/>
            <a:chExt cx="5741035" cy="3009267"/>
          </a:xfrm>
        </p:grpSpPr>
        <p:sp>
          <p:nvSpPr>
            <p:cNvPr id="8" name="Надпись 2"/>
            <p:cNvSpPr txBox="1">
              <a:spLocks noChangeArrowheads="1"/>
            </p:cNvSpPr>
            <p:nvPr/>
          </p:nvSpPr>
          <p:spPr bwMode="auto">
            <a:xfrm>
              <a:off x="1619250" y="1666875"/>
              <a:ext cx="164465" cy="23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>
                  <a:solidFill>
                    <a:srgbClr val="1F283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endParaRPr lang="ru-RU" sz="1100">
                <a:solidFill>
                  <a:srgbClr val="1F28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0" y="0"/>
              <a:ext cx="5741035" cy="3009267"/>
              <a:chOff x="0" y="0"/>
              <a:chExt cx="5741035" cy="3009267"/>
            </a:xfrm>
          </p:grpSpPr>
          <p:sp>
            <p:nvSpPr>
              <p:cNvPr id="10" name="Надпись 2"/>
              <p:cNvSpPr txBox="1">
                <a:spLocks noChangeArrowheads="1"/>
              </p:cNvSpPr>
              <p:nvPr/>
            </p:nvSpPr>
            <p:spPr bwMode="auto">
              <a:xfrm>
                <a:off x="1781175" y="1495425"/>
                <a:ext cx="288290" cy="231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>
                    <a:solidFill>
                      <a:srgbClr val="1F2837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OR</a:t>
                </a:r>
                <a:endParaRPr lang="ru-RU" sz="1100">
                  <a:solidFill>
                    <a:srgbClr val="1F283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0" y="0"/>
                <a:ext cx="5741035" cy="3009267"/>
                <a:chOff x="0" y="0"/>
                <a:chExt cx="5741035" cy="3009267"/>
              </a:xfrm>
            </p:grpSpPr>
            <p:sp>
              <p:nvSpPr>
                <p:cNvPr id="1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2381250" y="1466850"/>
                  <a:ext cx="164465" cy="231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400">
                      <a:solidFill>
                        <a:srgbClr val="1F2837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</a:t>
                  </a:r>
                  <a:endParaRPr lang="ru-RU" sz="1100">
                    <a:solidFill>
                      <a:srgbClr val="1F2837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13" name="Группа 12"/>
                <p:cNvGrpSpPr/>
                <p:nvPr/>
              </p:nvGrpSpPr>
              <p:grpSpPr>
                <a:xfrm>
                  <a:off x="0" y="0"/>
                  <a:ext cx="5741035" cy="3009267"/>
                  <a:chOff x="0" y="0"/>
                  <a:chExt cx="5741035" cy="3009325"/>
                </a:xfrm>
              </p:grpSpPr>
              <p:grpSp>
                <p:nvGrpSpPr>
                  <p:cNvPr id="14" name="Группа 13"/>
                  <p:cNvGrpSpPr/>
                  <p:nvPr/>
                </p:nvGrpSpPr>
                <p:grpSpPr>
                  <a:xfrm>
                    <a:off x="0" y="0"/>
                    <a:ext cx="5741035" cy="1612131"/>
                    <a:chOff x="0" y="0"/>
                    <a:chExt cx="5741582" cy="1612648"/>
                  </a:xfrm>
                </p:grpSpPr>
                <p:sp>
                  <p:nvSpPr>
                    <p:cNvPr id="25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255181"/>
                      <a:ext cx="5741582" cy="13574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O</a:t>
                      </a:r>
                      <a:endParaRPr lang="ru-RU" sz="1100" dirty="0">
                        <a:solidFill>
                          <a:srgbClr val="1F283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||</a:t>
                      </a:r>
                      <a:endParaRPr lang="ru-RU" sz="1100" dirty="0">
                        <a:solidFill>
                          <a:srgbClr val="1F283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en-US" sz="1400" baseline="-250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(CH</a:t>
                      </a:r>
                      <a:r>
                        <a:rPr lang="en-US" sz="1400" baseline="-250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1400" baseline="-250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r>
                        <a:rPr lang="en-US" sz="14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CH = CH – CH – CH – NH – C – CH(OH) –(CH</a:t>
                      </a:r>
                      <a:r>
                        <a:rPr lang="en-US" sz="1400" baseline="-250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1400" baseline="-250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r>
                        <a:rPr lang="en-US" sz="14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CH</a:t>
                      </a:r>
                      <a:r>
                        <a:rPr lang="en-US" sz="1400" baseline="-250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rgbClr val="1F283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|         |</a:t>
                      </a:r>
                      <a:endParaRPr lang="ru-RU" sz="1100" dirty="0">
                        <a:solidFill>
                          <a:srgbClr val="1F283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OH    CH</a:t>
                      </a:r>
                      <a:r>
                        <a:rPr lang="en-US" sz="1400" baseline="-250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rgbClr val="1F283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|</a:t>
                      </a:r>
                      <a:endParaRPr lang="ru-RU" sz="1100" dirty="0">
                        <a:solidFill>
                          <a:srgbClr val="1F283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O</a:t>
                      </a:r>
                      <a:endParaRPr lang="ru-RU" sz="1100" dirty="0">
                        <a:solidFill>
                          <a:srgbClr val="1F283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" name="Левая фигурная скобка 25"/>
                    <p:cNvSpPr/>
                    <p:nvPr/>
                  </p:nvSpPr>
                  <p:spPr>
                    <a:xfrm rot="5400000">
                      <a:off x="1536405" y="-1164266"/>
                      <a:ext cx="307342" cy="3182228"/>
                    </a:xfrm>
                    <a:prstGeom prst="leftBrac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>
                        <a:solidFill>
                          <a:srgbClr val="1F2837"/>
                        </a:solidFill>
                      </a:endParaRPr>
                    </a:p>
                  </p:txBody>
                </p:sp>
                <p:sp>
                  <p:nvSpPr>
                    <p:cNvPr id="27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0214" y="0"/>
                      <a:ext cx="1031358" cy="3083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сфингозин</a:t>
                      </a:r>
                      <a:endParaRPr lang="ru-RU" sz="1100">
                        <a:solidFill>
                          <a:srgbClr val="1F283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" name="Левая фигурная скобка 27"/>
                    <p:cNvSpPr/>
                    <p:nvPr/>
                  </p:nvSpPr>
                  <p:spPr>
                    <a:xfrm rot="16200000">
                      <a:off x="4295554" y="-212651"/>
                      <a:ext cx="307340" cy="2222558"/>
                    </a:xfrm>
                    <a:prstGeom prst="leftBrac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>
                        <a:solidFill>
                          <a:srgbClr val="1F2837"/>
                        </a:solidFill>
                      </a:endParaRPr>
                    </a:p>
                  </p:txBody>
                </p:sp>
                <p:sp>
                  <p:nvSpPr>
                    <p:cNvPr id="29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98112" y="967562"/>
                      <a:ext cx="1924493" cy="357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цереброновая кислота</a:t>
                      </a:r>
                      <a:endParaRPr lang="ru-RU" sz="1100">
                        <a:solidFill>
                          <a:srgbClr val="1F283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5" name="Группа 14"/>
                  <p:cNvGrpSpPr/>
                  <p:nvPr/>
                </p:nvGrpSpPr>
                <p:grpSpPr>
                  <a:xfrm>
                    <a:off x="362310" y="808127"/>
                    <a:ext cx="4826371" cy="2201198"/>
                    <a:chOff x="0" y="-45888"/>
                    <a:chExt cx="4826371" cy="2201198"/>
                  </a:xfrm>
                </p:grpSpPr>
                <p:sp>
                  <p:nvSpPr>
                    <p:cNvPr id="16" name="Шестиугольник 15"/>
                    <p:cNvSpPr/>
                    <p:nvPr/>
                  </p:nvSpPr>
                  <p:spPr>
                    <a:xfrm>
                      <a:off x="1311215" y="327804"/>
                      <a:ext cx="969264" cy="693547"/>
                    </a:xfrm>
                    <a:prstGeom prst="hexagon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>
                        <a:solidFill>
                          <a:srgbClr val="1F2837"/>
                        </a:solidFill>
                      </a:endParaRPr>
                    </a:p>
                  </p:txBody>
                </p:sp>
                <p:cxnSp>
                  <p:nvCxnSpPr>
                    <p:cNvPr id="17" name="Прямая соединительная линия 16"/>
                    <p:cNvCxnSpPr/>
                    <p:nvPr/>
                  </p:nvCxnSpPr>
                  <p:spPr>
                    <a:xfrm>
                      <a:off x="2277373" y="517585"/>
                      <a:ext cx="0" cy="35306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Прямая соединительная линия 17"/>
                    <p:cNvCxnSpPr/>
                    <p:nvPr/>
                  </p:nvCxnSpPr>
                  <p:spPr>
                    <a:xfrm>
                      <a:off x="1311215" y="517585"/>
                      <a:ext cx="0" cy="35306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Прямая соединительная линия 18"/>
                    <p:cNvCxnSpPr/>
                    <p:nvPr/>
                  </p:nvCxnSpPr>
                  <p:spPr>
                    <a:xfrm>
                      <a:off x="1483743" y="163902"/>
                      <a:ext cx="0" cy="35306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Прямая соединительная линия 19"/>
                    <p:cNvCxnSpPr/>
                    <p:nvPr/>
                  </p:nvCxnSpPr>
                  <p:spPr>
                    <a:xfrm>
                      <a:off x="1483743" y="836762"/>
                      <a:ext cx="0" cy="35306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Прямая соединительная линия 20"/>
                    <p:cNvCxnSpPr/>
                    <p:nvPr/>
                  </p:nvCxnSpPr>
                  <p:spPr>
                    <a:xfrm>
                      <a:off x="2104845" y="836762"/>
                      <a:ext cx="0" cy="35306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Правая фигурная скобка 21"/>
                    <p:cNvSpPr/>
                    <p:nvPr/>
                  </p:nvSpPr>
                  <p:spPr>
                    <a:xfrm rot="10800000">
                      <a:off x="900945" y="-45888"/>
                      <a:ext cx="301450" cy="1406797"/>
                    </a:xfrm>
                    <a:prstGeom prst="rightBrac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>
                        <a:solidFill>
                          <a:srgbClr val="1F2837"/>
                        </a:solidFill>
                      </a:endParaRPr>
                    </a:p>
                  </p:txBody>
                </p:sp>
                <p:sp>
                  <p:nvSpPr>
                    <p:cNvPr id="23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534838"/>
                      <a:ext cx="1031240" cy="35711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28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галактоза</a:t>
                      </a:r>
                      <a:endParaRPr lang="ru-RU" sz="1100" dirty="0">
                        <a:solidFill>
                          <a:srgbClr val="1F283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4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5826" y="1492370"/>
                          <a:ext cx="4360545" cy="6629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smtClean="0">
                              <a:solidFill>
                                <a:srgbClr val="1F2837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Химическая структура цереброзида (</a:t>
                          </a:r>
                          <a:r>
                            <a:rPr lang="en-US" sz="1400">
                              <a:solidFill>
                                <a:srgbClr val="1F2837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</a:t>
                          </a:r>
                          <a:r>
                            <a:rPr lang="ru-RU" sz="1400">
                              <a:solidFill>
                                <a:srgbClr val="1F2837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400">
                              <a:solidFill>
                                <a:srgbClr val="1F2837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</a:t>
                          </a:r>
                          <a:r>
                            <a:rPr lang="ru-RU" sz="1400">
                              <a:solidFill>
                                <a:srgbClr val="1F2837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 и сульфата цереброзида 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1F283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1400">
                                      <a:solidFill>
                                        <a:srgbClr val="1F2837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m:t>SO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sz="1400">
                                      <a:solidFill>
                                        <a:srgbClr val="1F2837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ru-RU" sz="1400">
                                      <a:solidFill>
                                        <a:srgbClr val="1F2837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1400" i="1">
                                      <a:solidFill>
                                        <a:srgbClr val="1F2837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400">
                              <a:solidFill>
                                <a:srgbClr val="1F2837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ru-RU" sz="1100">
                            <a:solidFill>
                              <a:srgbClr val="1F2837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4" name="Надпись 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65826" y="1492370"/>
                          <a:ext cx="4360545" cy="662940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t="-1064" b="-11702"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</p:grpSp>
      <p:pic>
        <p:nvPicPr>
          <p:cNvPr id="12290" name="Picture 2" descr="https://lifelib.info/biochemistry/biochemistry_4/biochemistry_4.files/image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69" y="1306286"/>
            <a:ext cx="8177348" cy="1998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6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9922" y="-5718"/>
            <a:ext cx="47878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Неомыляемые</a:t>
            </a:r>
            <a:r>
              <a:rPr lang="ru-RU" sz="28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липиды</a:t>
            </a:r>
            <a:endParaRPr lang="ru-RU" sz="28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890" y="648771"/>
            <a:ext cx="8262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Неомыляемые</a:t>
            </a:r>
            <a:r>
              <a:rPr lang="ru-RU" sz="16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липиды </a:t>
            </a:r>
            <a:r>
              <a:rPr lang="ru-RU" sz="16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представляют собой группу нейтральных веществ, которую можно разделить, сообразуясь с особенностями структуры, на </a:t>
            </a:r>
            <a:r>
              <a:rPr lang="ru-RU" sz="16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терпеноиды</a:t>
            </a:r>
            <a:r>
              <a:rPr lang="ru-RU" sz="16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и стероиды.</a:t>
            </a:r>
            <a:endParaRPr lang="ru-RU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890" y="1768855"/>
            <a:ext cx="8262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Терпеноиды</a:t>
            </a:r>
            <a:r>
              <a:rPr lang="ru-RU" sz="16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- </a:t>
            </a:r>
            <a:r>
              <a:rPr lang="ru-RU" sz="16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ненасыщенные углеводороды и их разнообразные функциональные производные, отличительной чертой которых является наличие повторяющихся звеньев со скелетом изопрена (2-метилбутадиена-1,3).</a:t>
            </a:r>
            <a:endParaRPr lang="ru-RU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4676824"/>
            <a:ext cx="4227573" cy="2141878"/>
            <a:chOff x="0" y="0"/>
            <a:chExt cx="4377055" cy="224098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0"/>
              <a:ext cx="4377055" cy="1945329"/>
              <a:chOff x="0" y="0"/>
              <a:chExt cx="4377055" cy="1945329"/>
            </a:xfrm>
          </p:grpSpPr>
          <p:sp>
            <p:nvSpPr>
              <p:cNvPr id="10" name="Надпись 2"/>
              <p:cNvSpPr txBox="1">
                <a:spLocks noChangeArrowheads="1"/>
              </p:cNvSpPr>
              <p:nvPr/>
            </p:nvSpPr>
            <p:spPr bwMode="auto">
              <a:xfrm>
                <a:off x="1517515" y="0"/>
                <a:ext cx="1371600" cy="505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изопреновые</a:t>
                </a:r>
                <a:r>
                  <a:rPr lang="ru-RU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звенья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1021404"/>
                <a:ext cx="4377055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CH</a:t>
                </a:r>
                <a:r>
                  <a:rPr lang="en-US" sz="14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CH</a:t>
                </a:r>
                <a:r>
                  <a:rPr lang="en-US" sz="14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4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</a:t>
                </a:r>
                <a:r>
                  <a:rPr lang="en-US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                                             ||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sz="14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 — C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═ CH — CH</a:t>
                </a:r>
                <a:r>
                  <a:rPr lang="en-US" sz="14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— CH</a:t>
                </a:r>
                <a:r>
                  <a:rPr lang="en-US" sz="14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— C — CH ═ CH</a:t>
                </a:r>
                <a:r>
                  <a:rPr lang="en-US" sz="14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75098" y="924128"/>
                <a:ext cx="1945221" cy="1021080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276273" y="924128"/>
                <a:ext cx="1945221" cy="1021080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4" name="Прямая со стрелкой 13"/>
              <p:cNvCxnSpPr/>
              <p:nvPr/>
            </p:nvCxnSpPr>
            <p:spPr>
              <a:xfrm flipH="1">
                <a:off x="1079771" y="321013"/>
                <a:ext cx="758757" cy="55447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2558375" y="321013"/>
                <a:ext cx="758757" cy="55447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Надпись 2"/>
            <p:cNvSpPr txBox="1">
              <a:spLocks noChangeArrowheads="1"/>
            </p:cNvSpPr>
            <p:nvPr/>
          </p:nvSpPr>
          <p:spPr bwMode="auto">
            <a:xfrm>
              <a:off x="1517515" y="1935547"/>
              <a:ext cx="1371599" cy="305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мирцен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790447" y="3001477"/>
            <a:ext cx="5931504" cy="2345635"/>
            <a:chOff x="0" y="0"/>
            <a:chExt cx="5953125" cy="228294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0"/>
              <a:ext cx="4376589" cy="1945595"/>
              <a:chOff x="-958269" y="0"/>
              <a:chExt cx="4377055" cy="1945653"/>
            </a:xfrm>
          </p:grpSpPr>
          <p:sp>
            <p:nvSpPr>
              <p:cNvPr id="40" name="Надпись 2"/>
              <p:cNvSpPr txBox="1">
                <a:spLocks noChangeArrowheads="1"/>
              </p:cNvSpPr>
              <p:nvPr/>
            </p:nvSpPr>
            <p:spPr bwMode="auto">
              <a:xfrm>
                <a:off x="1517515" y="0"/>
                <a:ext cx="1371600" cy="505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изопреновые звенья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" name="Надпись 2"/>
              <p:cNvSpPr txBox="1">
                <a:spLocks noChangeArrowheads="1"/>
              </p:cNvSpPr>
              <p:nvPr/>
            </p:nvSpPr>
            <p:spPr bwMode="auto">
              <a:xfrm>
                <a:off x="-958269" y="1021728"/>
                <a:ext cx="4377055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1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CH</a:t>
                </a:r>
                <a:r>
                  <a:rPr lang="en-US" sz="1100" b="1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z="11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CH</a:t>
                </a:r>
                <a:r>
                  <a:rPr lang="en-US" sz="1100" b="1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100" b="1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</a:t>
                </a:r>
                <a:r>
                  <a:rPr lang="en-US" sz="11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                                             ||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1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sz="1100" b="1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z="11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 — C</a:t>
                </a: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1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═ CH — CH</a:t>
                </a:r>
                <a:r>
                  <a:rPr lang="en-US" sz="1100" b="1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1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— CH</a:t>
                </a:r>
                <a:r>
                  <a:rPr lang="en-US" sz="1100" b="1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1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— C ═ CH — CH</a:t>
                </a:r>
                <a:r>
                  <a:rPr lang="en-US" sz="1100" b="1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1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OH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-923817" y="1002297"/>
                <a:ext cx="1556425" cy="709821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720259" y="1011894"/>
                <a:ext cx="1711965" cy="700211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4" name="Прямая со стрелкой 43"/>
              <p:cNvCxnSpPr/>
              <p:nvPr/>
            </p:nvCxnSpPr>
            <p:spPr>
              <a:xfrm flipH="1">
                <a:off x="-262337" y="320915"/>
                <a:ext cx="2100808" cy="622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 flipH="1">
                <a:off x="1430228" y="320817"/>
                <a:ext cx="408185" cy="62221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Надпись 2"/>
            <p:cNvSpPr txBox="1">
              <a:spLocks noChangeArrowheads="1"/>
            </p:cNvSpPr>
            <p:nvPr/>
          </p:nvSpPr>
          <p:spPr bwMode="auto">
            <a:xfrm>
              <a:off x="2819418" y="1978144"/>
              <a:ext cx="137081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гераниол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3590543" y="1019175"/>
              <a:ext cx="1819081" cy="638175"/>
              <a:chOff x="0" y="0"/>
              <a:chExt cx="2066290" cy="638175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0" y="323850"/>
                <a:ext cx="1770433" cy="301557"/>
                <a:chOff x="0" y="0"/>
                <a:chExt cx="2509735" cy="389105"/>
              </a:xfrm>
            </p:grpSpPr>
            <p:grpSp>
              <p:nvGrpSpPr>
                <p:cNvPr id="31" name="Группа 30"/>
                <p:cNvGrpSpPr/>
                <p:nvPr/>
              </p:nvGrpSpPr>
              <p:grpSpPr>
                <a:xfrm>
                  <a:off x="0" y="0"/>
                  <a:ext cx="836578" cy="379378"/>
                  <a:chOff x="0" y="0"/>
                  <a:chExt cx="836578" cy="379378"/>
                </a:xfrm>
              </p:grpSpPr>
              <p:cxnSp>
                <p:nvCxnSpPr>
                  <p:cNvPr id="38" name="Прямая соединительная линия 37"/>
                  <p:cNvCxnSpPr/>
                  <p:nvPr/>
                </p:nvCxnSpPr>
                <p:spPr>
                  <a:xfrm flipV="1">
                    <a:off x="0" y="0"/>
                    <a:ext cx="418289" cy="36965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единительная линия 38"/>
                  <p:cNvCxnSpPr/>
                  <p:nvPr/>
                </p:nvCxnSpPr>
                <p:spPr>
                  <a:xfrm flipH="1" flipV="1">
                    <a:off x="418289" y="9727"/>
                    <a:ext cx="418289" cy="36965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Группа 31"/>
                <p:cNvGrpSpPr/>
                <p:nvPr/>
              </p:nvGrpSpPr>
              <p:grpSpPr>
                <a:xfrm>
                  <a:off x="836578" y="9727"/>
                  <a:ext cx="836578" cy="379378"/>
                  <a:chOff x="0" y="0"/>
                  <a:chExt cx="836578" cy="379378"/>
                </a:xfrm>
              </p:grpSpPr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flipV="1">
                    <a:off x="0" y="0"/>
                    <a:ext cx="418289" cy="36965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flipH="1" flipV="1">
                    <a:off x="418289" y="9727"/>
                    <a:ext cx="418289" cy="36965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Группа 32"/>
                <p:cNvGrpSpPr/>
                <p:nvPr/>
              </p:nvGrpSpPr>
              <p:grpSpPr>
                <a:xfrm>
                  <a:off x="1673157" y="9727"/>
                  <a:ext cx="836578" cy="379378"/>
                  <a:chOff x="0" y="0"/>
                  <a:chExt cx="836578" cy="379378"/>
                </a:xfrm>
              </p:grpSpPr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 flipV="1">
                    <a:off x="0" y="0"/>
                    <a:ext cx="418289" cy="36965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flipH="1" flipV="1">
                    <a:off x="418289" y="9727"/>
                    <a:ext cx="418289" cy="36965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1771650" y="352425"/>
                <a:ext cx="294640" cy="2857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295275" y="0"/>
                <a:ext cx="0" cy="3286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1476375" y="9525"/>
                <a:ext cx="0" cy="3286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352425" y="323850"/>
                <a:ext cx="237487" cy="237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533525" y="342900"/>
                <a:ext cx="236855" cy="2374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Скругленный прямоугольник 19"/>
            <p:cNvSpPr/>
            <p:nvPr/>
          </p:nvSpPr>
          <p:spPr>
            <a:xfrm>
              <a:off x="3504827" y="942975"/>
              <a:ext cx="961923" cy="77597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533417" y="942975"/>
              <a:ext cx="1400026" cy="77597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" name="Надпись 2"/>
            <p:cNvSpPr txBox="1">
              <a:spLocks noChangeArrowheads="1"/>
            </p:cNvSpPr>
            <p:nvPr/>
          </p:nvSpPr>
          <p:spPr bwMode="auto">
            <a:xfrm>
              <a:off x="5266764" y="1190625"/>
              <a:ext cx="686361" cy="26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</a:t>
              </a:r>
              <a:r>
                <a:rPr lang="en-US" sz="11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n-US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OH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3504827" y="314325"/>
              <a:ext cx="1763842" cy="56197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3504827" y="314325"/>
              <a:ext cx="476199" cy="56197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6" name="Рисунок 4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01" t="28221" r="22917" b="15337"/>
          <a:stretch/>
        </p:blipFill>
        <p:spPr bwMode="auto">
          <a:xfrm>
            <a:off x="5063789" y="5402085"/>
            <a:ext cx="2468880" cy="1414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45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999" y="770095"/>
            <a:ext cx="8733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	Наибольший </a:t>
            </a:r>
            <a:r>
              <a:rPr lang="ru-RU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интерес представляют </a:t>
            </a:r>
            <a:r>
              <a:rPr lang="ru-RU" sz="2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тетратерпены</a:t>
            </a:r>
            <a:r>
              <a:rPr lang="ru-RU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α- и β-каротины (С</a:t>
            </a:r>
            <a:r>
              <a:rPr lang="ru-RU" sz="2400" baseline="-25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40</a:t>
            </a:r>
            <a:r>
              <a:rPr lang="ru-RU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aseline="-25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56</a:t>
            </a:r>
            <a:r>
              <a:rPr lang="ru-RU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 – представители большой группы </a:t>
            </a:r>
            <a:r>
              <a:rPr lang="ru-RU" sz="2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каротиноидов</a:t>
            </a:r>
            <a:r>
              <a:rPr lang="ru-RU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дитерпеновый</a:t>
            </a:r>
            <a:r>
              <a:rPr lang="ru-RU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спирт </a:t>
            </a:r>
            <a:r>
              <a:rPr lang="ru-RU" sz="2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ретинол</a:t>
            </a:r>
            <a:r>
              <a:rPr lang="ru-RU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– витамин А (С</a:t>
            </a:r>
            <a:r>
              <a:rPr lang="ru-RU" sz="2400" baseline="-25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20</a:t>
            </a:r>
            <a:r>
              <a:rPr lang="ru-RU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aseline="-25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29</a:t>
            </a:r>
            <a:r>
              <a:rPr lang="ru-RU" sz="2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ОН)</a:t>
            </a:r>
            <a:endParaRPr lang="ru-RU" sz="2400" dirty="0">
              <a:latin typeface="Palatino Linotype" panose="0204050205050503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122" t="28506" r="26122" b="19613"/>
          <a:stretch/>
        </p:blipFill>
        <p:spPr bwMode="auto">
          <a:xfrm>
            <a:off x="184603" y="2622307"/>
            <a:ext cx="6214472" cy="3795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6" name="Picture 6" descr="https://milalink.ru/uploads/posts/2022-02/1645509929_vitamin-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478" y="4997285"/>
            <a:ext cx="3204490" cy="18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7280" y="274012"/>
            <a:ext cx="75479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						Стероиды</a:t>
            </a:r>
            <a:r>
              <a:rPr lang="ru-RU" sz="28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. </a:t>
            </a:r>
            <a:endParaRPr lang="ru-RU" sz="2800" b="1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endParaRPr lang="ru-RU" b="1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r>
              <a:rPr lang="ru-RU" sz="2000" i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Вторая крупная группа соединений </a:t>
            </a:r>
            <a:r>
              <a:rPr lang="ru-RU" sz="2000" i="1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неомыляемых</a:t>
            </a:r>
            <a:r>
              <a:rPr lang="ru-RU" sz="2000" i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липидов</a:t>
            </a:r>
            <a:endParaRPr lang="ru-RU" sz="2000" i="1" dirty="0">
              <a:latin typeface="Palatino Linotype" panose="0204050205050503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86893" y="1492941"/>
            <a:ext cx="2362200" cy="1447798"/>
            <a:chOff x="-375228" y="-1"/>
            <a:chExt cx="2597378" cy="154177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375228" y="-1"/>
              <a:ext cx="2597378" cy="1541778"/>
              <a:chOff x="-375228" y="-1"/>
              <a:chExt cx="2597378" cy="1541778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-375228" y="-1"/>
                <a:ext cx="2597378" cy="1541778"/>
                <a:chOff x="-63470" y="361111"/>
                <a:chExt cx="2598135" cy="1541928"/>
              </a:xfrm>
            </p:grpSpPr>
            <p:sp>
              <p:nvSpPr>
                <p:cNvPr id="1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-63470" y="1457160"/>
                  <a:ext cx="2598135" cy="4458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стеран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(циклопентанпергидрофенантрена)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13" name="Группа 12"/>
                <p:cNvGrpSpPr/>
                <p:nvPr/>
              </p:nvGrpSpPr>
              <p:grpSpPr>
                <a:xfrm>
                  <a:off x="311887" y="361111"/>
                  <a:ext cx="1256479" cy="999688"/>
                  <a:chOff x="130912" y="189661"/>
                  <a:chExt cx="1256479" cy="999688"/>
                </a:xfrm>
              </p:grpSpPr>
              <p:sp>
                <p:nvSpPr>
                  <p:cNvPr id="14" name="Шестиугольник 13"/>
                  <p:cNvSpPr/>
                  <p:nvPr/>
                </p:nvSpPr>
                <p:spPr>
                  <a:xfrm rot="5400000">
                    <a:off x="101461" y="657615"/>
                    <a:ext cx="561185" cy="502284"/>
                  </a:xfrm>
                  <a:prstGeom prst="hexagon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" name="Шестиугольник 14"/>
                  <p:cNvSpPr/>
                  <p:nvPr/>
                </p:nvSpPr>
                <p:spPr>
                  <a:xfrm rot="5400000">
                    <a:off x="607512" y="655111"/>
                    <a:ext cx="558165" cy="504825"/>
                  </a:xfrm>
                  <a:prstGeom prst="hexagon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" name="Шестиугольник 15"/>
                  <p:cNvSpPr/>
                  <p:nvPr/>
                </p:nvSpPr>
                <p:spPr>
                  <a:xfrm rot="5400000">
                    <a:off x="851769" y="220458"/>
                    <a:ext cx="566420" cy="504825"/>
                  </a:xfrm>
                  <a:prstGeom prst="hexagon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Группа 8"/>
              <p:cNvGrpSpPr/>
              <p:nvPr/>
            </p:nvGrpSpPr>
            <p:grpSpPr>
              <a:xfrm>
                <a:off x="1247775" y="0"/>
                <a:ext cx="569231" cy="718066"/>
                <a:chOff x="0" y="0"/>
                <a:chExt cx="569231" cy="718066"/>
              </a:xfrm>
            </p:grpSpPr>
            <p:sp>
              <p:nvSpPr>
                <p:cNvPr id="10" name="Шестиугольник 9"/>
                <p:cNvSpPr/>
                <p:nvPr/>
              </p:nvSpPr>
              <p:spPr>
                <a:xfrm rot="5400000">
                  <a:off x="-30844" y="30844"/>
                  <a:ext cx="566339" cy="504651"/>
                </a:xfrm>
                <a:prstGeom prst="hexagon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256" y="452001"/>
                  <a:ext cx="561975" cy="2660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  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247775" y="448118"/>
              <a:ext cx="504651" cy="38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3613958" y="1492940"/>
            <a:ext cx="1717040" cy="1447798"/>
            <a:chOff x="0" y="-1"/>
            <a:chExt cx="1905016" cy="154177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0" y="-1"/>
              <a:ext cx="1905016" cy="1541778"/>
              <a:chOff x="-88029" y="-1"/>
              <a:chExt cx="1905035" cy="1541778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-88029" y="-1"/>
                <a:ext cx="1905035" cy="1541778"/>
                <a:chOff x="-88029" y="-1"/>
                <a:chExt cx="1905035" cy="1541778"/>
              </a:xfrm>
            </p:grpSpPr>
            <p:grpSp>
              <p:nvGrpSpPr>
                <p:cNvPr id="25" name="Группа 24"/>
                <p:cNvGrpSpPr/>
                <p:nvPr/>
              </p:nvGrpSpPr>
              <p:grpSpPr>
                <a:xfrm>
                  <a:off x="-88029" y="-1"/>
                  <a:ext cx="1905018" cy="1541778"/>
                  <a:chOff x="223812" y="361111"/>
                  <a:chExt cx="1905574" cy="1541928"/>
                </a:xfrm>
              </p:grpSpPr>
              <p:sp>
                <p:nvSpPr>
                  <p:cNvPr id="29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812" y="1457160"/>
                    <a:ext cx="1905574" cy="4458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принятые буквенные обозначения колец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0" name="Группа 29"/>
                  <p:cNvGrpSpPr/>
                  <p:nvPr/>
                </p:nvGrpSpPr>
                <p:grpSpPr>
                  <a:xfrm>
                    <a:off x="311887" y="361111"/>
                    <a:ext cx="1256479" cy="999688"/>
                    <a:chOff x="130912" y="189661"/>
                    <a:chExt cx="1256479" cy="999688"/>
                  </a:xfrm>
                </p:grpSpPr>
                <p:sp>
                  <p:nvSpPr>
                    <p:cNvPr id="31" name="Шестиугольник 30"/>
                    <p:cNvSpPr/>
                    <p:nvPr/>
                  </p:nvSpPr>
                  <p:spPr>
                    <a:xfrm rot="5400000">
                      <a:off x="101461" y="657615"/>
                      <a:ext cx="561185" cy="502284"/>
                    </a:xfrm>
                    <a:prstGeom prst="hexagon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" name="Шестиугольник 31"/>
                    <p:cNvSpPr/>
                    <p:nvPr/>
                  </p:nvSpPr>
                  <p:spPr>
                    <a:xfrm rot="5400000">
                      <a:off x="607512" y="655111"/>
                      <a:ext cx="558165" cy="504825"/>
                    </a:xfrm>
                    <a:prstGeom prst="hexagon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" name="Шестиугольник 32"/>
                    <p:cNvSpPr/>
                    <p:nvPr/>
                  </p:nvSpPr>
                  <p:spPr>
                    <a:xfrm rot="5400000">
                      <a:off x="851769" y="220458"/>
                      <a:ext cx="566420" cy="504825"/>
                    </a:xfrm>
                    <a:prstGeom prst="hexagon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247775" y="0"/>
                  <a:ext cx="569231" cy="718066"/>
                  <a:chOff x="0" y="0"/>
                  <a:chExt cx="569231" cy="718066"/>
                </a:xfrm>
              </p:grpSpPr>
              <p:sp>
                <p:nvSpPr>
                  <p:cNvPr id="27" name="Шестиугольник 26"/>
                  <p:cNvSpPr/>
                  <p:nvPr/>
                </p:nvSpPr>
                <p:spPr>
                  <a:xfrm rot="5400000">
                    <a:off x="-30844" y="30844"/>
                    <a:ext cx="566339" cy="504651"/>
                  </a:xfrm>
                  <a:prstGeom prst="hexagon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8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6" y="452001"/>
                    <a:ext cx="561975" cy="26606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  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1257300" y="452671"/>
                <a:ext cx="49912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85725" y="600075"/>
              <a:ext cx="504190" cy="372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714375" y="619125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Надпись 2"/>
            <p:cNvSpPr txBox="1">
              <a:spLocks noChangeArrowheads="1"/>
            </p:cNvSpPr>
            <p:nvPr/>
          </p:nvSpPr>
          <p:spPr bwMode="auto">
            <a:xfrm>
              <a:off x="933450" y="180975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Надпись 2"/>
            <p:cNvSpPr txBox="1">
              <a:spLocks noChangeArrowheads="1"/>
            </p:cNvSpPr>
            <p:nvPr/>
          </p:nvSpPr>
          <p:spPr bwMode="auto">
            <a:xfrm>
              <a:off x="1447800" y="171450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361863" y="1493831"/>
            <a:ext cx="1717040" cy="1447797"/>
            <a:chOff x="0" y="0"/>
            <a:chExt cx="1717040" cy="1447797"/>
          </a:xfrm>
        </p:grpSpPr>
        <p:sp>
          <p:nvSpPr>
            <p:cNvPr id="35" name="Надпись 2"/>
            <p:cNvSpPr txBox="1">
              <a:spLocks noChangeArrowheads="1"/>
            </p:cNvSpPr>
            <p:nvPr/>
          </p:nvSpPr>
          <p:spPr bwMode="auto">
            <a:xfrm>
              <a:off x="744096" y="91702"/>
              <a:ext cx="193675" cy="154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Надпись 2"/>
            <p:cNvSpPr txBox="1">
              <a:spLocks noChangeArrowheads="1"/>
            </p:cNvSpPr>
            <p:nvPr/>
          </p:nvSpPr>
          <p:spPr bwMode="auto">
            <a:xfrm>
              <a:off x="882959" y="10480"/>
              <a:ext cx="193884" cy="154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Надпись 2"/>
            <p:cNvSpPr txBox="1">
              <a:spLocks noChangeArrowheads="1"/>
            </p:cNvSpPr>
            <p:nvPr/>
          </p:nvSpPr>
          <p:spPr bwMode="auto">
            <a:xfrm>
              <a:off x="1034923" y="91702"/>
              <a:ext cx="193675" cy="154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13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Надпись 2"/>
            <p:cNvSpPr txBox="1">
              <a:spLocks noChangeArrowheads="1"/>
            </p:cNvSpPr>
            <p:nvPr/>
          </p:nvSpPr>
          <p:spPr bwMode="auto">
            <a:xfrm>
              <a:off x="1034923" y="288206"/>
              <a:ext cx="193675" cy="154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14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0" y="0"/>
              <a:ext cx="1717040" cy="1447797"/>
              <a:chOff x="0" y="0"/>
              <a:chExt cx="1717040" cy="1447797"/>
            </a:xfrm>
          </p:grpSpPr>
          <p:sp>
            <p:nvSpPr>
              <p:cNvPr id="40" name="Надпись 2"/>
              <p:cNvSpPr txBox="1">
                <a:spLocks noChangeArrowheads="1"/>
              </p:cNvSpPr>
              <p:nvPr/>
            </p:nvSpPr>
            <p:spPr bwMode="auto">
              <a:xfrm>
                <a:off x="1469852" y="256765"/>
                <a:ext cx="193675" cy="154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15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" name="Надпись 2"/>
              <p:cNvSpPr txBox="1">
                <a:spLocks noChangeArrowheads="1"/>
              </p:cNvSpPr>
              <p:nvPr/>
            </p:nvSpPr>
            <p:spPr bwMode="auto">
              <a:xfrm>
                <a:off x="1485572" y="86462"/>
                <a:ext cx="193675" cy="154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16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42" name="Группа 41"/>
              <p:cNvGrpSpPr/>
              <p:nvPr/>
            </p:nvGrpSpPr>
            <p:grpSpPr>
              <a:xfrm>
                <a:off x="0" y="0"/>
                <a:ext cx="1717040" cy="1447797"/>
                <a:chOff x="0" y="0"/>
                <a:chExt cx="1717040" cy="1447797"/>
              </a:xfrm>
            </p:grpSpPr>
            <p:grpSp>
              <p:nvGrpSpPr>
                <p:cNvPr id="43" name="Группа 42"/>
                <p:cNvGrpSpPr/>
                <p:nvPr/>
              </p:nvGrpSpPr>
              <p:grpSpPr>
                <a:xfrm>
                  <a:off x="0" y="0"/>
                  <a:ext cx="1717040" cy="1447797"/>
                  <a:chOff x="0" y="0"/>
                  <a:chExt cx="1717514" cy="1447797"/>
                </a:xfrm>
              </p:grpSpPr>
              <p:grpSp>
                <p:nvGrpSpPr>
                  <p:cNvPr id="46" name="Группа 45"/>
                  <p:cNvGrpSpPr/>
                  <p:nvPr/>
                </p:nvGrpSpPr>
                <p:grpSpPr>
                  <a:xfrm>
                    <a:off x="0" y="0"/>
                    <a:ext cx="1717514" cy="1447797"/>
                    <a:chOff x="0" y="0"/>
                    <a:chExt cx="1717514" cy="1447797"/>
                  </a:xfrm>
                </p:grpSpPr>
                <p:grpSp>
                  <p:nvGrpSpPr>
                    <p:cNvPr id="53" name="Группа 52"/>
                    <p:cNvGrpSpPr/>
                    <p:nvPr/>
                  </p:nvGrpSpPr>
                  <p:grpSpPr>
                    <a:xfrm>
                      <a:off x="0" y="0"/>
                      <a:ext cx="1717514" cy="1447797"/>
                      <a:chOff x="0" y="0"/>
                      <a:chExt cx="1905016" cy="1541777"/>
                    </a:xfrm>
                  </p:grpSpPr>
                  <p:grpSp>
                    <p:nvGrpSpPr>
                      <p:cNvPr id="58" name="Группа 57"/>
                      <p:cNvGrpSpPr/>
                      <p:nvPr/>
                    </p:nvGrpSpPr>
                    <p:grpSpPr>
                      <a:xfrm>
                        <a:off x="0" y="0"/>
                        <a:ext cx="1905016" cy="1541777"/>
                        <a:chOff x="-88029" y="0"/>
                        <a:chExt cx="1905035" cy="1541777"/>
                      </a:xfrm>
                    </p:grpSpPr>
                    <p:grpSp>
                      <p:nvGrpSpPr>
                        <p:cNvPr id="60" name="Группа 59"/>
                        <p:cNvGrpSpPr/>
                        <p:nvPr/>
                      </p:nvGrpSpPr>
                      <p:grpSpPr>
                        <a:xfrm>
                          <a:off x="-88029" y="0"/>
                          <a:ext cx="1905035" cy="1541777"/>
                          <a:chOff x="-88029" y="0"/>
                          <a:chExt cx="1905035" cy="1541777"/>
                        </a:xfrm>
                      </p:grpSpPr>
                      <p:grpSp>
                        <p:nvGrpSpPr>
                          <p:cNvPr id="62" name="Группа 61"/>
                          <p:cNvGrpSpPr/>
                          <p:nvPr/>
                        </p:nvGrpSpPr>
                        <p:grpSpPr>
                          <a:xfrm>
                            <a:off x="-88029" y="0"/>
                            <a:ext cx="1905018" cy="1541777"/>
                            <a:chOff x="223812" y="361112"/>
                            <a:chExt cx="1905574" cy="1541927"/>
                          </a:xfrm>
                        </p:grpSpPr>
                        <p:sp>
                          <p:nvSpPr>
                            <p:cNvPr id="66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3812" y="1457160"/>
                              <a:ext cx="1905574" cy="44587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ru-RU" sz="12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принятая нумерация атомов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67" name="Группа 66"/>
                            <p:cNvGrpSpPr/>
                            <p:nvPr/>
                          </p:nvGrpSpPr>
                          <p:grpSpPr>
                            <a:xfrm>
                              <a:off x="311887" y="361112"/>
                              <a:ext cx="1256479" cy="999687"/>
                              <a:chOff x="130912" y="189662"/>
                              <a:chExt cx="1256479" cy="999687"/>
                            </a:xfrm>
                          </p:grpSpPr>
                          <p:sp>
                            <p:nvSpPr>
                              <p:cNvPr id="68" name="Шестиугольник 67"/>
                              <p:cNvSpPr/>
                              <p:nvPr/>
                            </p:nvSpPr>
                            <p:spPr>
                              <a:xfrm rot="5400000">
                                <a:off x="101461" y="657615"/>
                                <a:ext cx="561185" cy="502284"/>
                              </a:xfrm>
                              <a:prstGeom prst="hexagon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69" name="Шестиугольник 68"/>
                              <p:cNvSpPr/>
                              <p:nvPr/>
                            </p:nvSpPr>
                            <p:spPr>
                              <a:xfrm rot="5400000">
                                <a:off x="607512" y="655111"/>
                                <a:ext cx="558165" cy="504825"/>
                              </a:xfrm>
                              <a:prstGeom prst="hexagon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0" name="Шестиугольник 69"/>
                              <p:cNvSpPr/>
                              <p:nvPr/>
                            </p:nvSpPr>
                            <p:spPr>
                              <a:xfrm rot="5400000">
                                <a:off x="851769" y="220459"/>
                                <a:ext cx="566420" cy="504825"/>
                              </a:xfrm>
                              <a:prstGeom prst="hexagon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63" name="Группа 62"/>
                          <p:cNvGrpSpPr/>
                          <p:nvPr/>
                        </p:nvGrpSpPr>
                        <p:grpSpPr>
                          <a:xfrm>
                            <a:off x="1247775" y="0"/>
                            <a:ext cx="569231" cy="725434"/>
                            <a:chOff x="0" y="0"/>
                            <a:chExt cx="569231" cy="725434"/>
                          </a:xfrm>
                        </p:grpSpPr>
                        <p:sp>
                          <p:nvSpPr>
                            <p:cNvPr id="64" name="Шестиугольник 63"/>
                            <p:cNvSpPr/>
                            <p:nvPr/>
                          </p:nvSpPr>
                          <p:spPr>
                            <a:xfrm rot="5400000">
                              <a:off x="-30844" y="30844"/>
                              <a:ext cx="566339" cy="504651"/>
                            </a:xfrm>
                            <a:prstGeom prst="hexagon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65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256" y="459369"/>
                              <a:ext cx="561975" cy="26606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   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</p:grpSp>
                    <p:cxnSp>
                      <p:nvCxnSpPr>
                        <p:cNvPr id="61" name="Прямая соединительная линия 60"/>
                        <p:cNvCxnSpPr/>
                        <p:nvPr/>
                      </p:nvCxnSpPr>
                      <p:spPr>
                        <a:xfrm>
                          <a:off x="1257300" y="448118"/>
                          <a:ext cx="499128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9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4597" y="435655"/>
                        <a:ext cx="129349" cy="1644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1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54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602" y="489950"/>
                      <a:ext cx="116205" cy="1543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5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5982" y="681215"/>
                      <a:ext cx="116205" cy="1543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6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6285" y="780777"/>
                      <a:ext cx="116205" cy="1543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7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589" y="696935"/>
                      <a:ext cx="116205" cy="1543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7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2175" y="780777"/>
                    <a:ext cx="115570" cy="1543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6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9859" y="699555"/>
                    <a:ext cx="115570" cy="1543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7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479" y="508291"/>
                    <a:ext cx="115570" cy="1543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8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0" name="Группа 49"/>
                  <p:cNvGrpSpPr/>
                  <p:nvPr/>
                </p:nvGrpSpPr>
                <p:grpSpPr>
                  <a:xfrm>
                    <a:off x="531872" y="424449"/>
                    <a:ext cx="283253" cy="238147"/>
                    <a:chOff x="0" y="0"/>
                    <a:chExt cx="283253" cy="238147"/>
                  </a:xfrm>
                </p:grpSpPr>
                <p:sp>
                  <p:nvSpPr>
                    <p:cNvPr id="51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7683" y="0"/>
                      <a:ext cx="115570" cy="1543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2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83842"/>
                      <a:ext cx="188644" cy="1543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4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333609" y="15720"/>
                  <a:ext cx="193675" cy="154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17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5" name="Блок-схема: узел 44"/>
                <p:cNvSpPr/>
                <p:nvPr/>
              </p:nvSpPr>
              <p:spPr>
                <a:xfrm>
                  <a:off x="1354570" y="20960"/>
                  <a:ext cx="159614" cy="151685"/>
                </a:xfrm>
                <a:prstGeom prst="flowChartConnector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1" name="Прямоугольник 70"/>
          <p:cNvSpPr/>
          <p:nvPr/>
        </p:nvSpPr>
        <p:spPr>
          <a:xfrm>
            <a:off x="2304749" y="3354113"/>
            <a:ext cx="4447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Классификации </a:t>
            </a:r>
            <a:r>
              <a:rPr lang="ru-RU" sz="24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стероидов </a:t>
            </a:r>
            <a:endParaRPr lang="ru-RU" sz="2400" b="1" dirty="0">
              <a:latin typeface="Palatino Linotype" panose="0204050205050503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6201" y="3848230"/>
            <a:ext cx="8178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1. Стерины - </a:t>
            </a:r>
            <a:r>
              <a:rPr lang="ru-RU" sz="2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группа одноатомных полициклических спиртов, содержащих в боковой цепи от 8 до 10 атомов углерода. 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64668" y="4971214"/>
            <a:ext cx="2781934" cy="1755144"/>
            <a:chOff x="0" y="0"/>
            <a:chExt cx="2781934" cy="1755144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0" y="0"/>
              <a:ext cx="2781934" cy="1755144"/>
              <a:chOff x="0" y="0"/>
              <a:chExt cx="2781991" cy="1755246"/>
            </a:xfrm>
          </p:grpSpPr>
          <p:grpSp>
            <p:nvGrpSpPr>
              <p:cNvPr id="76" name="Группа 75"/>
              <p:cNvGrpSpPr/>
              <p:nvPr/>
            </p:nvGrpSpPr>
            <p:grpSpPr>
              <a:xfrm>
                <a:off x="288235" y="59635"/>
                <a:ext cx="2212802" cy="1695611"/>
                <a:chOff x="0" y="0"/>
                <a:chExt cx="2212802" cy="1695611"/>
              </a:xfrm>
            </p:grpSpPr>
            <p:grpSp>
              <p:nvGrpSpPr>
                <p:cNvPr id="84" name="Группа 83"/>
                <p:cNvGrpSpPr/>
                <p:nvPr/>
              </p:nvGrpSpPr>
              <p:grpSpPr>
                <a:xfrm>
                  <a:off x="0" y="0"/>
                  <a:ext cx="2212802" cy="1695611"/>
                  <a:chOff x="0" y="0"/>
                  <a:chExt cx="2212802" cy="1695611"/>
                </a:xfrm>
              </p:grpSpPr>
              <p:grpSp>
                <p:nvGrpSpPr>
                  <p:cNvPr id="86" name="Группа 85"/>
                  <p:cNvGrpSpPr/>
                  <p:nvPr/>
                </p:nvGrpSpPr>
                <p:grpSpPr>
                  <a:xfrm>
                    <a:off x="49120" y="438307"/>
                    <a:ext cx="1717026" cy="1257304"/>
                    <a:chOff x="0" y="0"/>
                    <a:chExt cx="1905000" cy="1338918"/>
                  </a:xfrm>
                </p:grpSpPr>
                <p:grpSp>
                  <p:nvGrpSpPr>
                    <p:cNvPr id="100" name="Группа 99"/>
                    <p:cNvGrpSpPr/>
                    <p:nvPr/>
                  </p:nvGrpSpPr>
                  <p:grpSpPr>
                    <a:xfrm>
                      <a:off x="0" y="0"/>
                      <a:ext cx="1905000" cy="1338918"/>
                      <a:chOff x="-88029" y="0"/>
                      <a:chExt cx="1905019" cy="1338918"/>
                    </a:xfrm>
                  </p:grpSpPr>
                  <p:grpSp>
                    <p:nvGrpSpPr>
                      <p:cNvPr id="105" name="Группа 104"/>
                      <p:cNvGrpSpPr/>
                      <p:nvPr/>
                    </p:nvGrpSpPr>
                    <p:grpSpPr>
                      <a:xfrm>
                        <a:off x="-88029" y="0"/>
                        <a:ext cx="1905019" cy="1338918"/>
                        <a:chOff x="-88029" y="0"/>
                        <a:chExt cx="1905019" cy="1338918"/>
                      </a:xfrm>
                    </p:grpSpPr>
                    <p:grpSp>
                      <p:nvGrpSpPr>
                        <p:cNvPr id="107" name="Группа 106"/>
                        <p:cNvGrpSpPr/>
                        <p:nvPr/>
                      </p:nvGrpSpPr>
                      <p:grpSpPr>
                        <a:xfrm>
                          <a:off x="-88029" y="1"/>
                          <a:ext cx="1905018" cy="1338917"/>
                          <a:chOff x="223812" y="361111"/>
                          <a:chExt cx="1905574" cy="1339043"/>
                        </a:xfrm>
                      </p:grpSpPr>
                      <p:sp>
                        <p:nvSpPr>
                          <p:cNvPr id="111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812" y="1457160"/>
                            <a:ext cx="1905574" cy="24299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ru-RU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холестерин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12" name="Группа 111"/>
                          <p:cNvGrpSpPr/>
                          <p:nvPr/>
                        </p:nvGrpSpPr>
                        <p:grpSpPr>
                          <a:xfrm>
                            <a:off x="311887" y="361111"/>
                            <a:ext cx="1256479" cy="999688"/>
                            <a:chOff x="130912" y="189661"/>
                            <a:chExt cx="1256479" cy="999688"/>
                          </a:xfrm>
                        </p:grpSpPr>
                        <p:sp>
                          <p:nvSpPr>
                            <p:cNvPr id="113" name="Шестиугольник 112"/>
                            <p:cNvSpPr/>
                            <p:nvPr/>
                          </p:nvSpPr>
                          <p:spPr>
                            <a:xfrm rot="5400000">
                              <a:off x="101461" y="657615"/>
                              <a:ext cx="561185" cy="502284"/>
                            </a:xfrm>
                            <a:prstGeom prst="hexagon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14" name="Шестиугольник 113"/>
                            <p:cNvSpPr/>
                            <p:nvPr/>
                          </p:nvSpPr>
                          <p:spPr>
                            <a:xfrm rot="5400000">
                              <a:off x="607512" y="655111"/>
                              <a:ext cx="558165" cy="504825"/>
                            </a:xfrm>
                            <a:prstGeom prst="hexagon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15" name="Шестиугольник 114"/>
                            <p:cNvSpPr/>
                            <p:nvPr/>
                          </p:nvSpPr>
                          <p:spPr>
                            <a:xfrm rot="5400000">
                              <a:off x="851769" y="220458"/>
                              <a:ext cx="566420" cy="504825"/>
                            </a:xfrm>
                            <a:prstGeom prst="hexagon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108" name="Группа 107"/>
                        <p:cNvGrpSpPr/>
                        <p:nvPr/>
                      </p:nvGrpSpPr>
                      <p:grpSpPr>
                        <a:xfrm>
                          <a:off x="1247775" y="0"/>
                          <a:ext cx="569215" cy="712055"/>
                          <a:chOff x="0" y="0"/>
                          <a:chExt cx="569215" cy="712055"/>
                        </a:xfrm>
                      </p:grpSpPr>
                      <p:sp>
                        <p:nvSpPr>
                          <p:cNvPr id="109" name="Шестиугольник 108"/>
                          <p:cNvSpPr/>
                          <p:nvPr/>
                        </p:nvSpPr>
                        <p:spPr>
                          <a:xfrm rot="5400000">
                            <a:off x="-30844" y="30844"/>
                            <a:ext cx="566339" cy="504651"/>
                          </a:xfrm>
                          <a:prstGeom prst="hexagon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0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40" y="445991"/>
                            <a:ext cx="561975" cy="26606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   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06" name="Прямая соединительная линия 105"/>
                      <p:cNvCxnSpPr/>
                      <p:nvPr/>
                    </p:nvCxnSpPr>
                    <p:spPr>
                      <a:xfrm>
                        <a:off x="1257300" y="445443"/>
                        <a:ext cx="499128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1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25" y="600075"/>
                      <a:ext cx="504190" cy="372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2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4375" y="619125"/>
                      <a:ext cx="314325" cy="2000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3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3450" y="180975"/>
                      <a:ext cx="314325" cy="2000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4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47800" y="171450"/>
                      <a:ext cx="314325" cy="2000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87" name="Прямая соединительная линия 86"/>
                  <p:cNvCxnSpPr/>
                  <p:nvPr/>
                </p:nvCxnSpPr>
                <p:spPr>
                  <a:xfrm flipV="1">
                    <a:off x="581891" y="789709"/>
                    <a:ext cx="0" cy="1830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Прямая соединительная линия 87"/>
                  <p:cNvCxnSpPr/>
                  <p:nvPr/>
                </p:nvCxnSpPr>
                <p:spPr>
                  <a:xfrm flipH="1">
                    <a:off x="0" y="1265802"/>
                    <a:ext cx="126365" cy="7429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Прямая соединительная линия 88"/>
                  <p:cNvCxnSpPr/>
                  <p:nvPr/>
                </p:nvCxnSpPr>
                <p:spPr>
                  <a:xfrm flipV="1">
                    <a:off x="1258244" y="408079"/>
                    <a:ext cx="0" cy="18288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Прямая соединительная линия 89"/>
                  <p:cNvCxnSpPr/>
                  <p:nvPr/>
                </p:nvCxnSpPr>
                <p:spPr>
                  <a:xfrm flipV="1">
                    <a:off x="1488734" y="143583"/>
                    <a:ext cx="0" cy="29464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Прямая соединительная линия 90"/>
                  <p:cNvCxnSpPr/>
                  <p:nvPr/>
                </p:nvCxnSpPr>
                <p:spPr>
                  <a:xfrm flipH="1" flipV="1">
                    <a:off x="1352707" y="52899"/>
                    <a:ext cx="134675" cy="9068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2" name="Группа 91"/>
                  <p:cNvGrpSpPr/>
                  <p:nvPr/>
                </p:nvGrpSpPr>
                <p:grpSpPr>
                  <a:xfrm>
                    <a:off x="1488734" y="0"/>
                    <a:ext cx="295996" cy="151140"/>
                    <a:chOff x="0" y="0"/>
                    <a:chExt cx="295996" cy="151140"/>
                  </a:xfrm>
                </p:grpSpPr>
                <p:cxnSp>
                  <p:nvCxnSpPr>
                    <p:cNvPr id="98" name="Прямая соединительная линия 97"/>
                    <p:cNvCxnSpPr/>
                    <p:nvPr/>
                  </p:nvCxnSpPr>
                  <p:spPr>
                    <a:xfrm flipV="1">
                      <a:off x="0" y="0"/>
                      <a:ext cx="148634" cy="14358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Прямая соединительная линия 98"/>
                    <p:cNvCxnSpPr/>
                    <p:nvPr/>
                  </p:nvCxnSpPr>
                  <p:spPr>
                    <a:xfrm flipH="1" flipV="1">
                      <a:off x="147362" y="7557"/>
                      <a:ext cx="148634" cy="14358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3" name="Группа 92"/>
                  <p:cNvGrpSpPr/>
                  <p:nvPr/>
                </p:nvGrpSpPr>
                <p:grpSpPr>
                  <a:xfrm>
                    <a:off x="1783458" y="7557"/>
                    <a:ext cx="295996" cy="151140"/>
                    <a:chOff x="0" y="0"/>
                    <a:chExt cx="295996" cy="151140"/>
                  </a:xfrm>
                </p:grpSpPr>
                <p:cxnSp>
                  <p:nvCxnSpPr>
                    <p:cNvPr id="96" name="Прямая соединительная линия 95"/>
                    <p:cNvCxnSpPr/>
                    <p:nvPr/>
                  </p:nvCxnSpPr>
                  <p:spPr>
                    <a:xfrm flipV="1">
                      <a:off x="0" y="0"/>
                      <a:ext cx="148634" cy="14358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Прямая соединительная линия 96"/>
                    <p:cNvCxnSpPr/>
                    <p:nvPr/>
                  </p:nvCxnSpPr>
                  <p:spPr>
                    <a:xfrm flipH="1" flipV="1">
                      <a:off x="147362" y="7557"/>
                      <a:ext cx="148634" cy="14358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4" name="Прямая соединительная линия 93"/>
                  <p:cNvCxnSpPr/>
                  <p:nvPr/>
                </p:nvCxnSpPr>
                <p:spPr>
                  <a:xfrm flipV="1">
                    <a:off x="2078182" y="68013"/>
                    <a:ext cx="134620" cy="9017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Прямая соединительная линия 94"/>
                  <p:cNvCxnSpPr/>
                  <p:nvPr/>
                </p:nvCxnSpPr>
                <p:spPr>
                  <a:xfrm flipV="1">
                    <a:off x="2078182" y="158697"/>
                    <a:ext cx="0" cy="20026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>
                  <a:off x="608340" y="1239352"/>
                  <a:ext cx="197226" cy="10062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1351722"/>
                <a:ext cx="283210" cy="187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8" name="Надпись 2"/>
              <p:cNvSpPr txBox="1">
                <a:spLocks noChangeArrowheads="1"/>
              </p:cNvSpPr>
              <p:nvPr/>
            </p:nvSpPr>
            <p:spPr bwMode="auto">
              <a:xfrm>
                <a:off x="785192" y="695739"/>
                <a:ext cx="327522" cy="243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</a:t>
                </a:r>
                <a:r>
                  <a:rPr lang="en-US" sz="12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79" name="Группа 78"/>
              <p:cNvGrpSpPr/>
              <p:nvPr/>
            </p:nvGrpSpPr>
            <p:grpSpPr>
              <a:xfrm>
                <a:off x="1321905" y="0"/>
                <a:ext cx="1460086" cy="650709"/>
                <a:chOff x="0" y="0"/>
                <a:chExt cx="1460086" cy="650709"/>
              </a:xfrm>
            </p:grpSpPr>
            <p:sp>
              <p:nvSpPr>
                <p:cNvPr id="80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39147" y="308113"/>
                  <a:ext cx="327025" cy="243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</a:t>
                  </a:r>
                  <a:r>
                    <a:rPr lang="en-US" sz="1200" baseline="-25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81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954156" y="407504"/>
                  <a:ext cx="327025" cy="243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</a:t>
                  </a:r>
                  <a:r>
                    <a:rPr lang="en-US" sz="12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</a:t>
                  </a:r>
                  <a:endPara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8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133061" y="0"/>
                  <a:ext cx="327025" cy="243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</a:t>
                  </a:r>
                  <a:r>
                    <a:rPr lang="en-US" sz="1200" baseline="-25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8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7025" cy="243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</a:t>
                  </a:r>
                  <a:r>
                    <a:rPr lang="en-US" sz="1200" baseline="-25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</a:t>
                  </a:r>
                  <a:r>
                    <a: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5" name="Надпись 2"/>
            <p:cNvSpPr txBox="1">
              <a:spLocks noChangeArrowheads="1"/>
            </p:cNvSpPr>
            <p:nvPr/>
          </p:nvSpPr>
          <p:spPr bwMode="auto">
            <a:xfrm>
              <a:off x="1600200" y="546652"/>
              <a:ext cx="326390" cy="24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17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4765467" y="4971214"/>
            <a:ext cx="2781934" cy="1755144"/>
            <a:chOff x="0" y="0"/>
            <a:chExt cx="2781991" cy="1755246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0" y="0"/>
              <a:ext cx="2781991" cy="1755246"/>
              <a:chOff x="0" y="0"/>
              <a:chExt cx="2781991" cy="1755246"/>
            </a:xfrm>
          </p:grpSpPr>
          <p:grpSp>
            <p:nvGrpSpPr>
              <p:cNvPr id="119" name="Группа 118"/>
              <p:cNvGrpSpPr/>
              <p:nvPr/>
            </p:nvGrpSpPr>
            <p:grpSpPr>
              <a:xfrm>
                <a:off x="0" y="0"/>
                <a:ext cx="2781991" cy="1755246"/>
                <a:chOff x="0" y="0"/>
                <a:chExt cx="2781991" cy="1755246"/>
              </a:xfrm>
            </p:grpSpPr>
            <p:grpSp>
              <p:nvGrpSpPr>
                <p:cNvPr id="122" name="Группа 121"/>
                <p:cNvGrpSpPr/>
                <p:nvPr/>
              </p:nvGrpSpPr>
              <p:grpSpPr>
                <a:xfrm>
                  <a:off x="0" y="0"/>
                  <a:ext cx="2781991" cy="1755246"/>
                  <a:chOff x="0" y="0"/>
                  <a:chExt cx="2781991" cy="1755246"/>
                </a:xfrm>
              </p:grpSpPr>
              <p:grpSp>
                <p:nvGrpSpPr>
                  <p:cNvPr id="124" name="Группа 123"/>
                  <p:cNvGrpSpPr/>
                  <p:nvPr/>
                </p:nvGrpSpPr>
                <p:grpSpPr>
                  <a:xfrm>
                    <a:off x="288235" y="59635"/>
                    <a:ext cx="2212802" cy="1695611"/>
                    <a:chOff x="0" y="0"/>
                    <a:chExt cx="2212802" cy="1695611"/>
                  </a:xfrm>
                </p:grpSpPr>
                <p:grpSp>
                  <p:nvGrpSpPr>
                    <p:cNvPr id="132" name="Группа 131"/>
                    <p:cNvGrpSpPr/>
                    <p:nvPr/>
                  </p:nvGrpSpPr>
                  <p:grpSpPr>
                    <a:xfrm>
                      <a:off x="0" y="0"/>
                      <a:ext cx="2212802" cy="1695611"/>
                      <a:chOff x="0" y="0"/>
                      <a:chExt cx="2212802" cy="1695611"/>
                    </a:xfrm>
                  </p:grpSpPr>
                  <p:grpSp>
                    <p:nvGrpSpPr>
                      <p:cNvPr id="134" name="Группа 133"/>
                      <p:cNvGrpSpPr/>
                      <p:nvPr/>
                    </p:nvGrpSpPr>
                    <p:grpSpPr>
                      <a:xfrm>
                        <a:off x="49120" y="438307"/>
                        <a:ext cx="1717040" cy="1257304"/>
                        <a:chOff x="0" y="0"/>
                        <a:chExt cx="1905016" cy="1338918"/>
                      </a:xfrm>
                    </p:grpSpPr>
                    <p:grpSp>
                      <p:nvGrpSpPr>
                        <p:cNvPr id="148" name="Группа 147"/>
                        <p:cNvGrpSpPr/>
                        <p:nvPr/>
                      </p:nvGrpSpPr>
                      <p:grpSpPr>
                        <a:xfrm>
                          <a:off x="0" y="0"/>
                          <a:ext cx="1905016" cy="1338918"/>
                          <a:chOff x="-88029" y="0"/>
                          <a:chExt cx="1905035" cy="1338918"/>
                        </a:xfrm>
                      </p:grpSpPr>
                      <p:grpSp>
                        <p:nvGrpSpPr>
                          <p:cNvPr id="152" name="Группа 151"/>
                          <p:cNvGrpSpPr/>
                          <p:nvPr/>
                        </p:nvGrpSpPr>
                        <p:grpSpPr>
                          <a:xfrm>
                            <a:off x="-88029" y="0"/>
                            <a:ext cx="1905035" cy="1338918"/>
                            <a:chOff x="-88029" y="0"/>
                            <a:chExt cx="1905035" cy="1338918"/>
                          </a:xfrm>
                        </p:grpSpPr>
                        <p:grpSp>
                          <p:nvGrpSpPr>
                            <p:cNvPr id="154" name="Группа 153"/>
                            <p:cNvGrpSpPr/>
                            <p:nvPr/>
                          </p:nvGrpSpPr>
                          <p:grpSpPr>
                            <a:xfrm>
                              <a:off x="-88029" y="1"/>
                              <a:ext cx="1905018" cy="1338917"/>
                              <a:chOff x="223812" y="361111"/>
                              <a:chExt cx="1905574" cy="1339043"/>
                            </a:xfrm>
                          </p:grpSpPr>
                          <p:sp>
                            <p:nvSpPr>
                              <p:cNvPr id="158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3812" y="1457160"/>
                                <a:ext cx="1905574" cy="24299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2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витамин </a:t>
                                </a:r>
                                <a:r>
                                  <a:rPr lang="en-US" sz="12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D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59" name="Группа 158"/>
                              <p:cNvGrpSpPr/>
                              <p:nvPr/>
                            </p:nvGrpSpPr>
                            <p:grpSpPr>
                              <a:xfrm>
                                <a:off x="311887" y="361111"/>
                                <a:ext cx="1256479" cy="999688"/>
                                <a:chOff x="130912" y="189661"/>
                                <a:chExt cx="1256479" cy="999688"/>
                              </a:xfrm>
                            </p:grpSpPr>
                            <p:sp>
                              <p:nvSpPr>
                                <p:cNvPr id="160" name="Шестиугольник 159"/>
                                <p:cNvSpPr/>
                                <p:nvPr/>
                              </p:nvSpPr>
                              <p:spPr>
                                <a:xfrm rot="5400000">
                                  <a:off x="101461" y="657615"/>
                                  <a:ext cx="561185" cy="502284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1" name="Шестиугольник 160"/>
                                <p:cNvSpPr/>
                                <p:nvPr/>
                              </p:nvSpPr>
                              <p:spPr>
                                <a:xfrm rot="5400000">
                                  <a:off x="607512" y="655111"/>
                                  <a:ext cx="558165" cy="504825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2" name="Шестиугольник 161"/>
                                <p:cNvSpPr/>
                                <p:nvPr/>
                              </p:nvSpPr>
                              <p:spPr>
                                <a:xfrm rot="5400000">
                                  <a:off x="851769" y="220458"/>
                                  <a:ext cx="566420" cy="504825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55" name="Группа 154"/>
                            <p:cNvGrpSpPr/>
                            <p:nvPr/>
                          </p:nvGrpSpPr>
                          <p:grpSpPr>
                            <a:xfrm>
                              <a:off x="1247775" y="0"/>
                              <a:ext cx="569231" cy="714084"/>
                              <a:chOff x="0" y="0"/>
                              <a:chExt cx="569231" cy="714084"/>
                            </a:xfrm>
                          </p:grpSpPr>
                          <p:sp>
                            <p:nvSpPr>
                              <p:cNvPr id="156" name="Шестиугольник 155"/>
                              <p:cNvSpPr/>
                              <p:nvPr/>
                            </p:nvSpPr>
                            <p:spPr>
                              <a:xfrm rot="5400000">
                                <a:off x="-30844" y="30844"/>
                                <a:ext cx="566339" cy="504651"/>
                              </a:xfrm>
                              <a:prstGeom prst="hexagon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57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56" y="448019"/>
                                <a:ext cx="561975" cy="26606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   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cxnSp>
                        <p:nvCxnSpPr>
                          <p:cNvPr id="153" name="Прямая соединительная линия 152"/>
                          <p:cNvCxnSpPr/>
                          <p:nvPr/>
                        </p:nvCxnSpPr>
                        <p:spPr>
                          <a:xfrm>
                            <a:off x="1257300" y="445991"/>
                            <a:ext cx="499128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49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725" y="600075"/>
                          <a:ext cx="504190" cy="3721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A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50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3450" y="180975"/>
                          <a:ext cx="314325" cy="200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51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47800" y="171450"/>
                          <a:ext cx="314325" cy="200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135" name="Прямая соединительная линия 134"/>
                      <p:cNvCxnSpPr/>
                      <p:nvPr/>
                    </p:nvCxnSpPr>
                    <p:spPr>
                      <a:xfrm flipV="1">
                        <a:off x="581891" y="789709"/>
                        <a:ext cx="0" cy="1830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Прямая соединительная линия 135"/>
                      <p:cNvCxnSpPr/>
                      <p:nvPr/>
                    </p:nvCxnSpPr>
                    <p:spPr>
                      <a:xfrm flipH="1">
                        <a:off x="0" y="1265802"/>
                        <a:ext cx="126365" cy="7429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" name="Прямая соединительная линия 136"/>
                      <p:cNvCxnSpPr/>
                      <p:nvPr/>
                    </p:nvCxnSpPr>
                    <p:spPr>
                      <a:xfrm flipV="1">
                        <a:off x="1258244" y="408079"/>
                        <a:ext cx="0" cy="18288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" name="Прямая соединительная линия 137"/>
                      <p:cNvCxnSpPr/>
                      <p:nvPr/>
                    </p:nvCxnSpPr>
                    <p:spPr>
                      <a:xfrm flipV="1">
                        <a:off x="1488734" y="143583"/>
                        <a:ext cx="0" cy="29464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" name="Прямая соединительная линия 138"/>
                      <p:cNvCxnSpPr/>
                      <p:nvPr/>
                    </p:nvCxnSpPr>
                    <p:spPr>
                      <a:xfrm flipH="1" flipV="1">
                        <a:off x="1352707" y="52899"/>
                        <a:ext cx="134675" cy="9068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40" name="Группа 139"/>
                      <p:cNvGrpSpPr/>
                      <p:nvPr/>
                    </p:nvGrpSpPr>
                    <p:grpSpPr>
                      <a:xfrm>
                        <a:off x="1488734" y="0"/>
                        <a:ext cx="295996" cy="151140"/>
                        <a:chOff x="0" y="0"/>
                        <a:chExt cx="295996" cy="151140"/>
                      </a:xfrm>
                    </p:grpSpPr>
                    <p:cxnSp>
                      <p:nvCxnSpPr>
                        <p:cNvPr id="146" name="Прямая соединительная линия 145"/>
                        <p:cNvCxnSpPr/>
                        <p:nvPr/>
                      </p:nvCxnSpPr>
                      <p:spPr>
                        <a:xfrm flipV="1">
                          <a:off x="0" y="0"/>
                          <a:ext cx="148634" cy="143583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" name="Прямая соединительная линия 146"/>
                        <p:cNvCxnSpPr/>
                        <p:nvPr/>
                      </p:nvCxnSpPr>
                      <p:spPr>
                        <a:xfrm flipH="1" flipV="1">
                          <a:off x="147362" y="7557"/>
                          <a:ext cx="148634" cy="143583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1" name="Группа 140"/>
                      <p:cNvGrpSpPr/>
                      <p:nvPr/>
                    </p:nvGrpSpPr>
                    <p:grpSpPr>
                      <a:xfrm>
                        <a:off x="1783458" y="7557"/>
                        <a:ext cx="295996" cy="151140"/>
                        <a:chOff x="0" y="0"/>
                        <a:chExt cx="295996" cy="151140"/>
                      </a:xfrm>
                    </p:grpSpPr>
                    <p:cxnSp>
                      <p:nvCxnSpPr>
                        <p:cNvPr id="144" name="Прямая соединительная линия 143"/>
                        <p:cNvCxnSpPr/>
                        <p:nvPr/>
                      </p:nvCxnSpPr>
                      <p:spPr>
                        <a:xfrm flipV="1">
                          <a:off x="0" y="0"/>
                          <a:ext cx="148634" cy="143583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5" name="Прямая соединительная линия 144"/>
                        <p:cNvCxnSpPr/>
                        <p:nvPr/>
                      </p:nvCxnSpPr>
                      <p:spPr>
                        <a:xfrm flipH="1" flipV="1">
                          <a:off x="147362" y="7557"/>
                          <a:ext cx="148634" cy="143583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42" name="Прямая соединительная линия 141"/>
                      <p:cNvCxnSpPr/>
                      <p:nvPr/>
                    </p:nvCxnSpPr>
                    <p:spPr>
                      <a:xfrm flipV="1">
                        <a:off x="2078182" y="68013"/>
                        <a:ext cx="134620" cy="901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Прямая соединительная линия 142"/>
                      <p:cNvCxnSpPr/>
                      <p:nvPr/>
                    </p:nvCxnSpPr>
                    <p:spPr>
                      <a:xfrm flipV="1">
                        <a:off x="2078182" y="158697"/>
                        <a:ext cx="0" cy="20026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33" name="Прямая соединительная линия 132"/>
                    <p:cNvCxnSpPr/>
                    <p:nvPr/>
                  </p:nvCxnSpPr>
                  <p:spPr>
                    <a:xfrm>
                      <a:off x="608340" y="1239352"/>
                      <a:ext cx="197226" cy="10062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5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351722"/>
                    <a:ext cx="283210" cy="1873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HO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6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192" y="695739"/>
                    <a:ext cx="327522" cy="2433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CH</a:t>
                    </a:r>
                    <a:r>
                      <a:rPr lang="en-US" sz="1200" baseline="-25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2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27" name="Группа 126"/>
                  <p:cNvGrpSpPr/>
                  <p:nvPr/>
                </p:nvGrpSpPr>
                <p:grpSpPr>
                  <a:xfrm>
                    <a:off x="1321905" y="0"/>
                    <a:ext cx="1460086" cy="650709"/>
                    <a:chOff x="0" y="0"/>
                    <a:chExt cx="1460086" cy="650709"/>
                  </a:xfrm>
                </p:grpSpPr>
                <p:sp>
                  <p:nvSpPr>
                    <p:cNvPr id="128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9147" y="308113"/>
                      <a:ext cx="327025" cy="2432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54156" y="407504"/>
                      <a:ext cx="327025" cy="2432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3061" y="0"/>
                      <a:ext cx="327025" cy="2432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27025" cy="2432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2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894522" y="914400"/>
                  <a:ext cx="193931" cy="17208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  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1294959" y="1062396"/>
                <a:ext cx="0" cy="2347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840402" y="850974"/>
                <a:ext cx="0" cy="1193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8" name="Надпись 2"/>
            <p:cNvSpPr txBox="1">
              <a:spLocks noChangeArrowheads="1"/>
            </p:cNvSpPr>
            <p:nvPr/>
          </p:nvSpPr>
          <p:spPr bwMode="auto">
            <a:xfrm>
              <a:off x="1600200" y="546652"/>
              <a:ext cx="326390" cy="24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17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7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" name="Rectangle 134"/>
          <p:cNvSpPr>
            <a:spLocks noChangeArrowheads="1"/>
          </p:cNvSpPr>
          <p:nvPr/>
        </p:nvSpPr>
        <p:spPr bwMode="auto">
          <a:xfrm>
            <a:off x="1003643" y="90015"/>
            <a:ext cx="743371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К стеринам относится и эргостерин С</a:t>
            </a:r>
            <a:r>
              <a:rPr kumimoji="0" lang="ru-RU" altLang="ru-RU" sz="15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28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Н</a:t>
            </a:r>
            <a:r>
              <a:rPr kumimoji="0" lang="ru-RU" altLang="ru-RU" sz="15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43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ОН – стерин растительного происхождения. 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1136362" y="687308"/>
            <a:ext cx="2781934" cy="1983109"/>
            <a:chOff x="0" y="0"/>
            <a:chExt cx="2781934" cy="1983117"/>
          </a:xfrm>
        </p:grpSpPr>
        <p:grpSp>
          <p:nvGrpSpPr>
            <p:cNvPr id="111" name="Группа 110"/>
            <p:cNvGrpSpPr/>
            <p:nvPr/>
          </p:nvGrpSpPr>
          <p:grpSpPr>
            <a:xfrm>
              <a:off x="0" y="147807"/>
              <a:ext cx="2781934" cy="1835310"/>
              <a:chOff x="0" y="0"/>
              <a:chExt cx="2781934" cy="1835310"/>
            </a:xfrm>
          </p:grpSpPr>
          <p:grpSp>
            <p:nvGrpSpPr>
              <p:cNvPr id="113" name="Группа 112"/>
              <p:cNvGrpSpPr/>
              <p:nvPr/>
            </p:nvGrpSpPr>
            <p:grpSpPr>
              <a:xfrm>
                <a:off x="0" y="80166"/>
                <a:ext cx="2781934" cy="1755144"/>
                <a:chOff x="0" y="0"/>
                <a:chExt cx="2781934" cy="1755144"/>
              </a:xfrm>
            </p:grpSpPr>
            <p:grpSp>
              <p:nvGrpSpPr>
                <p:cNvPr id="116" name="Группа 115"/>
                <p:cNvGrpSpPr/>
                <p:nvPr/>
              </p:nvGrpSpPr>
              <p:grpSpPr>
                <a:xfrm>
                  <a:off x="0" y="0"/>
                  <a:ext cx="2781934" cy="1755144"/>
                  <a:chOff x="0" y="0"/>
                  <a:chExt cx="2781991" cy="1755246"/>
                </a:xfrm>
              </p:grpSpPr>
              <p:grpSp>
                <p:nvGrpSpPr>
                  <p:cNvPr id="118" name="Группа 117"/>
                  <p:cNvGrpSpPr/>
                  <p:nvPr/>
                </p:nvGrpSpPr>
                <p:grpSpPr>
                  <a:xfrm>
                    <a:off x="0" y="0"/>
                    <a:ext cx="2781991" cy="1755246"/>
                    <a:chOff x="0" y="0"/>
                    <a:chExt cx="2781991" cy="1755246"/>
                  </a:xfrm>
                </p:grpSpPr>
                <p:grpSp>
                  <p:nvGrpSpPr>
                    <p:cNvPr id="120" name="Группа 119"/>
                    <p:cNvGrpSpPr/>
                    <p:nvPr/>
                  </p:nvGrpSpPr>
                  <p:grpSpPr>
                    <a:xfrm>
                      <a:off x="0" y="0"/>
                      <a:ext cx="2781991" cy="1755246"/>
                      <a:chOff x="0" y="0"/>
                      <a:chExt cx="2781991" cy="1755246"/>
                    </a:xfrm>
                  </p:grpSpPr>
                  <p:grpSp>
                    <p:nvGrpSpPr>
                      <p:cNvPr id="122" name="Группа 121"/>
                      <p:cNvGrpSpPr/>
                      <p:nvPr/>
                    </p:nvGrpSpPr>
                    <p:grpSpPr>
                      <a:xfrm>
                        <a:off x="288235" y="59635"/>
                        <a:ext cx="2212802" cy="1695611"/>
                        <a:chOff x="0" y="0"/>
                        <a:chExt cx="2212802" cy="1695611"/>
                      </a:xfrm>
                    </p:grpSpPr>
                    <p:grpSp>
                      <p:nvGrpSpPr>
                        <p:cNvPr id="130" name="Группа 129"/>
                        <p:cNvGrpSpPr/>
                        <p:nvPr/>
                      </p:nvGrpSpPr>
                      <p:grpSpPr>
                        <a:xfrm>
                          <a:off x="0" y="0"/>
                          <a:ext cx="2212802" cy="1695611"/>
                          <a:chOff x="0" y="0"/>
                          <a:chExt cx="2212802" cy="1695611"/>
                        </a:xfrm>
                      </p:grpSpPr>
                      <p:grpSp>
                        <p:nvGrpSpPr>
                          <p:cNvPr id="132" name="Группа 131"/>
                          <p:cNvGrpSpPr/>
                          <p:nvPr/>
                        </p:nvGrpSpPr>
                        <p:grpSpPr>
                          <a:xfrm>
                            <a:off x="49120" y="438307"/>
                            <a:ext cx="1717025" cy="1257304"/>
                            <a:chOff x="0" y="0"/>
                            <a:chExt cx="1904999" cy="1338918"/>
                          </a:xfrm>
                        </p:grpSpPr>
                        <p:grpSp>
                          <p:nvGrpSpPr>
                            <p:cNvPr id="146" name="Группа 145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1904999" cy="1338918"/>
                              <a:chOff x="-88029" y="0"/>
                              <a:chExt cx="1905018" cy="1338918"/>
                            </a:xfrm>
                          </p:grpSpPr>
                          <p:grpSp>
                            <p:nvGrpSpPr>
                              <p:cNvPr id="150" name="Группа 149"/>
                              <p:cNvGrpSpPr/>
                              <p:nvPr/>
                            </p:nvGrpSpPr>
                            <p:grpSpPr>
                              <a:xfrm>
                                <a:off x="-88029" y="0"/>
                                <a:ext cx="1905018" cy="1338918"/>
                                <a:chOff x="-88029" y="0"/>
                                <a:chExt cx="1905018" cy="1338918"/>
                              </a:xfrm>
                            </p:grpSpPr>
                            <p:grpSp>
                              <p:nvGrpSpPr>
                                <p:cNvPr id="152" name="Группа 151"/>
                                <p:cNvGrpSpPr/>
                                <p:nvPr/>
                              </p:nvGrpSpPr>
                              <p:grpSpPr>
                                <a:xfrm>
                                  <a:off x="-88029" y="1"/>
                                  <a:ext cx="1905018" cy="1338917"/>
                                  <a:chOff x="223812" y="361111"/>
                                  <a:chExt cx="1905574" cy="1339043"/>
                                </a:xfrm>
                              </p:grpSpPr>
                              <p:sp>
                                <p:nvSpPr>
                                  <p:cNvPr id="156" name="Надпись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23812" y="1457160"/>
                                    <a:ext cx="1905574" cy="24299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0" tIns="0" rIns="0" bIns="0" anchor="t" anchorCtr="0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2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rPr>
                                      <a:t>эргостерин</a:t>
                                    </a:r>
                                    <a:endParaRPr lang="ru-RU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57" name="Группа 156"/>
                                  <p:cNvGrpSpPr/>
                                  <p:nvPr/>
                                </p:nvGrpSpPr>
                                <p:grpSpPr>
                                  <a:xfrm>
                                    <a:off x="311887" y="361111"/>
                                    <a:ext cx="1256479" cy="999688"/>
                                    <a:chOff x="130912" y="189661"/>
                                    <a:chExt cx="1256479" cy="999688"/>
                                  </a:xfrm>
                                </p:grpSpPr>
                                <p:sp>
                                  <p:nvSpPr>
                                    <p:cNvPr id="158" name="Шестиугольник 157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101461" y="657615"/>
                                      <a:ext cx="561185" cy="502284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59" name="Шестиугольник 158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607512" y="655111"/>
                                      <a:ext cx="558165" cy="504825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60" name="Шестиугольник 159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851769" y="220458"/>
                                      <a:ext cx="566420" cy="504825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53" name="Группа 152"/>
                                <p:cNvGrpSpPr/>
                                <p:nvPr/>
                              </p:nvGrpSpPr>
                              <p:grpSpPr>
                                <a:xfrm>
                                  <a:off x="1247775" y="0"/>
                                  <a:ext cx="561974" cy="714046"/>
                                  <a:chOff x="0" y="0"/>
                                  <a:chExt cx="561974" cy="714046"/>
                                </a:xfrm>
                              </p:grpSpPr>
                              <p:sp>
                                <p:nvSpPr>
                                  <p:cNvPr id="154" name="Шестиугольник 153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-30844" y="30844"/>
                                    <a:ext cx="566339" cy="504651"/>
                                  </a:xfrm>
                                  <a:prstGeom prst="hexagon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55" name="Надпись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7240" y="447981"/>
                                    <a:ext cx="554734" cy="266065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0" tIns="0" rIns="0" bIns="0" anchor="t" anchorCtr="0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en-US" sz="11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rPr>
                                      <a:t>   </a:t>
                                    </a:r>
                                    <a:endParaRPr lang="ru-RU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cxnSp>
                            <p:nvCxnSpPr>
                              <p:cNvPr id="151" name="Прямая соединительная линия 150"/>
                              <p:cNvCxnSpPr>
                                <a:stCxn id="160" idx="5"/>
                              </p:cNvCxnSpPr>
                              <p:nvPr/>
                            </p:nvCxnSpPr>
                            <p:spPr>
                              <a:xfrm>
                                <a:off x="1256133" y="445260"/>
                                <a:ext cx="500295" cy="2721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147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5725" y="600075"/>
                              <a:ext cx="504190" cy="37211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A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48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33450" y="180975"/>
                              <a:ext cx="314325" cy="2000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C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49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47800" y="171450"/>
                              <a:ext cx="314325" cy="2000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D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33" name="Прямая соединительная линия 132"/>
                          <p:cNvCxnSpPr/>
                          <p:nvPr/>
                        </p:nvCxnSpPr>
                        <p:spPr>
                          <a:xfrm flipV="1">
                            <a:off x="581891" y="789709"/>
                            <a:ext cx="0" cy="18301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4" name="Прямая соединительная линия 133"/>
                          <p:cNvCxnSpPr/>
                          <p:nvPr/>
                        </p:nvCxnSpPr>
                        <p:spPr>
                          <a:xfrm flipH="1">
                            <a:off x="0" y="1265802"/>
                            <a:ext cx="126365" cy="74295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5" name="Прямая соединительная линия 134"/>
                          <p:cNvCxnSpPr/>
                          <p:nvPr/>
                        </p:nvCxnSpPr>
                        <p:spPr>
                          <a:xfrm flipV="1">
                            <a:off x="1258244" y="408079"/>
                            <a:ext cx="0" cy="18288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6" name="Прямая соединительная линия 135"/>
                          <p:cNvCxnSpPr/>
                          <p:nvPr/>
                        </p:nvCxnSpPr>
                        <p:spPr>
                          <a:xfrm flipV="1">
                            <a:off x="1488734" y="143583"/>
                            <a:ext cx="0" cy="29464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7" name="Прямая соединительная линия 136"/>
                          <p:cNvCxnSpPr/>
                          <p:nvPr/>
                        </p:nvCxnSpPr>
                        <p:spPr>
                          <a:xfrm flipH="1" flipV="1">
                            <a:off x="1352707" y="52899"/>
                            <a:ext cx="134675" cy="90684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38" name="Группа 137"/>
                          <p:cNvGrpSpPr/>
                          <p:nvPr/>
                        </p:nvGrpSpPr>
                        <p:grpSpPr>
                          <a:xfrm>
                            <a:off x="1488734" y="0"/>
                            <a:ext cx="295996" cy="151140"/>
                            <a:chOff x="0" y="0"/>
                            <a:chExt cx="295996" cy="151140"/>
                          </a:xfrm>
                        </p:grpSpPr>
                        <p:cxnSp>
                          <p:nvCxnSpPr>
                            <p:cNvPr id="144" name="Прямая соединительная линия 143"/>
                            <p:cNvCxnSpPr/>
                            <p:nvPr/>
                          </p:nvCxnSpPr>
                          <p:spPr>
                            <a:xfrm flipV="1">
                              <a:off x="0" y="0"/>
                              <a:ext cx="148634" cy="143583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5" name="Прямая соединительная линия 144"/>
                            <p:cNvCxnSpPr/>
                            <p:nvPr/>
                          </p:nvCxnSpPr>
                          <p:spPr>
                            <a:xfrm flipH="1" flipV="1">
                              <a:off x="147362" y="7557"/>
                              <a:ext cx="148634" cy="143583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39" name="Группа 138"/>
                          <p:cNvGrpSpPr/>
                          <p:nvPr/>
                        </p:nvGrpSpPr>
                        <p:grpSpPr>
                          <a:xfrm>
                            <a:off x="1783458" y="7557"/>
                            <a:ext cx="295996" cy="151140"/>
                            <a:chOff x="0" y="0"/>
                            <a:chExt cx="295996" cy="151140"/>
                          </a:xfrm>
                        </p:grpSpPr>
                        <p:cxnSp>
                          <p:nvCxnSpPr>
                            <p:cNvPr id="142" name="Прямая соединительная линия 141"/>
                            <p:cNvCxnSpPr/>
                            <p:nvPr/>
                          </p:nvCxnSpPr>
                          <p:spPr>
                            <a:xfrm flipV="1">
                              <a:off x="0" y="0"/>
                              <a:ext cx="148634" cy="143583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3" name="Прямая соединительная линия 142"/>
                            <p:cNvCxnSpPr/>
                            <p:nvPr/>
                          </p:nvCxnSpPr>
                          <p:spPr>
                            <a:xfrm flipH="1" flipV="1">
                              <a:off x="147362" y="7557"/>
                              <a:ext cx="148634" cy="143583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140" name="Прямая соединительная линия 139"/>
                          <p:cNvCxnSpPr/>
                          <p:nvPr/>
                        </p:nvCxnSpPr>
                        <p:spPr>
                          <a:xfrm flipV="1">
                            <a:off x="2078182" y="68013"/>
                            <a:ext cx="134620" cy="9017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1" name="Прямая соединительная линия 140"/>
                          <p:cNvCxnSpPr/>
                          <p:nvPr/>
                        </p:nvCxnSpPr>
                        <p:spPr>
                          <a:xfrm flipV="1">
                            <a:off x="2078182" y="158697"/>
                            <a:ext cx="0" cy="200262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31" name="Прямая соединительная линия 130"/>
                        <p:cNvCxnSpPr/>
                        <p:nvPr/>
                      </p:nvCxnSpPr>
                      <p:spPr>
                        <a:xfrm>
                          <a:off x="608340" y="1239352"/>
                          <a:ext cx="197226" cy="100621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23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1351722"/>
                        <a:ext cx="283210" cy="187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HO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24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5192" y="695739"/>
                        <a:ext cx="327522" cy="24338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CH</a:t>
                        </a:r>
                        <a:r>
                          <a:rPr lang="en-US" sz="1200" baseline="-25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3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25" name="Группа 124"/>
                      <p:cNvGrpSpPr/>
                      <p:nvPr/>
                    </p:nvGrpSpPr>
                    <p:grpSpPr>
                      <a:xfrm>
                        <a:off x="1321905" y="0"/>
                        <a:ext cx="1460086" cy="650709"/>
                        <a:chOff x="0" y="0"/>
                        <a:chExt cx="1460086" cy="650709"/>
                      </a:xfrm>
                    </p:grpSpPr>
                    <p:sp>
                      <p:nvSpPr>
                        <p:cNvPr id="126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9147" y="308113"/>
                          <a:ext cx="327025" cy="2432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12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27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4156" y="407504"/>
                          <a:ext cx="327025" cy="2432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12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28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33061" y="0"/>
                          <a:ext cx="327025" cy="2432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12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29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327025" cy="2432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12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21" name="Прямая соединительная линия 120"/>
                    <p:cNvCxnSpPr/>
                    <p:nvPr/>
                  </p:nvCxnSpPr>
                  <p:spPr>
                    <a:xfrm>
                      <a:off x="1294959" y="1062396"/>
                      <a:ext cx="0" cy="23479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9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200" y="546652"/>
                    <a:ext cx="326390" cy="2425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17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870508" y="1046074"/>
                  <a:ext cx="454430" cy="349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2219612" y="0"/>
                <a:ext cx="1272" cy="1552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1956565" y="140291"/>
                <a:ext cx="115570" cy="10861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2" name="Надпись 2"/>
            <p:cNvSpPr txBox="1">
              <a:spLocks noChangeArrowheads="1"/>
            </p:cNvSpPr>
            <p:nvPr/>
          </p:nvSpPr>
          <p:spPr bwMode="auto">
            <a:xfrm>
              <a:off x="2129424" y="0"/>
              <a:ext cx="326390" cy="24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</a:t>
              </a:r>
              <a:r>
                <a:rPr lang="en-US" sz="12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5517791" y="643390"/>
            <a:ext cx="2781934" cy="1983109"/>
            <a:chOff x="0" y="0"/>
            <a:chExt cx="2781934" cy="1983109"/>
          </a:xfrm>
        </p:grpSpPr>
        <p:grpSp>
          <p:nvGrpSpPr>
            <p:cNvPr id="162" name="Группа 161"/>
            <p:cNvGrpSpPr/>
            <p:nvPr/>
          </p:nvGrpSpPr>
          <p:grpSpPr>
            <a:xfrm>
              <a:off x="0" y="0"/>
              <a:ext cx="2781934" cy="1983109"/>
              <a:chOff x="0" y="0"/>
              <a:chExt cx="2781934" cy="1983117"/>
            </a:xfrm>
          </p:grpSpPr>
          <p:grpSp>
            <p:nvGrpSpPr>
              <p:cNvPr id="164" name="Группа 163"/>
              <p:cNvGrpSpPr/>
              <p:nvPr/>
            </p:nvGrpSpPr>
            <p:grpSpPr>
              <a:xfrm>
                <a:off x="0" y="0"/>
                <a:ext cx="2781934" cy="1983117"/>
                <a:chOff x="0" y="0"/>
                <a:chExt cx="2781934" cy="1983117"/>
              </a:xfrm>
            </p:grpSpPr>
            <p:grpSp>
              <p:nvGrpSpPr>
                <p:cNvPr id="166" name="Группа 165"/>
                <p:cNvGrpSpPr/>
                <p:nvPr/>
              </p:nvGrpSpPr>
              <p:grpSpPr>
                <a:xfrm>
                  <a:off x="0" y="147807"/>
                  <a:ext cx="2781934" cy="1835310"/>
                  <a:chOff x="0" y="0"/>
                  <a:chExt cx="2781934" cy="1835310"/>
                </a:xfrm>
              </p:grpSpPr>
              <p:grpSp>
                <p:nvGrpSpPr>
                  <p:cNvPr id="168" name="Группа 167"/>
                  <p:cNvGrpSpPr/>
                  <p:nvPr/>
                </p:nvGrpSpPr>
                <p:grpSpPr>
                  <a:xfrm>
                    <a:off x="0" y="80166"/>
                    <a:ext cx="2781934" cy="1755144"/>
                    <a:chOff x="0" y="0"/>
                    <a:chExt cx="2781991" cy="1755246"/>
                  </a:xfrm>
                </p:grpSpPr>
                <p:grpSp>
                  <p:nvGrpSpPr>
                    <p:cNvPr id="171" name="Группа 170"/>
                    <p:cNvGrpSpPr/>
                    <p:nvPr/>
                  </p:nvGrpSpPr>
                  <p:grpSpPr>
                    <a:xfrm>
                      <a:off x="0" y="0"/>
                      <a:ext cx="2781991" cy="1755246"/>
                      <a:chOff x="0" y="0"/>
                      <a:chExt cx="2781991" cy="1755246"/>
                    </a:xfrm>
                  </p:grpSpPr>
                  <p:grpSp>
                    <p:nvGrpSpPr>
                      <p:cNvPr id="173" name="Группа 172"/>
                      <p:cNvGrpSpPr/>
                      <p:nvPr/>
                    </p:nvGrpSpPr>
                    <p:grpSpPr>
                      <a:xfrm>
                        <a:off x="0" y="0"/>
                        <a:ext cx="2781991" cy="1755246"/>
                        <a:chOff x="0" y="0"/>
                        <a:chExt cx="2781991" cy="1755246"/>
                      </a:xfrm>
                    </p:grpSpPr>
                    <p:grpSp>
                      <p:nvGrpSpPr>
                        <p:cNvPr id="175" name="Группа 174"/>
                        <p:cNvGrpSpPr/>
                        <p:nvPr/>
                      </p:nvGrpSpPr>
                      <p:grpSpPr>
                        <a:xfrm>
                          <a:off x="288235" y="59635"/>
                          <a:ext cx="2212802" cy="1695611"/>
                          <a:chOff x="0" y="0"/>
                          <a:chExt cx="2212802" cy="1695611"/>
                        </a:xfrm>
                      </p:grpSpPr>
                      <p:grpSp>
                        <p:nvGrpSpPr>
                          <p:cNvPr id="183" name="Группа 182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2212802" cy="1695611"/>
                            <a:chOff x="0" y="0"/>
                            <a:chExt cx="2212802" cy="1695611"/>
                          </a:xfrm>
                        </p:grpSpPr>
                        <p:grpSp>
                          <p:nvGrpSpPr>
                            <p:cNvPr id="185" name="Группа 184"/>
                            <p:cNvGrpSpPr/>
                            <p:nvPr/>
                          </p:nvGrpSpPr>
                          <p:grpSpPr>
                            <a:xfrm>
                              <a:off x="49120" y="438307"/>
                              <a:ext cx="1717040" cy="1257304"/>
                              <a:chOff x="0" y="0"/>
                              <a:chExt cx="1905016" cy="1338918"/>
                            </a:xfrm>
                          </p:grpSpPr>
                          <p:grpSp>
                            <p:nvGrpSpPr>
                              <p:cNvPr id="199" name="Группа 198"/>
                              <p:cNvGrpSpPr/>
                              <p:nvPr/>
                            </p:nvGrpSpPr>
                            <p:grpSpPr>
                              <a:xfrm>
                                <a:off x="0" y="0"/>
                                <a:ext cx="1905016" cy="1338918"/>
                                <a:chOff x="-88029" y="0"/>
                                <a:chExt cx="1905035" cy="1338918"/>
                              </a:xfrm>
                            </p:grpSpPr>
                            <p:grpSp>
                              <p:nvGrpSpPr>
                                <p:cNvPr id="203" name="Группа 202"/>
                                <p:cNvGrpSpPr/>
                                <p:nvPr/>
                              </p:nvGrpSpPr>
                              <p:grpSpPr>
                                <a:xfrm>
                                  <a:off x="-88029" y="0"/>
                                  <a:ext cx="1905035" cy="1338918"/>
                                  <a:chOff x="-88029" y="0"/>
                                  <a:chExt cx="1905035" cy="1338918"/>
                                </a:xfrm>
                              </p:grpSpPr>
                              <p:grpSp>
                                <p:nvGrpSpPr>
                                  <p:cNvPr id="205" name="Группа 204"/>
                                  <p:cNvGrpSpPr/>
                                  <p:nvPr/>
                                </p:nvGrpSpPr>
                                <p:grpSpPr>
                                  <a:xfrm>
                                    <a:off x="-88029" y="1"/>
                                    <a:ext cx="1905018" cy="1338917"/>
                                    <a:chOff x="223812" y="361111"/>
                                    <a:chExt cx="1905574" cy="1339043"/>
                                  </a:xfrm>
                                </p:grpSpPr>
                                <p:sp>
                                  <p:nvSpPr>
                                    <p:cNvPr id="209" name="Надпись 2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23812" y="1457160"/>
                                      <a:ext cx="1905574" cy="242994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rot="0" vert="horz" wrap="square" lIns="0" tIns="0" rIns="0" bIns="0" anchor="t" anchorCtr="0">
                                      <a:noAutofit/>
                                    </a:bodyPr>
                                    <a:lstStyle/>
                                    <a:p>
                                      <a:pPr algn="ctr">
                                        <a:spcAft>
                                          <a:spcPts val="0"/>
                                        </a:spcAft>
                                      </a:pPr>
                                      <a:r>
                                        <a:rPr lang="ru-RU" sz="12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rPr>
                                        <a:t>витамин </a:t>
                                      </a:r>
                                      <a:r>
                                        <a:rPr lang="en-US" sz="12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rPr>
                                        <a:t>D</a:t>
                                      </a:r>
                                      <a:r>
                                        <a:rPr lang="en-US" sz="1200" baseline="-250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rPr>
                                        <a:t>2</a:t>
                                      </a:r>
                                      <a:endParaRPr lang="ru-RU" sz="11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210" name="Группа 20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11887" y="361111"/>
                                      <a:ext cx="1256479" cy="999688"/>
                                      <a:chOff x="130912" y="189661"/>
                                      <a:chExt cx="1256479" cy="999688"/>
                                    </a:xfrm>
                                  </p:grpSpPr>
                                  <p:sp>
                                    <p:nvSpPr>
                                      <p:cNvPr id="211" name="Шестиугольник 210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101461" y="657615"/>
                                        <a:ext cx="561185" cy="502284"/>
                                      </a:xfrm>
                                      <a:prstGeom prst="hexagon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12" name="Шестиугольник 211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607512" y="655111"/>
                                        <a:ext cx="558165" cy="504825"/>
                                      </a:xfrm>
                                      <a:prstGeom prst="hexagon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13" name="Шестиугольник 212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851769" y="220458"/>
                                        <a:ext cx="566420" cy="504825"/>
                                      </a:xfrm>
                                      <a:prstGeom prst="hexagon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</p:grpSp>
                              </p:grpSp>
                              <p:grpSp>
                                <p:nvGrpSpPr>
                                  <p:cNvPr id="206" name="Группа 205"/>
                                  <p:cNvGrpSpPr/>
                                  <p:nvPr/>
                                </p:nvGrpSpPr>
                                <p:grpSpPr>
                                  <a:xfrm>
                                    <a:off x="1247775" y="0"/>
                                    <a:ext cx="569231" cy="717940"/>
                                    <a:chOff x="0" y="0"/>
                                    <a:chExt cx="569231" cy="717940"/>
                                  </a:xfrm>
                                </p:grpSpPr>
                                <p:sp>
                                  <p:nvSpPr>
                                    <p:cNvPr id="207" name="Шестиугольник 206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-30844" y="30844"/>
                                      <a:ext cx="566339" cy="504651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208" name="Надпись 2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9525" y="451875"/>
                                      <a:ext cx="559706" cy="26606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rot="0" vert="horz" wrap="square" lIns="0" tIns="0" rIns="0" bIns="0" anchor="t" anchorCtr="0">
                                      <a:noAutofit/>
                                    </a:bodyPr>
                                    <a:lstStyle/>
                                    <a:p>
                                      <a:pPr algn="ctr">
                                        <a:spcAft>
                                          <a:spcPts val="0"/>
                                        </a:spcAft>
                                      </a:pPr>
                                      <a:r>
                                        <a:rPr lang="en-US" sz="11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rPr>
                                        <a:t>   </a:t>
                                      </a:r>
                                      <a:endParaRPr lang="ru-RU" sz="11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cxnSp>
                              <p:nvCxnSpPr>
                                <p:cNvPr id="204" name="Прямая соединительная линия 203"/>
                                <p:cNvCxnSpPr/>
                                <p:nvPr/>
                              </p:nvCxnSpPr>
                              <p:spPr>
                                <a:xfrm>
                                  <a:off x="1257300" y="449155"/>
                                  <a:ext cx="499128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200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725" y="600075"/>
                                <a:ext cx="504190" cy="372110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4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A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1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33450" y="180975"/>
                                <a:ext cx="314325" cy="20002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4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C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2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447800" y="171450"/>
                                <a:ext cx="314325" cy="20002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4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D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186" name="Прямая соединительная линия 185"/>
                            <p:cNvCxnSpPr/>
                            <p:nvPr/>
                          </p:nvCxnSpPr>
                          <p:spPr>
                            <a:xfrm flipH="1">
                              <a:off x="0" y="1265802"/>
                              <a:ext cx="126365" cy="74295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7" name="Прямая соединительная линия 186"/>
                            <p:cNvCxnSpPr/>
                            <p:nvPr/>
                          </p:nvCxnSpPr>
                          <p:spPr>
                            <a:xfrm flipV="1">
                              <a:off x="1258244" y="408079"/>
                              <a:ext cx="0" cy="18288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8" name="Прямая соединительная линия 187"/>
                            <p:cNvCxnSpPr/>
                            <p:nvPr/>
                          </p:nvCxnSpPr>
                          <p:spPr>
                            <a:xfrm flipV="1">
                              <a:off x="1488734" y="143583"/>
                              <a:ext cx="0" cy="29464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9" name="Прямая соединительная линия 188"/>
                            <p:cNvCxnSpPr/>
                            <p:nvPr/>
                          </p:nvCxnSpPr>
                          <p:spPr>
                            <a:xfrm flipH="1" flipV="1">
                              <a:off x="1352707" y="52899"/>
                              <a:ext cx="134675" cy="90684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90" name="Группа 189"/>
                            <p:cNvGrpSpPr/>
                            <p:nvPr/>
                          </p:nvGrpSpPr>
                          <p:grpSpPr>
                            <a:xfrm>
                              <a:off x="1488734" y="0"/>
                              <a:ext cx="295996" cy="151140"/>
                              <a:chOff x="0" y="0"/>
                              <a:chExt cx="295996" cy="151140"/>
                            </a:xfrm>
                          </p:grpSpPr>
                          <p:cxnSp>
                            <p:nvCxnSpPr>
                              <p:cNvPr id="197" name="Прямая соединительная линия 196"/>
                              <p:cNvCxnSpPr/>
                              <p:nvPr/>
                            </p:nvCxnSpPr>
                            <p:spPr>
                              <a:xfrm flipV="1">
                                <a:off x="0" y="0"/>
                                <a:ext cx="148634" cy="143583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98" name="Прямая соединительная линия 197"/>
                              <p:cNvCxnSpPr/>
                              <p:nvPr/>
                            </p:nvCxnSpPr>
                            <p:spPr>
                              <a:xfrm flipH="1" flipV="1">
                                <a:off x="147362" y="7557"/>
                                <a:ext cx="148634" cy="143583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191" name="Группа 190"/>
                            <p:cNvGrpSpPr/>
                            <p:nvPr/>
                          </p:nvGrpSpPr>
                          <p:grpSpPr>
                            <a:xfrm>
                              <a:off x="1783458" y="7557"/>
                              <a:ext cx="295996" cy="151140"/>
                              <a:chOff x="0" y="0"/>
                              <a:chExt cx="295996" cy="151140"/>
                            </a:xfrm>
                          </p:grpSpPr>
                          <p:cxnSp>
                            <p:nvCxnSpPr>
                              <p:cNvPr id="195" name="Прямая соединительная линия 194"/>
                              <p:cNvCxnSpPr/>
                              <p:nvPr/>
                            </p:nvCxnSpPr>
                            <p:spPr>
                              <a:xfrm flipV="1">
                                <a:off x="0" y="0"/>
                                <a:ext cx="148634" cy="143583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96" name="Прямая соединительная линия 195"/>
                              <p:cNvCxnSpPr/>
                              <p:nvPr/>
                            </p:nvCxnSpPr>
                            <p:spPr>
                              <a:xfrm flipH="1" flipV="1">
                                <a:off x="147362" y="7557"/>
                                <a:ext cx="148634" cy="143583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192" name="Прямая соединительная линия 191"/>
                            <p:cNvCxnSpPr/>
                            <p:nvPr/>
                          </p:nvCxnSpPr>
                          <p:spPr>
                            <a:xfrm flipV="1">
                              <a:off x="2078182" y="68013"/>
                              <a:ext cx="134620" cy="9017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3" name="Прямая соединительная линия 192"/>
                            <p:cNvCxnSpPr/>
                            <p:nvPr/>
                          </p:nvCxnSpPr>
                          <p:spPr>
                            <a:xfrm flipV="1">
                              <a:off x="2078182" y="158697"/>
                              <a:ext cx="0" cy="200262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4" name="Прямая соединительная линия 193"/>
                            <p:cNvCxnSpPr/>
                            <p:nvPr/>
                          </p:nvCxnSpPr>
                          <p:spPr>
                            <a:xfrm flipV="1">
                              <a:off x="581891" y="789709"/>
                              <a:ext cx="0" cy="18301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184" name="Прямая соединительная линия 183"/>
                          <p:cNvCxnSpPr/>
                          <p:nvPr/>
                        </p:nvCxnSpPr>
                        <p:spPr>
                          <a:xfrm>
                            <a:off x="608340" y="1239352"/>
                            <a:ext cx="197226" cy="10062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76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351722"/>
                          <a:ext cx="283210" cy="1873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77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0953" y="695739"/>
                          <a:ext cx="327522" cy="24338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12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78" name="Группа 177"/>
                        <p:cNvGrpSpPr/>
                        <p:nvPr/>
                      </p:nvGrpSpPr>
                      <p:grpSpPr>
                        <a:xfrm>
                          <a:off x="1321905" y="0"/>
                          <a:ext cx="1460086" cy="650709"/>
                          <a:chOff x="0" y="0"/>
                          <a:chExt cx="1460086" cy="650709"/>
                        </a:xfrm>
                      </p:grpSpPr>
                      <p:sp>
                        <p:nvSpPr>
                          <p:cNvPr id="179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147" y="308113"/>
                            <a:ext cx="327025" cy="24320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CH</a:t>
                            </a:r>
                            <a:r>
                              <a:rPr lang="en-US" sz="1200" baseline="-25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3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0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54156" y="407504"/>
                            <a:ext cx="327025" cy="24320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CH</a:t>
                            </a:r>
                            <a:r>
                              <a:rPr lang="en-US" sz="1200" baseline="-25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3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1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33061" y="0"/>
                            <a:ext cx="327025" cy="24320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CH</a:t>
                            </a:r>
                            <a:r>
                              <a:rPr lang="en-US" sz="1200" baseline="-25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3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2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327025" cy="24320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H</a:t>
                            </a:r>
                            <a:r>
                              <a:rPr lang="en-US" sz="1200" baseline="-25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3</a:t>
                            </a: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74" name="Прямая соединительная линия 173"/>
                      <p:cNvCxnSpPr/>
                      <p:nvPr/>
                    </p:nvCxnSpPr>
                    <p:spPr>
                      <a:xfrm>
                        <a:off x="1294959" y="1062396"/>
                        <a:ext cx="0" cy="23479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72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00200" y="546652"/>
                      <a:ext cx="326390" cy="2425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 flipV="1">
                    <a:off x="2219612" y="0"/>
                    <a:ext cx="1272" cy="15521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>
                    <a:off x="1956565" y="140291"/>
                    <a:ext cx="115570" cy="10861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2129424" y="0"/>
                  <a:ext cx="326390" cy="2425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</a:t>
                  </a:r>
                  <a:r>
                    <a:rPr lang="en-US" sz="1200" baseline="-25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5" name="Надпись 2"/>
              <p:cNvSpPr txBox="1">
                <a:spLocks noChangeArrowheads="1"/>
              </p:cNvSpPr>
              <p:nvPr/>
            </p:nvSpPr>
            <p:spPr bwMode="auto">
              <a:xfrm>
                <a:off x="896556" y="1114421"/>
                <a:ext cx="191897" cy="1758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63" name="Прямая соединительная линия 162"/>
            <p:cNvCxnSpPr/>
            <p:nvPr/>
          </p:nvCxnSpPr>
          <p:spPr>
            <a:xfrm>
              <a:off x="841444" y="1077263"/>
              <a:ext cx="0" cy="1238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4" name="Прямоугольник 213"/>
          <p:cNvSpPr/>
          <p:nvPr/>
        </p:nvSpPr>
        <p:spPr>
          <a:xfrm>
            <a:off x="253334" y="2646174"/>
            <a:ext cx="8890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Желчные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кислоты. 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желчных кислотах заместитель при С</a:t>
            </a:r>
            <a:r>
              <a:rPr lang="ru-RU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содержит пять атомов углерода. Желчные кислоты вырабатываются печенью. </a:t>
            </a:r>
            <a:endParaRPr lang="ru-RU" sz="1600" dirty="0"/>
          </a:p>
        </p:txBody>
      </p:sp>
      <p:grpSp>
        <p:nvGrpSpPr>
          <p:cNvPr id="215" name="Группа 214"/>
          <p:cNvGrpSpPr/>
          <p:nvPr/>
        </p:nvGrpSpPr>
        <p:grpSpPr>
          <a:xfrm>
            <a:off x="69641" y="3463587"/>
            <a:ext cx="5387532" cy="1644554"/>
            <a:chOff x="0" y="-24866"/>
            <a:chExt cx="5761069" cy="1827529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0" y="-24866"/>
              <a:ext cx="2828004" cy="1779903"/>
              <a:chOff x="0" y="-24866"/>
              <a:chExt cx="2828004" cy="1779903"/>
            </a:xfrm>
          </p:grpSpPr>
          <p:sp>
            <p:nvSpPr>
              <p:cNvPr id="259" name="Надпись 2"/>
              <p:cNvSpPr txBox="1">
                <a:spLocks noChangeArrowheads="1"/>
              </p:cNvSpPr>
              <p:nvPr/>
            </p:nvSpPr>
            <p:spPr bwMode="auto">
              <a:xfrm>
                <a:off x="415637" y="1160003"/>
                <a:ext cx="19558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260" name="Группа 259"/>
              <p:cNvGrpSpPr/>
              <p:nvPr/>
            </p:nvGrpSpPr>
            <p:grpSpPr>
              <a:xfrm>
                <a:off x="0" y="-24866"/>
                <a:ext cx="2828004" cy="1779903"/>
                <a:chOff x="0" y="-24866"/>
                <a:chExt cx="2828004" cy="1779903"/>
              </a:xfrm>
            </p:grpSpPr>
            <p:sp>
              <p:nvSpPr>
                <p:cNvPr id="261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175118" y="1163781"/>
                  <a:ext cx="195580" cy="184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7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262" name="Группа 261"/>
                <p:cNvGrpSpPr/>
                <p:nvPr/>
              </p:nvGrpSpPr>
              <p:grpSpPr>
                <a:xfrm>
                  <a:off x="0" y="-24866"/>
                  <a:ext cx="2828004" cy="1779903"/>
                  <a:chOff x="0" y="-24866"/>
                  <a:chExt cx="2828004" cy="1779903"/>
                </a:xfrm>
              </p:grpSpPr>
              <p:sp>
                <p:nvSpPr>
                  <p:cNvPr id="263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2675" y="521434"/>
                    <a:ext cx="326390" cy="2419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12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64" name="Группа 263"/>
                  <p:cNvGrpSpPr/>
                  <p:nvPr/>
                </p:nvGrpSpPr>
                <p:grpSpPr>
                  <a:xfrm>
                    <a:off x="0" y="-24866"/>
                    <a:ext cx="2828004" cy="1779903"/>
                    <a:chOff x="0" y="-24866"/>
                    <a:chExt cx="2828004" cy="1779903"/>
                  </a:xfrm>
                </p:grpSpPr>
                <p:grpSp>
                  <p:nvGrpSpPr>
                    <p:cNvPr id="265" name="Группа 264"/>
                    <p:cNvGrpSpPr/>
                    <p:nvPr/>
                  </p:nvGrpSpPr>
                  <p:grpSpPr>
                    <a:xfrm>
                      <a:off x="0" y="-24866"/>
                      <a:ext cx="2828004" cy="1779903"/>
                      <a:chOff x="0" y="-24868"/>
                      <a:chExt cx="2828004" cy="1780012"/>
                    </a:xfrm>
                  </p:grpSpPr>
                  <p:grpSp>
                    <p:nvGrpSpPr>
                      <p:cNvPr id="270" name="Группа 269"/>
                      <p:cNvGrpSpPr/>
                      <p:nvPr/>
                    </p:nvGrpSpPr>
                    <p:grpSpPr>
                      <a:xfrm>
                        <a:off x="0" y="-24868"/>
                        <a:ext cx="2828004" cy="1780012"/>
                        <a:chOff x="0" y="-24869"/>
                        <a:chExt cx="2828062" cy="1780115"/>
                      </a:xfrm>
                    </p:grpSpPr>
                    <p:grpSp>
                      <p:nvGrpSpPr>
                        <p:cNvPr id="272" name="Группа 271"/>
                        <p:cNvGrpSpPr/>
                        <p:nvPr/>
                      </p:nvGrpSpPr>
                      <p:grpSpPr>
                        <a:xfrm>
                          <a:off x="288235" y="43206"/>
                          <a:ext cx="2212802" cy="1712040"/>
                          <a:chOff x="0" y="-16429"/>
                          <a:chExt cx="2212802" cy="1712040"/>
                        </a:xfrm>
                      </p:grpSpPr>
                      <p:grpSp>
                        <p:nvGrpSpPr>
                          <p:cNvPr id="279" name="Группа 278"/>
                          <p:cNvGrpSpPr/>
                          <p:nvPr/>
                        </p:nvGrpSpPr>
                        <p:grpSpPr>
                          <a:xfrm>
                            <a:off x="49120" y="438307"/>
                            <a:ext cx="1717040" cy="1257304"/>
                            <a:chOff x="0" y="0"/>
                            <a:chExt cx="1905016" cy="1338918"/>
                          </a:xfrm>
                        </p:grpSpPr>
                        <p:grpSp>
                          <p:nvGrpSpPr>
                            <p:cNvPr id="288" name="Группа 287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1905016" cy="1338918"/>
                              <a:chOff x="-88029" y="0"/>
                              <a:chExt cx="1905035" cy="1338918"/>
                            </a:xfrm>
                          </p:grpSpPr>
                          <p:grpSp>
                            <p:nvGrpSpPr>
                              <p:cNvPr id="293" name="Группа 292"/>
                              <p:cNvGrpSpPr/>
                              <p:nvPr/>
                            </p:nvGrpSpPr>
                            <p:grpSpPr>
                              <a:xfrm>
                                <a:off x="-88029" y="0"/>
                                <a:ext cx="1905035" cy="1338918"/>
                                <a:chOff x="-88029" y="0"/>
                                <a:chExt cx="1905035" cy="1338918"/>
                              </a:xfrm>
                            </p:grpSpPr>
                            <p:grpSp>
                              <p:nvGrpSpPr>
                                <p:cNvPr id="295" name="Группа 294"/>
                                <p:cNvGrpSpPr/>
                                <p:nvPr/>
                              </p:nvGrpSpPr>
                              <p:grpSpPr>
                                <a:xfrm>
                                  <a:off x="-88029" y="1"/>
                                  <a:ext cx="1905018" cy="1338917"/>
                                  <a:chOff x="223812" y="361111"/>
                                  <a:chExt cx="1905574" cy="1339043"/>
                                </a:xfrm>
                              </p:grpSpPr>
                              <p:sp>
                                <p:nvSpPr>
                                  <p:cNvPr id="299" name="Надпись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23812" y="1457160"/>
                                    <a:ext cx="1905574" cy="24299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0" tIns="0" rIns="0" bIns="0" anchor="t" anchorCtr="0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2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rPr>
                                      <a:t>холевая кислота</a:t>
                                    </a:r>
                                    <a:endParaRPr lang="ru-RU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300" name="Группа 299"/>
                                  <p:cNvGrpSpPr/>
                                  <p:nvPr/>
                                </p:nvGrpSpPr>
                                <p:grpSpPr>
                                  <a:xfrm>
                                    <a:off x="311887" y="361111"/>
                                    <a:ext cx="1256479" cy="999688"/>
                                    <a:chOff x="130912" y="189661"/>
                                    <a:chExt cx="1256479" cy="999688"/>
                                  </a:xfrm>
                                </p:grpSpPr>
                                <p:sp>
                                  <p:nvSpPr>
                                    <p:cNvPr id="301" name="Шестиугольник 300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101461" y="657615"/>
                                      <a:ext cx="561185" cy="502284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302" name="Шестиугольник 301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607512" y="655111"/>
                                      <a:ext cx="558165" cy="504825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303" name="Шестиугольник 302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851769" y="220458"/>
                                      <a:ext cx="566420" cy="504825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96" name="Группа 295"/>
                                <p:cNvGrpSpPr/>
                                <p:nvPr/>
                              </p:nvGrpSpPr>
                              <p:grpSpPr>
                                <a:xfrm>
                                  <a:off x="1247775" y="0"/>
                                  <a:ext cx="569231" cy="721002"/>
                                  <a:chOff x="0" y="0"/>
                                  <a:chExt cx="569231" cy="721002"/>
                                </a:xfrm>
                              </p:grpSpPr>
                              <p:sp>
                                <p:nvSpPr>
                                  <p:cNvPr id="297" name="Шестиугольник 296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-30844" y="30844"/>
                                    <a:ext cx="566339" cy="504651"/>
                                  </a:xfrm>
                                  <a:prstGeom prst="hexagon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298" name="Надпись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652" y="454937"/>
                                    <a:ext cx="541579" cy="266065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0" tIns="0" rIns="0" bIns="0" anchor="t" anchorCtr="0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en-US" sz="11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rPr>
                                      <a:t>   </a:t>
                                    </a:r>
                                    <a:endParaRPr lang="ru-RU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cxnSp>
                            <p:nvCxnSpPr>
                              <p:cNvPr id="294" name="Прямая соединительная линия 293"/>
                              <p:cNvCxnSpPr/>
                              <p:nvPr/>
                            </p:nvCxnSpPr>
                            <p:spPr>
                              <a:xfrm>
                                <a:off x="1257300" y="449847"/>
                                <a:ext cx="499128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289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8124" y="599396"/>
                              <a:ext cx="501791" cy="37211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A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90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14375" y="619125"/>
                              <a:ext cx="314325" cy="2000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B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91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33450" y="180975"/>
                              <a:ext cx="314325" cy="2000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C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92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47800" y="171450"/>
                              <a:ext cx="314325" cy="2000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D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280" name="Прямая соединительная линия 279"/>
                          <p:cNvCxnSpPr/>
                          <p:nvPr/>
                        </p:nvCxnSpPr>
                        <p:spPr>
                          <a:xfrm flipV="1">
                            <a:off x="581891" y="789709"/>
                            <a:ext cx="0" cy="18301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1" name="Прямая соединительная линия 280"/>
                          <p:cNvCxnSpPr/>
                          <p:nvPr/>
                        </p:nvCxnSpPr>
                        <p:spPr>
                          <a:xfrm flipH="1">
                            <a:off x="0" y="1265802"/>
                            <a:ext cx="126365" cy="74295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2" name="Прямая соединительная линия 281"/>
                          <p:cNvCxnSpPr/>
                          <p:nvPr/>
                        </p:nvCxnSpPr>
                        <p:spPr>
                          <a:xfrm flipV="1">
                            <a:off x="1258244" y="408079"/>
                            <a:ext cx="0" cy="18288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3" name="Прямая соединительная линия 282"/>
                          <p:cNvCxnSpPr/>
                          <p:nvPr/>
                        </p:nvCxnSpPr>
                        <p:spPr>
                          <a:xfrm flipV="1">
                            <a:off x="1488734" y="143583"/>
                            <a:ext cx="0" cy="29464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4" name="Прямая соединительная линия 283"/>
                          <p:cNvCxnSpPr/>
                          <p:nvPr/>
                        </p:nvCxnSpPr>
                        <p:spPr>
                          <a:xfrm flipH="1" flipV="1">
                            <a:off x="1352707" y="52899"/>
                            <a:ext cx="134675" cy="90684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5" name="Прямая соединительная линия 284"/>
                          <p:cNvCxnSpPr/>
                          <p:nvPr/>
                        </p:nvCxnSpPr>
                        <p:spPr>
                          <a:xfrm flipV="1">
                            <a:off x="1488734" y="-16429"/>
                            <a:ext cx="310665" cy="159989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6" name="Прямая соединительная линия 285"/>
                          <p:cNvCxnSpPr/>
                          <p:nvPr/>
                        </p:nvCxnSpPr>
                        <p:spPr>
                          <a:xfrm flipH="1" flipV="1">
                            <a:off x="1799400" y="-16429"/>
                            <a:ext cx="280060" cy="17513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7" name="Прямая соединительная линия 286"/>
                          <p:cNvCxnSpPr/>
                          <p:nvPr/>
                        </p:nvCxnSpPr>
                        <p:spPr>
                          <a:xfrm flipV="1">
                            <a:off x="2078182" y="68013"/>
                            <a:ext cx="134620" cy="9017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73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351722"/>
                          <a:ext cx="283210" cy="1873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74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85192" y="695739"/>
                          <a:ext cx="327522" cy="24338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12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275" name="Группа 274"/>
                        <p:cNvGrpSpPr/>
                        <p:nvPr/>
                      </p:nvGrpSpPr>
                      <p:grpSpPr>
                        <a:xfrm>
                          <a:off x="1321905" y="-24869"/>
                          <a:ext cx="1506157" cy="576187"/>
                          <a:chOff x="0" y="-24869"/>
                          <a:chExt cx="1506157" cy="576187"/>
                        </a:xfrm>
                      </p:grpSpPr>
                      <p:sp>
                        <p:nvSpPr>
                          <p:cNvPr id="276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147" y="308113"/>
                            <a:ext cx="327025" cy="24320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CH</a:t>
                            </a:r>
                            <a:r>
                              <a:rPr lang="en-US" sz="1200" baseline="-25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3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77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79132" y="-24869"/>
                            <a:ext cx="327025" cy="24320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CH</a:t>
                            </a:r>
                            <a:r>
                              <a:rPr lang="en-US" sz="1200" baseline="-25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3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78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327025" cy="24320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H</a:t>
                            </a:r>
                            <a:r>
                              <a:rPr lang="en-US" sz="1200" baseline="-25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3</a:t>
                            </a: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71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00200" y="541748"/>
                        <a:ext cx="326390" cy="2425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17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266" name="Прямая соединительная линия 265"/>
                    <p:cNvCxnSpPr/>
                    <p:nvPr/>
                  </p:nvCxnSpPr>
                  <p:spPr>
                    <a:xfrm>
                      <a:off x="1326258" y="1322479"/>
                      <a:ext cx="130175" cy="8382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7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47171" y="1375378"/>
                      <a:ext cx="282575" cy="1866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OH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68" name="Прямая соединительная линия 267"/>
                    <p:cNvCxnSpPr/>
                    <p:nvPr/>
                  </p:nvCxnSpPr>
                  <p:spPr>
                    <a:xfrm flipV="1">
                      <a:off x="1318701" y="313616"/>
                      <a:ext cx="0" cy="18288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9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31795" y="158697"/>
                      <a:ext cx="282575" cy="1866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OH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217" name="Группа 216"/>
            <p:cNvGrpSpPr/>
            <p:nvPr/>
          </p:nvGrpSpPr>
          <p:grpSpPr>
            <a:xfrm>
              <a:off x="2781300" y="47624"/>
              <a:ext cx="2979769" cy="1755039"/>
              <a:chOff x="0" y="-1"/>
              <a:chExt cx="2979769" cy="1755039"/>
            </a:xfrm>
          </p:grpSpPr>
          <p:sp>
            <p:nvSpPr>
              <p:cNvPr id="218" name="Надпись 2"/>
              <p:cNvSpPr txBox="1">
                <a:spLocks noChangeArrowheads="1"/>
              </p:cNvSpPr>
              <p:nvPr/>
            </p:nvSpPr>
            <p:spPr bwMode="auto">
              <a:xfrm>
                <a:off x="415637" y="1160003"/>
                <a:ext cx="19558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219" name="Группа 218"/>
              <p:cNvGrpSpPr/>
              <p:nvPr/>
            </p:nvGrpSpPr>
            <p:grpSpPr>
              <a:xfrm>
                <a:off x="0" y="-1"/>
                <a:ext cx="2979769" cy="1755039"/>
                <a:chOff x="0" y="-1"/>
                <a:chExt cx="2979769" cy="1755039"/>
              </a:xfrm>
            </p:grpSpPr>
            <p:sp>
              <p:nvSpPr>
                <p:cNvPr id="220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182675" y="521434"/>
                  <a:ext cx="326390" cy="241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12</a:t>
                  </a:r>
                  <a:endPara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221" name="Группа 220"/>
                <p:cNvGrpSpPr/>
                <p:nvPr/>
              </p:nvGrpSpPr>
              <p:grpSpPr>
                <a:xfrm>
                  <a:off x="0" y="-1"/>
                  <a:ext cx="2979769" cy="1755039"/>
                  <a:chOff x="0" y="-1"/>
                  <a:chExt cx="2979769" cy="1755039"/>
                </a:xfrm>
              </p:grpSpPr>
              <p:grpSp>
                <p:nvGrpSpPr>
                  <p:cNvPr id="222" name="Группа 221"/>
                  <p:cNvGrpSpPr/>
                  <p:nvPr/>
                </p:nvGrpSpPr>
                <p:grpSpPr>
                  <a:xfrm>
                    <a:off x="0" y="-1"/>
                    <a:ext cx="2979769" cy="1755039"/>
                    <a:chOff x="0" y="0"/>
                    <a:chExt cx="2979769" cy="1755145"/>
                  </a:xfrm>
                </p:grpSpPr>
                <p:grpSp>
                  <p:nvGrpSpPr>
                    <p:cNvPr id="225" name="Группа 224"/>
                    <p:cNvGrpSpPr/>
                    <p:nvPr/>
                  </p:nvGrpSpPr>
                  <p:grpSpPr>
                    <a:xfrm>
                      <a:off x="0" y="0"/>
                      <a:ext cx="2979769" cy="1755145"/>
                      <a:chOff x="0" y="0"/>
                      <a:chExt cx="2979830" cy="1755246"/>
                    </a:xfrm>
                  </p:grpSpPr>
                  <p:grpSp>
                    <p:nvGrpSpPr>
                      <p:cNvPr id="227" name="Группа 226"/>
                      <p:cNvGrpSpPr/>
                      <p:nvPr/>
                    </p:nvGrpSpPr>
                    <p:grpSpPr>
                      <a:xfrm>
                        <a:off x="288235" y="43206"/>
                        <a:ext cx="2212802" cy="1712040"/>
                        <a:chOff x="0" y="-16429"/>
                        <a:chExt cx="2212802" cy="1712040"/>
                      </a:xfrm>
                    </p:grpSpPr>
                    <p:grpSp>
                      <p:nvGrpSpPr>
                        <p:cNvPr id="234" name="Группа 233"/>
                        <p:cNvGrpSpPr/>
                        <p:nvPr/>
                      </p:nvGrpSpPr>
                      <p:grpSpPr>
                        <a:xfrm>
                          <a:off x="49120" y="438307"/>
                          <a:ext cx="1717025" cy="1257304"/>
                          <a:chOff x="0" y="0"/>
                          <a:chExt cx="1904999" cy="1338918"/>
                        </a:xfrm>
                      </p:grpSpPr>
                      <p:grpSp>
                        <p:nvGrpSpPr>
                          <p:cNvPr id="243" name="Группа 242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1904999" cy="1338918"/>
                            <a:chOff x="-88029" y="0"/>
                            <a:chExt cx="1905018" cy="1338918"/>
                          </a:xfrm>
                        </p:grpSpPr>
                        <p:grpSp>
                          <p:nvGrpSpPr>
                            <p:cNvPr id="248" name="Группа 247"/>
                            <p:cNvGrpSpPr/>
                            <p:nvPr/>
                          </p:nvGrpSpPr>
                          <p:grpSpPr>
                            <a:xfrm>
                              <a:off x="-88029" y="0"/>
                              <a:ext cx="1905018" cy="1338918"/>
                              <a:chOff x="-88029" y="0"/>
                              <a:chExt cx="1905018" cy="1338918"/>
                            </a:xfrm>
                          </p:grpSpPr>
                          <p:grpSp>
                            <p:nvGrpSpPr>
                              <p:cNvPr id="250" name="Группа 249"/>
                              <p:cNvGrpSpPr/>
                              <p:nvPr/>
                            </p:nvGrpSpPr>
                            <p:grpSpPr>
                              <a:xfrm>
                                <a:off x="-88029" y="1"/>
                                <a:ext cx="1905018" cy="1338917"/>
                                <a:chOff x="223812" y="361111"/>
                                <a:chExt cx="1905574" cy="1339043"/>
                              </a:xfrm>
                            </p:grpSpPr>
                            <p:sp>
                              <p:nvSpPr>
                                <p:cNvPr id="254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3812" y="1457160"/>
                                  <a:ext cx="1905574" cy="242994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ru-RU" sz="12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дезоксихолевая кислота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55" name="Группа 254"/>
                                <p:cNvGrpSpPr/>
                                <p:nvPr/>
                              </p:nvGrpSpPr>
                              <p:grpSpPr>
                                <a:xfrm>
                                  <a:off x="311887" y="361111"/>
                                  <a:ext cx="1256479" cy="999688"/>
                                  <a:chOff x="130912" y="189661"/>
                                  <a:chExt cx="1256479" cy="999688"/>
                                </a:xfrm>
                              </p:grpSpPr>
                              <p:sp>
                                <p:nvSpPr>
                                  <p:cNvPr id="256" name="Шестиугольник 255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101461" y="657615"/>
                                    <a:ext cx="561185" cy="502284"/>
                                  </a:xfrm>
                                  <a:prstGeom prst="hexagon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257" name="Шестиугольник 256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607512" y="655111"/>
                                    <a:ext cx="558165" cy="504825"/>
                                  </a:xfrm>
                                  <a:prstGeom prst="hexagon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258" name="Шестиугольник 257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851769" y="220458"/>
                                    <a:ext cx="566420" cy="504825"/>
                                  </a:xfrm>
                                  <a:prstGeom prst="hexagon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251" name="Группа 250"/>
                              <p:cNvGrpSpPr/>
                              <p:nvPr/>
                            </p:nvGrpSpPr>
                            <p:grpSpPr>
                              <a:xfrm>
                                <a:off x="1247775" y="0"/>
                                <a:ext cx="568964" cy="706111"/>
                                <a:chOff x="0" y="0"/>
                                <a:chExt cx="568964" cy="706111"/>
                              </a:xfrm>
                            </p:grpSpPr>
                            <p:sp>
                              <p:nvSpPr>
                                <p:cNvPr id="252" name="Шестиугольник 251"/>
                                <p:cNvSpPr/>
                                <p:nvPr/>
                              </p:nvSpPr>
                              <p:spPr>
                                <a:xfrm rot="5400000">
                                  <a:off x="-30844" y="30844"/>
                                  <a:ext cx="566339" cy="504651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253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8111" y="447231"/>
                                  <a:ext cx="560853" cy="25888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   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cxnSp>
                          <p:nvCxnSpPr>
                            <p:cNvPr id="249" name="Прямая соединительная линия 248"/>
                            <p:cNvCxnSpPr>
                              <a:stCxn id="258" idx="5"/>
                            </p:cNvCxnSpPr>
                            <p:nvPr/>
                          </p:nvCxnSpPr>
                          <p:spPr>
                            <a:xfrm>
                              <a:off x="1256133" y="445252"/>
                              <a:ext cx="500034" cy="198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244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124" y="599396"/>
                            <a:ext cx="501791" cy="3721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4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A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45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14375" y="619125"/>
                            <a:ext cx="314325" cy="2000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4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B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46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3450" y="180975"/>
                            <a:ext cx="314325" cy="2000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4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47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47800" y="171450"/>
                            <a:ext cx="314325" cy="2000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4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D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35" name="Прямая соединительная линия 234"/>
                        <p:cNvCxnSpPr/>
                        <p:nvPr/>
                      </p:nvCxnSpPr>
                      <p:spPr>
                        <a:xfrm flipV="1">
                          <a:off x="581891" y="789709"/>
                          <a:ext cx="0" cy="18301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6" name="Прямая соединительная линия 235"/>
                        <p:cNvCxnSpPr/>
                        <p:nvPr/>
                      </p:nvCxnSpPr>
                      <p:spPr>
                        <a:xfrm flipH="1">
                          <a:off x="0" y="1265802"/>
                          <a:ext cx="126365" cy="742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" name="Прямая соединительная линия 236"/>
                        <p:cNvCxnSpPr/>
                        <p:nvPr/>
                      </p:nvCxnSpPr>
                      <p:spPr>
                        <a:xfrm flipV="1">
                          <a:off x="1258244" y="408079"/>
                          <a:ext cx="0" cy="18288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8" name="Прямая соединительная линия 237"/>
                        <p:cNvCxnSpPr/>
                        <p:nvPr/>
                      </p:nvCxnSpPr>
                      <p:spPr>
                        <a:xfrm flipV="1">
                          <a:off x="1488734" y="143583"/>
                          <a:ext cx="0" cy="29464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9" name="Прямая соединительная линия 238"/>
                        <p:cNvCxnSpPr/>
                        <p:nvPr/>
                      </p:nvCxnSpPr>
                      <p:spPr>
                        <a:xfrm flipH="1" flipV="1">
                          <a:off x="1352707" y="52899"/>
                          <a:ext cx="134675" cy="90684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0" name="Прямая соединительная линия 239"/>
                        <p:cNvCxnSpPr/>
                        <p:nvPr/>
                      </p:nvCxnSpPr>
                      <p:spPr>
                        <a:xfrm flipV="1">
                          <a:off x="1488734" y="-16429"/>
                          <a:ext cx="310665" cy="159989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" name="Прямая соединительная линия 240"/>
                        <p:cNvCxnSpPr/>
                        <p:nvPr/>
                      </p:nvCxnSpPr>
                      <p:spPr>
                        <a:xfrm flipH="1" flipV="1">
                          <a:off x="1799400" y="-16429"/>
                          <a:ext cx="280060" cy="17513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" name="Прямая соединительная линия 241"/>
                        <p:cNvCxnSpPr/>
                        <p:nvPr/>
                      </p:nvCxnSpPr>
                      <p:spPr>
                        <a:xfrm flipV="1">
                          <a:off x="2078182" y="68013"/>
                          <a:ext cx="134620" cy="9017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8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1351722"/>
                        <a:ext cx="283210" cy="187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HO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9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5192" y="695739"/>
                        <a:ext cx="327522" cy="24338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CH</a:t>
                        </a:r>
                        <a:r>
                          <a:rPr lang="en-US" sz="1200" baseline="-25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3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230" name="Группа 229"/>
                      <p:cNvGrpSpPr/>
                      <p:nvPr/>
                    </p:nvGrpSpPr>
                    <p:grpSpPr>
                      <a:xfrm>
                        <a:off x="1321905" y="0"/>
                        <a:ext cx="1657925" cy="551318"/>
                        <a:chOff x="0" y="0"/>
                        <a:chExt cx="1657925" cy="551318"/>
                      </a:xfrm>
                    </p:grpSpPr>
                    <p:sp>
                      <p:nvSpPr>
                        <p:cNvPr id="231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9147" y="308113"/>
                          <a:ext cx="327025" cy="2432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12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32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79131" y="5089"/>
                          <a:ext cx="478794" cy="2432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COOH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33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327025" cy="2432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12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26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00200" y="541748"/>
                      <a:ext cx="326390" cy="2425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223" name="Прямая соединительная линия 222"/>
                  <p:cNvCxnSpPr/>
                  <p:nvPr/>
                </p:nvCxnSpPr>
                <p:spPr>
                  <a:xfrm flipV="1">
                    <a:off x="1318701" y="313616"/>
                    <a:ext cx="0" cy="18288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4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1795" y="158697"/>
                    <a:ext cx="282575" cy="1866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OH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305" name="Группа 304"/>
          <p:cNvGrpSpPr/>
          <p:nvPr/>
        </p:nvGrpSpPr>
        <p:grpSpPr>
          <a:xfrm>
            <a:off x="6148118" y="3479167"/>
            <a:ext cx="2882647" cy="1728901"/>
            <a:chOff x="0" y="-1"/>
            <a:chExt cx="2979769" cy="1755039"/>
          </a:xfrm>
        </p:grpSpPr>
        <p:sp>
          <p:nvSpPr>
            <p:cNvPr id="306" name="Надпись 2"/>
            <p:cNvSpPr txBox="1">
              <a:spLocks noChangeArrowheads="1"/>
            </p:cNvSpPr>
            <p:nvPr/>
          </p:nvSpPr>
          <p:spPr bwMode="auto">
            <a:xfrm>
              <a:off x="415637" y="1160003"/>
              <a:ext cx="19558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07" name="Группа 306"/>
            <p:cNvGrpSpPr/>
            <p:nvPr/>
          </p:nvGrpSpPr>
          <p:grpSpPr>
            <a:xfrm>
              <a:off x="0" y="-1"/>
              <a:ext cx="2979769" cy="1755039"/>
              <a:chOff x="0" y="-1"/>
              <a:chExt cx="2979769" cy="1755039"/>
            </a:xfrm>
          </p:grpSpPr>
          <p:sp>
            <p:nvSpPr>
              <p:cNvPr id="308" name="Надпись 2"/>
              <p:cNvSpPr txBox="1">
                <a:spLocks noChangeArrowheads="1"/>
              </p:cNvSpPr>
              <p:nvPr/>
            </p:nvSpPr>
            <p:spPr bwMode="auto">
              <a:xfrm>
                <a:off x="1182675" y="521434"/>
                <a:ext cx="326390" cy="241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12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309" name="Группа 308"/>
              <p:cNvGrpSpPr/>
              <p:nvPr/>
            </p:nvGrpSpPr>
            <p:grpSpPr>
              <a:xfrm>
                <a:off x="0" y="-1"/>
                <a:ext cx="2979769" cy="1755039"/>
                <a:chOff x="0" y="-1"/>
                <a:chExt cx="2979769" cy="1755039"/>
              </a:xfrm>
            </p:grpSpPr>
            <p:grpSp>
              <p:nvGrpSpPr>
                <p:cNvPr id="310" name="Группа 309"/>
                <p:cNvGrpSpPr/>
                <p:nvPr/>
              </p:nvGrpSpPr>
              <p:grpSpPr>
                <a:xfrm>
                  <a:off x="0" y="-1"/>
                  <a:ext cx="2979769" cy="1755039"/>
                  <a:chOff x="0" y="0"/>
                  <a:chExt cx="2979769" cy="1755145"/>
                </a:xfrm>
              </p:grpSpPr>
              <p:grpSp>
                <p:nvGrpSpPr>
                  <p:cNvPr id="313" name="Группа 312"/>
                  <p:cNvGrpSpPr/>
                  <p:nvPr/>
                </p:nvGrpSpPr>
                <p:grpSpPr>
                  <a:xfrm>
                    <a:off x="0" y="0"/>
                    <a:ext cx="2979769" cy="1755145"/>
                    <a:chOff x="0" y="0"/>
                    <a:chExt cx="2979830" cy="1755246"/>
                  </a:xfrm>
                </p:grpSpPr>
                <p:grpSp>
                  <p:nvGrpSpPr>
                    <p:cNvPr id="315" name="Группа 314"/>
                    <p:cNvGrpSpPr/>
                    <p:nvPr/>
                  </p:nvGrpSpPr>
                  <p:grpSpPr>
                    <a:xfrm>
                      <a:off x="288235" y="43206"/>
                      <a:ext cx="2212802" cy="1712040"/>
                      <a:chOff x="0" y="-16429"/>
                      <a:chExt cx="2212802" cy="1712040"/>
                    </a:xfrm>
                  </p:grpSpPr>
                  <p:grpSp>
                    <p:nvGrpSpPr>
                      <p:cNvPr id="322" name="Группа 321"/>
                      <p:cNvGrpSpPr/>
                      <p:nvPr/>
                    </p:nvGrpSpPr>
                    <p:grpSpPr>
                      <a:xfrm>
                        <a:off x="49120" y="438307"/>
                        <a:ext cx="1717025" cy="1257304"/>
                        <a:chOff x="0" y="0"/>
                        <a:chExt cx="1904999" cy="1338918"/>
                      </a:xfrm>
                    </p:grpSpPr>
                    <p:grpSp>
                      <p:nvGrpSpPr>
                        <p:cNvPr id="331" name="Группа 330"/>
                        <p:cNvGrpSpPr/>
                        <p:nvPr/>
                      </p:nvGrpSpPr>
                      <p:grpSpPr>
                        <a:xfrm>
                          <a:off x="0" y="0"/>
                          <a:ext cx="1904999" cy="1338918"/>
                          <a:chOff x="-88029" y="0"/>
                          <a:chExt cx="1905018" cy="1338918"/>
                        </a:xfrm>
                      </p:grpSpPr>
                      <p:grpSp>
                        <p:nvGrpSpPr>
                          <p:cNvPr id="336" name="Группа 335"/>
                          <p:cNvGrpSpPr/>
                          <p:nvPr/>
                        </p:nvGrpSpPr>
                        <p:grpSpPr>
                          <a:xfrm>
                            <a:off x="-88029" y="0"/>
                            <a:ext cx="1905018" cy="1338918"/>
                            <a:chOff x="-88029" y="0"/>
                            <a:chExt cx="1905018" cy="1338918"/>
                          </a:xfrm>
                        </p:grpSpPr>
                        <p:grpSp>
                          <p:nvGrpSpPr>
                            <p:cNvPr id="338" name="Группа 337"/>
                            <p:cNvGrpSpPr/>
                            <p:nvPr/>
                          </p:nvGrpSpPr>
                          <p:grpSpPr>
                            <a:xfrm>
                              <a:off x="-88029" y="1"/>
                              <a:ext cx="1905018" cy="1338917"/>
                              <a:chOff x="223812" y="361111"/>
                              <a:chExt cx="1905574" cy="1339043"/>
                            </a:xfrm>
                          </p:grpSpPr>
                          <p:sp>
                            <p:nvSpPr>
                              <p:cNvPr id="342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3812" y="1457160"/>
                                <a:ext cx="1905574" cy="24299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2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литохолевая кислота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343" name="Группа 342"/>
                              <p:cNvGrpSpPr/>
                              <p:nvPr/>
                            </p:nvGrpSpPr>
                            <p:grpSpPr>
                              <a:xfrm>
                                <a:off x="311887" y="361111"/>
                                <a:ext cx="1256479" cy="999688"/>
                                <a:chOff x="130912" y="189661"/>
                                <a:chExt cx="1256479" cy="999688"/>
                              </a:xfrm>
                            </p:grpSpPr>
                            <p:sp>
                              <p:nvSpPr>
                                <p:cNvPr id="344" name="Шестиугольник 343"/>
                                <p:cNvSpPr/>
                                <p:nvPr/>
                              </p:nvSpPr>
                              <p:spPr>
                                <a:xfrm rot="5400000">
                                  <a:off x="101461" y="657615"/>
                                  <a:ext cx="561185" cy="502284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45" name="Шестиугольник 344"/>
                                <p:cNvSpPr/>
                                <p:nvPr/>
                              </p:nvSpPr>
                              <p:spPr>
                                <a:xfrm rot="5400000">
                                  <a:off x="607512" y="655111"/>
                                  <a:ext cx="558165" cy="504825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46" name="Шестиугольник 345"/>
                                <p:cNvSpPr/>
                                <p:nvPr/>
                              </p:nvSpPr>
                              <p:spPr>
                                <a:xfrm rot="5400000">
                                  <a:off x="851769" y="220458"/>
                                  <a:ext cx="566420" cy="504825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339" name="Группа 338"/>
                            <p:cNvGrpSpPr/>
                            <p:nvPr/>
                          </p:nvGrpSpPr>
                          <p:grpSpPr>
                            <a:xfrm>
                              <a:off x="1247775" y="0"/>
                              <a:ext cx="568964" cy="706111"/>
                              <a:chOff x="0" y="0"/>
                              <a:chExt cx="568964" cy="706111"/>
                            </a:xfrm>
                          </p:grpSpPr>
                          <p:sp>
                            <p:nvSpPr>
                              <p:cNvPr id="340" name="Шестиугольник 339"/>
                              <p:cNvSpPr/>
                              <p:nvPr/>
                            </p:nvSpPr>
                            <p:spPr>
                              <a:xfrm rot="5400000">
                                <a:off x="-30844" y="30844"/>
                                <a:ext cx="566339" cy="504651"/>
                              </a:xfrm>
                              <a:prstGeom prst="hexagon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341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111" y="447231"/>
                                <a:ext cx="560853" cy="25888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   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cxnSp>
                        <p:nvCxnSpPr>
                          <p:cNvPr id="337" name="Прямая соединительная линия 336"/>
                          <p:cNvCxnSpPr/>
                          <p:nvPr/>
                        </p:nvCxnSpPr>
                        <p:spPr>
                          <a:xfrm>
                            <a:off x="1256133" y="445252"/>
                            <a:ext cx="500034" cy="198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332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124" y="599396"/>
                          <a:ext cx="501791" cy="3721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A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33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4375" y="619125"/>
                          <a:ext cx="314325" cy="200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34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3450" y="180975"/>
                          <a:ext cx="314325" cy="200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35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47800" y="171450"/>
                          <a:ext cx="314325" cy="200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323" name="Прямая соединительная линия 322"/>
                      <p:cNvCxnSpPr/>
                      <p:nvPr/>
                    </p:nvCxnSpPr>
                    <p:spPr>
                      <a:xfrm flipV="1">
                        <a:off x="581891" y="789709"/>
                        <a:ext cx="0" cy="1830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4" name="Прямая соединительная линия 323"/>
                      <p:cNvCxnSpPr/>
                      <p:nvPr/>
                    </p:nvCxnSpPr>
                    <p:spPr>
                      <a:xfrm flipH="1">
                        <a:off x="0" y="1265802"/>
                        <a:ext cx="126365" cy="7429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5" name="Прямая соединительная линия 324"/>
                      <p:cNvCxnSpPr/>
                      <p:nvPr/>
                    </p:nvCxnSpPr>
                    <p:spPr>
                      <a:xfrm flipV="1">
                        <a:off x="1258244" y="408079"/>
                        <a:ext cx="0" cy="18288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6" name="Прямая соединительная линия 325"/>
                      <p:cNvCxnSpPr/>
                      <p:nvPr/>
                    </p:nvCxnSpPr>
                    <p:spPr>
                      <a:xfrm flipV="1">
                        <a:off x="1488734" y="143583"/>
                        <a:ext cx="0" cy="29464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7" name="Прямая соединительная линия 326"/>
                      <p:cNvCxnSpPr/>
                      <p:nvPr/>
                    </p:nvCxnSpPr>
                    <p:spPr>
                      <a:xfrm flipH="1" flipV="1">
                        <a:off x="1352707" y="52899"/>
                        <a:ext cx="134675" cy="9068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" name="Прямая соединительная линия 327"/>
                      <p:cNvCxnSpPr/>
                      <p:nvPr/>
                    </p:nvCxnSpPr>
                    <p:spPr>
                      <a:xfrm flipV="1">
                        <a:off x="1488734" y="-16429"/>
                        <a:ext cx="310665" cy="15998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" name="Прямая соединительная линия 328"/>
                      <p:cNvCxnSpPr/>
                      <p:nvPr/>
                    </p:nvCxnSpPr>
                    <p:spPr>
                      <a:xfrm flipH="1" flipV="1">
                        <a:off x="1799400" y="-16429"/>
                        <a:ext cx="280060" cy="17513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0" name="Прямая соединительная линия 329"/>
                      <p:cNvCxnSpPr/>
                      <p:nvPr/>
                    </p:nvCxnSpPr>
                    <p:spPr>
                      <a:xfrm flipV="1">
                        <a:off x="2078182" y="68013"/>
                        <a:ext cx="134620" cy="901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6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351722"/>
                      <a:ext cx="283210" cy="1873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7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5192" y="695739"/>
                      <a:ext cx="327522" cy="2433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18" name="Группа 317"/>
                    <p:cNvGrpSpPr/>
                    <p:nvPr/>
                  </p:nvGrpSpPr>
                  <p:grpSpPr>
                    <a:xfrm>
                      <a:off x="1321905" y="0"/>
                      <a:ext cx="1657925" cy="551318"/>
                      <a:chOff x="0" y="0"/>
                      <a:chExt cx="1657925" cy="551318"/>
                    </a:xfrm>
                  </p:grpSpPr>
                  <p:sp>
                    <p:nvSpPr>
                      <p:cNvPr id="319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147" y="308113"/>
                        <a:ext cx="327025" cy="24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CH</a:t>
                        </a:r>
                        <a:r>
                          <a:rPr lang="en-US" sz="1200" baseline="-25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3</a:t>
                        </a:r>
                        <a:endPara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20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79131" y="5089"/>
                        <a:ext cx="478794" cy="24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COOH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21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27025" cy="24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H</a:t>
                        </a:r>
                        <a:r>
                          <a:rPr lang="en-US" sz="1200" baseline="-25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3</a:t>
                        </a: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314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200" y="541748"/>
                    <a:ext cx="326390" cy="2425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17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311" name="Прямая соединительная линия 310"/>
                <p:cNvCxnSpPr/>
                <p:nvPr/>
              </p:nvCxnSpPr>
              <p:spPr>
                <a:xfrm flipV="1">
                  <a:off x="1318701" y="313616"/>
                  <a:ext cx="0" cy="18288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231795" y="158697"/>
                  <a:ext cx="282575" cy="186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OH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47" name="Группа 346"/>
          <p:cNvGrpSpPr/>
          <p:nvPr/>
        </p:nvGrpSpPr>
        <p:grpSpPr>
          <a:xfrm>
            <a:off x="3380015" y="5093906"/>
            <a:ext cx="2827660" cy="1779278"/>
            <a:chOff x="0" y="-24866"/>
            <a:chExt cx="2828005" cy="1779903"/>
          </a:xfrm>
        </p:grpSpPr>
        <p:sp>
          <p:nvSpPr>
            <p:cNvPr id="348" name="Надпись 2"/>
            <p:cNvSpPr txBox="1">
              <a:spLocks noChangeArrowheads="1"/>
            </p:cNvSpPr>
            <p:nvPr/>
          </p:nvSpPr>
          <p:spPr bwMode="auto">
            <a:xfrm>
              <a:off x="415637" y="1160003"/>
              <a:ext cx="19558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49" name="Группа 348"/>
            <p:cNvGrpSpPr/>
            <p:nvPr/>
          </p:nvGrpSpPr>
          <p:grpSpPr>
            <a:xfrm>
              <a:off x="0" y="-24866"/>
              <a:ext cx="2828005" cy="1779903"/>
              <a:chOff x="0" y="-24866"/>
              <a:chExt cx="2828005" cy="1779903"/>
            </a:xfrm>
          </p:grpSpPr>
          <p:sp>
            <p:nvSpPr>
              <p:cNvPr id="350" name="Надпись 2"/>
              <p:cNvSpPr txBox="1">
                <a:spLocks noChangeArrowheads="1"/>
              </p:cNvSpPr>
              <p:nvPr/>
            </p:nvSpPr>
            <p:spPr bwMode="auto">
              <a:xfrm>
                <a:off x="1175118" y="1163781"/>
                <a:ext cx="19558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7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351" name="Группа 350"/>
              <p:cNvGrpSpPr/>
              <p:nvPr/>
            </p:nvGrpSpPr>
            <p:grpSpPr>
              <a:xfrm>
                <a:off x="0" y="-24866"/>
                <a:ext cx="2828005" cy="1779903"/>
                <a:chOff x="0" y="-24866"/>
                <a:chExt cx="2828005" cy="1779903"/>
              </a:xfrm>
            </p:grpSpPr>
            <p:grpSp>
              <p:nvGrpSpPr>
                <p:cNvPr id="352" name="Группа 351"/>
                <p:cNvGrpSpPr/>
                <p:nvPr/>
              </p:nvGrpSpPr>
              <p:grpSpPr>
                <a:xfrm>
                  <a:off x="0" y="-24866"/>
                  <a:ext cx="2828005" cy="1779903"/>
                  <a:chOff x="0" y="-24868"/>
                  <a:chExt cx="2828005" cy="1780012"/>
                </a:xfrm>
              </p:grpSpPr>
              <p:grpSp>
                <p:nvGrpSpPr>
                  <p:cNvPr id="355" name="Группа 354"/>
                  <p:cNvGrpSpPr/>
                  <p:nvPr/>
                </p:nvGrpSpPr>
                <p:grpSpPr>
                  <a:xfrm>
                    <a:off x="0" y="-24868"/>
                    <a:ext cx="2828005" cy="1780012"/>
                    <a:chOff x="0" y="-24869"/>
                    <a:chExt cx="2828062" cy="1780115"/>
                  </a:xfrm>
                </p:grpSpPr>
                <p:grpSp>
                  <p:nvGrpSpPr>
                    <p:cNvPr id="357" name="Группа 356"/>
                    <p:cNvGrpSpPr/>
                    <p:nvPr/>
                  </p:nvGrpSpPr>
                  <p:grpSpPr>
                    <a:xfrm>
                      <a:off x="288235" y="43206"/>
                      <a:ext cx="2455358" cy="1712040"/>
                      <a:chOff x="0" y="-16429"/>
                      <a:chExt cx="2455358" cy="1712040"/>
                    </a:xfrm>
                  </p:grpSpPr>
                  <p:grpSp>
                    <p:nvGrpSpPr>
                      <p:cNvPr id="364" name="Группа 363"/>
                      <p:cNvGrpSpPr/>
                      <p:nvPr/>
                    </p:nvGrpSpPr>
                    <p:grpSpPr>
                      <a:xfrm>
                        <a:off x="49119" y="438307"/>
                        <a:ext cx="2406239" cy="1257304"/>
                        <a:chOff x="-1" y="0"/>
                        <a:chExt cx="2669666" cy="1338918"/>
                      </a:xfrm>
                    </p:grpSpPr>
                    <p:grpSp>
                      <p:nvGrpSpPr>
                        <p:cNvPr id="373" name="Группа 372"/>
                        <p:cNvGrpSpPr/>
                        <p:nvPr/>
                      </p:nvGrpSpPr>
                      <p:grpSpPr>
                        <a:xfrm>
                          <a:off x="-1" y="0"/>
                          <a:ext cx="2669666" cy="1338918"/>
                          <a:chOff x="-88030" y="0"/>
                          <a:chExt cx="2669693" cy="1338918"/>
                        </a:xfrm>
                      </p:grpSpPr>
                      <p:grpSp>
                        <p:nvGrpSpPr>
                          <p:cNvPr id="378" name="Группа 377"/>
                          <p:cNvGrpSpPr/>
                          <p:nvPr/>
                        </p:nvGrpSpPr>
                        <p:grpSpPr>
                          <a:xfrm>
                            <a:off x="-88030" y="0"/>
                            <a:ext cx="2669693" cy="1338918"/>
                            <a:chOff x="-88030" y="0"/>
                            <a:chExt cx="2669693" cy="1338918"/>
                          </a:xfrm>
                        </p:grpSpPr>
                        <p:grpSp>
                          <p:nvGrpSpPr>
                            <p:cNvPr id="380" name="Группа 379"/>
                            <p:cNvGrpSpPr/>
                            <p:nvPr/>
                          </p:nvGrpSpPr>
                          <p:grpSpPr>
                            <a:xfrm>
                              <a:off x="-88030" y="1"/>
                              <a:ext cx="2669693" cy="1338917"/>
                              <a:chOff x="223811" y="361111"/>
                              <a:chExt cx="2670472" cy="1339043"/>
                            </a:xfrm>
                          </p:grpSpPr>
                          <p:sp>
                            <p:nvSpPr>
                              <p:cNvPr id="384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3811" y="1457160"/>
                                <a:ext cx="2670472" cy="24299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2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хенодезоксихолевая кислота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385" name="Группа 384"/>
                              <p:cNvGrpSpPr/>
                              <p:nvPr/>
                            </p:nvGrpSpPr>
                            <p:grpSpPr>
                              <a:xfrm>
                                <a:off x="311887" y="361111"/>
                                <a:ext cx="1256479" cy="999688"/>
                                <a:chOff x="130912" y="189661"/>
                                <a:chExt cx="1256479" cy="999688"/>
                              </a:xfrm>
                            </p:grpSpPr>
                            <p:sp>
                              <p:nvSpPr>
                                <p:cNvPr id="386" name="Шестиугольник 385"/>
                                <p:cNvSpPr/>
                                <p:nvPr/>
                              </p:nvSpPr>
                              <p:spPr>
                                <a:xfrm rot="5400000">
                                  <a:off x="101461" y="657615"/>
                                  <a:ext cx="561185" cy="502284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87" name="Шестиугольник 386"/>
                                <p:cNvSpPr/>
                                <p:nvPr/>
                              </p:nvSpPr>
                              <p:spPr>
                                <a:xfrm rot="5400000">
                                  <a:off x="607512" y="655111"/>
                                  <a:ext cx="558165" cy="504825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88" name="Шестиугольник 387"/>
                                <p:cNvSpPr/>
                                <p:nvPr/>
                              </p:nvSpPr>
                              <p:spPr>
                                <a:xfrm rot="5400000">
                                  <a:off x="851769" y="220458"/>
                                  <a:ext cx="566420" cy="504825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381" name="Группа 380"/>
                            <p:cNvGrpSpPr/>
                            <p:nvPr/>
                          </p:nvGrpSpPr>
                          <p:grpSpPr>
                            <a:xfrm>
                              <a:off x="1247775" y="0"/>
                              <a:ext cx="564422" cy="715277"/>
                              <a:chOff x="0" y="0"/>
                              <a:chExt cx="564422" cy="715277"/>
                            </a:xfrm>
                          </p:grpSpPr>
                          <p:sp>
                            <p:nvSpPr>
                              <p:cNvPr id="382" name="Шестиугольник 381"/>
                              <p:cNvSpPr/>
                              <p:nvPr/>
                            </p:nvSpPr>
                            <p:spPr>
                              <a:xfrm rot="5400000">
                                <a:off x="-30844" y="30844"/>
                                <a:ext cx="566339" cy="504651"/>
                              </a:xfrm>
                              <a:prstGeom prst="hexagon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383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58" y="449212"/>
                                <a:ext cx="556064" cy="26606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   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cxnSp>
                        <p:nvCxnSpPr>
                          <p:cNvPr id="379" name="Прямая соединительная линия 378"/>
                          <p:cNvCxnSpPr/>
                          <p:nvPr/>
                        </p:nvCxnSpPr>
                        <p:spPr>
                          <a:xfrm>
                            <a:off x="1253299" y="445238"/>
                            <a:ext cx="499128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374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124" y="599396"/>
                          <a:ext cx="501791" cy="3721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A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75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4375" y="619125"/>
                          <a:ext cx="314325" cy="200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76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3450" y="180975"/>
                          <a:ext cx="314325" cy="200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77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47800" y="171450"/>
                          <a:ext cx="314325" cy="200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365" name="Прямая соединительная линия 364"/>
                      <p:cNvCxnSpPr/>
                      <p:nvPr/>
                    </p:nvCxnSpPr>
                    <p:spPr>
                      <a:xfrm flipV="1">
                        <a:off x="581891" y="789709"/>
                        <a:ext cx="0" cy="1830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6" name="Прямая соединительная линия 365"/>
                      <p:cNvCxnSpPr/>
                      <p:nvPr/>
                    </p:nvCxnSpPr>
                    <p:spPr>
                      <a:xfrm flipH="1">
                        <a:off x="0" y="1265802"/>
                        <a:ext cx="126365" cy="7429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7" name="Прямая соединительная линия 366"/>
                      <p:cNvCxnSpPr/>
                      <p:nvPr/>
                    </p:nvCxnSpPr>
                    <p:spPr>
                      <a:xfrm flipV="1">
                        <a:off x="1258244" y="408079"/>
                        <a:ext cx="0" cy="18288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8" name="Прямая соединительная линия 367"/>
                      <p:cNvCxnSpPr/>
                      <p:nvPr/>
                    </p:nvCxnSpPr>
                    <p:spPr>
                      <a:xfrm flipV="1">
                        <a:off x="1488734" y="143583"/>
                        <a:ext cx="0" cy="29464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9" name="Прямая соединительная линия 368"/>
                      <p:cNvCxnSpPr/>
                      <p:nvPr/>
                    </p:nvCxnSpPr>
                    <p:spPr>
                      <a:xfrm flipH="1" flipV="1">
                        <a:off x="1352707" y="52899"/>
                        <a:ext cx="134675" cy="9068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0" name="Прямая соединительная линия 369"/>
                      <p:cNvCxnSpPr/>
                      <p:nvPr/>
                    </p:nvCxnSpPr>
                    <p:spPr>
                      <a:xfrm flipV="1">
                        <a:off x="1488734" y="-16429"/>
                        <a:ext cx="310665" cy="15998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1" name="Прямая соединительная линия 370"/>
                      <p:cNvCxnSpPr/>
                      <p:nvPr/>
                    </p:nvCxnSpPr>
                    <p:spPr>
                      <a:xfrm flipH="1" flipV="1">
                        <a:off x="1799400" y="-16429"/>
                        <a:ext cx="280060" cy="17513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2" name="Прямая соединительная линия 371"/>
                      <p:cNvCxnSpPr/>
                      <p:nvPr/>
                    </p:nvCxnSpPr>
                    <p:spPr>
                      <a:xfrm flipV="1">
                        <a:off x="2078182" y="68013"/>
                        <a:ext cx="134620" cy="901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58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351722"/>
                      <a:ext cx="283210" cy="1873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59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5192" y="695739"/>
                      <a:ext cx="327522" cy="2433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60" name="Группа 359"/>
                    <p:cNvGrpSpPr/>
                    <p:nvPr/>
                  </p:nvGrpSpPr>
                  <p:grpSpPr>
                    <a:xfrm>
                      <a:off x="1321905" y="-24869"/>
                      <a:ext cx="1506157" cy="576187"/>
                      <a:chOff x="0" y="-24869"/>
                      <a:chExt cx="1506157" cy="576187"/>
                    </a:xfrm>
                  </p:grpSpPr>
                  <p:sp>
                    <p:nvSpPr>
                      <p:cNvPr id="361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147" y="308113"/>
                        <a:ext cx="327025" cy="24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CH</a:t>
                        </a:r>
                        <a:r>
                          <a:rPr lang="en-US" sz="1200" baseline="-25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3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62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79132" y="-24869"/>
                        <a:ext cx="327025" cy="24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CH</a:t>
                        </a:r>
                        <a:r>
                          <a:rPr lang="en-US" sz="1200" baseline="-25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3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63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27025" cy="24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H</a:t>
                        </a:r>
                        <a:r>
                          <a:rPr lang="en-US" sz="1200" baseline="-25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3</a:t>
                        </a: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356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200" y="541748"/>
                    <a:ext cx="326390" cy="2425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17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353" name="Прямая соединительная линия 352"/>
                <p:cNvCxnSpPr/>
                <p:nvPr/>
              </p:nvCxnSpPr>
              <p:spPr>
                <a:xfrm>
                  <a:off x="1326258" y="1322479"/>
                  <a:ext cx="130175" cy="8382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5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447171" y="1375378"/>
                  <a:ext cx="282575" cy="186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OH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930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438" y="291283"/>
            <a:ext cx="8569250" cy="260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Стероидные гормоны </a:t>
            </a:r>
            <a:endParaRPr lang="ru-RU" sz="2400" b="1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700" i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- выделяются половыми </a:t>
            </a:r>
            <a:r>
              <a:rPr lang="ru-RU" sz="1700" i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железами и корой надпочечников. В организме они играют исключительно важную роль, регулируя процессы </a:t>
            </a:r>
            <a:r>
              <a:rPr lang="ru-RU" sz="1700" i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обмена </a:t>
            </a:r>
            <a:r>
              <a:rPr lang="ru-RU" sz="1700" i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веществ, роста, размножения и старения.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7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В зависимости от числа атомов углерода в молекуле и биологического действия стероидные гормоны разделяются на половые и </a:t>
            </a:r>
            <a:r>
              <a:rPr lang="ru-RU" sz="17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кортикоидные</a:t>
            </a:r>
            <a:r>
              <a:rPr lang="ru-RU" sz="17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гормоны.</a:t>
            </a:r>
            <a:endParaRPr lang="ru-RU" sz="17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9938" y="2878817"/>
            <a:ext cx="7931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Половые гормоны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выделяются гипофизом и половыми </a:t>
            </a: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железами.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К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ним относятся:</a:t>
            </a:r>
          </a:p>
          <a:p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Андрогены – мужские половые </a:t>
            </a: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гормоны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Palatino Linotype" panose="0204050205050503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481" y="4416174"/>
            <a:ext cx="1915795" cy="1505590"/>
            <a:chOff x="0" y="0"/>
            <a:chExt cx="1915795" cy="1506213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0"/>
              <a:ext cx="1915795" cy="1506213"/>
              <a:chOff x="0" y="117097"/>
              <a:chExt cx="1915795" cy="1506468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0" y="237744"/>
                <a:ext cx="1915795" cy="1385821"/>
                <a:chOff x="0" y="290608"/>
                <a:chExt cx="2054339" cy="1464536"/>
              </a:xfrm>
            </p:grpSpPr>
            <p:grpSp>
              <p:nvGrpSpPr>
                <p:cNvPr id="13" name="Группа 12"/>
                <p:cNvGrpSpPr/>
                <p:nvPr/>
              </p:nvGrpSpPr>
              <p:grpSpPr>
                <a:xfrm>
                  <a:off x="0" y="290608"/>
                  <a:ext cx="2054339" cy="1464536"/>
                  <a:chOff x="0" y="290625"/>
                  <a:chExt cx="2054380" cy="1464621"/>
                </a:xfrm>
              </p:grpSpPr>
              <p:grpSp>
                <p:nvGrpSpPr>
                  <p:cNvPr id="15" name="Группа 14"/>
                  <p:cNvGrpSpPr/>
                  <p:nvPr/>
                </p:nvGrpSpPr>
                <p:grpSpPr>
                  <a:xfrm>
                    <a:off x="0" y="290625"/>
                    <a:ext cx="2054380" cy="1464621"/>
                    <a:chOff x="0" y="290625"/>
                    <a:chExt cx="2054380" cy="1464621"/>
                  </a:xfrm>
                </p:grpSpPr>
                <p:grpSp>
                  <p:nvGrpSpPr>
                    <p:cNvPr id="17" name="Группа 16"/>
                    <p:cNvGrpSpPr/>
                    <p:nvPr/>
                  </p:nvGrpSpPr>
                  <p:grpSpPr>
                    <a:xfrm>
                      <a:off x="288235" y="324472"/>
                      <a:ext cx="1766145" cy="1430774"/>
                      <a:chOff x="0" y="264837"/>
                      <a:chExt cx="1766145" cy="1430774"/>
                    </a:xfrm>
                  </p:grpSpPr>
                  <p:grpSp>
                    <p:nvGrpSpPr>
                      <p:cNvPr id="21" name="Группа 20"/>
                      <p:cNvGrpSpPr/>
                      <p:nvPr/>
                    </p:nvGrpSpPr>
                    <p:grpSpPr>
                      <a:xfrm>
                        <a:off x="49120" y="438307"/>
                        <a:ext cx="1717025" cy="1257304"/>
                        <a:chOff x="0" y="0"/>
                        <a:chExt cx="1904999" cy="1338918"/>
                      </a:xfrm>
                    </p:grpSpPr>
                    <p:grpSp>
                      <p:nvGrpSpPr>
                        <p:cNvPr id="26" name="Группа 25"/>
                        <p:cNvGrpSpPr/>
                        <p:nvPr/>
                      </p:nvGrpSpPr>
                      <p:grpSpPr>
                        <a:xfrm>
                          <a:off x="0" y="0"/>
                          <a:ext cx="1904999" cy="1338918"/>
                          <a:chOff x="-88029" y="0"/>
                          <a:chExt cx="1905018" cy="1338918"/>
                        </a:xfrm>
                      </p:grpSpPr>
                      <p:grpSp>
                        <p:nvGrpSpPr>
                          <p:cNvPr id="30" name="Группа 29"/>
                          <p:cNvGrpSpPr/>
                          <p:nvPr/>
                        </p:nvGrpSpPr>
                        <p:grpSpPr>
                          <a:xfrm>
                            <a:off x="-88029" y="0"/>
                            <a:ext cx="1905018" cy="1338918"/>
                            <a:chOff x="-88029" y="0"/>
                            <a:chExt cx="1905018" cy="1338918"/>
                          </a:xfrm>
                        </p:grpSpPr>
                        <p:grpSp>
                          <p:nvGrpSpPr>
                            <p:cNvPr id="32" name="Группа 31"/>
                            <p:cNvGrpSpPr/>
                            <p:nvPr/>
                          </p:nvGrpSpPr>
                          <p:grpSpPr>
                            <a:xfrm>
                              <a:off x="-88029" y="1"/>
                              <a:ext cx="1905018" cy="1338917"/>
                              <a:chOff x="223812" y="361111"/>
                              <a:chExt cx="1905574" cy="1339043"/>
                            </a:xfrm>
                          </p:grpSpPr>
                          <p:sp>
                            <p:nvSpPr>
                              <p:cNvPr id="36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3812" y="1457160"/>
                                <a:ext cx="1905574" cy="24299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2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андростерон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37" name="Группа 36"/>
                              <p:cNvGrpSpPr/>
                              <p:nvPr/>
                            </p:nvGrpSpPr>
                            <p:grpSpPr>
                              <a:xfrm>
                                <a:off x="311887" y="361111"/>
                                <a:ext cx="1256479" cy="999688"/>
                                <a:chOff x="130912" y="189661"/>
                                <a:chExt cx="1256479" cy="999688"/>
                              </a:xfrm>
                            </p:grpSpPr>
                            <p:sp>
                              <p:nvSpPr>
                                <p:cNvPr id="38" name="Шестиугольник 37"/>
                                <p:cNvSpPr/>
                                <p:nvPr/>
                              </p:nvSpPr>
                              <p:spPr>
                                <a:xfrm rot="5400000">
                                  <a:off x="101461" y="657615"/>
                                  <a:ext cx="561185" cy="502284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9" name="Шестиугольник 38"/>
                                <p:cNvSpPr/>
                                <p:nvPr/>
                              </p:nvSpPr>
                              <p:spPr>
                                <a:xfrm rot="5400000">
                                  <a:off x="607512" y="655111"/>
                                  <a:ext cx="558165" cy="504825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40" name="Шестиугольник 39"/>
                                <p:cNvSpPr/>
                                <p:nvPr/>
                              </p:nvSpPr>
                              <p:spPr>
                                <a:xfrm rot="5400000">
                                  <a:off x="851769" y="220458"/>
                                  <a:ext cx="566420" cy="504825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33" name="Группа 32"/>
                            <p:cNvGrpSpPr/>
                            <p:nvPr/>
                          </p:nvGrpSpPr>
                          <p:grpSpPr>
                            <a:xfrm>
                              <a:off x="1247775" y="0"/>
                              <a:ext cx="561974" cy="714046"/>
                              <a:chOff x="0" y="0"/>
                              <a:chExt cx="561974" cy="714046"/>
                            </a:xfrm>
                          </p:grpSpPr>
                          <p:sp>
                            <p:nvSpPr>
                              <p:cNvPr id="34" name="Шестиугольник 33"/>
                              <p:cNvSpPr/>
                              <p:nvPr/>
                            </p:nvSpPr>
                            <p:spPr>
                              <a:xfrm rot="5400000">
                                <a:off x="-30844" y="30844"/>
                                <a:ext cx="566339" cy="504651"/>
                              </a:xfrm>
                              <a:prstGeom prst="hexagon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35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40" y="447981"/>
                                <a:ext cx="554734" cy="26606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   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cxnSp>
                        <p:nvCxnSpPr>
                          <p:cNvPr id="31" name="Прямая соединительная линия 30"/>
                          <p:cNvCxnSpPr/>
                          <p:nvPr/>
                        </p:nvCxnSpPr>
                        <p:spPr>
                          <a:xfrm>
                            <a:off x="1256133" y="445260"/>
                            <a:ext cx="500295" cy="272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7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725" y="600075"/>
                          <a:ext cx="504190" cy="3721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A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8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3450" y="180975"/>
                          <a:ext cx="314325" cy="200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9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47800" y="171450"/>
                          <a:ext cx="314325" cy="200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22" name="Прямая соединительная линия 21"/>
                      <p:cNvCxnSpPr/>
                      <p:nvPr/>
                    </p:nvCxnSpPr>
                    <p:spPr>
                      <a:xfrm flipV="1">
                        <a:off x="581891" y="789709"/>
                        <a:ext cx="0" cy="1830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Прямая соединительная линия 22"/>
                      <p:cNvCxnSpPr/>
                      <p:nvPr/>
                    </p:nvCxnSpPr>
                    <p:spPr>
                      <a:xfrm flipH="1">
                        <a:off x="0" y="1265802"/>
                        <a:ext cx="126365" cy="7429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Прямая соединительная линия 23"/>
                      <p:cNvCxnSpPr/>
                      <p:nvPr/>
                    </p:nvCxnSpPr>
                    <p:spPr>
                      <a:xfrm flipV="1">
                        <a:off x="1258244" y="408079"/>
                        <a:ext cx="0" cy="18288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Прямая соединительная линия 24"/>
                      <p:cNvCxnSpPr/>
                      <p:nvPr/>
                    </p:nvCxnSpPr>
                    <p:spPr>
                      <a:xfrm flipV="1">
                        <a:off x="1488734" y="264837"/>
                        <a:ext cx="0" cy="17889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351722"/>
                      <a:ext cx="283210" cy="1873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5192" y="695739"/>
                      <a:ext cx="327522" cy="2433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49945" y="290625"/>
                      <a:ext cx="327025" cy="2432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6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200" y="520134"/>
                    <a:ext cx="326390" cy="2425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17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870509" y="1046074"/>
                  <a:ext cx="454527" cy="390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1685477" y="269770"/>
                <a:ext cx="0" cy="184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Надпись 2"/>
              <p:cNvSpPr txBox="1">
                <a:spLocks noChangeArrowheads="1"/>
              </p:cNvSpPr>
              <p:nvPr/>
            </p:nvSpPr>
            <p:spPr bwMode="auto">
              <a:xfrm>
                <a:off x="1534421" y="117097"/>
                <a:ext cx="330472" cy="192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8" name="Надпись 2"/>
            <p:cNvSpPr txBox="1">
              <a:spLocks noChangeArrowheads="1"/>
            </p:cNvSpPr>
            <p:nvPr/>
          </p:nvSpPr>
          <p:spPr bwMode="auto">
            <a:xfrm>
              <a:off x="367747" y="974035"/>
              <a:ext cx="226060" cy="229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Надпись 2"/>
            <p:cNvSpPr txBox="1">
              <a:spLocks noChangeArrowheads="1"/>
            </p:cNvSpPr>
            <p:nvPr/>
          </p:nvSpPr>
          <p:spPr bwMode="auto">
            <a:xfrm>
              <a:off x="636104" y="964096"/>
              <a:ext cx="226143" cy="229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509059" y="4412998"/>
            <a:ext cx="4201795" cy="1508766"/>
            <a:chOff x="0" y="1"/>
            <a:chExt cx="4202148" cy="1509370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0" y="1"/>
              <a:ext cx="4202148" cy="1509370"/>
              <a:chOff x="0" y="1"/>
              <a:chExt cx="4202148" cy="1509370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0" y="3780"/>
                <a:ext cx="2854311" cy="1505591"/>
                <a:chOff x="0" y="1"/>
                <a:chExt cx="2854865" cy="1505603"/>
              </a:xfrm>
            </p:grpSpPr>
            <p:grpSp>
              <p:nvGrpSpPr>
                <p:cNvPr id="81" name="Группа 80"/>
                <p:cNvGrpSpPr/>
                <p:nvPr/>
              </p:nvGrpSpPr>
              <p:grpSpPr>
                <a:xfrm>
                  <a:off x="0" y="1"/>
                  <a:ext cx="2266120" cy="1505603"/>
                  <a:chOff x="-137749" y="1"/>
                  <a:chExt cx="2266120" cy="1505603"/>
                </a:xfrm>
              </p:grpSpPr>
              <p:grpSp>
                <p:nvGrpSpPr>
                  <p:cNvPr id="83" name="Группа 82"/>
                  <p:cNvGrpSpPr/>
                  <p:nvPr/>
                </p:nvGrpSpPr>
                <p:grpSpPr>
                  <a:xfrm>
                    <a:off x="-137749" y="1"/>
                    <a:ext cx="2266120" cy="1505603"/>
                    <a:chOff x="-137749" y="117097"/>
                    <a:chExt cx="2266120" cy="1505858"/>
                  </a:xfrm>
                </p:grpSpPr>
                <p:grpSp>
                  <p:nvGrpSpPr>
                    <p:cNvPr id="86" name="Группа 85"/>
                    <p:cNvGrpSpPr/>
                    <p:nvPr/>
                  </p:nvGrpSpPr>
                  <p:grpSpPr>
                    <a:xfrm>
                      <a:off x="-137749" y="237744"/>
                      <a:ext cx="2266120" cy="1385211"/>
                      <a:chOff x="-147711" y="290608"/>
                      <a:chExt cx="2429999" cy="1463892"/>
                    </a:xfrm>
                  </p:grpSpPr>
                  <p:grpSp>
                    <p:nvGrpSpPr>
                      <p:cNvPr id="89" name="Группа 88"/>
                      <p:cNvGrpSpPr/>
                      <p:nvPr/>
                    </p:nvGrpSpPr>
                    <p:grpSpPr>
                      <a:xfrm>
                        <a:off x="-147711" y="290608"/>
                        <a:ext cx="2429999" cy="1463892"/>
                        <a:chOff x="-147714" y="290625"/>
                        <a:chExt cx="2430048" cy="1463977"/>
                      </a:xfrm>
                    </p:grpSpPr>
                    <p:grpSp>
                      <p:nvGrpSpPr>
                        <p:cNvPr id="91" name="Группа 90"/>
                        <p:cNvGrpSpPr/>
                        <p:nvPr/>
                      </p:nvGrpSpPr>
                      <p:grpSpPr>
                        <a:xfrm>
                          <a:off x="-147714" y="290625"/>
                          <a:ext cx="2430048" cy="1463977"/>
                          <a:chOff x="-147714" y="290625"/>
                          <a:chExt cx="2430048" cy="1463977"/>
                        </a:xfrm>
                      </p:grpSpPr>
                      <p:grpSp>
                        <p:nvGrpSpPr>
                          <p:cNvPr id="93" name="Группа 92"/>
                          <p:cNvGrpSpPr/>
                          <p:nvPr/>
                        </p:nvGrpSpPr>
                        <p:grpSpPr>
                          <a:xfrm>
                            <a:off x="-147714" y="324472"/>
                            <a:ext cx="2430048" cy="1430130"/>
                            <a:chOff x="-435949" y="264837"/>
                            <a:chExt cx="2430048" cy="1430130"/>
                          </a:xfrm>
                        </p:grpSpPr>
                        <p:grpSp>
                          <p:nvGrpSpPr>
                            <p:cNvPr id="97" name="Группа 96"/>
                            <p:cNvGrpSpPr/>
                            <p:nvPr/>
                          </p:nvGrpSpPr>
                          <p:grpSpPr>
                            <a:xfrm>
                              <a:off x="-435949" y="438307"/>
                              <a:ext cx="2430048" cy="1256660"/>
                              <a:chOff x="-538173" y="0"/>
                              <a:chExt cx="2696082" cy="1338232"/>
                            </a:xfrm>
                          </p:grpSpPr>
                          <p:grpSp>
                            <p:nvGrpSpPr>
                              <p:cNvPr id="102" name="Группа 101"/>
                              <p:cNvGrpSpPr/>
                              <p:nvPr/>
                            </p:nvGrpSpPr>
                            <p:grpSpPr>
                              <a:xfrm>
                                <a:off x="-538173" y="0"/>
                                <a:ext cx="2696082" cy="1338232"/>
                                <a:chOff x="-626207" y="0"/>
                                <a:chExt cx="2696108" cy="1338232"/>
                              </a:xfrm>
                            </p:grpSpPr>
                            <p:grpSp>
                              <p:nvGrpSpPr>
                                <p:cNvPr id="106" name="Группа 105"/>
                                <p:cNvGrpSpPr/>
                                <p:nvPr/>
                              </p:nvGrpSpPr>
                              <p:grpSpPr>
                                <a:xfrm>
                                  <a:off x="-626207" y="0"/>
                                  <a:ext cx="2696108" cy="1338232"/>
                                  <a:chOff x="-626207" y="0"/>
                                  <a:chExt cx="2696108" cy="1338232"/>
                                </a:xfrm>
                              </p:grpSpPr>
                              <p:grpSp>
                                <p:nvGrpSpPr>
                                  <p:cNvPr id="108" name="Группа 107"/>
                                  <p:cNvGrpSpPr/>
                                  <p:nvPr/>
                                </p:nvGrpSpPr>
                                <p:grpSpPr>
                                  <a:xfrm>
                                    <a:off x="-626207" y="2"/>
                                    <a:ext cx="2696108" cy="1338230"/>
                                    <a:chOff x="-314523" y="361111"/>
                                    <a:chExt cx="2696895" cy="1338356"/>
                                  </a:xfrm>
                                </p:grpSpPr>
                                <p:sp>
                                  <p:nvSpPr>
                                    <p:cNvPr id="112" name="Надпись 2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-314523" y="1456473"/>
                                      <a:ext cx="2696895" cy="242994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rot="0" vert="horz" wrap="square" lIns="0" tIns="0" rIns="0" bIns="0" anchor="t" anchorCtr="0">
                                      <a:noAutofit/>
                                    </a:bodyPr>
                                    <a:lstStyle/>
                                    <a:p>
                                      <a:pPr algn="ctr">
                                        <a:spcAft>
                                          <a:spcPts val="0"/>
                                        </a:spcAft>
                                      </a:pPr>
                                      <a:r>
                                        <a:rPr lang="en-US" sz="12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rPr>
                                        <a:t>5-</a:t>
                                      </a:r>
                                      <a:r>
                                        <a:rPr lang="ru-RU" sz="12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rPr>
                                        <a:t>дегидроандростерон</a:t>
                                      </a:r>
                                      <a:endParaRPr lang="ru-RU" sz="11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13" name="Группа 11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11887" y="361111"/>
                                      <a:ext cx="1256479" cy="999688"/>
                                      <a:chOff x="130912" y="189661"/>
                                      <a:chExt cx="1256479" cy="999688"/>
                                    </a:xfrm>
                                  </p:grpSpPr>
                                  <p:sp>
                                    <p:nvSpPr>
                                      <p:cNvPr id="114" name="Шестиугольник 113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101461" y="657615"/>
                                        <a:ext cx="561185" cy="502284"/>
                                      </a:xfrm>
                                      <a:prstGeom prst="hexagon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15" name="Шестиугольник 114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607512" y="655111"/>
                                        <a:ext cx="558165" cy="504825"/>
                                      </a:xfrm>
                                      <a:prstGeom prst="hexagon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16" name="Шестиугольник 115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851769" y="220458"/>
                                        <a:ext cx="566420" cy="504825"/>
                                      </a:xfrm>
                                      <a:prstGeom prst="hexagon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</p:grpSp>
                              </p:grpSp>
                              <p:grpSp>
                                <p:nvGrpSpPr>
                                  <p:cNvPr id="109" name="Группа 108"/>
                                  <p:cNvGrpSpPr/>
                                  <p:nvPr/>
                                </p:nvGrpSpPr>
                                <p:grpSpPr>
                                  <a:xfrm>
                                    <a:off x="1247775" y="0"/>
                                    <a:ext cx="561974" cy="714046"/>
                                    <a:chOff x="0" y="0"/>
                                    <a:chExt cx="561974" cy="714046"/>
                                  </a:xfrm>
                                </p:grpSpPr>
                                <p:sp>
                                  <p:nvSpPr>
                                    <p:cNvPr id="110" name="Шестиугольник 109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-30844" y="30844"/>
                                      <a:ext cx="566339" cy="504651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11" name="Надпись 2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240" y="447981"/>
                                      <a:ext cx="554734" cy="26606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rot="0" vert="horz" wrap="square" lIns="0" tIns="0" rIns="0" bIns="0" anchor="t" anchorCtr="0">
                                      <a:noAutofit/>
                                    </a:bodyPr>
                                    <a:lstStyle/>
                                    <a:p>
                                      <a:pPr algn="ctr">
                                        <a:spcAft>
                                          <a:spcPts val="0"/>
                                        </a:spcAft>
                                      </a:pPr>
                                      <a:r>
                                        <a:rPr lang="en-US" sz="11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rPr>
                                        <a:t>   </a:t>
                                      </a:r>
                                      <a:endParaRPr lang="ru-RU" sz="11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cxnSp>
                              <p:nvCxnSpPr>
                                <p:cNvPr id="107" name="Прямая соединительная линия 106"/>
                                <p:cNvCxnSpPr/>
                                <p:nvPr/>
                              </p:nvCxnSpPr>
                              <p:spPr>
                                <a:xfrm>
                                  <a:off x="1256133" y="445260"/>
                                  <a:ext cx="500295" cy="2721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103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725" y="600075"/>
                                <a:ext cx="504190" cy="372110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4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A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4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33450" y="180975"/>
                                <a:ext cx="314325" cy="20002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400" dirty="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C</a:t>
                                </a:r>
                                <a:endParaRPr lang="ru-RU" sz="1100" dirty="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5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447800" y="171450"/>
                                <a:ext cx="314325" cy="20002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4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D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98" name="Прямая соединительная линия 97"/>
                            <p:cNvCxnSpPr/>
                            <p:nvPr/>
                          </p:nvCxnSpPr>
                          <p:spPr>
                            <a:xfrm flipV="1">
                              <a:off x="581891" y="789709"/>
                              <a:ext cx="0" cy="18301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9" name="Прямая соединительная линия 98"/>
                            <p:cNvCxnSpPr/>
                            <p:nvPr/>
                          </p:nvCxnSpPr>
                          <p:spPr>
                            <a:xfrm flipH="1">
                              <a:off x="0" y="1265802"/>
                              <a:ext cx="126365" cy="74295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0" name="Прямая соединительная линия 99"/>
                            <p:cNvCxnSpPr/>
                            <p:nvPr/>
                          </p:nvCxnSpPr>
                          <p:spPr>
                            <a:xfrm flipV="1">
                              <a:off x="1258244" y="408079"/>
                              <a:ext cx="0" cy="18288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1" name="Прямая соединительная линия 100"/>
                            <p:cNvCxnSpPr/>
                            <p:nvPr/>
                          </p:nvCxnSpPr>
                          <p:spPr>
                            <a:xfrm flipV="1">
                              <a:off x="1488734" y="264837"/>
                              <a:ext cx="0" cy="178892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94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1351722"/>
                            <a:ext cx="283210" cy="1873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HO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95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5192" y="695739"/>
                            <a:ext cx="327522" cy="24338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CH</a:t>
                            </a:r>
                            <a:r>
                              <a:rPr lang="en-US" sz="1200" baseline="-25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3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96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49945" y="290625"/>
                            <a:ext cx="327025" cy="24320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CH</a:t>
                            </a:r>
                            <a:r>
                              <a:rPr lang="en-US" sz="1200" baseline="-25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3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2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0200" y="520134"/>
                          <a:ext cx="326390" cy="24257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17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90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70311" y="1046068"/>
                        <a:ext cx="454527" cy="3015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B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87" name="Прямая соединительная линия 86"/>
                    <p:cNvCxnSpPr/>
                    <p:nvPr/>
                  </p:nvCxnSpPr>
                  <p:spPr>
                    <a:xfrm flipV="1">
                      <a:off x="1685477" y="269770"/>
                      <a:ext cx="0" cy="18499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8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34421" y="117097"/>
                      <a:ext cx="330472" cy="1920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84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747" y="974035"/>
                    <a:ext cx="226060" cy="2292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6104" y="964096"/>
                    <a:ext cx="226143" cy="2292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5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 flipH="1">
                  <a:off x="2646508" y="1054486"/>
                  <a:ext cx="208357" cy="10477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967301" y="1"/>
                <a:ext cx="3234847" cy="1505669"/>
                <a:chOff x="-969357" y="-77"/>
                <a:chExt cx="3235477" cy="1505681"/>
              </a:xfrm>
            </p:grpSpPr>
            <p:grpSp>
              <p:nvGrpSpPr>
                <p:cNvPr id="46" name="Группа 45"/>
                <p:cNvGrpSpPr/>
                <p:nvPr/>
              </p:nvGrpSpPr>
              <p:grpSpPr>
                <a:xfrm>
                  <a:off x="0" y="-77"/>
                  <a:ext cx="2266120" cy="1505681"/>
                  <a:chOff x="-137749" y="-77"/>
                  <a:chExt cx="2266120" cy="1505681"/>
                </a:xfrm>
              </p:grpSpPr>
              <p:grpSp>
                <p:nvGrpSpPr>
                  <p:cNvPr id="48" name="Группа 47"/>
                  <p:cNvGrpSpPr/>
                  <p:nvPr/>
                </p:nvGrpSpPr>
                <p:grpSpPr>
                  <a:xfrm>
                    <a:off x="-137749" y="-77"/>
                    <a:ext cx="2266120" cy="1505681"/>
                    <a:chOff x="-137749" y="117019"/>
                    <a:chExt cx="2266120" cy="1505936"/>
                  </a:xfrm>
                </p:grpSpPr>
                <p:grpSp>
                  <p:nvGrpSpPr>
                    <p:cNvPr id="51" name="Группа 50"/>
                    <p:cNvGrpSpPr/>
                    <p:nvPr/>
                  </p:nvGrpSpPr>
                  <p:grpSpPr>
                    <a:xfrm>
                      <a:off x="-137749" y="237744"/>
                      <a:ext cx="2266120" cy="1385211"/>
                      <a:chOff x="-147711" y="290608"/>
                      <a:chExt cx="2429999" cy="1463892"/>
                    </a:xfrm>
                  </p:grpSpPr>
                  <p:grpSp>
                    <p:nvGrpSpPr>
                      <p:cNvPr id="53" name="Группа 52"/>
                      <p:cNvGrpSpPr/>
                      <p:nvPr/>
                    </p:nvGrpSpPr>
                    <p:grpSpPr>
                      <a:xfrm>
                        <a:off x="-147711" y="290608"/>
                        <a:ext cx="2429999" cy="1463892"/>
                        <a:chOff x="-147714" y="290625"/>
                        <a:chExt cx="2430048" cy="1463977"/>
                      </a:xfrm>
                    </p:grpSpPr>
                    <p:grpSp>
                      <p:nvGrpSpPr>
                        <p:cNvPr id="55" name="Группа 54"/>
                        <p:cNvGrpSpPr/>
                        <p:nvPr/>
                      </p:nvGrpSpPr>
                      <p:grpSpPr>
                        <a:xfrm>
                          <a:off x="-147714" y="290625"/>
                          <a:ext cx="2430048" cy="1463977"/>
                          <a:chOff x="-147714" y="290625"/>
                          <a:chExt cx="2430048" cy="1463977"/>
                        </a:xfrm>
                      </p:grpSpPr>
                      <p:grpSp>
                        <p:nvGrpSpPr>
                          <p:cNvPr id="57" name="Группа 56"/>
                          <p:cNvGrpSpPr/>
                          <p:nvPr/>
                        </p:nvGrpSpPr>
                        <p:grpSpPr>
                          <a:xfrm>
                            <a:off x="-147714" y="324472"/>
                            <a:ext cx="2430048" cy="1430130"/>
                            <a:chOff x="-435949" y="264837"/>
                            <a:chExt cx="2430048" cy="1430130"/>
                          </a:xfrm>
                        </p:grpSpPr>
                        <p:grpSp>
                          <p:nvGrpSpPr>
                            <p:cNvPr id="61" name="Группа 60"/>
                            <p:cNvGrpSpPr/>
                            <p:nvPr/>
                          </p:nvGrpSpPr>
                          <p:grpSpPr>
                            <a:xfrm>
                              <a:off x="-435949" y="438307"/>
                              <a:ext cx="2430048" cy="1256660"/>
                              <a:chOff x="-538173" y="0"/>
                              <a:chExt cx="2696082" cy="1338232"/>
                            </a:xfrm>
                          </p:grpSpPr>
                          <p:grpSp>
                            <p:nvGrpSpPr>
                              <p:cNvPr id="66" name="Группа 65"/>
                              <p:cNvGrpSpPr/>
                              <p:nvPr/>
                            </p:nvGrpSpPr>
                            <p:grpSpPr>
                              <a:xfrm>
                                <a:off x="-538173" y="0"/>
                                <a:ext cx="2696082" cy="1338232"/>
                                <a:chOff x="-626207" y="0"/>
                                <a:chExt cx="2696108" cy="1338232"/>
                              </a:xfrm>
                            </p:grpSpPr>
                            <p:grpSp>
                              <p:nvGrpSpPr>
                                <p:cNvPr id="70" name="Группа 69"/>
                                <p:cNvGrpSpPr/>
                                <p:nvPr/>
                              </p:nvGrpSpPr>
                              <p:grpSpPr>
                                <a:xfrm>
                                  <a:off x="-626207" y="0"/>
                                  <a:ext cx="2696108" cy="1338232"/>
                                  <a:chOff x="-626207" y="0"/>
                                  <a:chExt cx="2696108" cy="1338232"/>
                                </a:xfrm>
                              </p:grpSpPr>
                              <p:grpSp>
                                <p:nvGrpSpPr>
                                  <p:cNvPr id="72" name="Группа 71"/>
                                  <p:cNvGrpSpPr/>
                                  <p:nvPr/>
                                </p:nvGrpSpPr>
                                <p:grpSpPr>
                                  <a:xfrm>
                                    <a:off x="-626207" y="2"/>
                                    <a:ext cx="2696108" cy="1338230"/>
                                    <a:chOff x="-314523" y="361111"/>
                                    <a:chExt cx="2696895" cy="1338356"/>
                                  </a:xfrm>
                                </p:grpSpPr>
                                <p:sp>
                                  <p:nvSpPr>
                                    <p:cNvPr id="76" name="Надпись 2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-314523" y="1456473"/>
                                      <a:ext cx="2696895" cy="242994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rot="0" vert="horz" wrap="square" lIns="0" tIns="0" rIns="0" bIns="0" anchor="t" anchorCtr="0">
                                      <a:noAutofit/>
                                    </a:bodyPr>
                                    <a:lstStyle/>
                                    <a:p>
                                      <a:pPr algn="ctr">
                                        <a:spcAft>
                                          <a:spcPts val="0"/>
                                        </a:spcAft>
                                      </a:pPr>
                                      <a:r>
                                        <a:rPr lang="ru-RU" sz="12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rPr>
                                        <a:t>тестостерон</a:t>
                                      </a:r>
                                      <a:endParaRPr lang="ru-RU" sz="11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77" name="Группа 7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11887" y="361111"/>
                                      <a:ext cx="1256479" cy="999688"/>
                                      <a:chOff x="130912" y="189661"/>
                                      <a:chExt cx="1256479" cy="999688"/>
                                    </a:xfrm>
                                  </p:grpSpPr>
                                  <p:sp>
                                    <p:nvSpPr>
                                      <p:cNvPr id="78" name="Шестиугольник 77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101461" y="657615"/>
                                        <a:ext cx="561185" cy="502284"/>
                                      </a:xfrm>
                                      <a:prstGeom prst="hexagon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79" name="Шестиугольник 78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607512" y="655111"/>
                                        <a:ext cx="558165" cy="504825"/>
                                      </a:xfrm>
                                      <a:prstGeom prst="hexagon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80" name="Шестиугольник 79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851769" y="220458"/>
                                        <a:ext cx="566420" cy="504825"/>
                                      </a:xfrm>
                                      <a:prstGeom prst="hexagon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</p:grpSp>
                              </p:grpSp>
                              <p:grpSp>
                                <p:nvGrpSpPr>
                                  <p:cNvPr id="73" name="Группа 72"/>
                                  <p:cNvGrpSpPr/>
                                  <p:nvPr/>
                                </p:nvGrpSpPr>
                                <p:grpSpPr>
                                  <a:xfrm>
                                    <a:off x="1247775" y="0"/>
                                    <a:ext cx="561974" cy="714046"/>
                                    <a:chOff x="0" y="0"/>
                                    <a:chExt cx="561974" cy="714046"/>
                                  </a:xfrm>
                                </p:grpSpPr>
                                <p:sp>
                                  <p:nvSpPr>
                                    <p:cNvPr id="74" name="Шестиугольник 73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-30844" y="30844"/>
                                      <a:ext cx="566339" cy="504651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75" name="Надпись 2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240" y="447981"/>
                                      <a:ext cx="554734" cy="26606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rot="0" vert="horz" wrap="square" lIns="0" tIns="0" rIns="0" bIns="0" anchor="t" anchorCtr="0">
                                      <a:noAutofit/>
                                    </a:bodyPr>
                                    <a:lstStyle/>
                                    <a:p>
                                      <a:pPr algn="ctr">
                                        <a:spcAft>
                                          <a:spcPts val="0"/>
                                        </a:spcAft>
                                      </a:pPr>
                                      <a:r>
                                        <a:rPr lang="en-US" sz="11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rPr>
                                        <a:t>   </a:t>
                                      </a:r>
                                      <a:endParaRPr lang="ru-RU" sz="11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cxnSp>
                              <p:nvCxnSpPr>
                                <p:cNvPr id="71" name="Прямая соединительная линия 70"/>
                                <p:cNvCxnSpPr/>
                                <p:nvPr/>
                              </p:nvCxnSpPr>
                              <p:spPr>
                                <a:xfrm>
                                  <a:off x="1256133" y="445260"/>
                                  <a:ext cx="500295" cy="2721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67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479" y="599693"/>
                                <a:ext cx="504190" cy="313167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4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A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68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33450" y="180975"/>
                                <a:ext cx="314325" cy="20002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4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C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69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447800" y="171450"/>
                                <a:ext cx="314325" cy="20002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4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D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62" name="Прямая соединительная линия 61"/>
                            <p:cNvCxnSpPr/>
                            <p:nvPr/>
                          </p:nvCxnSpPr>
                          <p:spPr>
                            <a:xfrm flipV="1">
                              <a:off x="581891" y="789709"/>
                              <a:ext cx="0" cy="18301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3" name="Прямая соединительная линия 62"/>
                            <p:cNvCxnSpPr/>
                            <p:nvPr/>
                          </p:nvCxnSpPr>
                          <p:spPr>
                            <a:xfrm flipH="1">
                              <a:off x="0" y="1265802"/>
                              <a:ext cx="126365" cy="74295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4" name="Прямая соединительная линия 63"/>
                            <p:cNvCxnSpPr/>
                            <p:nvPr/>
                          </p:nvCxnSpPr>
                          <p:spPr>
                            <a:xfrm flipV="1">
                              <a:off x="1258244" y="408079"/>
                              <a:ext cx="0" cy="18288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5" name="Прямая соединительная линия 64"/>
                            <p:cNvCxnSpPr/>
                            <p:nvPr/>
                          </p:nvCxnSpPr>
                          <p:spPr>
                            <a:xfrm flipV="1">
                              <a:off x="1488734" y="264837"/>
                              <a:ext cx="0" cy="178892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58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4999" y="1392402"/>
                            <a:ext cx="283210" cy="1873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O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9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5192" y="695739"/>
                            <a:ext cx="327522" cy="24338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CH</a:t>
                            </a:r>
                            <a:r>
                              <a:rPr lang="en-US" sz="1200" baseline="-25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3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60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49945" y="290625"/>
                            <a:ext cx="327025" cy="24320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CH</a:t>
                            </a:r>
                            <a:r>
                              <a:rPr lang="en-US" sz="1200" baseline="-25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3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6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0200" y="520134"/>
                          <a:ext cx="326390" cy="24257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17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54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70509" y="1046029"/>
                        <a:ext cx="454527" cy="30555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B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52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56562" y="117019"/>
                      <a:ext cx="330472" cy="1920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OH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9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747" y="974035"/>
                    <a:ext cx="226060" cy="2292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5954" y="927260"/>
                    <a:ext cx="226143" cy="2426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5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-969357" y="1065103"/>
                  <a:ext cx="208357" cy="10477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2378110" y="1122066"/>
              <a:ext cx="117475" cy="698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266" name="Picture 2" descr="https://alfagym.ru/wp-content/uploads/d/5/9/d594f42cf51cfb7b773dd854913f9a2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82" y="5160105"/>
            <a:ext cx="2425953" cy="118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88F13-04AD-4C3B-B5BA-1EC06611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18" y="861586"/>
            <a:ext cx="7886700" cy="891019"/>
          </a:xfrm>
        </p:spPr>
        <p:txBody>
          <a:bodyPr/>
          <a:lstStyle/>
          <a:p>
            <a:r>
              <a:rPr lang="ru-RU" b="1" dirty="0" smtClean="0">
                <a:solidFill>
                  <a:srgbClr val="1F2837"/>
                </a:solidFill>
                <a:latin typeface="Palatino Linotype" panose="02040502050505030304" pitchFamily="18" charset="0"/>
              </a:rPr>
              <a:t>Рассматриваемые вопросы</a:t>
            </a:r>
            <a:endParaRPr lang="en-US" b="1" dirty="0">
              <a:solidFill>
                <a:srgbClr val="1F2837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63495DF-31D0-4CE6-8838-202E05177786}"/>
              </a:ext>
            </a:extLst>
          </p:cNvPr>
          <p:cNvGrpSpPr>
            <a:grpSpLocks/>
          </p:cNvGrpSpPr>
          <p:nvPr/>
        </p:nvGrpSpPr>
        <p:grpSpPr bwMode="auto">
          <a:xfrm>
            <a:off x="390005" y="5231761"/>
            <a:ext cx="7151692" cy="708025"/>
            <a:chOff x="1248" y="1368"/>
            <a:chExt cx="4505" cy="44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C3DEE944-56D3-4BD7-9303-34F646EF6D7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0E2E7F8-1536-4E6B-8C93-0EFD3C108A7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E91131DB-9CCB-4016-A615-40B67A2ACDB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81" y="1368"/>
              <a:ext cx="37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1F2837"/>
                  </a:solidFill>
                  <a:latin typeface="Palatino Linotype" panose="02040502050505030304" pitchFamily="18" charset="0"/>
                </a:rPr>
                <a:t>Алкалоиды. Классификация. Биологическая </a:t>
              </a:r>
            </a:p>
            <a:p>
              <a:pPr algn="l"/>
              <a:r>
                <a:rPr lang="ru-RU" sz="2000" b="1" dirty="0" smtClean="0">
                  <a:solidFill>
                    <a:srgbClr val="1F2837"/>
                  </a:solidFill>
                  <a:latin typeface="Palatino Linotype" panose="02040502050505030304" pitchFamily="18" charset="0"/>
                </a:rPr>
                <a:t>активность</a:t>
              </a:r>
              <a:endParaRPr lang="en-US" sz="2000" b="1" dirty="0">
                <a:solidFill>
                  <a:srgbClr val="1F2837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E783FD8-DF8D-48A8-8CA9-0861EC824F8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DD9DC0BC-8EC5-4B78-AC36-2FD237E349E2}"/>
              </a:ext>
            </a:extLst>
          </p:cNvPr>
          <p:cNvGrpSpPr>
            <a:grpSpLocks/>
          </p:cNvGrpSpPr>
          <p:nvPr/>
        </p:nvGrpSpPr>
        <p:grpSpPr bwMode="auto">
          <a:xfrm>
            <a:off x="466205" y="2720975"/>
            <a:ext cx="6426204" cy="708025"/>
            <a:chOff x="1248" y="1956"/>
            <a:chExt cx="4048" cy="446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A2BB5E48-9756-4D5D-AFF9-55182144C9C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D2A3627D-1AB4-4069-AD51-57D3E446712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DE23FA0D-FAA2-4740-B410-EA471ACFF0A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3" y="1956"/>
              <a:ext cx="336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1F2837"/>
                  </a:solidFill>
                  <a:latin typeface="Palatino Linotype" panose="02040502050505030304" pitchFamily="18" charset="0"/>
                </a:rPr>
                <a:t>Омыляемые липиды. Классификация и </a:t>
              </a:r>
            </a:p>
            <a:p>
              <a:pPr algn="l"/>
              <a:r>
                <a:rPr lang="ru-RU" sz="2000" b="1" dirty="0" smtClean="0">
                  <a:solidFill>
                    <a:srgbClr val="1F2837"/>
                  </a:solidFill>
                  <a:latin typeface="Palatino Linotype" panose="02040502050505030304" pitchFamily="18" charset="0"/>
                </a:rPr>
                <a:t>основные представители</a:t>
              </a:r>
              <a:endParaRPr lang="en-US" sz="2000" b="1" dirty="0">
                <a:solidFill>
                  <a:srgbClr val="1F2837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295DE10E-EE25-4E06-A5D3-348B876BD8A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FC6BB76B-5348-4E69-983D-AC4ED43CB44F}"/>
              </a:ext>
            </a:extLst>
          </p:cNvPr>
          <p:cNvGrpSpPr>
            <a:grpSpLocks/>
          </p:cNvGrpSpPr>
          <p:nvPr/>
        </p:nvGrpSpPr>
        <p:grpSpPr bwMode="auto">
          <a:xfrm>
            <a:off x="390005" y="3555366"/>
            <a:ext cx="6951667" cy="708025"/>
            <a:chOff x="1248" y="2568"/>
            <a:chExt cx="4379" cy="446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54E9EC45-7868-444F-A931-B79A4AA0658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28C26B8C-7B4A-42D1-B6CD-68E4F7EECAA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E7DA9121-BD35-4E18-A574-F0F6BE00D5A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81" y="2568"/>
              <a:ext cx="364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b="1" dirty="0" err="1" smtClean="0">
                  <a:solidFill>
                    <a:srgbClr val="1F2837"/>
                  </a:solidFill>
                  <a:latin typeface="Palatino Linotype" panose="02040502050505030304" pitchFamily="18" charset="0"/>
                </a:rPr>
                <a:t>Неомыляемые</a:t>
              </a:r>
              <a:r>
                <a:rPr lang="ru-RU" sz="2000" b="1" dirty="0" smtClean="0">
                  <a:solidFill>
                    <a:srgbClr val="1F2837"/>
                  </a:solidFill>
                  <a:latin typeface="Palatino Linotype" panose="02040502050505030304" pitchFamily="18" charset="0"/>
                </a:rPr>
                <a:t> липиды. </a:t>
              </a:r>
            </a:p>
            <a:p>
              <a:pPr algn="l"/>
              <a:r>
                <a:rPr lang="ru-RU" sz="2000" b="1" dirty="0" smtClean="0">
                  <a:solidFill>
                    <a:srgbClr val="1F2837"/>
                  </a:solidFill>
                  <a:latin typeface="Palatino Linotype" panose="02040502050505030304" pitchFamily="18" charset="0"/>
                </a:rPr>
                <a:t>Классификация и основные представители</a:t>
              </a:r>
              <a:endParaRPr lang="en-US" sz="2000" b="1" dirty="0">
                <a:solidFill>
                  <a:srgbClr val="1F2837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2E76E89E-68D1-4F6D-B751-FFBC0AABD60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20EE15E7-6D7D-4AF5-872A-3EE01A227D65}"/>
              </a:ext>
            </a:extLst>
          </p:cNvPr>
          <p:cNvGrpSpPr>
            <a:grpSpLocks/>
          </p:cNvGrpSpPr>
          <p:nvPr/>
        </p:nvGrpSpPr>
        <p:grpSpPr bwMode="auto">
          <a:xfrm>
            <a:off x="390005" y="4531039"/>
            <a:ext cx="6427790" cy="555625"/>
            <a:chOff x="1248" y="3230"/>
            <a:chExt cx="4049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D4E739F4-051E-4E7E-9B4D-8F1A12B2222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3DD9F73A-879E-4020-AAA7-DD9D7B3D7CF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5C5BB395-8CEC-4449-94C8-3EC41C75EA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81" y="3251"/>
              <a:ext cx="33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1F2837"/>
                  </a:solidFill>
                  <a:latin typeface="Palatino Linotype" panose="02040502050505030304" pitchFamily="18" charset="0"/>
                </a:rPr>
                <a:t>Витамины. Биологическая значимость.</a:t>
              </a:r>
              <a:endParaRPr lang="en-US" sz="2000" b="1" dirty="0">
                <a:solidFill>
                  <a:srgbClr val="1F2837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0B4467DF-8D68-4E35-A2B5-9C4AEA014B1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5969" y="846835"/>
            <a:ext cx="80820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2. Эстрогены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– женские половые гормоны (содержат 18 атомов углерода).</a:t>
            </a:r>
            <a:endParaRPr lang="ru-RU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08205" y="1753985"/>
            <a:ext cx="2149641" cy="1739571"/>
            <a:chOff x="0" y="0"/>
            <a:chExt cx="1915795" cy="150559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1915795" cy="1505590"/>
              <a:chOff x="0" y="0"/>
              <a:chExt cx="1915795" cy="1506213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0" y="0"/>
                <a:ext cx="1915795" cy="1506213"/>
                <a:chOff x="0" y="117097"/>
                <a:chExt cx="1915795" cy="1506468"/>
              </a:xfrm>
            </p:grpSpPr>
            <p:grpSp>
              <p:nvGrpSpPr>
                <p:cNvPr id="12" name="Группа 11"/>
                <p:cNvGrpSpPr/>
                <p:nvPr/>
              </p:nvGrpSpPr>
              <p:grpSpPr>
                <a:xfrm>
                  <a:off x="0" y="237744"/>
                  <a:ext cx="1915795" cy="1385821"/>
                  <a:chOff x="0" y="290608"/>
                  <a:chExt cx="2054339" cy="1464536"/>
                </a:xfrm>
              </p:grpSpPr>
              <p:grpSp>
                <p:nvGrpSpPr>
                  <p:cNvPr id="15" name="Группа 14"/>
                  <p:cNvGrpSpPr/>
                  <p:nvPr/>
                </p:nvGrpSpPr>
                <p:grpSpPr>
                  <a:xfrm>
                    <a:off x="0" y="290608"/>
                    <a:ext cx="2054339" cy="1464536"/>
                    <a:chOff x="0" y="290625"/>
                    <a:chExt cx="2054380" cy="1464621"/>
                  </a:xfrm>
                </p:grpSpPr>
                <p:grpSp>
                  <p:nvGrpSpPr>
                    <p:cNvPr id="17" name="Группа 16"/>
                    <p:cNvGrpSpPr/>
                    <p:nvPr/>
                  </p:nvGrpSpPr>
                  <p:grpSpPr>
                    <a:xfrm>
                      <a:off x="0" y="290625"/>
                      <a:ext cx="2054380" cy="1464621"/>
                      <a:chOff x="0" y="290625"/>
                      <a:chExt cx="2054380" cy="1464621"/>
                    </a:xfrm>
                  </p:grpSpPr>
                  <p:grpSp>
                    <p:nvGrpSpPr>
                      <p:cNvPr id="19" name="Группа 18"/>
                      <p:cNvGrpSpPr/>
                      <p:nvPr/>
                    </p:nvGrpSpPr>
                    <p:grpSpPr>
                      <a:xfrm>
                        <a:off x="288235" y="324472"/>
                        <a:ext cx="1766145" cy="1430774"/>
                        <a:chOff x="0" y="264837"/>
                        <a:chExt cx="1766145" cy="1430774"/>
                      </a:xfrm>
                    </p:grpSpPr>
                    <p:grpSp>
                      <p:nvGrpSpPr>
                        <p:cNvPr id="22" name="Группа 21"/>
                        <p:cNvGrpSpPr/>
                        <p:nvPr/>
                      </p:nvGrpSpPr>
                      <p:grpSpPr>
                        <a:xfrm>
                          <a:off x="49120" y="438306"/>
                          <a:ext cx="1717025" cy="1257305"/>
                          <a:chOff x="0" y="-1"/>
                          <a:chExt cx="1904999" cy="1338919"/>
                        </a:xfrm>
                      </p:grpSpPr>
                      <p:grpSp>
                        <p:nvGrpSpPr>
                          <p:cNvPr id="26" name="Группа 25"/>
                          <p:cNvGrpSpPr/>
                          <p:nvPr/>
                        </p:nvGrpSpPr>
                        <p:grpSpPr>
                          <a:xfrm>
                            <a:off x="0" y="-1"/>
                            <a:ext cx="1904999" cy="1338919"/>
                            <a:chOff x="-88029" y="-1"/>
                            <a:chExt cx="1905018" cy="1338919"/>
                          </a:xfrm>
                        </p:grpSpPr>
                        <p:grpSp>
                          <p:nvGrpSpPr>
                            <p:cNvPr id="30" name="Группа 29"/>
                            <p:cNvGrpSpPr/>
                            <p:nvPr/>
                          </p:nvGrpSpPr>
                          <p:grpSpPr>
                            <a:xfrm>
                              <a:off x="-88029" y="-1"/>
                              <a:ext cx="1905018" cy="1338919"/>
                              <a:chOff x="-88029" y="-1"/>
                              <a:chExt cx="1905018" cy="1338919"/>
                            </a:xfrm>
                          </p:grpSpPr>
                          <p:grpSp>
                            <p:nvGrpSpPr>
                              <p:cNvPr id="32" name="Группа 31"/>
                              <p:cNvGrpSpPr/>
                              <p:nvPr/>
                            </p:nvGrpSpPr>
                            <p:grpSpPr>
                              <a:xfrm>
                                <a:off x="-88029" y="-1"/>
                                <a:ext cx="1905018" cy="1338919"/>
                                <a:chOff x="223812" y="361109"/>
                                <a:chExt cx="1905574" cy="1339045"/>
                              </a:xfrm>
                            </p:grpSpPr>
                            <p:sp>
                              <p:nvSpPr>
                                <p:cNvPr id="36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3812" y="1457160"/>
                                  <a:ext cx="1905574" cy="242994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ru-RU" sz="12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эстрон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37" name="Группа 36"/>
                                <p:cNvGrpSpPr/>
                                <p:nvPr/>
                              </p:nvGrpSpPr>
                              <p:grpSpPr>
                                <a:xfrm>
                                  <a:off x="311887" y="361109"/>
                                  <a:ext cx="1256479" cy="999690"/>
                                  <a:chOff x="130912" y="189659"/>
                                  <a:chExt cx="1256479" cy="999690"/>
                                </a:xfrm>
                              </p:grpSpPr>
                              <p:sp>
                                <p:nvSpPr>
                                  <p:cNvPr id="38" name="Шестиугольник 37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101461" y="657615"/>
                                    <a:ext cx="561185" cy="502284"/>
                                  </a:xfrm>
                                  <a:prstGeom prst="hexagon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39" name="Шестиугольник 38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607512" y="655111"/>
                                    <a:ext cx="558165" cy="504825"/>
                                  </a:xfrm>
                                  <a:prstGeom prst="hexagon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40" name="Шестиугольник 39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851768" y="220458"/>
                                    <a:ext cx="566421" cy="504824"/>
                                  </a:xfrm>
                                  <a:prstGeom prst="hexagon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33" name="Группа 32"/>
                              <p:cNvGrpSpPr/>
                              <p:nvPr/>
                            </p:nvGrpSpPr>
                            <p:grpSpPr>
                              <a:xfrm>
                                <a:off x="1247775" y="0"/>
                                <a:ext cx="561974" cy="714046"/>
                                <a:chOff x="0" y="0"/>
                                <a:chExt cx="561974" cy="714046"/>
                              </a:xfrm>
                            </p:grpSpPr>
                            <p:sp>
                              <p:nvSpPr>
                                <p:cNvPr id="34" name="Шестиугольник 33"/>
                                <p:cNvSpPr/>
                                <p:nvPr/>
                              </p:nvSpPr>
                              <p:spPr>
                                <a:xfrm rot="5400000">
                                  <a:off x="-30844" y="30844"/>
                                  <a:ext cx="566339" cy="504651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5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7240" y="447981"/>
                                  <a:ext cx="554734" cy="266065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   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cxnSp>
                          <p:nvCxnSpPr>
                            <p:cNvPr id="31" name="Прямая соединительная линия 30"/>
                            <p:cNvCxnSpPr/>
                            <p:nvPr/>
                          </p:nvCxnSpPr>
                          <p:spPr>
                            <a:xfrm>
                              <a:off x="1256133" y="445260"/>
                              <a:ext cx="500295" cy="2721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27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725" y="600075"/>
                            <a:ext cx="504190" cy="3721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4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A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8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3450" y="180975"/>
                            <a:ext cx="314325" cy="2000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4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9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47800" y="171450"/>
                            <a:ext cx="314325" cy="2000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400" dirty="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D</a:t>
                            </a:r>
                            <a:endPara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3" name="Прямая соединительная линия 22"/>
                        <p:cNvCxnSpPr/>
                        <p:nvPr/>
                      </p:nvCxnSpPr>
                      <p:spPr>
                        <a:xfrm flipH="1">
                          <a:off x="0" y="1265802"/>
                          <a:ext cx="126365" cy="742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" name="Прямая соединительная линия 23"/>
                        <p:cNvCxnSpPr/>
                        <p:nvPr/>
                      </p:nvCxnSpPr>
                      <p:spPr>
                        <a:xfrm flipV="1">
                          <a:off x="1258244" y="408079"/>
                          <a:ext cx="0" cy="18288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" name="Прямая соединительная линия 24"/>
                        <p:cNvCxnSpPr/>
                        <p:nvPr/>
                      </p:nvCxnSpPr>
                      <p:spPr>
                        <a:xfrm flipV="1">
                          <a:off x="1488734" y="264837"/>
                          <a:ext cx="0" cy="178892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1351722"/>
                        <a:ext cx="283210" cy="187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HO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1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49945" y="290625"/>
                        <a:ext cx="327025" cy="24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CH</a:t>
                        </a:r>
                        <a:r>
                          <a:rPr lang="en-US" sz="1200" baseline="-25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3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18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00200" y="520134"/>
                      <a:ext cx="326390" cy="2425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6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0509" y="1046074"/>
                    <a:ext cx="454527" cy="3904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B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1685477" y="269770"/>
                  <a:ext cx="0" cy="18499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534421" y="117097"/>
                  <a:ext cx="330472" cy="1920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 </a:t>
                  </a:r>
                  <a:r>
                    <a: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Надпись 2"/>
              <p:cNvSpPr txBox="1">
                <a:spLocks noChangeArrowheads="1"/>
              </p:cNvSpPr>
              <p:nvPr/>
            </p:nvSpPr>
            <p:spPr bwMode="auto">
              <a:xfrm>
                <a:off x="352378" y="948852"/>
                <a:ext cx="226060" cy="229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14938" y="747912"/>
              <a:ext cx="178869" cy="855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73526" y="822191"/>
              <a:ext cx="2540" cy="258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14938" y="1073203"/>
              <a:ext cx="178869" cy="89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3611547" y="1846333"/>
            <a:ext cx="2044712" cy="1647899"/>
            <a:chOff x="0" y="0"/>
            <a:chExt cx="1915795" cy="1505590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0" y="0"/>
              <a:ext cx="1915795" cy="1505590"/>
              <a:chOff x="0" y="0"/>
              <a:chExt cx="1915795" cy="1506213"/>
            </a:xfrm>
          </p:grpSpPr>
          <p:grpSp>
            <p:nvGrpSpPr>
              <p:cNvPr id="46" name="Группа 45"/>
              <p:cNvGrpSpPr/>
              <p:nvPr/>
            </p:nvGrpSpPr>
            <p:grpSpPr>
              <a:xfrm>
                <a:off x="0" y="0"/>
                <a:ext cx="1915795" cy="1506213"/>
                <a:chOff x="0" y="117097"/>
                <a:chExt cx="1915795" cy="1506468"/>
              </a:xfrm>
            </p:grpSpPr>
            <p:grpSp>
              <p:nvGrpSpPr>
                <p:cNvPr id="48" name="Группа 47"/>
                <p:cNvGrpSpPr/>
                <p:nvPr/>
              </p:nvGrpSpPr>
              <p:grpSpPr>
                <a:xfrm>
                  <a:off x="0" y="237744"/>
                  <a:ext cx="1915795" cy="1385821"/>
                  <a:chOff x="0" y="290608"/>
                  <a:chExt cx="2054339" cy="1464536"/>
                </a:xfrm>
              </p:grpSpPr>
              <p:grpSp>
                <p:nvGrpSpPr>
                  <p:cNvPr id="50" name="Группа 49"/>
                  <p:cNvGrpSpPr/>
                  <p:nvPr/>
                </p:nvGrpSpPr>
                <p:grpSpPr>
                  <a:xfrm>
                    <a:off x="0" y="290608"/>
                    <a:ext cx="2054339" cy="1464536"/>
                    <a:chOff x="0" y="290625"/>
                    <a:chExt cx="2054380" cy="1464621"/>
                  </a:xfrm>
                </p:grpSpPr>
                <p:grpSp>
                  <p:nvGrpSpPr>
                    <p:cNvPr id="52" name="Группа 51"/>
                    <p:cNvGrpSpPr/>
                    <p:nvPr/>
                  </p:nvGrpSpPr>
                  <p:grpSpPr>
                    <a:xfrm>
                      <a:off x="0" y="290625"/>
                      <a:ext cx="2054380" cy="1464621"/>
                      <a:chOff x="0" y="290625"/>
                      <a:chExt cx="2054380" cy="1464621"/>
                    </a:xfrm>
                  </p:grpSpPr>
                  <p:grpSp>
                    <p:nvGrpSpPr>
                      <p:cNvPr id="54" name="Группа 53"/>
                      <p:cNvGrpSpPr/>
                      <p:nvPr/>
                    </p:nvGrpSpPr>
                    <p:grpSpPr>
                      <a:xfrm>
                        <a:off x="288235" y="324472"/>
                        <a:ext cx="1766145" cy="1430774"/>
                        <a:chOff x="0" y="264837"/>
                        <a:chExt cx="1766145" cy="1430774"/>
                      </a:xfrm>
                    </p:grpSpPr>
                    <p:grpSp>
                      <p:nvGrpSpPr>
                        <p:cNvPr id="57" name="Группа 56"/>
                        <p:cNvGrpSpPr/>
                        <p:nvPr/>
                      </p:nvGrpSpPr>
                      <p:grpSpPr>
                        <a:xfrm>
                          <a:off x="49120" y="438306"/>
                          <a:ext cx="1717025" cy="1257305"/>
                          <a:chOff x="0" y="-1"/>
                          <a:chExt cx="1904999" cy="1338919"/>
                        </a:xfrm>
                      </p:grpSpPr>
                      <p:grpSp>
                        <p:nvGrpSpPr>
                          <p:cNvPr id="61" name="Группа 60"/>
                          <p:cNvGrpSpPr/>
                          <p:nvPr/>
                        </p:nvGrpSpPr>
                        <p:grpSpPr>
                          <a:xfrm>
                            <a:off x="0" y="-1"/>
                            <a:ext cx="1904999" cy="1338919"/>
                            <a:chOff x="-88029" y="-1"/>
                            <a:chExt cx="1905018" cy="1338919"/>
                          </a:xfrm>
                        </p:grpSpPr>
                        <p:grpSp>
                          <p:nvGrpSpPr>
                            <p:cNvPr id="65" name="Группа 64"/>
                            <p:cNvGrpSpPr/>
                            <p:nvPr/>
                          </p:nvGrpSpPr>
                          <p:grpSpPr>
                            <a:xfrm>
                              <a:off x="-88029" y="-1"/>
                              <a:ext cx="1905018" cy="1338919"/>
                              <a:chOff x="-88029" y="-1"/>
                              <a:chExt cx="1905018" cy="1338919"/>
                            </a:xfrm>
                          </p:grpSpPr>
                          <p:grpSp>
                            <p:nvGrpSpPr>
                              <p:cNvPr id="67" name="Группа 66"/>
                              <p:cNvGrpSpPr/>
                              <p:nvPr/>
                            </p:nvGrpSpPr>
                            <p:grpSpPr>
                              <a:xfrm>
                                <a:off x="-88029" y="-1"/>
                                <a:ext cx="1905018" cy="1338919"/>
                                <a:chOff x="223812" y="361109"/>
                                <a:chExt cx="1905574" cy="1339045"/>
                              </a:xfrm>
                            </p:grpSpPr>
                            <p:sp>
                              <p:nvSpPr>
                                <p:cNvPr id="71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3812" y="1457160"/>
                                  <a:ext cx="1905574" cy="242994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ru-RU" sz="12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эстрадиол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72" name="Группа 71"/>
                                <p:cNvGrpSpPr/>
                                <p:nvPr/>
                              </p:nvGrpSpPr>
                              <p:grpSpPr>
                                <a:xfrm>
                                  <a:off x="311887" y="361109"/>
                                  <a:ext cx="1256479" cy="999690"/>
                                  <a:chOff x="130912" y="189659"/>
                                  <a:chExt cx="1256479" cy="999690"/>
                                </a:xfrm>
                              </p:grpSpPr>
                              <p:sp>
                                <p:nvSpPr>
                                  <p:cNvPr id="73" name="Шестиугольник 72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101461" y="657615"/>
                                    <a:ext cx="561185" cy="502284"/>
                                  </a:xfrm>
                                  <a:prstGeom prst="hexagon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74" name="Шестиугольник 73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607512" y="655111"/>
                                    <a:ext cx="558165" cy="504825"/>
                                  </a:xfrm>
                                  <a:prstGeom prst="hexagon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75" name="Шестиугольник 74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851768" y="220458"/>
                                    <a:ext cx="566421" cy="504824"/>
                                  </a:xfrm>
                                  <a:prstGeom prst="hexagon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68" name="Группа 67"/>
                              <p:cNvGrpSpPr/>
                              <p:nvPr/>
                            </p:nvGrpSpPr>
                            <p:grpSpPr>
                              <a:xfrm>
                                <a:off x="1247775" y="0"/>
                                <a:ext cx="561974" cy="714046"/>
                                <a:chOff x="0" y="0"/>
                                <a:chExt cx="561974" cy="714046"/>
                              </a:xfrm>
                            </p:grpSpPr>
                            <p:sp>
                              <p:nvSpPr>
                                <p:cNvPr id="69" name="Шестиугольник 68"/>
                                <p:cNvSpPr/>
                                <p:nvPr/>
                              </p:nvSpPr>
                              <p:spPr>
                                <a:xfrm rot="5400000">
                                  <a:off x="-30844" y="30844"/>
                                  <a:ext cx="566339" cy="504651"/>
                                </a:xfrm>
                                <a:prstGeom prst="hexagon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0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7240" y="447981"/>
                                  <a:ext cx="554734" cy="266065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   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cxnSp>
                          <p:nvCxnSpPr>
                            <p:cNvPr id="66" name="Прямая соединительная линия 65"/>
                            <p:cNvCxnSpPr/>
                            <p:nvPr/>
                          </p:nvCxnSpPr>
                          <p:spPr>
                            <a:xfrm>
                              <a:off x="1256133" y="445260"/>
                              <a:ext cx="500295" cy="2721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62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725" y="600075"/>
                            <a:ext cx="504190" cy="3721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4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A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63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3450" y="180975"/>
                            <a:ext cx="314325" cy="2000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4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64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47800" y="171450"/>
                            <a:ext cx="314325" cy="2000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4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D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8" name="Прямая соединительная линия 57"/>
                        <p:cNvCxnSpPr/>
                        <p:nvPr/>
                      </p:nvCxnSpPr>
                      <p:spPr>
                        <a:xfrm flipH="1">
                          <a:off x="0" y="1265802"/>
                          <a:ext cx="126365" cy="742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Прямая соединительная линия 58"/>
                        <p:cNvCxnSpPr/>
                        <p:nvPr/>
                      </p:nvCxnSpPr>
                      <p:spPr>
                        <a:xfrm flipV="1">
                          <a:off x="1258244" y="408079"/>
                          <a:ext cx="0" cy="18288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Прямая соединительная линия 59"/>
                        <p:cNvCxnSpPr/>
                        <p:nvPr/>
                      </p:nvCxnSpPr>
                      <p:spPr>
                        <a:xfrm flipV="1">
                          <a:off x="1488734" y="264837"/>
                          <a:ext cx="0" cy="178892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5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1351722"/>
                        <a:ext cx="283210" cy="187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HO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6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49945" y="290625"/>
                        <a:ext cx="327025" cy="24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CH</a:t>
                        </a:r>
                        <a:r>
                          <a:rPr lang="en-US" sz="1200" baseline="-25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3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53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00200" y="520134"/>
                      <a:ext cx="326390" cy="2425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51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0509" y="1046074"/>
                    <a:ext cx="454527" cy="3904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B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9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534421" y="117097"/>
                  <a:ext cx="330472" cy="1920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 </a:t>
                  </a:r>
                  <a:r>
                    <a: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OH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" name="Надпись 2"/>
              <p:cNvSpPr txBox="1">
                <a:spLocks noChangeArrowheads="1"/>
              </p:cNvSpPr>
              <p:nvPr/>
            </p:nvSpPr>
            <p:spPr bwMode="auto">
              <a:xfrm>
                <a:off x="352378" y="948852"/>
                <a:ext cx="226060" cy="229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414938" y="747912"/>
              <a:ext cx="178869" cy="855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773526" y="822191"/>
              <a:ext cx="2540" cy="258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414938" y="1073203"/>
              <a:ext cx="178869" cy="89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Группа 75"/>
          <p:cNvGrpSpPr/>
          <p:nvPr/>
        </p:nvGrpSpPr>
        <p:grpSpPr>
          <a:xfrm>
            <a:off x="6241179" y="1815038"/>
            <a:ext cx="2387432" cy="1684698"/>
            <a:chOff x="0" y="0"/>
            <a:chExt cx="2230120" cy="1505590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0" y="0"/>
              <a:ext cx="1915795" cy="1505590"/>
              <a:chOff x="0" y="0"/>
              <a:chExt cx="1915795" cy="1505590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0" y="0"/>
                <a:ext cx="1915795" cy="1505590"/>
                <a:chOff x="0" y="0"/>
                <a:chExt cx="1915795" cy="1506213"/>
              </a:xfrm>
            </p:grpSpPr>
            <p:grpSp>
              <p:nvGrpSpPr>
                <p:cNvPr id="84" name="Группа 83"/>
                <p:cNvGrpSpPr/>
                <p:nvPr/>
              </p:nvGrpSpPr>
              <p:grpSpPr>
                <a:xfrm>
                  <a:off x="0" y="0"/>
                  <a:ext cx="1915795" cy="1506213"/>
                  <a:chOff x="0" y="117097"/>
                  <a:chExt cx="1915795" cy="1506468"/>
                </a:xfrm>
              </p:grpSpPr>
              <p:grpSp>
                <p:nvGrpSpPr>
                  <p:cNvPr id="86" name="Группа 85"/>
                  <p:cNvGrpSpPr/>
                  <p:nvPr/>
                </p:nvGrpSpPr>
                <p:grpSpPr>
                  <a:xfrm>
                    <a:off x="0" y="237744"/>
                    <a:ext cx="1915795" cy="1385821"/>
                    <a:chOff x="0" y="290608"/>
                    <a:chExt cx="2054339" cy="1464536"/>
                  </a:xfrm>
                </p:grpSpPr>
                <p:grpSp>
                  <p:nvGrpSpPr>
                    <p:cNvPr id="88" name="Группа 87"/>
                    <p:cNvGrpSpPr/>
                    <p:nvPr/>
                  </p:nvGrpSpPr>
                  <p:grpSpPr>
                    <a:xfrm>
                      <a:off x="0" y="290608"/>
                      <a:ext cx="2054339" cy="1464536"/>
                      <a:chOff x="0" y="290625"/>
                      <a:chExt cx="2054380" cy="1464621"/>
                    </a:xfrm>
                  </p:grpSpPr>
                  <p:grpSp>
                    <p:nvGrpSpPr>
                      <p:cNvPr id="90" name="Группа 89"/>
                      <p:cNvGrpSpPr/>
                      <p:nvPr/>
                    </p:nvGrpSpPr>
                    <p:grpSpPr>
                      <a:xfrm>
                        <a:off x="0" y="290625"/>
                        <a:ext cx="2054380" cy="1464621"/>
                        <a:chOff x="0" y="290625"/>
                        <a:chExt cx="2054380" cy="1464621"/>
                      </a:xfrm>
                    </p:grpSpPr>
                    <p:grpSp>
                      <p:nvGrpSpPr>
                        <p:cNvPr id="92" name="Группа 91"/>
                        <p:cNvGrpSpPr/>
                        <p:nvPr/>
                      </p:nvGrpSpPr>
                      <p:grpSpPr>
                        <a:xfrm>
                          <a:off x="288235" y="324472"/>
                          <a:ext cx="1766145" cy="1430774"/>
                          <a:chOff x="0" y="264837"/>
                          <a:chExt cx="1766145" cy="1430774"/>
                        </a:xfrm>
                      </p:grpSpPr>
                      <p:grpSp>
                        <p:nvGrpSpPr>
                          <p:cNvPr id="95" name="Группа 94"/>
                          <p:cNvGrpSpPr/>
                          <p:nvPr/>
                        </p:nvGrpSpPr>
                        <p:grpSpPr>
                          <a:xfrm>
                            <a:off x="49120" y="438306"/>
                            <a:ext cx="1717025" cy="1257305"/>
                            <a:chOff x="0" y="-1"/>
                            <a:chExt cx="1904999" cy="1338919"/>
                          </a:xfrm>
                        </p:grpSpPr>
                        <p:grpSp>
                          <p:nvGrpSpPr>
                            <p:cNvPr id="99" name="Группа 98"/>
                            <p:cNvGrpSpPr/>
                            <p:nvPr/>
                          </p:nvGrpSpPr>
                          <p:grpSpPr>
                            <a:xfrm>
                              <a:off x="0" y="-1"/>
                              <a:ext cx="1904999" cy="1338919"/>
                              <a:chOff x="-88029" y="-1"/>
                              <a:chExt cx="1905018" cy="1338919"/>
                            </a:xfrm>
                          </p:grpSpPr>
                          <p:grpSp>
                            <p:nvGrpSpPr>
                              <p:cNvPr id="103" name="Группа 102"/>
                              <p:cNvGrpSpPr/>
                              <p:nvPr/>
                            </p:nvGrpSpPr>
                            <p:grpSpPr>
                              <a:xfrm>
                                <a:off x="-88029" y="-1"/>
                                <a:ext cx="1905018" cy="1338919"/>
                                <a:chOff x="-88029" y="-1"/>
                                <a:chExt cx="1905018" cy="1338919"/>
                              </a:xfrm>
                            </p:grpSpPr>
                            <p:grpSp>
                              <p:nvGrpSpPr>
                                <p:cNvPr id="105" name="Группа 104"/>
                                <p:cNvGrpSpPr/>
                                <p:nvPr/>
                              </p:nvGrpSpPr>
                              <p:grpSpPr>
                                <a:xfrm>
                                  <a:off x="-88029" y="-1"/>
                                  <a:ext cx="1905018" cy="1338919"/>
                                  <a:chOff x="223812" y="361109"/>
                                  <a:chExt cx="1905574" cy="1339045"/>
                                </a:xfrm>
                              </p:grpSpPr>
                              <p:sp>
                                <p:nvSpPr>
                                  <p:cNvPr id="109" name="Надпись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23812" y="1457160"/>
                                    <a:ext cx="1905574" cy="24299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0" tIns="0" rIns="0" bIns="0" anchor="t" anchorCtr="0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2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rPr>
                                      <a:t>эстриол</a:t>
                                    </a:r>
                                    <a:endParaRPr lang="ru-RU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10" name="Группа 109"/>
                                  <p:cNvGrpSpPr/>
                                  <p:nvPr/>
                                </p:nvGrpSpPr>
                                <p:grpSpPr>
                                  <a:xfrm>
                                    <a:off x="311887" y="361109"/>
                                    <a:ext cx="1256479" cy="999690"/>
                                    <a:chOff x="130912" y="189659"/>
                                    <a:chExt cx="1256479" cy="999690"/>
                                  </a:xfrm>
                                </p:grpSpPr>
                                <p:sp>
                                  <p:nvSpPr>
                                    <p:cNvPr id="111" name="Шестиугольник 110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101461" y="657615"/>
                                      <a:ext cx="561185" cy="502284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12" name="Шестиугольник 111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607512" y="655111"/>
                                      <a:ext cx="558165" cy="504825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13" name="Шестиугольник 112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851768" y="220458"/>
                                      <a:ext cx="566421" cy="504824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6" name="Группа 105"/>
                                <p:cNvGrpSpPr/>
                                <p:nvPr/>
                              </p:nvGrpSpPr>
                              <p:grpSpPr>
                                <a:xfrm>
                                  <a:off x="1247775" y="0"/>
                                  <a:ext cx="561974" cy="714046"/>
                                  <a:chOff x="0" y="0"/>
                                  <a:chExt cx="561974" cy="714046"/>
                                </a:xfrm>
                              </p:grpSpPr>
                              <p:sp>
                                <p:nvSpPr>
                                  <p:cNvPr id="107" name="Шестиугольник 106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-30844" y="30844"/>
                                    <a:ext cx="566339" cy="504651"/>
                                  </a:xfrm>
                                  <a:prstGeom prst="hexagon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08" name="Надпись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7240" y="447981"/>
                                    <a:ext cx="554734" cy="266065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0" tIns="0" rIns="0" bIns="0" anchor="t" anchorCtr="0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en-US" sz="11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rPr>
                                      <a:t>   </a:t>
                                    </a:r>
                                    <a:endParaRPr lang="ru-RU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cxnSp>
                            <p:nvCxnSpPr>
                              <p:cNvPr id="104" name="Прямая соединительная линия 103"/>
                              <p:cNvCxnSpPr/>
                              <p:nvPr/>
                            </p:nvCxnSpPr>
                            <p:spPr>
                              <a:xfrm>
                                <a:off x="1256133" y="445260"/>
                                <a:ext cx="500295" cy="2721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100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5725" y="600075"/>
                              <a:ext cx="504190" cy="37211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A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1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33450" y="180975"/>
                              <a:ext cx="314325" cy="2000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C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2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47800" y="171450"/>
                              <a:ext cx="314325" cy="2000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D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96" name="Прямая соединительная линия 95"/>
                          <p:cNvCxnSpPr/>
                          <p:nvPr/>
                        </p:nvCxnSpPr>
                        <p:spPr>
                          <a:xfrm flipH="1">
                            <a:off x="0" y="1265802"/>
                            <a:ext cx="126365" cy="74295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7" name="Прямая соединительная линия 96"/>
                          <p:cNvCxnSpPr/>
                          <p:nvPr/>
                        </p:nvCxnSpPr>
                        <p:spPr>
                          <a:xfrm flipV="1">
                            <a:off x="1258244" y="408079"/>
                            <a:ext cx="0" cy="18288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8" name="Прямая соединительная линия 97"/>
                          <p:cNvCxnSpPr/>
                          <p:nvPr/>
                        </p:nvCxnSpPr>
                        <p:spPr>
                          <a:xfrm flipV="1">
                            <a:off x="1488734" y="264837"/>
                            <a:ext cx="0" cy="178892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93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351722"/>
                          <a:ext cx="283210" cy="1873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4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49945" y="290625"/>
                          <a:ext cx="327025" cy="2432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12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91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00200" y="520134"/>
                        <a:ext cx="326390" cy="2425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17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89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0509" y="1046074"/>
                      <a:ext cx="454527" cy="39044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87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4421" y="117097"/>
                    <a:ext cx="330472" cy="1920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 </a:t>
                    </a:r>
                    <a:r>
                      <a: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OH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352378" y="948852"/>
                  <a:ext cx="226060" cy="2292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81" name="Прямая соединительная линия 80"/>
              <p:cNvCxnSpPr/>
              <p:nvPr/>
            </p:nvCxnSpPr>
            <p:spPr>
              <a:xfrm flipV="1">
                <a:off x="414938" y="747912"/>
                <a:ext cx="178869" cy="855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773526" y="822191"/>
                <a:ext cx="2540" cy="2586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414938" y="1073203"/>
                <a:ext cx="178869" cy="896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Прямая соединительная линия 77"/>
            <p:cNvCxnSpPr/>
            <p:nvPr/>
          </p:nvCxnSpPr>
          <p:spPr>
            <a:xfrm>
              <a:off x="1861457" y="419878"/>
              <a:ext cx="10256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Надпись 2"/>
            <p:cNvSpPr txBox="1">
              <a:spLocks noChangeArrowheads="1"/>
            </p:cNvSpPr>
            <p:nvPr/>
          </p:nvSpPr>
          <p:spPr bwMode="auto">
            <a:xfrm>
              <a:off x="1864893" y="321906"/>
              <a:ext cx="365227" cy="191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OH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4" name="Прямоугольник 113"/>
          <p:cNvSpPr/>
          <p:nvPr/>
        </p:nvSpPr>
        <p:spPr>
          <a:xfrm>
            <a:off x="371769" y="3868966"/>
            <a:ext cx="8120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Гестагены – женские половые гормоны (гормоны беременности</a:t>
            </a: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).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                                                              прогестерон                                           </a:t>
            </a:r>
            <a:r>
              <a:rPr lang="ru-RU" sz="1400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норэтистерон</a:t>
            </a:r>
            <a:endParaRPr lang="ru-RU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2433707" y="4676447"/>
            <a:ext cx="2298065" cy="1868810"/>
            <a:chOff x="0" y="-364225"/>
            <a:chExt cx="2298472" cy="1869289"/>
          </a:xfrm>
        </p:grpSpPr>
        <p:grpSp>
          <p:nvGrpSpPr>
            <p:cNvPr id="116" name="Группа 115"/>
            <p:cNvGrpSpPr/>
            <p:nvPr/>
          </p:nvGrpSpPr>
          <p:grpSpPr>
            <a:xfrm>
              <a:off x="0" y="-364225"/>
              <a:ext cx="2298472" cy="1869289"/>
              <a:chOff x="0" y="-364452"/>
              <a:chExt cx="2299112" cy="1870053"/>
            </a:xfrm>
          </p:grpSpPr>
          <p:grpSp>
            <p:nvGrpSpPr>
              <p:cNvPr id="118" name="Группа 117"/>
              <p:cNvGrpSpPr/>
              <p:nvPr/>
            </p:nvGrpSpPr>
            <p:grpSpPr>
              <a:xfrm>
                <a:off x="0" y="-364452"/>
                <a:ext cx="2299112" cy="1870053"/>
                <a:chOff x="-137749" y="-364452"/>
                <a:chExt cx="2299112" cy="1870053"/>
              </a:xfrm>
            </p:grpSpPr>
            <p:grpSp>
              <p:nvGrpSpPr>
                <p:cNvPr id="120" name="Группа 119"/>
                <p:cNvGrpSpPr/>
                <p:nvPr/>
              </p:nvGrpSpPr>
              <p:grpSpPr>
                <a:xfrm>
                  <a:off x="-137749" y="-364452"/>
                  <a:ext cx="2299112" cy="1870053"/>
                  <a:chOff x="-137749" y="-247417"/>
                  <a:chExt cx="2299112" cy="1870372"/>
                </a:xfrm>
              </p:grpSpPr>
              <p:grpSp>
                <p:nvGrpSpPr>
                  <p:cNvPr id="122" name="Группа 121"/>
                  <p:cNvGrpSpPr/>
                  <p:nvPr/>
                </p:nvGrpSpPr>
                <p:grpSpPr>
                  <a:xfrm>
                    <a:off x="-137749" y="237744"/>
                    <a:ext cx="2266120" cy="1385211"/>
                    <a:chOff x="-147711" y="290608"/>
                    <a:chExt cx="2429999" cy="1463892"/>
                  </a:xfrm>
                </p:grpSpPr>
                <p:grpSp>
                  <p:nvGrpSpPr>
                    <p:cNvPr id="124" name="Группа 123"/>
                    <p:cNvGrpSpPr/>
                    <p:nvPr/>
                  </p:nvGrpSpPr>
                  <p:grpSpPr>
                    <a:xfrm>
                      <a:off x="-147711" y="290608"/>
                      <a:ext cx="2429999" cy="1463892"/>
                      <a:chOff x="-147714" y="290625"/>
                      <a:chExt cx="2430048" cy="1463977"/>
                    </a:xfrm>
                  </p:grpSpPr>
                  <p:grpSp>
                    <p:nvGrpSpPr>
                      <p:cNvPr id="126" name="Группа 125"/>
                      <p:cNvGrpSpPr/>
                      <p:nvPr/>
                    </p:nvGrpSpPr>
                    <p:grpSpPr>
                      <a:xfrm>
                        <a:off x="-147714" y="290625"/>
                        <a:ext cx="2430048" cy="1463977"/>
                        <a:chOff x="-147714" y="290625"/>
                        <a:chExt cx="2430048" cy="1463977"/>
                      </a:xfrm>
                    </p:grpSpPr>
                    <p:grpSp>
                      <p:nvGrpSpPr>
                        <p:cNvPr id="128" name="Группа 127"/>
                        <p:cNvGrpSpPr/>
                        <p:nvPr/>
                      </p:nvGrpSpPr>
                      <p:grpSpPr>
                        <a:xfrm>
                          <a:off x="-147714" y="324472"/>
                          <a:ext cx="2430048" cy="1430130"/>
                          <a:chOff x="-435949" y="264837"/>
                          <a:chExt cx="2430048" cy="1430130"/>
                        </a:xfrm>
                      </p:grpSpPr>
                      <p:grpSp>
                        <p:nvGrpSpPr>
                          <p:cNvPr id="132" name="Группа 131"/>
                          <p:cNvGrpSpPr/>
                          <p:nvPr/>
                        </p:nvGrpSpPr>
                        <p:grpSpPr>
                          <a:xfrm>
                            <a:off x="-435949" y="438307"/>
                            <a:ext cx="2430048" cy="1256660"/>
                            <a:chOff x="-538173" y="0"/>
                            <a:chExt cx="2696082" cy="1338232"/>
                          </a:xfrm>
                        </p:grpSpPr>
                        <p:grpSp>
                          <p:nvGrpSpPr>
                            <p:cNvPr id="137" name="Группа 136"/>
                            <p:cNvGrpSpPr/>
                            <p:nvPr/>
                          </p:nvGrpSpPr>
                          <p:grpSpPr>
                            <a:xfrm>
                              <a:off x="-538173" y="0"/>
                              <a:ext cx="2696082" cy="1338232"/>
                              <a:chOff x="-626207" y="0"/>
                              <a:chExt cx="2696108" cy="1338232"/>
                            </a:xfrm>
                          </p:grpSpPr>
                          <p:grpSp>
                            <p:nvGrpSpPr>
                              <p:cNvPr id="141" name="Группа 140"/>
                              <p:cNvGrpSpPr/>
                              <p:nvPr/>
                            </p:nvGrpSpPr>
                            <p:grpSpPr>
                              <a:xfrm>
                                <a:off x="-626207" y="0"/>
                                <a:ext cx="2696108" cy="1338232"/>
                                <a:chOff x="-626207" y="0"/>
                                <a:chExt cx="2696108" cy="1338232"/>
                              </a:xfrm>
                            </p:grpSpPr>
                            <p:grpSp>
                              <p:nvGrpSpPr>
                                <p:cNvPr id="143" name="Группа 142"/>
                                <p:cNvGrpSpPr/>
                                <p:nvPr/>
                              </p:nvGrpSpPr>
                              <p:grpSpPr>
                                <a:xfrm>
                                  <a:off x="-626207" y="2"/>
                                  <a:ext cx="2696108" cy="1338230"/>
                                  <a:chOff x="-314523" y="361111"/>
                                  <a:chExt cx="2696895" cy="1338356"/>
                                </a:xfrm>
                              </p:grpSpPr>
                              <p:sp>
                                <p:nvSpPr>
                                  <p:cNvPr id="147" name="Надпись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14523" y="1456473"/>
                                    <a:ext cx="2696895" cy="24299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0" tIns="0" rIns="0" bIns="0" anchor="t" anchorCtr="0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2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rPr>
                                      <a:t>прогестерон</a:t>
                                    </a:r>
                                    <a:endParaRPr lang="ru-RU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48" name="Группа 147"/>
                                  <p:cNvGrpSpPr/>
                                  <p:nvPr/>
                                </p:nvGrpSpPr>
                                <p:grpSpPr>
                                  <a:xfrm>
                                    <a:off x="311887" y="361111"/>
                                    <a:ext cx="1256479" cy="999688"/>
                                    <a:chOff x="130912" y="189661"/>
                                    <a:chExt cx="1256479" cy="999688"/>
                                  </a:xfrm>
                                </p:grpSpPr>
                                <p:sp>
                                  <p:nvSpPr>
                                    <p:cNvPr id="149" name="Шестиугольник 148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101461" y="657615"/>
                                      <a:ext cx="561185" cy="502284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50" name="Шестиугольник 149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607512" y="655111"/>
                                      <a:ext cx="558165" cy="504825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51" name="Шестиугольник 150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851769" y="220458"/>
                                      <a:ext cx="566420" cy="504825"/>
                                    </a:xfrm>
                                    <a:prstGeom prst="hexagon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4" name="Группа 143"/>
                                <p:cNvGrpSpPr/>
                                <p:nvPr/>
                              </p:nvGrpSpPr>
                              <p:grpSpPr>
                                <a:xfrm>
                                  <a:off x="1247775" y="0"/>
                                  <a:ext cx="561974" cy="714046"/>
                                  <a:chOff x="0" y="0"/>
                                  <a:chExt cx="561974" cy="714046"/>
                                </a:xfrm>
                              </p:grpSpPr>
                              <p:sp>
                                <p:nvSpPr>
                                  <p:cNvPr id="145" name="Шестиугольник 144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-30844" y="30844"/>
                                    <a:ext cx="566339" cy="504651"/>
                                  </a:xfrm>
                                  <a:prstGeom prst="hexagon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46" name="Надпись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7240" y="447981"/>
                                    <a:ext cx="554734" cy="266065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0" tIns="0" rIns="0" bIns="0" anchor="t" anchorCtr="0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en-US" sz="11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rPr>
                                      <a:t>   </a:t>
                                    </a:r>
                                    <a:endParaRPr lang="ru-RU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cxnSp>
                            <p:nvCxnSpPr>
                              <p:cNvPr id="142" name="Прямая соединительная линия 141"/>
                              <p:cNvCxnSpPr/>
                              <p:nvPr/>
                            </p:nvCxnSpPr>
                            <p:spPr>
                              <a:xfrm>
                                <a:off x="1256133" y="445260"/>
                                <a:ext cx="500295" cy="2721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138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5698" y="569176"/>
                              <a:ext cx="494296" cy="31316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A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9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33450" y="180975"/>
                              <a:ext cx="314325" cy="2000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 dirty="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C</a:t>
                              </a:r>
                              <a:endParaRPr lang="ru-RU" sz="1100" dirty="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40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47800" y="171450"/>
                              <a:ext cx="314325" cy="2000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D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33" name="Прямая соединительная линия 132"/>
                          <p:cNvCxnSpPr/>
                          <p:nvPr/>
                        </p:nvCxnSpPr>
                        <p:spPr>
                          <a:xfrm flipV="1">
                            <a:off x="581891" y="789709"/>
                            <a:ext cx="0" cy="18301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4" name="Прямая соединительная линия 133"/>
                          <p:cNvCxnSpPr/>
                          <p:nvPr/>
                        </p:nvCxnSpPr>
                        <p:spPr>
                          <a:xfrm flipH="1">
                            <a:off x="0" y="1265802"/>
                            <a:ext cx="126365" cy="74295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5" name="Прямая соединительная линия 134"/>
                          <p:cNvCxnSpPr/>
                          <p:nvPr/>
                        </p:nvCxnSpPr>
                        <p:spPr>
                          <a:xfrm flipV="1">
                            <a:off x="1258244" y="408079"/>
                            <a:ext cx="0" cy="18288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6" name="Прямая соединительная линия 135"/>
                          <p:cNvCxnSpPr/>
                          <p:nvPr/>
                        </p:nvCxnSpPr>
                        <p:spPr>
                          <a:xfrm flipV="1">
                            <a:off x="1488734" y="264837"/>
                            <a:ext cx="0" cy="178892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29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1096" y="1364142"/>
                          <a:ext cx="283209" cy="235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30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85192" y="695739"/>
                          <a:ext cx="327522" cy="24338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1200" baseline="-25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31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49945" y="290625"/>
                          <a:ext cx="327025" cy="2432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12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27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00200" y="520134"/>
                        <a:ext cx="326390" cy="2425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17</a:t>
                        </a:r>
                        <a:endPara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125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0509" y="1046029"/>
                      <a:ext cx="454527" cy="30555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23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6192" y="-247417"/>
                    <a:ext cx="565171" cy="5878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CH</a:t>
                    </a:r>
                    <a:r>
                      <a:rPr lang="en-US" sz="12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3</a:t>
                    </a:r>
                    <a:endParaRPr lang="ru-RU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:r>
                      <a: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|</a:t>
                    </a:r>
                    <a:endParaRPr lang="ru-RU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 = O</a:t>
                    </a:r>
                    <a:endParaRPr lang="ru-RU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1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367747" y="974035"/>
                  <a:ext cx="226060" cy="2292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19" name="Прямая соединительная линия 118"/>
              <p:cNvCxnSpPr/>
              <p:nvPr/>
            </p:nvCxnSpPr>
            <p:spPr>
              <a:xfrm flipH="1">
                <a:off x="731557" y="1077330"/>
                <a:ext cx="179784" cy="9255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Прямая соединительная линия 116"/>
            <p:cNvCxnSpPr/>
            <p:nvPr/>
          </p:nvCxnSpPr>
          <p:spPr>
            <a:xfrm flipH="1">
              <a:off x="443836" y="1124022"/>
              <a:ext cx="117476" cy="698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294" name="Picture 6" descr="https://daklinik.ru/wp-content/uploads/fitoestrogeny-pri-klimakse-preparaty-bady-produkty-pitaniya-i-travy-dly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" y="5213696"/>
            <a:ext cx="2537201" cy="154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Изображение химической структу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410" y="4727212"/>
            <a:ext cx="2143125" cy="156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703" y="870129"/>
            <a:ext cx="88348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2. </a:t>
            </a:r>
            <a:r>
              <a:rPr lang="ru-RU" b="1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Кортикоиды</a:t>
            </a: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– гормоны коры надпочечников (содержат 21 атом углерода).</a:t>
            </a:r>
            <a:endParaRPr lang="ru-RU" sz="1400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Кора надпочечников человека вырабатывает до 40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кортикоидных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гормонов, которые регулируют </a:t>
            </a:r>
            <a:endParaRPr lang="ru-RU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1. углеводный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обмен – </a:t>
            </a:r>
            <a:r>
              <a:rPr lang="ru-RU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глюкокортикоиды</a:t>
            </a: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,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2. минеральный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обмен – </a:t>
            </a:r>
            <a:r>
              <a:rPr lang="ru-RU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минералокортикоиды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4492" y="3585508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Глюкокортикоиды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18862" y="4098176"/>
            <a:ext cx="2648280" cy="2283176"/>
            <a:chOff x="0" y="0"/>
            <a:chExt cx="2302510" cy="181483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0"/>
              <a:ext cx="2302510" cy="1814835"/>
              <a:chOff x="0" y="0"/>
              <a:chExt cx="2302510" cy="1814835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0" y="0"/>
                <a:ext cx="2302510" cy="1814835"/>
                <a:chOff x="0" y="-310247"/>
                <a:chExt cx="2302572" cy="1815312"/>
              </a:xfrm>
            </p:grpSpPr>
            <p:grpSp>
              <p:nvGrpSpPr>
                <p:cNvPr id="16" name="Группа 15"/>
                <p:cNvGrpSpPr/>
                <p:nvPr/>
              </p:nvGrpSpPr>
              <p:grpSpPr>
                <a:xfrm>
                  <a:off x="0" y="-310247"/>
                  <a:ext cx="2302572" cy="1815312"/>
                  <a:chOff x="0" y="-310452"/>
                  <a:chExt cx="2303213" cy="1816054"/>
                </a:xfrm>
              </p:grpSpPr>
              <p:grpSp>
                <p:nvGrpSpPr>
                  <p:cNvPr id="18" name="Группа 17"/>
                  <p:cNvGrpSpPr/>
                  <p:nvPr/>
                </p:nvGrpSpPr>
                <p:grpSpPr>
                  <a:xfrm>
                    <a:off x="0" y="-310452"/>
                    <a:ext cx="2303213" cy="1816054"/>
                    <a:chOff x="-137749" y="-310452"/>
                    <a:chExt cx="2303213" cy="1816054"/>
                  </a:xfrm>
                </p:grpSpPr>
                <p:grpSp>
                  <p:nvGrpSpPr>
                    <p:cNvPr id="20" name="Группа 19"/>
                    <p:cNvGrpSpPr/>
                    <p:nvPr/>
                  </p:nvGrpSpPr>
                  <p:grpSpPr>
                    <a:xfrm>
                      <a:off x="-137749" y="-310452"/>
                      <a:ext cx="2303213" cy="1816054"/>
                      <a:chOff x="-137749" y="-193408"/>
                      <a:chExt cx="2303213" cy="1816363"/>
                    </a:xfrm>
                  </p:grpSpPr>
                  <p:grpSp>
                    <p:nvGrpSpPr>
                      <p:cNvPr id="22" name="Группа 21"/>
                      <p:cNvGrpSpPr/>
                      <p:nvPr/>
                    </p:nvGrpSpPr>
                    <p:grpSpPr>
                      <a:xfrm>
                        <a:off x="-137749" y="237744"/>
                        <a:ext cx="2266120" cy="1385211"/>
                        <a:chOff x="-147711" y="290608"/>
                        <a:chExt cx="2429999" cy="1463892"/>
                      </a:xfrm>
                    </p:grpSpPr>
                    <p:grpSp>
                      <p:nvGrpSpPr>
                        <p:cNvPr id="24" name="Группа 23"/>
                        <p:cNvGrpSpPr/>
                        <p:nvPr/>
                      </p:nvGrpSpPr>
                      <p:grpSpPr>
                        <a:xfrm>
                          <a:off x="-147711" y="290608"/>
                          <a:ext cx="2429999" cy="1463892"/>
                          <a:chOff x="-147714" y="290625"/>
                          <a:chExt cx="2430048" cy="1463977"/>
                        </a:xfrm>
                      </p:grpSpPr>
                      <p:grpSp>
                        <p:nvGrpSpPr>
                          <p:cNvPr id="26" name="Группа 25"/>
                          <p:cNvGrpSpPr/>
                          <p:nvPr/>
                        </p:nvGrpSpPr>
                        <p:grpSpPr>
                          <a:xfrm>
                            <a:off x="-147714" y="290625"/>
                            <a:ext cx="2430048" cy="1463977"/>
                            <a:chOff x="-147714" y="290625"/>
                            <a:chExt cx="2430048" cy="1463977"/>
                          </a:xfrm>
                        </p:grpSpPr>
                        <p:grpSp>
                          <p:nvGrpSpPr>
                            <p:cNvPr id="28" name="Группа 27"/>
                            <p:cNvGrpSpPr/>
                            <p:nvPr/>
                          </p:nvGrpSpPr>
                          <p:grpSpPr>
                            <a:xfrm>
                              <a:off x="-147714" y="324472"/>
                              <a:ext cx="2430048" cy="1430130"/>
                              <a:chOff x="-435949" y="264837"/>
                              <a:chExt cx="2430048" cy="1430130"/>
                            </a:xfrm>
                          </p:grpSpPr>
                          <p:grpSp>
                            <p:nvGrpSpPr>
                              <p:cNvPr id="32" name="Группа 31"/>
                              <p:cNvGrpSpPr/>
                              <p:nvPr/>
                            </p:nvGrpSpPr>
                            <p:grpSpPr>
                              <a:xfrm>
                                <a:off x="-435949" y="438307"/>
                                <a:ext cx="2430048" cy="1256660"/>
                                <a:chOff x="-538173" y="0"/>
                                <a:chExt cx="2696082" cy="1338232"/>
                              </a:xfrm>
                            </p:grpSpPr>
                            <p:grpSp>
                              <p:nvGrpSpPr>
                                <p:cNvPr id="37" name="Группа 36"/>
                                <p:cNvGrpSpPr/>
                                <p:nvPr/>
                              </p:nvGrpSpPr>
                              <p:grpSpPr>
                                <a:xfrm>
                                  <a:off x="-538173" y="0"/>
                                  <a:ext cx="2696082" cy="1338232"/>
                                  <a:chOff x="-626207" y="0"/>
                                  <a:chExt cx="2696108" cy="1338232"/>
                                </a:xfrm>
                              </p:grpSpPr>
                              <p:grpSp>
                                <p:nvGrpSpPr>
                                  <p:cNvPr id="41" name="Группа 40"/>
                                  <p:cNvGrpSpPr/>
                                  <p:nvPr/>
                                </p:nvGrpSpPr>
                                <p:grpSpPr>
                                  <a:xfrm>
                                    <a:off x="-626207" y="0"/>
                                    <a:ext cx="2696108" cy="1338232"/>
                                    <a:chOff x="-626207" y="0"/>
                                    <a:chExt cx="2696108" cy="1338232"/>
                                  </a:xfrm>
                                </p:grpSpPr>
                                <p:grpSp>
                                  <p:nvGrpSpPr>
                                    <p:cNvPr id="43" name="Группа 4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-626207" y="2"/>
                                      <a:ext cx="2696108" cy="1338230"/>
                                      <a:chOff x="-314523" y="361111"/>
                                      <a:chExt cx="2696895" cy="1338356"/>
                                    </a:xfrm>
                                  </p:grpSpPr>
                                  <p:sp>
                                    <p:nvSpPr>
                                      <p:cNvPr id="47" name="Надпись 2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-314523" y="1456473"/>
                                        <a:ext cx="2696895" cy="24299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rot="0" vert="horz" wrap="square" lIns="0" tIns="0" rIns="0" bIns="0" anchor="t" anchorCtr="0">
                                        <a:noAutofit/>
                                      </a:bodyPr>
                                      <a:lstStyle/>
                                      <a:p>
                                        <a:pPr algn="ctr">
                                          <a:spcAft>
                                            <a:spcPts val="0"/>
                                          </a:spcAft>
                                        </a:pPr>
                                        <a:r>
                                          <a:rPr lang="ru-RU" sz="1200">
                                            <a:effectLst/>
                                            <a:latin typeface="Times New Roman" panose="02020603050405020304" pitchFamily="18" charset="0"/>
                                            <a:ea typeface="Times New Roman" panose="02020603050405020304" pitchFamily="18" charset="0"/>
                                          </a:rPr>
                                          <a:t>гидрокортизон</a:t>
                                        </a:r>
                                        <a:endParaRPr lang="ru-RU" sz="11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48" name="Группа 4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11887" y="361111"/>
                                        <a:ext cx="1256479" cy="999688"/>
                                        <a:chOff x="130912" y="189661"/>
                                        <a:chExt cx="1256479" cy="999688"/>
                                      </a:xfrm>
                                    </p:grpSpPr>
                                    <p:sp>
                                      <p:nvSpPr>
                                        <p:cNvPr id="49" name="Шестиугольник 48"/>
                                        <p:cNvSpPr/>
                                        <p:nvPr/>
                                      </p:nvSpPr>
                                      <p:spPr>
                                        <a:xfrm rot="5400000">
                                          <a:off x="101461" y="657615"/>
                                          <a:ext cx="561185" cy="502284"/>
                                        </a:xfrm>
                                        <a:prstGeom prst="hexagon">
                                          <a:avLst/>
                                        </a:prstGeom>
                                        <a:noFill/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endParaRPr lang="ru-R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0" name="Шестиугольник 49"/>
                                        <p:cNvSpPr/>
                                        <p:nvPr/>
                                      </p:nvSpPr>
                                      <p:spPr>
                                        <a:xfrm rot="5400000">
                                          <a:off x="607512" y="655111"/>
                                          <a:ext cx="558165" cy="504825"/>
                                        </a:xfrm>
                                        <a:prstGeom prst="hexagon">
                                          <a:avLst/>
                                        </a:prstGeom>
                                        <a:noFill/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endParaRPr lang="ru-R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1" name="Шестиугольник 50"/>
                                        <p:cNvSpPr/>
                                        <p:nvPr/>
                                      </p:nvSpPr>
                                      <p:spPr>
                                        <a:xfrm rot="5400000">
                                          <a:off x="851769" y="220458"/>
                                          <a:ext cx="566420" cy="504825"/>
                                        </a:xfrm>
                                        <a:prstGeom prst="hexagon">
                                          <a:avLst/>
                                        </a:prstGeom>
                                        <a:noFill/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endParaRPr lang="ru-RU"/>
                                        </a:p>
                                      </p:txBody>
                                    </p:sp>
                                  </p:grpSp>
                                </p:grpSp>
                                <p:grpSp>
                                  <p:nvGrpSpPr>
                                    <p:cNvPr id="44" name="Группа 4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247775" y="0"/>
                                      <a:ext cx="561542" cy="713734"/>
                                      <a:chOff x="0" y="0"/>
                                      <a:chExt cx="561542" cy="713734"/>
                                    </a:xfrm>
                                  </p:grpSpPr>
                                  <p:sp>
                                    <p:nvSpPr>
                                      <p:cNvPr id="45" name="Шестиугольник 44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-30844" y="30844"/>
                                        <a:ext cx="566339" cy="504651"/>
                                      </a:xfrm>
                                      <a:prstGeom prst="hexagon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46" name="Надпись 2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8409" y="447669"/>
                                        <a:ext cx="543133" cy="26606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rot="0" vert="horz" wrap="square" lIns="0" tIns="0" rIns="0" bIns="0" anchor="t" anchorCtr="0">
                                        <a:noAutofit/>
                                      </a:bodyPr>
                                      <a:lstStyle/>
                                      <a:p>
                                        <a:pPr algn="ctr">
                                          <a:spcAft>
                                            <a:spcPts val="0"/>
                                          </a:spcAft>
                                        </a:pPr>
                                        <a:r>
                                          <a:rPr lang="en-US" sz="1100">
                                            <a:effectLst/>
                                            <a:latin typeface="Times New Roman" panose="02020603050405020304" pitchFamily="18" charset="0"/>
                                            <a:ea typeface="Times New Roman" panose="02020603050405020304" pitchFamily="18" charset="0"/>
                                          </a:rPr>
                                          <a:t>   </a:t>
                                        </a:r>
                                        <a:endParaRPr lang="ru-RU" sz="11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  <p:cxnSp>
                                <p:nvCxnSpPr>
                                  <p:cNvPr id="42" name="Прямая соединительная линия 41"/>
                                  <p:cNvCxnSpPr/>
                                  <p:nvPr/>
                                </p:nvCxnSpPr>
                                <p:spPr>
                                  <a:xfrm>
                                    <a:off x="1256133" y="445260"/>
                                    <a:ext cx="500295" cy="2721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38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85698" y="569176"/>
                                  <a:ext cx="494296" cy="313167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4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A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9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933450" y="180975"/>
                                  <a:ext cx="314325" cy="20002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4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C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0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447800" y="171450"/>
                                  <a:ext cx="314325" cy="20002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4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D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</p:grpSp>
                          <p:cxnSp>
                            <p:nvCxnSpPr>
                              <p:cNvPr id="33" name="Прямая соединительная линия 32"/>
                              <p:cNvCxnSpPr/>
                              <p:nvPr/>
                            </p:nvCxnSpPr>
                            <p:spPr>
                              <a:xfrm flipV="1">
                                <a:off x="581891" y="789709"/>
                                <a:ext cx="0" cy="18301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4" name="Прямая соединительная линия 33"/>
                              <p:cNvCxnSpPr/>
                              <p:nvPr/>
                            </p:nvCxnSpPr>
                            <p:spPr>
                              <a:xfrm flipH="1">
                                <a:off x="0" y="1265802"/>
                                <a:ext cx="126365" cy="74295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5" name="Прямая соединительная линия 34"/>
                              <p:cNvCxnSpPr/>
                              <p:nvPr/>
                            </p:nvCxnSpPr>
                            <p:spPr>
                              <a:xfrm flipV="1">
                                <a:off x="1258244" y="408079"/>
                                <a:ext cx="0" cy="18288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6" name="Прямая соединительная линия 35"/>
                              <p:cNvCxnSpPr/>
                              <p:nvPr/>
                            </p:nvCxnSpPr>
                            <p:spPr>
                              <a:xfrm flipV="1">
                                <a:off x="1488734" y="264837"/>
                                <a:ext cx="0" cy="178892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29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096" y="1364142"/>
                              <a:ext cx="283209" cy="23533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2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O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0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85192" y="675233"/>
                              <a:ext cx="327523" cy="24338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2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CH</a:t>
                              </a:r>
                              <a:r>
                                <a:rPr lang="en-US" sz="1200" baseline="-250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3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1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49945" y="290625"/>
                              <a:ext cx="327025" cy="24320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2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CH</a:t>
                              </a:r>
                              <a:r>
                                <a:rPr lang="en-US" sz="1200" baseline="-250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3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7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0200" y="520134"/>
                            <a:ext cx="326390" cy="24257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17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5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0509" y="1046029"/>
                          <a:ext cx="454527" cy="30555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3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00293" y="-193408"/>
                        <a:ext cx="565171" cy="58789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>
                          <a:lnSpc>
                            <a:spcPts val="12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CH</a:t>
                        </a:r>
                        <a:r>
                          <a:rPr lang="en-US" sz="1200" baseline="-25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2</a:t>
                        </a: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OH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  <a:p>
                        <a:pPr>
                          <a:lnSpc>
                            <a:spcPts val="12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2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 |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  <a:p>
                        <a:pPr>
                          <a:lnSpc>
                            <a:spcPts val="12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 = O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21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7747" y="974035"/>
                      <a:ext cx="226060" cy="22923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19" name="Прямая соединительная линия 18"/>
                  <p:cNvCxnSpPr/>
                  <p:nvPr/>
                </p:nvCxnSpPr>
                <p:spPr>
                  <a:xfrm flipH="1">
                    <a:off x="731557" y="1077330"/>
                    <a:ext cx="179784" cy="9255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flipH="1">
                  <a:off x="443836" y="1124022"/>
                  <a:ext cx="117476" cy="698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Надпись 2"/>
              <p:cNvSpPr txBox="1">
                <a:spLocks noChangeArrowheads="1"/>
              </p:cNvSpPr>
              <p:nvPr/>
            </p:nvSpPr>
            <p:spPr bwMode="auto">
              <a:xfrm>
                <a:off x="767056" y="1256758"/>
                <a:ext cx="225957" cy="229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1157084" y="580709"/>
                <a:ext cx="0" cy="172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Надпись 2"/>
              <p:cNvSpPr txBox="1">
                <a:spLocks noChangeArrowheads="1"/>
              </p:cNvSpPr>
              <p:nvPr/>
            </p:nvSpPr>
            <p:spPr bwMode="auto">
              <a:xfrm>
                <a:off x="1066078" y="416030"/>
                <a:ext cx="304800" cy="229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OH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1144083" y="632713"/>
              <a:ext cx="854419" cy="294087"/>
              <a:chOff x="0" y="0"/>
              <a:chExt cx="854419" cy="294087"/>
            </a:xfrm>
          </p:grpSpPr>
          <p:sp>
            <p:nvSpPr>
              <p:cNvPr id="10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65005"/>
                <a:ext cx="225957" cy="229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650048" y="0"/>
                <a:ext cx="20437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Надпись 2"/>
            <p:cNvSpPr txBox="1">
              <a:spLocks noChangeArrowheads="1"/>
            </p:cNvSpPr>
            <p:nvPr/>
          </p:nvSpPr>
          <p:spPr bwMode="auto">
            <a:xfrm>
              <a:off x="1963143" y="537373"/>
              <a:ext cx="304800" cy="22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OH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181301" y="4098176"/>
            <a:ext cx="2801390" cy="2283176"/>
            <a:chOff x="0" y="0"/>
            <a:chExt cx="2302510" cy="1814835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0" y="0"/>
              <a:ext cx="2302510" cy="1814835"/>
              <a:chOff x="0" y="0"/>
              <a:chExt cx="2302510" cy="1814835"/>
            </a:xfrm>
          </p:grpSpPr>
          <p:grpSp>
            <p:nvGrpSpPr>
              <p:cNvPr id="55" name="Группа 54"/>
              <p:cNvGrpSpPr/>
              <p:nvPr/>
            </p:nvGrpSpPr>
            <p:grpSpPr>
              <a:xfrm>
                <a:off x="0" y="0"/>
                <a:ext cx="2302510" cy="1814835"/>
                <a:chOff x="0" y="-310247"/>
                <a:chExt cx="2302572" cy="1815312"/>
              </a:xfrm>
            </p:grpSpPr>
            <p:grpSp>
              <p:nvGrpSpPr>
                <p:cNvPr id="59" name="Группа 58"/>
                <p:cNvGrpSpPr/>
                <p:nvPr/>
              </p:nvGrpSpPr>
              <p:grpSpPr>
                <a:xfrm>
                  <a:off x="0" y="-310247"/>
                  <a:ext cx="2302572" cy="1815312"/>
                  <a:chOff x="0" y="-310452"/>
                  <a:chExt cx="2303213" cy="1816054"/>
                </a:xfrm>
              </p:grpSpPr>
              <p:grpSp>
                <p:nvGrpSpPr>
                  <p:cNvPr id="61" name="Группа 60"/>
                  <p:cNvGrpSpPr/>
                  <p:nvPr/>
                </p:nvGrpSpPr>
                <p:grpSpPr>
                  <a:xfrm>
                    <a:off x="0" y="-310452"/>
                    <a:ext cx="2303213" cy="1816054"/>
                    <a:chOff x="-137749" y="-310452"/>
                    <a:chExt cx="2303213" cy="1816054"/>
                  </a:xfrm>
                </p:grpSpPr>
                <p:grpSp>
                  <p:nvGrpSpPr>
                    <p:cNvPr id="63" name="Группа 62"/>
                    <p:cNvGrpSpPr/>
                    <p:nvPr/>
                  </p:nvGrpSpPr>
                  <p:grpSpPr>
                    <a:xfrm>
                      <a:off x="-137749" y="-310452"/>
                      <a:ext cx="2303213" cy="1816054"/>
                      <a:chOff x="-137749" y="-193408"/>
                      <a:chExt cx="2303213" cy="1816363"/>
                    </a:xfrm>
                  </p:grpSpPr>
                  <p:grpSp>
                    <p:nvGrpSpPr>
                      <p:cNvPr id="65" name="Группа 64"/>
                      <p:cNvGrpSpPr/>
                      <p:nvPr/>
                    </p:nvGrpSpPr>
                    <p:grpSpPr>
                      <a:xfrm>
                        <a:off x="-137749" y="237744"/>
                        <a:ext cx="2266120" cy="1385211"/>
                        <a:chOff x="-147711" y="290608"/>
                        <a:chExt cx="2429999" cy="1463892"/>
                      </a:xfrm>
                    </p:grpSpPr>
                    <p:grpSp>
                      <p:nvGrpSpPr>
                        <p:cNvPr id="67" name="Группа 66"/>
                        <p:cNvGrpSpPr/>
                        <p:nvPr/>
                      </p:nvGrpSpPr>
                      <p:grpSpPr>
                        <a:xfrm>
                          <a:off x="-147711" y="290608"/>
                          <a:ext cx="2429999" cy="1463892"/>
                          <a:chOff x="-147714" y="290625"/>
                          <a:chExt cx="2430048" cy="1463977"/>
                        </a:xfrm>
                      </p:grpSpPr>
                      <p:grpSp>
                        <p:nvGrpSpPr>
                          <p:cNvPr id="69" name="Группа 68"/>
                          <p:cNvGrpSpPr/>
                          <p:nvPr/>
                        </p:nvGrpSpPr>
                        <p:grpSpPr>
                          <a:xfrm>
                            <a:off x="-147714" y="290625"/>
                            <a:ext cx="2430048" cy="1463977"/>
                            <a:chOff x="-147714" y="290625"/>
                            <a:chExt cx="2430048" cy="1463977"/>
                          </a:xfrm>
                        </p:grpSpPr>
                        <p:grpSp>
                          <p:nvGrpSpPr>
                            <p:cNvPr id="71" name="Группа 70"/>
                            <p:cNvGrpSpPr/>
                            <p:nvPr/>
                          </p:nvGrpSpPr>
                          <p:grpSpPr>
                            <a:xfrm>
                              <a:off x="-147714" y="324472"/>
                              <a:ext cx="2430048" cy="1430130"/>
                              <a:chOff x="-435949" y="264837"/>
                              <a:chExt cx="2430048" cy="1430130"/>
                            </a:xfrm>
                          </p:grpSpPr>
                          <p:grpSp>
                            <p:nvGrpSpPr>
                              <p:cNvPr id="75" name="Группа 74"/>
                              <p:cNvGrpSpPr/>
                              <p:nvPr/>
                            </p:nvGrpSpPr>
                            <p:grpSpPr>
                              <a:xfrm>
                                <a:off x="-435949" y="438307"/>
                                <a:ext cx="2430048" cy="1256660"/>
                                <a:chOff x="-538173" y="0"/>
                                <a:chExt cx="2696082" cy="1338232"/>
                              </a:xfrm>
                            </p:grpSpPr>
                            <p:grpSp>
                              <p:nvGrpSpPr>
                                <p:cNvPr id="80" name="Группа 79"/>
                                <p:cNvGrpSpPr/>
                                <p:nvPr/>
                              </p:nvGrpSpPr>
                              <p:grpSpPr>
                                <a:xfrm>
                                  <a:off x="-538173" y="0"/>
                                  <a:ext cx="2696082" cy="1338232"/>
                                  <a:chOff x="-626207" y="0"/>
                                  <a:chExt cx="2696108" cy="1338232"/>
                                </a:xfrm>
                              </p:grpSpPr>
                              <p:grpSp>
                                <p:nvGrpSpPr>
                                  <p:cNvPr id="84" name="Группа 83"/>
                                  <p:cNvGrpSpPr/>
                                  <p:nvPr/>
                                </p:nvGrpSpPr>
                                <p:grpSpPr>
                                  <a:xfrm>
                                    <a:off x="-626207" y="0"/>
                                    <a:ext cx="2696108" cy="1338232"/>
                                    <a:chOff x="-626207" y="0"/>
                                    <a:chExt cx="2696108" cy="1338232"/>
                                  </a:xfrm>
                                </p:grpSpPr>
                                <p:grpSp>
                                  <p:nvGrpSpPr>
                                    <p:cNvPr id="86" name="Группа 8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-626207" y="2"/>
                                      <a:ext cx="2696108" cy="1338230"/>
                                      <a:chOff x="-314523" y="361111"/>
                                      <a:chExt cx="2696895" cy="1338356"/>
                                    </a:xfrm>
                                  </p:grpSpPr>
                                  <p:sp>
                                    <p:nvSpPr>
                                      <p:cNvPr id="90" name="Надпись 2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-314523" y="1456473"/>
                                        <a:ext cx="2696895" cy="24299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rot="0" vert="horz" wrap="square" lIns="0" tIns="0" rIns="0" bIns="0" anchor="t" anchorCtr="0">
                                        <a:noAutofit/>
                                      </a:bodyPr>
                                      <a:lstStyle/>
                                      <a:p>
                                        <a:pPr algn="ctr">
                                          <a:spcAft>
                                            <a:spcPts val="0"/>
                                          </a:spcAft>
                                        </a:pPr>
                                        <a:r>
                                          <a:rPr lang="ru-RU" sz="1200">
                                            <a:effectLst/>
                                            <a:latin typeface="Times New Roman" panose="02020603050405020304" pitchFamily="18" charset="0"/>
                                            <a:ea typeface="Times New Roman" panose="02020603050405020304" pitchFamily="18" charset="0"/>
                                          </a:rPr>
                                          <a:t>кортикостерон</a:t>
                                        </a:r>
                                        <a:endParaRPr lang="ru-RU" sz="11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91" name="Группа 90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11887" y="361111"/>
                                        <a:ext cx="1256479" cy="999688"/>
                                        <a:chOff x="130912" y="189661"/>
                                        <a:chExt cx="1256479" cy="999688"/>
                                      </a:xfrm>
                                    </p:grpSpPr>
                                    <p:sp>
                                      <p:nvSpPr>
                                        <p:cNvPr id="92" name="Шестиугольник 91"/>
                                        <p:cNvSpPr/>
                                        <p:nvPr/>
                                      </p:nvSpPr>
                                      <p:spPr>
                                        <a:xfrm rot="5400000">
                                          <a:off x="101461" y="657615"/>
                                          <a:ext cx="561185" cy="502284"/>
                                        </a:xfrm>
                                        <a:prstGeom prst="hexagon">
                                          <a:avLst/>
                                        </a:prstGeom>
                                        <a:noFill/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endParaRPr lang="ru-R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93" name="Шестиугольник 92"/>
                                        <p:cNvSpPr/>
                                        <p:nvPr/>
                                      </p:nvSpPr>
                                      <p:spPr>
                                        <a:xfrm rot="5400000">
                                          <a:off x="607512" y="655111"/>
                                          <a:ext cx="558165" cy="504825"/>
                                        </a:xfrm>
                                        <a:prstGeom prst="hexagon">
                                          <a:avLst/>
                                        </a:prstGeom>
                                        <a:noFill/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endParaRPr lang="ru-R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94" name="Шестиугольник 93"/>
                                        <p:cNvSpPr/>
                                        <p:nvPr/>
                                      </p:nvSpPr>
                                      <p:spPr>
                                        <a:xfrm rot="5400000">
                                          <a:off x="851769" y="220458"/>
                                          <a:ext cx="566420" cy="504825"/>
                                        </a:xfrm>
                                        <a:prstGeom prst="hexagon">
                                          <a:avLst/>
                                        </a:prstGeom>
                                        <a:noFill/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endParaRPr lang="ru-RU"/>
                                        </a:p>
                                      </p:txBody>
                                    </p:sp>
                                  </p:grpSp>
                                </p:grpSp>
                                <p:grpSp>
                                  <p:nvGrpSpPr>
                                    <p:cNvPr id="87" name="Группа 8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247775" y="0"/>
                                      <a:ext cx="561542" cy="713734"/>
                                      <a:chOff x="0" y="0"/>
                                      <a:chExt cx="561542" cy="713734"/>
                                    </a:xfrm>
                                  </p:grpSpPr>
                                  <p:sp>
                                    <p:nvSpPr>
                                      <p:cNvPr id="88" name="Шестиугольник 87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-30844" y="30844"/>
                                        <a:ext cx="566339" cy="504651"/>
                                      </a:xfrm>
                                      <a:prstGeom prst="hexagon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89" name="Надпись 2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8409" y="447669"/>
                                        <a:ext cx="543133" cy="26606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rot="0" vert="horz" wrap="square" lIns="0" tIns="0" rIns="0" bIns="0" anchor="t" anchorCtr="0">
                                        <a:noAutofit/>
                                      </a:bodyPr>
                                      <a:lstStyle/>
                                      <a:p>
                                        <a:pPr algn="ctr">
                                          <a:spcAft>
                                            <a:spcPts val="0"/>
                                          </a:spcAft>
                                        </a:pPr>
                                        <a:r>
                                          <a:rPr lang="en-US" sz="1100">
                                            <a:effectLst/>
                                            <a:latin typeface="Times New Roman" panose="02020603050405020304" pitchFamily="18" charset="0"/>
                                            <a:ea typeface="Times New Roman" panose="02020603050405020304" pitchFamily="18" charset="0"/>
                                          </a:rPr>
                                          <a:t>   </a:t>
                                        </a:r>
                                        <a:endParaRPr lang="ru-RU" sz="11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  <p:cxnSp>
                                <p:nvCxnSpPr>
                                  <p:cNvPr id="85" name="Прямая соединительная линия 84"/>
                                  <p:cNvCxnSpPr/>
                                  <p:nvPr/>
                                </p:nvCxnSpPr>
                                <p:spPr>
                                  <a:xfrm>
                                    <a:off x="1256133" y="445260"/>
                                    <a:ext cx="500295" cy="2721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81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85698" y="569176"/>
                                  <a:ext cx="494296" cy="313167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4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A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933450" y="180975"/>
                                  <a:ext cx="314325" cy="20002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4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C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3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447800" y="171450"/>
                                  <a:ext cx="314325" cy="20002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4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D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</p:grpSp>
                          <p:cxnSp>
                            <p:nvCxnSpPr>
                              <p:cNvPr id="76" name="Прямая соединительная линия 75"/>
                              <p:cNvCxnSpPr/>
                              <p:nvPr/>
                            </p:nvCxnSpPr>
                            <p:spPr>
                              <a:xfrm flipV="1">
                                <a:off x="581891" y="789709"/>
                                <a:ext cx="0" cy="18301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7" name="Прямая соединительная линия 76"/>
                              <p:cNvCxnSpPr/>
                              <p:nvPr/>
                            </p:nvCxnSpPr>
                            <p:spPr>
                              <a:xfrm flipH="1">
                                <a:off x="0" y="1265802"/>
                                <a:ext cx="126365" cy="74295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8" name="Прямая соединительная линия 77"/>
                              <p:cNvCxnSpPr/>
                              <p:nvPr/>
                            </p:nvCxnSpPr>
                            <p:spPr>
                              <a:xfrm flipV="1">
                                <a:off x="1258244" y="408079"/>
                                <a:ext cx="0" cy="18288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9" name="Прямая соединительная линия 78"/>
                              <p:cNvCxnSpPr/>
                              <p:nvPr/>
                            </p:nvCxnSpPr>
                            <p:spPr>
                              <a:xfrm flipV="1">
                                <a:off x="1488734" y="264837"/>
                                <a:ext cx="0" cy="178892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72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096" y="1364142"/>
                              <a:ext cx="283209" cy="23533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2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O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3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85192" y="675233"/>
                              <a:ext cx="327523" cy="24338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2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CH</a:t>
                              </a:r>
                              <a:r>
                                <a:rPr lang="en-US" sz="1200" baseline="-250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3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4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49945" y="290625"/>
                              <a:ext cx="327025" cy="24320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2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CH</a:t>
                              </a:r>
                              <a:r>
                                <a:rPr lang="en-US" sz="1200" baseline="-250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3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0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0200" y="520134"/>
                            <a:ext cx="326390" cy="24257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17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68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0509" y="1046029"/>
                          <a:ext cx="454527" cy="30555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66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00293" y="-193408"/>
                        <a:ext cx="565171" cy="58789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>
                          <a:lnSpc>
                            <a:spcPts val="12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CH</a:t>
                        </a:r>
                        <a:r>
                          <a:rPr lang="en-US" sz="1200" baseline="-25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2</a:t>
                        </a: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OH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  <a:p>
                        <a:pPr>
                          <a:lnSpc>
                            <a:spcPts val="12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2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 |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  <a:p>
                        <a:pPr>
                          <a:lnSpc>
                            <a:spcPts val="12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 = O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64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7747" y="974035"/>
                      <a:ext cx="226060" cy="22923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62" name="Прямая соединительная линия 61"/>
                  <p:cNvCxnSpPr/>
                  <p:nvPr/>
                </p:nvCxnSpPr>
                <p:spPr>
                  <a:xfrm flipH="1">
                    <a:off x="731557" y="1077330"/>
                    <a:ext cx="179784" cy="9255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 flipH="1">
                  <a:off x="443836" y="1124022"/>
                  <a:ext cx="117476" cy="698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Надпись 2"/>
              <p:cNvSpPr txBox="1">
                <a:spLocks noChangeArrowheads="1"/>
              </p:cNvSpPr>
              <p:nvPr/>
            </p:nvSpPr>
            <p:spPr bwMode="auto">
              <a:xfrm>
                <a:off x="767056" y="1256758"/>
                <a:ext cx="225957" cy="229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 flipV="1">
                <a:off x="1157084" y="580709"/>
                <a:ext cx="0" cy="172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Надпись 2"/>
              <p:cNvSpPr txBox="1">
                <a:spLocks noChangeArrowheads="1"/>
              </p:cNvSpPr>
              <p:nvPr/>
            </p:nvSpPr>
            <p:spPr bwMode="auto">
              <a:xfrm>
                <a:off x="1066078" y="416030"/>
                <a:ext cx="304800" cy="229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OH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54" name="Надпись 2"/>
            <p:cNvSpPr txBox="1">
              <a:spLocks noChangeArrowheads="1"/>
            </p:cNvSpPr>
            <p:nvPr/>
          </p:nvSpPr>
          <p:spPr bwMode="auto">
            <a:xfrm>
              <a:off x="1144083" y="697718"/>
              <a:ext cx="225957" cy="229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6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891" y="312270"/>
            <a:ext cx="4336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Минералокортикоиды</a:t>
            </a:r>
            <a:endParaRPr lang="ru-RU" sz="2800" b="1" dirty="0">
              <a:latin typeface="Palatino Linotype" panose="0204050205050503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52003" y="1305098"/>
            <a:ext cx="2618358" cy="2331909"/>
            <a:chOff x="0" y="0"/>
            <a:chExt cx="2302510" cy="181483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2302510" cy="1814835"/>
              <a:chOff x="0" y="0"/>
              <a:chExt cx="2302510" cy="1814835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0" y="0"/>
                <a:ext cx="2302510" cy="1814835"/>
                <a:chOff x="0" y="-310247"/>
                <a:chExt cx="2302572" cy="1815312"/>
              </a:xfrm>
            </p:grpSpPr>
            <p:grpSp>
              <p:nvGrpSpPr>
                <p:cNvPr id="12" name="Группа 11"/>
                <p:cNvGrpSpPr/>
                <p:nvPr/>
              </p:nvGrpSpPr>
              <p:grpSpPr>
                <a:xfrm>
                  <a:off x="0" y="-310247"/>
                  <a:ext cx="2302572" cy="1815312"/>
                  <a:chOff x="0" y="-310452"/>
                  <a:chExt cx="2303213" cy="1816054"/>
                </a:xfrm>
              </p:grpSpPr>
              <p:grpSp>
                <p:nvGrpSpPr>
                  <p:cNvPr id="14" name="Группа 13"/>
                  <p:cNvGrpSpPr/>
                  <p:nvPr/>
                </p:nvGrpSpPr>
                <p:grpSpPr>
                  <a:xfrm>
                    <a:off x="0" y="-310452"/>
                    <a:ext cx="2303213" cy="1816054"/>
                    <a:chOff x="-137749" y="-310452"/>
                    <a:chExt cx="2303213" cy="1816054"/>
                  </a:xfrm>
                </p:grpSpPr>
                <p:grpSp>
                  <p:nvGrpSpPr>
                    <p:cNvPr id="16" name="Группа 15"/>
                    <p:cNvGrpSpPr/>
                    <p:nvPr/>
                  </p:nvGrpSpPr>
                  <p:grpSpPr>
                    <a:xfrm>
                      <a:off x="-137749" y="-310452"/>
                      <a:ext cx="2303213" cy="1816054"/>
                      <a:chOff x="-137749" y="-193408"/>
                      <a:chExt cx="2303213" cy="1816363"/>
                    </a:xfrm>
                  </p:grpSpPr>
                  <p:grpSp>
                    <p:nvGrpSpPr>
                      <p:cNvPr id="18" name="Группа 17"/>
                      <p:cNvGrpSpPr/>
                      <p:nvPr/>
                    </p:nvGrpSpPr>
                    <p:grpSpPr>
                      <a:xfrm>
                        <a:off x="-137749" y="237744"/>
                        <a:ext cx="2266120" cy="1385211"/>
                        <a:chOff x="-147711" y="290608"/>
                        <a:chExt cx="2429999" cy="1463892"/>
                      </a:xfrm>
                    </p:grpSpPr>
                    <p:grpSp>
                      <p:nvGrpSpPr>
                        <p:cNvPr id="20" name="Группа 19"/>
                        <p:cNvGrpSpPr/>
                        <p:nvPr/>
                      </p:nvGrpSpPr>
                      <p:grpSpPr>
                        <a:xfrm>
                          <a:off x="-147711" y="290608"/>
                          <a:ext cx="2429999" cy="1463892"/>
                          <a:chOff x="-147714" y="290625"/>
                          <a:chExt cx="2430048" cy="1463977"/>
                        </a:xfrm>
                      </p:grpSpPr>
                      <p:grpSp>
                        <p:nvGrpSpPr>
                          <p:cNvPr id="22" name="Группа 21"/>
                          <p:cNvGrpSpPr/>
                          <p:nvPr/>
                        </p:nvGrpSpPr>
                        <p:grpSpPr>
                          <a:xfrm>
                            <a:off x="-147714" y="290625"/>
                            <a:ext cx="2430048" cy="1463977"/>
                            <a:chOff x="-147714" y="290625"/>
                            <a:chExt cx="2430048" cy="1463977"/>
                          </a:xfrm>
                        </p:grpSpPr>
                        <p:grpSp>
                          <p:nvGrpSpPr>
                            <p:cNvPr id="24" name="Группа 23"/>
                            <p:cNvGrpSpPr/>
                            <p:nvPr/>
                          </p:nvGrpSpPr>
                          <p:grpSpPr>
                            <a:xfrm>
                              <a:off x="-147714" y="324472"/>
                              <a:ext cx="2430048" cy="1430130"/>
                              <a:chOff x="-435949" y="264837"/>
                              <a:chExt cx="2430048" cy="1430130"/>
                            </a:xfrm>
                          </p:grpSpPr>
                          <p:grpSp>
                            <p:nvGrpSpPr>
                              <p:cNvPr id="28" name="Группа 27"/>
                              <p:cNvGrpSpPr/>
                              <p:nvPr/>
                            </p:nvGrpSpPr>
                            <p:grpSpPr>
                              <a:xfrm>
                                <a:off x="-435949" y="438307"/>
                                <a:ext cx="2430048" cy="1256660"/>
                                <a:chOff x="-538173" y="0"/>
                                <a:chExt cx="2696082" cy="1338232"/>
                              </a:xfrm>
                            </p:grpSpPr>
                            <p:grpSp>
                              <p:nvGrpSpPr>
                                <p:cNvPr id="33" name="Группа 32"/>
                                <p:cNvGrpSpPr/>
                                <p:nvPr/>
                              </p:nvGrpSpPr>
                              <p:grpSpPr>
                                <a:xfrm>
                                  <a:off x="-538173" y="0"/>
                                  <a:ext cx="2696082" cy="1338232"/>
                                  <a:chOff x="-626207" y="0"/>
                                  <a:chExt cx="2696108" cy="1338232"/>
                                </a:xfrm>
                              </p:grpSpPr>
                              <p:grpSp>
                                <p:nvGrpSpPr>
                                  <p:cNvPr id="37" name="Группа 36"/>
                                  <p:cNvGrpSpPr/>
                                  <p:nvPr/>
                                </p:nvGrpSpPr>
                                <p:grpSpPr>
                                  <a:xfrm>
                                    <a:off x="-626207" y="0"/>
                                    <a:ext cx="2696108" cy="1338232"/>
                                    <a:chOff x="-626207" y="0"/>
                                    <a:chExt cx="2696108" cy="1338232"/>
                                  </a:xfrm>
                                </p:grpSpPr>
                                <p:grpSp>
                                  <p:nvGrpSpPr>
                                    <p:cNvPr id="39" name="Группа 3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-626207" y="2"/>
                                      <a:ext cx="2696108" cy="1338230"/>
                                      <a:chOff x="-314523" y="361111"/>
                                      <a:chExt cx="2696895" cy="1338356"/>
                                    </a:xfrm>
                                  </p:grpSpPr>
                                  <p:sp>
                                    <p:nvSpPr>
                                      <p:cNvPr id="43" name="Надпись 2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-314523" y="1456473"/>
                                        <a:ext cx="2696895" cy="24299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rot="0" vert="horz" wrap="square" lIns="0" tIns="0" rIns="0" bIns="0" anchor="t" anchorCtr="0">
                                        <a:noAutofit/>
                                      </a:bodyPr>
                                      <a:lstStyle/>
                                      <a:p>
                                        <a:pPr algn="ctr">
                                          <a:spcAft>
                                            <a:spcPts val="0"/>
                                          </a:spcAft>
                                        </a:pPr>
                                        <a:r>
                                          <a:rPr lang="ru-RU" sz="1200">
                                            <a:effectLst/>
                                            <a:latin typeface="Times New Roman" panose="02020603050405020304" pitchFamily="18" charset="0"/>
                                            <a:ea typeface="Times New Roman" panose="02020603050405020304" pitchFamily="18" charset="0"/>
                                          </a:rPr>
                                          <a:t>альдостерон</a:t>
                                        </a:r>
                                        <a:endParaRPr lang="ru-RU" sz="11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44" name="Группа 43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11887" y="361111"/>
                                        <a:ext cx="1256479" cy="999688"/>
                                        <a:chOff x="130912" y="189661"/>
                                        <a:chExt cx="1256479" cy="999688"/>
                                      </a:xfrm>
                                    </p:grpSpPr>
                                    <p:sp>
                                      <p:nvSpPr>
                                        <p:cNvPr id="45" name="Шестиугольник 44"/>
                                        <p:cNvSpPr/>
                                        <p:nvPr/>
                                      </p:nvSpPr>
                                      <p:spPr>
                                        <a:xfrm rot="5400000">
                                          <a:off x="101461" y="657615"/>
                                          <a:ext cx="561185" cy="502284"/>
                                        </a:xfrm>
                                        <a:prstGeom prst="hexagon">
                                          <a:avLst/>
                                        </a:prstGeom>
                                        <a:noFill/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endParaRPr lang="ru-R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46" name="Шестиугольник 45"/>
                                        <p:cNvSpPr/>
                                        <p:nvPr/>
                                      </p:nvSpPr>
                                      <p:spPr>
                                        <a:xfrm rot="5400000">
                                          <a:off x="607512" y="655111"/>
                                          <a:ext cx="558165" cy="504825"/>
                                        </a:xfrm>
                                        <a:prstGeom prst="hexagon">
                                          <a:avLst/>
                                        </a:prstGeom>
                                        <a:noFill/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endParaRPr lang="ru-R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47" name="Шестиугольник 46"/>
                                        <p:cNvSpPr/>
                                        <p:nvPr/>
                                      </p:nvSpPr>
                                      <p:spPr>
                                        <a:xfrm rot="5400000">
                                          <a:off x="851769" y="220458"/>
                                          <a:ext cx="566420" cy="504825"/>
                                        </a:xfrm>
                                        <a:prstGeom prst="hexagon">
                                          <a:avLst/>
                                        </a:prstGeom>
                                        <a:noFill/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endParaRPr lang="ru-RU"/>
                                        </a:p>
                                      </p:txBody>
                                    </p:sp>
                                  </p:grpSp>
                                </p:grpSp>
                                <p:grpSp>
                                  <p:nvGrpSpPr>
                                    <p:cNvPr id="40" name="Группа 3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247775" y="0"/>
                                      <a:ext cx="561542" cy="713734"/>
                                      <a:chOff x="0" y="0"/>
                                      <a:chExt cx="561542" cy="713734"/>
                                    </a:xfrm>
                                  </p:grpSpPr>
                                  <p:sp>
                                    <p:nvSpPr>
                                      <p:cNvPr id="41" name="Шестиугольник 40"/>
                                      <p:cNvSpPr/>
                                      <p:nvPr/>
                                    </p:nvSpPr>
                                    <p:spPr>
                                      <a:xfrm rot="5400000">
                                        <a:off x="-30844" y="30844"/>
                                        <a:ext cx="566339" cy="504651"/>
                                      </a:xfrm>
                                      <a:prstGeom prst="hexagon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42" name="Надпись 2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8409" y="447669"/>
                                        <a:ext cx="543133" cy="26606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rot="0" vert="horz" wrap="square" lIns="0" tIns="0" rIns="0" bIns="0" anchor="t" anchorCtr="0">
                                        <a:noAutofit/>
                                      </a:bodyPr>
                                      <a:lstStyle/>
                                      <a:p>
                                        <a:pPr algn="ctr">
                                          <a:spcAft>
                                            <a:spcPts val="0"/>
                                          </a:spcAft>
                                        </a:pPr>
                                        <a:r>
                                          <a:rPr lang="en-US" sz="1100">
                                            <a:effectLst/>
                                            <a:latin typeface="Times New Roman" panose="02020603050405020304" pitchFamily="18" charset="0"/>
                                            <a:ea typeface="Times New Roman" panose="02020603050405020304" pitchFamily="18" charset="0"/>
                                          </a:rPr>
                                          <a:t>   </a:t>
                                        </a:r>
                                        <a:endParaRPr lang="ru-RU" sz="11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  <p:cxnSp>
                                <p:nvCxnSpPr>
                                  <p:cNvPr id="38" name="Прямая соединительная линия 37"/>
                                  <p:cNvCxnSpPr/>
                                  <p:nvPr/>
                                </p:nvCxnSpPr>
                                <p:spPr>
                                  <a:xfrm>
                                    <a:off x="1256133" y="445260"/>
                                    <a:ext cx="500295" cy="2721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34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85698" y="569176"/>
                                  <a:ext cx="494296" cy="313167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4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A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5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933450" y="180975"/>
                                  <a:ext cx="314325" cy="20002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4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C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6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447800" y="171450"/>
                                  <a:ext cx="314325" cy="20002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4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D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</p:grpSp>
                          <p:cxnSp>
                            <p:nvCxnSpPr>
                              <p:cNvPr id="29" name="Прямая соединительная линия 28"/>
                              <p:cNvCxnSpPr/>
                              <p:nvPr/>
                            </p:nvCxnSpPr>
                            <p:spPr>
                              <a:xfrm flipV="1">
                                <a:off x="581891" y="789709"/>
                                <a:ext cx="0" cy="18301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0" name="Прямая соединительная линия 29"/>
                              <p:cNvCxnSpPr/>
                              <p:nvPr/>
                            </p:nvCxnSpPr>
                            <p:spPr>
                              <a:xfrm flipH="1">
                                <a:off x="0" y="1265802"/>
                                <a:ext cx="126365" cy="74295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1" name="Прямая соединительная линия 30"/>
                              <p:cNvCxnSpPr/>
                              <p:nvPr/>
                            </p:nvCxnSpPr>
                            <p:spPr>
                              <a:xfrm flipV="1">
                                <a:off x="1258244" y="408079"/>
                                <a:ext cx="0" cy="18288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2" name="Прямая соединительная линия 31"/>
                              <p:cNvCxnSpPr/>
                              <p:nvPr/>
                            </p:nvCxnSpPr>
                            <p:spPr>
                              <a:xfrm flipV="1">
                                <a:off x="1488734" y="264837"/>
                                <a:ext cx="0" cy="178892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25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1096" y="1364142"/>
                              <a:ext cx="283209" cy="23533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2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O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6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85192" y="675233"/>
                              <a:ext cx="327523" cy="24338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2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CH</a:t>
                              </a:r>
                              <a:r>
                                <a:rPr lang="en-US" sz="1200" baseline="-250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3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7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44962" y="290625"/>
                              <a:ext cx="632007" cy="24320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200" dirty="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O = CH</a:t>
                              </a:r>
                              <a:endParaRPr lang="ru-RU" sz="1100" dirty="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0200" y="520134"/>
                            <a:ext cx="326390" cy="24257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17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1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0509" y="1046029"/>
                          <a:ext cx="454527" cy="30555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9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00293" y="-193408"/>
                        <a:ext cx="565171" cy="58789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>
                          <a:lnSpc>
                            <a:spcPts val="12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CH</a:t>
                        </a:r>
                        <a:r>
                          <a:rPr lang="en-US" sz="1200" baseline="-25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2</a:t>
                        </a: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OH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  <a:p>
                        <a:pPr>
                          <a:lnSpc>
                            <a:spcPts val="12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2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 |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  <a:p>
                        <a:pPr>
                          <a:lnSpc>
                            <a:spcPts val="12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 = O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17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7747" y="974035"/>
                      <a:ext cx="226060" cy="22923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15" name="Прямая соединительная линия 14"/>
                  <p:cNvCxnSpPr/>
                  <p:nvPr/>
                </p:nvCxnSpPr>
                <p:spPr>
                  <a:xfrm flipH="1">
                    <a:off x="731557" y="1077330"/>
                    <a:ext cx="179784" cy="9255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H="1">
                  <a:off x="443836" y="1124022"/>
                  <a:ext cx="117476" cy="698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Надпись 2"/>
              <p:cNvSpPr txBox="1">
                <a:spLocks noChangeArrowheads="1"/>
              </p:cNvSpPr>
              <p:nvPr/>
            </p:nvSpPr>
            <p:spPr bwMode="auto">
              <a:xfrm>
                <a:off x="767056" y="1256758"/>
                <a:ext cx="225957" cy="229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 flipH="1" flipV="1">
                <a:off x="993013" y="650170"/>
                <a:ext cx="164071" cy="927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Надпись 2"/>
              <p:cNvSpPr txBox="1">
                <a:spLocks noChangeArrowheads="1"/>
              </p:cNvSpPr>
              <p:nvPr/>
            </p:nvSpPr>
            <p:spPr bwMode="auto">
              <a:xfrm>
                <a:off x="738105" y="513014"/>
                <a:ext cx="304800" cy="229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1144083" y="697718"/>
              <a:ext cx="225957" cy="229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045154" y="1309658"/>
            <a:ext cx="2618358" cy="2331909"/>
            <a:chOff x="0" y="0"/>
            <a:chExt cx="2302510" cy="1814835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0" y="0"/>
              <a:ext cx="2302510" cy="1814835"/>
              <a:chOff x="0" y="0"/>
              <a:chExt cx="2302510" cy="1814835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0" y="0"/>
                <a:ext cx="2302510" cy="1814835"/>
                <a:chOff x="0" y="0"/>
                <a:chExt cx="2302510" cy="1814835"/>
              </a:xfrm>
            </p:grpSpPr>
            <p:grpSp>
              <p:nvGrpSpPr>
                <p:cNvPr id="53" name="Группа 52"/>
                <p:cNvGrpSpPr/>
                <p:nvPr/>
              </p:nvGrpSpPr>
              <p:grpSpPr>
                <a:xfrm>
                  <a:off x="0" y="0"/>
                  <a:ext cx="2302510" cy="1814835"/>
                  <a:chOff x="0" y="-310247"/>
                  <a:chExt cx="2302572" cy="1815312"/>
                </a:xfrm>
              </p:grpSpPr>
              <p:grpSp>
                <p:nvGrpSpPr>
                  <p:cNvPr id="55" name="Группа 54"/>
                  <p:cNvGrpSpPr/>
                  <p:nvPr/>
                </p:nvGrpSpPr>
                <p:grpSpPr>
                  <a:xfrm>
                    <a:off x="0" y="-310247"/>
                    <a:ext cx="2302572" cy="1815312"/>
                    <a:chOff x="0" y="-310452"/>
                    <a:chExt cx="2303213" cy="1816054"/>
                  </a:xfrm>
                </p:grpSpPr>
                <p:grpSp>
                  <p:nvGrpSpPr>
                    <p:cNvPr id="57" name="Группа 56"/>
                    <p:cNvGrpSpPr/>
                    <p:nvPr/>
                  </p:nvGrpSpPr>
                  <p:grpSpPr>
                    <a:xfrm>
                      <a:off x="0" y="-310452"/>
                      <a:ext cx="2303213" cy="1816054"/>
                      <a:chOff x="-137749" y="-310452"/>
                      <a:chExt cx="2303213" cy="1816054"/>
                    </a:xfrm>
                  </p:grpSpPr>
                  <p:grpSp>
                    <p:nvGrpSpPr>
                      <p:cNvPr id="59" name="Группа 58"/>
                      <p:cNvGrpSpPr/>
                      <p:nvPr/>
                    </p:nvGrpSpPr>
                    <p:grpSpPr>
                      <a:xfrm>
                        <a:off x="-137749" y="-310452"/>
                        <a:ext cx="2303213" cy="1816054"/>
                        <a:chOff x="-137749" y="-193408"/>
                        <a:chExt cx="2303213" cy="1816363"/>
                      </a:xfrm>
                    </p:grpSpPr>
                    <p:grpSp>
                      <p:nvGrpSpPr>
                        <p:cNvPr id="61" name="Группа 60"/>
                        <p:cNvGrpSpPr/>
                        <p:nvPr/>
                      </p:nvGrpSpPr>
                      <p:grpSpPr>
                        <a:xfrm>
                          <a:off x="-137749" y="240706"/>
                          <a:ext cx="2266120" cy="1382249"/>
                          <a:chOff x="-147711" y="293738"/>
                          <a:chExt cx="2429999" cy="1460762"/>
                        </a:xfrm>
                      </p:grpSpPr>
                      <p:grpSp>
                        <p:nvGrpSpPr>
                          <p:cNvPr id="63" name="Группа 62"/>
                          <p:cNvGrpSpPr/>
                          <p:nvPr/>
                        </p:nvGrpSpPr>
                        <p:grpSpPr>
                          <a:xfrm>
                            <a:off x="-147711" y="293738"/>
                            <a:ext cx="2429999" cy="1460762"/>
                            <a:chOff x="-147714" y="293755"/>
                            <a:chExt cx="2430048" cy="1460847"/>
                          </a:xfrm>
                        </p:grpSpPr>
                        <p:grpSp>
                          <p:nvGrpSpPr>
                            <p:cNvPr id="65" name="Группа 64"/>
                            <p:cNvGrpSpPr/>
                            <p:nvPr/>
                          </p:nvGrpSpPr>
                          <p:grpSpPr>
                            <a:xfrm>
                              <a:off x="-147714" y="293755"/>
                              <a:ext cx="2430048" cy="1460847"/>
                              <a:chOff x="-147714" y="293755"/>
                              <a:chExt cx="2430048" cy="1460847"/>
                            </a:xfrm>
                          </p:grpSpPr>
                          <p:grpSp>
                            <p:nvGrpSpPr>
                              <p:cNvPr id="67" name="Группа 66"/>
                              <p:cNvGrpSpPr/>
                              <p:nvPr/>
                            </p:nvGrpSpPr>
                            <p:grpSpPr>
                              <a:xfrm>
                                <a:off x="-147714" y="324472"/>
                                <a:ext cx="2430048" cy="1430130"/>
                                <a:chOff x="-435949" y="264837"/>
                                <a:chExt cx="2430048" cy="1430130"/>
                              </a:xfrm>
                            </p:grpSpPr>
                            <p:grpSp>
                              <p:nvGrpSpPr>
                                <p:cNvPr id="71" name="Группа 70"/>
                                <p:cNvGrpSpPr/>
                                <p:nvPr/>
                              </p:nvGrpSpPr>
                              <p:grpSpPr>
                                <a:xfrm>
                                  <a:off x="-435949" y="438307"/>
                                  <a:ext cx="2430048" cy="1256660"/>
                                  <a:chOff x="-538173" y="0"/>
                                  <a:chExt cx="2696082" cy="1338232"/>
                                </a:xfrm>
                              </p:grpSpPr>
                              <p:grpSp>
                                <p:nvGrpSpPr>
                                  <p:cNvPr id="76" name="Группа 75"/>
                                  <p:cNvGrpSpPr/>
                                  <p:nvPr/>
                                </p:nvGrpSpPr>
                                <p:grpSpPr>
                                  <a:xfrm>
                                    <a:off x="-538173" y="0"/>
                                    <a:ext cx="2696082" cy="1338232"/>
                                    <a:chOff x="-626207" y="0"/>
                                    <a:chExt cx="2696108" cy="1338232"/>
                                  </a:xfrm>
                                </p:grpSpPr>
                                <p:grpSp>
                                  <p:nvGrpSpPr>
                                    <p:cNvPr id="80" name="Группа 7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-626207" y="0"/>
                                      <a:ext cx="2696108" cy="1338232"/>
                                      <a:chOff x="-626207" y="0"/>
                                      <a:chExt cx="2696108" cy="1338232"/>
                                    </a:xfrm>
                                  </p:grpSpPr>
                                  <p:grpSp>
                                    <p:nvGrpSpPr>
                                      <p:cNvPr id="82" name="Группа 8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-626207" y="2"/>
                                        <a:ext cx="2696108" cy="1338230"/>
                                        <a:chOff x="-314523" y="361111"/>
                                        <a:chExt cx="2696895" cy="1338356"/>
                                      </a:xfrm>
                                    </p:grpSpPr>
                                    <p:sp>
                                      <p:nvSpPr>
                                        <p:cNvPr id="86" name="Надпись 2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-314523" y="1456473"/>
                                          <a:ext cx="2696895" cy="242994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rot="0" vert="horz" wrap="square" lIns="0" tIns="0" rIns="0" bIns="0" anchor="t" anchorCtr="0">
                                          <a:noAutofit/>
                                        </a:bodyPr>
                                        <a:lstStyle/>
                                        <a:p>
                                          <a:pPr algn="ctr">
                                            <a:spcAft>
                                              <a:spcPts val="0"/>
                                            </a:spcAft>
                                          </a:pPr>
                                          <a:r>
                                            <a:rPr lang="ru-RU" sz="1200">
                                              <a:effectLst/>
                                              <a:latin typeface="Times New Roman" panose="02020603050405020304" pitchFamily="18" charset="0"/>
                                              <a:ea typeface="Times New Roman" panose="02020603050405020304" pitchFamily="18" charset="0"/>
                                            </a:rPr>
                                            <a:t>11-дезоксикортикостерон</a:t>
                                          </a:r>
                                          <a:endParaRPr lang="ru-RU" sz="1100">
                                            <a:effectLst/>
                                            <a:latin typeface="Times New Roman" panose="02020603050405020304" pitchFamily="18" charset="0"/>
                                            <a:ea typeface="Times New Roman" panose="02020603050405020304" pitchFamily="18" charset="0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87" name="Группа 8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11887" y="361111"/>
                                          <a:ext cx="1256479" cy="999688"/>
                                          <a:chOff x="130912" y="189661"/>
                                          <a:chExt cx="1256479" cy="999688"/>
                                        </a:xfrm>
                                      </p:grpSpPr>
                                      <p:sp>
                                        <p:nvSpPr>
                                          <p:cNvPr id="88" name="Шестиугольник 87"/>
                                          <p:cNvSpPr/>
                                          <p:nvPr/>
                                        </p:nvSpPr>
                                        <p:spPr>
                                          <a:xfrm rot="5400000">
                                            <a:off x="101461" y="657615"/>
                                            <a:ext cx="561185" cy="502284"/>
                                          </a:xfrm>
                                          <a:prstGeom prst="hexagon">
                                            <a:avLst/>
                                          </a:prstGeom>
                                          <a:noFill/>
                                          <a:ln w="9525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endParaRPr lang="ru-R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89" name="Шестиугольник 88"/>
                                          <p:cNvSpPr/>
                                          <p:nvPr/>
                                        </p:nvSpPr>
                                        <p:spPr>
                                          <a:xfrm rot="5400000">
                                            <a:off x="607512" y="655111"/>
                                            <a:ext cx="558165" cy="504825"/>
                                          </a:xfrm>
                                          <a:prstGeom prst="hexagon">
                                            <a:avLst/>
                                          </a:prstGeom>
                                          <a:noFill/>
                                          <a:ln w="9525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endParaRPr lang="ru-R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90" name="Шестиугольник 89"/>
                                          <p:cNvSpPr/>
                                          <p:nvPr/>
                                        </p:nvSpPr>
                                        <p:spPr>
                                          <a:xfrm rot="5400000">
                                            <a:off x="851769" y="220458"/>
                                            <a:ext cx="566420" cy="504825"/>
                                          </a:xfrm>
                                          <a:prstGeom prst="hexagon">
                                            <a:avLst/>
                                          </a:prstGeom>
                                          <a:noFill/>
                                          <a:ln w="9525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endParaRPr lang="ru-RU"/>
                                          </a:p>
                                        </p:txBody>
                                      </p:sp>
                                    </p:grpSp>
                                  </p:grpSp>
                                  <p:grpSp>
                                    <p:nvGrpSpPr>
                                      <p:cNvPr id="83" name="Группа 82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247775" y="0"/>
                                        <a:ext cx="561542" cy="713734"/>
                                        <a:chOff x="0" y="0"/>
                                        <a:chExt cx="561542" cy="713734"/>
                                      </a:xfrm>
                                    </p:grpSpPr>
                                    <p:sp>
                                      <p:nvSpPr>
                                        <p:cNvPr id="84" name="Шестиугольник 83"/>
                                        <p:cNvSpPr/>
                                        <p:nvPr/>
                                      </p:nvSpPr>
                                      <p:spPr>
                                        <a:xfrm rot="5400000">
                                          <a:off x="-30844" y="30844"/>
                                          <a:ext cx="566339" cy="504651"/>
                                        </a:xfrm>
                                        <a:prstGeom prst="hexagon">
                                          <a:avLst/>
                                        </a:prstGeom>
                                        <a:noFill/>
                                        <a:ln w="952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endParaRPr lang="ru-R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5" name="Надпись 2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8409" y="447669"/>
                                          <a:ext cx="543133" cy="266065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chemeClr val="bg1"/>
                                        </a:solidFill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rot="0" vert="horz" wrap="square" lIns="0" tIns="0" rIns="0" bIns="0" anchor="t" anchorCtr="0">
                                          <a:noAutofit/>
                                        </a:bodyPr>
                                        <a:lstStyle/>
                                        <a:p>
                                          <a:pPr algn="ctr">
                                            <a:spcAft>
                                              <a:spcPts val="0"/>
                                            </a:spcAft>
                                          </a:pPr>
                                          <a:r>
                                            <a:rPr lang="en-US" sz="1100">
                                              <a:effectLst/>
                                              <a:latin typeface="Times New Roman" panose="02020603050405020304" pitchFamily="18" charset="0"/>
                                              <a:ea typeface="Times New Roman" panose="02020603050405020304" pitchFamily="18" charset="0"/>
                                            </a:rPr>
                                            <a:t>   </a:t>
                                          </a:r>
                                          <a:endParaRPr lang="ru-RU" sz="1100">
                                            <a:effectLst/>
                                            <a:latin typeface="Times New Roman" panose="02020603050405020304" pitchFamily="18" charset="0"/>
                                            <a:ea typeface="Times New Roman" panose="02020603050405020304" pitchFamily="18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</p:grpSp>
                                <p:cxnSp>
                                  <p:nvCxnSpPr>
                                    <p:cNvPr id="81" name="Прямая соединительная линия 8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1256133" y="445260"/>
                                      <a:ext cx="500295" cy="2721"/>
                                    </a:xfrm>
                                    <a:prstGeom prst="line">
                                      <a:avLst/>
                                    </a:prstGeom>
                                  </p:spPr>
                                  <p:style>
                                    <a:lnRef idx="1">
                                      <a:schemeClr val="dk1"/>
                                    </a:lnRef>
                                    <a:fillRef idx="0">
                                      <a:schemeClr val="dk1"/>
                                    </a:fillRef>
                                    <a:effectRef idx="0">
                                      <a:schemeClr val="dk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77" name="Надпись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85698" y="569176"/>
                                    <a:ext cx="494296" cy="31316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0" tIns="0" rIns="0" bIns="0" anchor="t" anchorCtr="0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en-US" sz="14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rPr>
                                      <a:t>A</a:t>
                                    </a:r>
                                    <a:endParaRPr lang="ru-RU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8" name="Надпись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33450" y="180975"/>
                                    <a:ext cx="314325" cy="20002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0" tIns="0" rIns="0" bIns="0" anchor="t" anchorCtr="0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en-US" sz="14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rPr>
                                      <a:t>C</a:t>
                                    </a:r>
                                    <a:endParaRPr lang="ru-RU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9" name="Надпись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447800" y="171450"/>
                                    <a:ext cx="314325" cy="20002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0" tIns="0" rIns="0" bIns="0" anchor="t" anchorCtr="0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en-US" sz="14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rPr>
                                      <a:t>D</a:t>
                                    </a:r>
                                    <a:endParaRPr lang="ru-RU" sz="11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72" name="Прямая соединительная линия 71"/>
                                <p:cNvCxnSpPr/>
                                <p:nvPr/>
                              </p:nvCxnSpPr>
                              <p:spPr>
                                <a:xfrm flipV="1">
                                  <a:off x="581891" y="789709"/>
                                  <a:ext cx="0" cy="18301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73" name="Прямая соединительная линия 72"/>
                                <p:cNvCxnSpPr/>
                                <p:nvPr/>
                              </p:nvCxnSpPr>
                              <p:spPr>
                                <a:xfrm flipH="1">
                                  <a:off x="0" y="1265802"/>
                                  <a:ext cx="126365" cy="74295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74" name="Прямая соединительная линия 73"/>
                                <p:cNvCxnSpPr/>
                                <p:nvPr/>
                              </p:nvCxnSpPr>
                              <p:spPr>
                                <a:xfrm flipV="1">
                                  <a:off x="1258244" y="408079"/>
                                  <a:ext cx="0" cy="18288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75" name="Прямая соединительная линия 74"/>
                                <p:cNvCxnSpPr/>
                                <p:nvPr/>
                              </p:nvCxnSpPr>
                              <p:spPr>
                                <a:xfrm flipV="1">
                                  <a:off x="1488734" y="264837"/>
                                  <a:ext cx="0" cy="178892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68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1096" y="1364142"/>
                                <a:ext cx="283209" cy="23533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2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O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69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5192" y="675233"/>
                                <a:ext cx="327523" cy="24338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2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CH</a:t>
                                </a:r>
                                <a:r>
                                  <a:rPr lang="en-US" sz="1200" baseline="-250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3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0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475712" y="293755"/>
                                <a:ext cx="357186" cy="24320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2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CH</a:t>
                                </a:r>
                                <a:r>
                                  <a:rPr lang="en-US" sz="1200" baseline="-250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3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66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00200" y="520134"/>
                              <a:ext cx="326390" cy="24257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0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17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4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0509" y="1046029"/>
                            <a:ext cx="454527" cy="30555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en-US" sz="14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B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62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0293" y="-193408"/>
                          <a:ext cx="565171" cy="5878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12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OH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|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 = O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60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7747" y="974035"/>
                        <a:ext cx="226060" cy="2292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3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58" name="Прямая соединительная линия 57"/>
                    <p:cNvCxnSpPr/>
                    <p:nvPr/>
                  </p:nvCxnSpPr>
                  <p:spPr>
                    <a:xfrm flipH="1">
                      <a:off x="731557" y="1077330"/>
                      <a:ext cx="179784" cy="9255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6" name="Прямая соединительная линия 55"/>
                  <p:cNvCxnSpPr/>
                  <p:nvPr/>
                </p:nvCxnSpPr>
                <p:spPr>
                  <a:xfrm flipH="1">
                    <a:off x="443836" y="1124022"/>
                    <a:ext cx="117476" cy="6985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67056" y="1256758"/>
                  <a:ext cx="225957" cy="2290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5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2" name="Надпись 2"/>
              <p:cNvSpPr txBox="1">
                <a:spLocks noChangeArrowheads="1"/>
              </p:cNvSpPr>
              <p:nvPr/>
            </p:nvSpPr>
            <p:spPr bwMode="auto">
              <a:xfrm>
                <a:off x="1144083" y="697718"/>
                <a:ext cx="225957" cy="229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4983" y="1051825"/>
              <a:ext cx="179705" cy="920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5727620" y="1305098"/>
            <a:ext cx="2618358" cy="2331909"/>
            <a:chOff x="0" y="0"/>
            <a:chExt cx="2302510" cy="1814835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0" y="0"/>
              <a:ext cx="2302510" cy="1814835"/>
              <a:chOff x="0" y="0"/>
              <a:chExt cx="2302510" cy="1814835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0" y="0"/>
                <a:ext cx="2302510" cy="1814835"/>
                <a:chOff x="0" y="0"/>
                <a:chExt cx="2302510" cy="1814835"/>
              </a:xfrm>
            </p:grpSpPr>
            <p:grpSp>
              <p:nvGrpSpPr>
                <p:cNvPr id="97" name="Группа 96"/>
                <p:cNvGrpSpPr/>
                <p:nvPr/>
              </p:nvGrpSpPr>
              <p:grpSpPr>
                <a:xfrm>
                  <a:off x="0" y="0"/>
                  <a:ext cx="2302510" cy="1814835"/>
                  <a:chOff x="0" y="0"/>
                  <a:chExt cx="2302510" cy="1814835"/>
                </a:xfrm>
              </p:grpSpPr>
              <p:grpSp>
                <p:nvGrpSpPr>
                  <p:cNvPr id="99" name="Группа 98"/>
                  <p:cNvGrpSpPr/>
                  <p:nvPr/>
                </p:nvGrpSpPr>
                <p:grpSpPr>
                  <a:xfrm>
                    <a:off x="0" y="0"/>
                    <a:ext cx="2302510" cy="1814835"/>
                    <a:chOff x="0" y="-310247"/>
                    <a:chExt cx="2302572" cy="1815312"/>
                  </a:xfrm>
                </p:grpSpPr>
                <p:grpSp>
                  <p:nvGrpSpPr>
                    <p:cNvPr id="102" name="Группа 101"/>
                    <p:cNvGrpSpPr/>
                    <p:nvPr/>
                  </p:nvGrpSpPr>
                  <p:grpSpPr>
                    <a:xfrm>
                      <a:off x="0" y="-310247"/>
                      <a:ext cx="2302572" cy="1815312"/>
                      <a:chOff x="0" y="-310452"/>
                      <a:chExt cx="2303213" cy="1816054"/>
                    </a:xfrm>
                  </p:grpSpPr>
                  <p:grpSp>
                    <p:nvGrpSpPr>
                      <p:cNvPr id="104" name="Группа 103"/>
                      <p:cNvGrpSpPr/>
                      <p:nvPr/>
                    </p:nvGrpSpPr>
                    <p:grpSpPr>
                      <a:xfrm>
                        <a:off x="0" y="-310452"/>
                        <a:ext cx="2303213" cy="1816054"/>
                        <a:chOff x="-137749" y="-310452"/>
                        <a:chExt cx="2303213" cy="1816054"/>
                      </a:xfrm>
                    </p:grpSpPr>
                    <p:grpSp>
                      <p:nvGrpSpPr>
                        <p:cNvPr id="106" name="Группа 105"/>
                        <p:cNvGrpSpPr/>
                        <p:nvPr/>
                      </p:nvGrpSpPr>
                      <p:grpSpPr>
                        <a:xfrm>
                          <a:off x="-137749" y="-310452"/>
                          <a:ext cx="2303213" cy="1816054"/>
                          <a:chOff x="-137749" y="-193408"/>
                          <a:chExt cx="2303213" cy="1816363"/>
                        </a:xfrm>
                      </p:grpSpPr>
                      <p:grpSp>
                        <p:nvGrpSpPr>
                          <p:cNvPr id="108" name="Группа 107"/>
                          <p:cNvGrpSpPr/>
                          <p:nvPr/>
                        </p:nvGrpSpPr>
                        <p:grpSpPr>
                          <a:xfrm>
                            <a:off x="-137749" y="237744"/>
                            <a:ext cx="2266120" cy="1385211"/>
                            <a:chOff x="-147711" y="290608"/>
                            <a:chExt cx="2429999" cy="1463892"/>
                          </a:xfrm>
                        </p:grpSpPr>
                        <p:grpSp>
                          <p:nvGrpSpPr>
                            <p:cNvPr id="110" name="Группа 109"/>
                            <p:cNvGrpSpPr/>
                            <p:nvPr/>
                          </p:nvGrpSpPr>
                          <p:grpSpPr>
                            <a:xfrm>
                              <a:off x="-147711" y="290608"/>
                              <a:ext cx="2429999" cy="1463892"/>
                              <a:chOff x="-147714" y="290625"/>
                              <a:chExt cx="2430048" cy="1463977"/>
                            </a:xfrm>
                          </p:grpSpPr>
                          <p:grpSp>
                            <p:nvGrpSpPr>
                              <p:cNvPr id="112" name="Группа 111"/>
                              <p:cNvGrpSpPr/>
                              <p:nvPr/>
                            </p:nvGrpSpPr>
                            <p:grpSpPr>
                              <a:xfrm>
                                <a:off x="-147714" y="290625"/>
                                <a:ext cx="2430048" cy="1463977"/>
                                <a:chOff x="-147714" y="290625"/>
                                <a:chExt cx="2430048" cy="1463977"/>
                              </a:xfrm>
                            </p:grpSpPr>
                            <p:grpSp>
                              <p:nvGrpSpPr>
                                <p:cNvPr id="114" name="Группа 113"/>
                                <p:cNvGrpSpPr/>
                                <p:nvPr/>
                              </p:nvGrpSpPr>
                              <p:grpSpPr>
                                <a:xfrm>
                                  <a:off x="-147714" y="324472"/>
                                  <a:ext cx="2430048" cy="1430130"/>
                                  <a:chOff x="-435949" y="264837"/>
                                  <a:chExt cx="2430048" cy="1430130"/>
                                </a:xfrm>
                              </p:grpSpPr>
                              <p:grpSp>
                                <p:nvGrpSpPr>
                                  <p:cNvPr id="117" name="Группа 116"/>
                                  <p:cNvGrpSpPr/>
                                  <p:nvPr/>
                                </p:nvGrpSpPr>
                                <p:grpSpPr>
                                  <a:xfrm>
                                    <a:off x="-435949" y="438307"/>
                                    <a:ext cx="2430048" cy="1256660"/>
                                    <a:chOff x="-538173" y="0"/>
                                    <a:chExt cx="2696082" cy="1338232"/>
                                  </a:xfrm>
                                </p:grpSpPr>
                                <p:grpSp>
                                  <p:nvGrpSpPr>
                                    <p:cNvPr id="121" name="Группа 12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-538173" y="0"/>
                                      <a:ext cx="2696082" cy="1338232"/>
                                      <a:chOff x="-626207" y="0"/>
                                      <a:chExt cx="2696108" cy="1338232"/>
                                    </a:xfrm>
                                  </p:grpSpPr>
                                  <p:grpSp>
                                    <p:nvGrpSpPr>
                                      <p:cNvPr id="125" name="Группа 124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-626207" y="0"/>
                                        <a:ext cx="2696108" cy="1338232"/>
                                        <a:chOff x="-626207" y="0"/>
                                        <a:chExt cx="2696108" cy="1338232"/>
                                      </a:xfrm>
                                    </p:grpSpPr>
                                    <p:grpSp>
                                      <p:nvGrpSpPr>
                                        <p:cNvPr id="127" name="Группа 12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-626207" y="2"/>
                                          <a:ext cx="2696108" cy="1338230"/>
                                          <a:chOff x="-314523" y="361111"/>
                                          <a:chExt cx="2696895" cy="1338356"/>
                                        </a:xfrm>
                                      </p:grpSpPr>
                                      <p:sp>
                                        <p:nvSpPr>
                                          <p:cNvPr id="131" name="Надпись 2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-314523" y="1456473"/>
                                            <a:ext cx="2696895" cy="242994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rot="0" vert="horz" wrap="square" lIns="0" tIns="0" rIns="0" bIns="0" anchor="t" anchorCtr="0">
                                            <a:noAutofit/>
                                          </a:bodyPr>
                                          <a:lstStyle/>
                                          <a:p>
                                            <a:pPr algn="ctr">
                                              <a:spcAft>
                                                <a:spcPts val="0"/>
                                              </a:spcAft>
                                            </a:pPr>
                                            <a:r>
                                              <a:rPr lang="ru-RU" sz="1200">
                                                <a:effectLst/>
                                                <a:latin typeface="Times New Roman" panose="02020603050405020304" pitchFamily="18" charset="0"/>
                                                <a:ea typeface="Times New Roman" panose="02020603050405020304" pitchFamily="18" charset="0"/>
                                              </a:rPr>
                                              <a:t>преднизолон</a:t>
                                            </a:r>
                                            <a:endParaRPr lang="ru-RU" sz="1100">
                                              <a:effectLst/>
                                              <a:latin typeface="Times New Roman" panose="02020603050405020304" pitchFamily="18" charset="0"/>
                                              <a:ea typeface="Times New Roman" panose="02020603050405020304" pitchFamily="18" charset="0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32" name="Группа 131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11887" y="361111"/>
                                            <a:ext cx="1256479" cy="999688"/>
                                            <a:chOff x="130912" y="189661"/>
                                            <a:chExt cx="1256479" cy="999688"/>
                                          </a:xfrm>
                                        </p:grpSpPr>
                                        <p:sp>
                                          <p:nvSpPr>
                                            <p:cNvPr id="133" name="Шестиугольник 132"/>
                                            <p:cNvSpPr/>
                                            <p:nvPr/>
                                          </p:nvSpPr>
                                          <p:spPr>
                                            <a:xfrm rot="5400000">
                                              <a:off x="101461" y="657615"/>
                                              <a:ext cx="561185" cy="502284"/>
                                            </a:xfrm>
                                            <a:prstGeom prst="hexagon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  <a:prstTxWarp prst="textNoShape">
                                                <a:avLst/>
                                              </a:prstTxWarp>
                                              <a:noAutofit/>
                                            </a:bodyPr>
                                            <a:lstStyle/>
                                            <a:p>
                                              <a:endParaRPr lang="ru-R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4" name="Шестиугольник 133"/>
                                            <p:cNvSpPr/>
                                            <p:nvPr/>
                                          </p:nvSpPr>
                                          <p:spPr>
                                            <a:xfrm rot="5400000">
                                              <a:off x="607512" y="655111"/>
                                              <a:ext cx="558165" cy="504825"/>
                                            </a:xfrm>
                                            <a:prstGeom prst="hexagon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  <a:prstTxWarp prst="textNoShape">
                                                <a:avLst/>
                                              </a:prstTxWarp>
                                              <a:noAutofit/>
                                            </a:bodyPr>
                                            <a:lstStyle/>
                                            <a:p>
                                              <a:endParaRPr lang="ru-R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5" name="Шестиугольник 134"/>
                                            <p:cNvSpPr/>
                                            <p:nvPr/>
                                          </p:nvSpPr>
                                          <p:spPr>
                                            <a:xfrm rot="5400000">
                                              <a:off x="851769" y="220458"/>
                                              <a:ext cx="566420" cy="504825"/>
                                            </a:xfrm>
                                            <a:prstGeom prst="hexagon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  <a:prstTxWarp prst="textNoShape">
                                                <a:avLst/>
                                              </a:prstTxWarp>
                                              <a:noAutofit/>
                                            </a:bodyPr>
                                            <a:lstStyle/>
                                            <a:p>
                                              <a:endParaRPr lang="ru-RU"/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grpSp>
                                      <p:nvGrpSpPr>
                                        <p:cNvPr id="128" name="Группа 127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247775" y="0"/>
                                          <a:ext cx="561542" cy="713734"/>
                                          <a:chOff x="0" y="0"/>
                                          <a:chExt cx="561542" cy="713734"/>
                                        </a:xfrm>
                                      </p:grpSpPr>
                                      <p:sp>
                                        <p:nvSpPr>
                                          <p:cNvPr id="129" name="Шестиугольник 128"/>
                                          <p:cNvSpPr/>
                                          <p:nvPr/>
                                        </p:nvSpPr>
                                        <p:spPr>
                                          <a:xfrm rot="5400000">
                                            <a:off x="-30844" y="30844"/>
                                            <a:ext cx="566339" cy="504651"/>
                                          </a:xfrm>
                                          <a:prstGeom prst="hexagon">
                                            <a:avLst/>
                                          </a:prstGeom>
                                          <a:noFill/>
                                          <a:ln w="9525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endParaRPr lang="ru-R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30" name="Надпись 2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8409" y="447669"/>
                                            <a:ext cx="543133" cy="266065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rot="0" vert="horz" wrap="square" lIns="0" tIns="0" rIns="0" bIns="0" anchor="t" anchorCtr="0">
                                            <a:noAutofit/>
                                          </a:bodyPr>
                                          <a:lstStyle/>
                                          <a:p>
                                            <a:pPr algn="ctr">
                                              <a:spcAft>
                                                <a:spcPts val="0"/>
                                              </a:spcAft>
                                            </a:pPr>
                                            <a:r>
                                              <a:rPr lang="en-US" sz="1100">
                                                <a:effectLst/>
                                                <a:latin typeface="Times New Roman" panose="02020603050405020304" pitchFamily="18" charset="0"/>
                                                <a:ea typeface="Times New Roman" panose="02020603050405020304" pitchFamily="18" charset="0"/>
                                              </a:rPr>
                                              <a:t>   </a:t>
                                            </a:r>
                                            <a:endParaRPr lang="ru-RU" sz="1100">
                                              <a:effectLst/>
                                              <a:latin typeface="Times New Roman" panose="02020603050405020304" pitchFamily="18" charset="0"/>
                                              <a:ea typeface="Times New Roman" panose="02020603050405020304" pitchFamily="18" charset="0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</p:grpSp>
                                  <p:cxnSp>
                                    <p:nvCxnSpPr>
                                      <p:cNvPr id="126" name="Прямая соединительная линия 125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256133" y="445260"/>
                                        <a:ext cx="500295" cy="2721"/>
                                      </a:xfrm>
                                      <a:prstGeom prst="line">
                                        <a:avLst/>
                                      </a:prstGeom>
                                    </p:spPr>
                                    <p:style>
                                      <a:lnRef idx="1">
                                        <a:schemeClr val="dk1"/>
                                      </a:lnRef>
                                      <a:fillRef idx="0">
                                        <a:schemeClr val="dk1"/>
                                      </a:fillRef>
                                      <a:effectRef idx="0">
                                        <a:schemeClr val="dk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122" name="Надпись 2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85698" y="569176"/>
                                      <a:ext cx="494296" cy="31316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rot="0" vert="horz" wrap="square" lIns="0" tIns="0" rIns="0" bIns="0" anchor="t" anchorCtr="0">
                                      <a:noAutofit/>
                                    </a:bodyPr>
                                    <a:lstStyle/>
                                    <a:p>
                                      <a:pPr algn="ctr">
                                        <a:spcAft>
                                          <a:spcPts val="0"/>
                                        </a:spcAft>
                                      </a:pPr>
                                      <a:r>
                                        <a:rPr lang="en-US" sz="14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rPr>
                                        <a:t>A</a:t>
                                      </a:r>
                                      <a:endParaRPr lang="ru-RU" sz="11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3" name="Надпись 2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933450" y="180975"/>
                                      <a:ext cx="314325" cy="20002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rot="0" vert="horz" wrap="square" lIns="0" tIns="0" rIns="0" bIns="0" anchor="t" anchorCtr="0">
                                      <a:noAutofit/>
                                    </a:bodyPr>
                                    <a:lstStyle/>
                                    <a:p>
                                      <a:pPr algn="ctr">
                                        <a:spcAft>
                                          <a:spcPts val="0"/>
                                        </a:spcAft>
                                      </a:pPr>
                                      <a:r>
                                        <a:rPr lang="en-US" sz="14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rPr>
                                        <a:t>C</a:t>
                                      </a:r>
                                      <a:endParaRPr lang="ru-RU" sz="11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" name="Надпись 2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447800" y="171450"/>
                                      <a:ext cx="314325" cy="20002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rot="0" vert="horz" wrap="square" lIns="0" tIns="0" rIns="0" bIns="0" anchor="t" anchorCtr="0">
                                      <a:noAutofit/>
                                    </a:bodyPr>
                                    <a:lstStyle/>
                                    <a:p>
                                      <a:pPr algn="ctr">
                                        <a:spcAft>
                                          <a:spcPts val="0"/>
                                        </a:spcAft>
                                      </a:pPr>
                                      <a:r>
                                        <a:rPr lang="en-US" sz="1400">
                                          <a:effectLst/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</a:rPr>
                                        <a:t>D</a:t>
                                      </a:r>
                                      <a:endParaRPr lang="ru-RU" sz="1100">
                                        <a:effectLst/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</a:endParaRPr>
                                    </a:p>
                                  </p:txBody>
                                </p:sp>
                              </p:grpSp>
                              <p:cxnSp>
                                <p:nvCxnSpPr>
                                  <p:cNvPr id="118" name="Прямая соединительная линия 117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0" y="1265802"/>
                                    <a:ext cx="126365" cy="74295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19" name="Прямая соединительная линия 118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1258244" y="408079"/>
                                    <a:ext cx="0" cy="18288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0" name="Прямая соединительная линия 119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1488734" y="264837"/>
                                    <a:ext cx="0" cy="178892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115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11096" y="1364142"/>
                                  <a:ext cx="283209" cy="235338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2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O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6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98104" y="290625"/>
                                  <a:ext cx="451907" cy="24320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2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CH</a:t>
                                  </a:r>
                                  <a:r>
                                    <a:rPr lang="ru-RU" sz="1200" baseline="-250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rPr>
                                    <a:t>3</a:t>
                                  </a:r>
                                  <a:endParaRPr lang="ru-RU" sz="11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3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00200" y="520134"/>
                                <a:ext cx="326390" cy="242570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000"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</a:rPr>
                                  <a:t>17</a:t>
                                </a:r>
                                <a:endParaRPr lang="ru-RU" sz="11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11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70509" y="1046029"/>
                              <a:ext cx="454527" cy="30555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0" tIns="0" rIns="0" bIns="0" anchor="t" anchorCtr="0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B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9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0293" y="-193408"/>
                            <a:ext cx="565171" cy="58789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0" tIns="0" rIns="0" bIns="0" anchor="t" anchorCtr="0">
                            <a:noAutofit/>
                          </a:bodyPr>
                          <a:lstStyle/>
                          <a:p>
                            <a:pPr>
                              <a:lnSpc>
                                <a:spcPts val="12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CH</a:t>
                            </a:r>
                            <a:r>
                              <a:rPr lang="en-US" sz="1200" baseline="-250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2</a:t>
                            </a: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OH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  <a:p>
                            <a:pPr>
                              <a:lnSpc>
                                <a:spcPts val="12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en-US" sz="1200" b="1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 |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  <a:p>
                            <a:pPr>
                              <a:lnSpc>
                                <a:spcPts val="12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en-US" sz="12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a:t>C = O</a:t>
                            </a:r>
                            <a:endPara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07" name="Надпись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747" y="974035"/>
                          <a:ext cx="226060" cy="22923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0" tIns="0" rIns="0" bIns="0" anchor="t" anchorCtr="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105" name="Прямая соединительная линия 104"/>
                      <p:cNvCxnSpPr/>
                      <p:nvPr/>
                    </p:nvCxnSpPr>
                    <p:spPr>
                      <a:xfrm flipH="1">
                        <a:off x="731557" y="1077330"/>
                        <a:ext cx="179784" cy="9255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3" name="Прямая соединительная линия 102"/>
                    <p:cNvCxnSpPr/>
                    <p:nvPr/>
                  </p:nvCxnSpPr>
                  <p:spPr>
                    <a:xfrm flipH="1">
                      <a:off x="443836" y="1124022"/>
                      <a:ext cx="117476" cy="6985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0" name="Прямая соединительная линия 99"/>
                  <p:cNvCxnSpPr/>
                  <p:nvPr/>
                </p:nvCxnSpPr>
                <p:spPr>
                  <a:xfrm flipH="1" flipV="1">
                    <a:off x="993013" y="650170"/>
                    <a:ext cx="164071" cy="9271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1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8105" y="513014"/>
                    <a:ext cx="304800" cy="2298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HO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8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144083" y="697718"/>
                  <a:ext cx="225957" cy="2290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11</a:t>
                  </a:r>
                  <a:endPara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96" name="Прямая соединительная линия 95"/>
              <p:cNvCxnSpPr/>
              <p:nvPr/>
            </p:nvCxnSpPr>
            <p:spPr>
              <a:xfrm flipH="1">
                <a:off x="554476" y="1050587"/>
                <a:ext cx="179705" cy="920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791478" y="634482"/>
              <a:ext cx="20719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Надпись 2"/>
            <p:cNvSpPr txBox="1">
              <a:spLocks noChangeArrowheads="1"/>
            </p:cNvSpPr>
            <p:nvPr/>
          </p:nvSpPr>
          <p:spPr bwMode="auto">
            <a:xfrm>
              <a:off x="1996751" y="541176"/>
              <a:ext cx="304800" cy="22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OH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36" name="Rectangle 46"/>
          <p:cNvSpPr>
            <a:spLocks noChangeArrowheads="1"/>
          </p:cNvSpPr>
          <p:nvPr/>
        </p:nvSpPr>
        <p:spPr bwMode="auto">
          <a:xfrm>
            <a:off x="27003" y="-23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2" name="Rectangle 61"/>
          <p:cNvSpPr>
            <a:spLocks noChangeArrowheads="1"/>
          </p:cNvSpPr>
          <p:nvPr/>
        </p:nvSpPr>
        <p:spPr bwMode="auto">
          <a:xfrm>
            <a:off x="178669" y="3847146"/>
            <a:ext cx="851378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Важно!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При недостатке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минералокортикоидов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в организме резко нарушается падение обратного всасывания ионов натрия в почечных канальцах и, как следствие, задержка в организме ионов калия и падение осмотического давления крови.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Удаление ионов натрия и калия из тока крови приводит к удалению воды из кровеносного русла и сгущению крови.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942" y="-83826"/>
            <a:ext cx="870940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Алкалоиды</a:t>
            </a:r>
          </a:p>
          <a:p>
            <a:pPr marL="19748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Алкалоиды (от лат.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alkali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– щелочи,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iodes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– подобный, т. е. подобные щелочам) – гетероциклические азотсодержащие соединения основного характера растительного происхождения,</a:t>
            </a:r>
            <a:r>
              <a:rPr lang="ru-RU" spc="1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обладающие</a:t>
            </a:r>
            <a:r>
              <a:rPr lang="ru-RU" spc="1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выраженным</a:t>
            </a:r>
            <a:r>
              <a:rPr lang="ru-RU" spc="15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физиологическим</a:t>
            </a:r>
            <a:r>
              <a:rPr lang="ru-RU" spc="1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действием.</a:t>
            </a:r>
            <a:endParaRPr lang="ru-RU" sz="1600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19748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В настоящее время известно свыше 5 тыс. </a:t>
            </a: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алкалоидов.</a:t>
            </a:r>
          </a:p>
          <a:p>
            <a:pPr marL="19748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важны из них производные пиридина, пурина, хинолина,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изохинолина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тропана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3758" y="3133966"/>
            <a:ext cx="356674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7485"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Производные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пиридина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568920" y="5117381"/>
            <a:ext cx="2081530" cy="1629410"/>
            <a:chOff x="0" y="0"/>
            <a:chExt cx="2350135" cy="182308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0" y="0"/>
              <a:ext cx="2350135" cy="1613535"/>
              <a:chOff x="0" y="0"/>
              <a:chExt cx="2350135" cy="1613535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0" y="0"/>
                <a:ext cx="1914525" cy="1613535"/>
                <a:chOff x="79375" y="0"/>
                <a:chExt cx="1914525" cy="1613535"/>
              </a:xfrm>
            </p:grpSpPr>
            <p:sp>
              <p:nvSpPr>
                <p:cNvPr id="26" name="Шестиугольник 25"/>
                <p:cNvSpPr/>
                <p:nvPr/>
              </p:nvSpPr>
              <p:spPr>
                <a:xfrm rot="16200000">
                  <a:off x="393700" y="409575"/>
                  <a:ext cx="809625" cy="704850"/>
                </a:xfrm>
                <a:prstGeom prst="hexagon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787400" y="171450"/>
                  <a:ext cx="0" cy="19367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819150" y="171450"/>
                  <a:ext cx="0" cy="19367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669925" y="0"/>
                  <a:ext cx="295275" cy="213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30" name="Группа 29"/>
                <p:cNvGrpSpPr/>
                <p:nvPr/>
              </p:nvGrpSpPr>
              <p:grpSpPr>
                <a:xfrm>
                  <a:off x="79375" y="431800"/>
                  <a:ext cx="960080" cy="1181735"/>
                  <a:chOff x="79375" y="279400"/>
                  <a:chExt cx="960080" cy="1181735"/>
                </a:xfrm>
              </p:grpSpPr>
              <p:sp>
                <p:nvSpPr>
                  <p:cNvPr id="39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800" y="279400"/>
                    <a:ext cx="282575" cy="19367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HN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2150" y="889000"/>
                    <a:ext cx="190500" cy="213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1" name="Прямая соединительная линия 40"/>
                  <p:cNvCxnSpPr/>
                  <p:nvPr/>
                </p:nvCxnSpPr>
                <p:spPr>
                  <a:xfrm>
                    <a:off x="784225" y="1047750"/>
                    <a:ext cx="0" cy="19367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Прямая соединительная линия 41"/>
                  <p:cNvCxnSpPr/>
                  <p:nvPr/>
                </p:nvCxnSpPr>
                <p:spPr>
                  <a:xfrm flipH="1">
                    <a:off x="304800" y="841375"/>
                    <a:ext cx="166370" cy="9525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Прямая соединительная линия 42"/>
                  <p:cNvCxnSpPr/>
                  <p:nvPr/>
                </p:nvCxnSpPr>
                <p:spPr>
                  <a:xfrm flipH="1">
                    <a:off x="282575" y="812800"/>
                    <a:ext cx="166370" cy="9525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375" y="885825"/>
                    <a:ext cx="295275" cy="213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O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9925" y="1247775"/>
                    <a:ext cx="369530" cy="213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CH</a:t>
                    </a:r>
                    <a:r>
                      <a:rPr lang="en-US" sz="1100" baseline="-25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1" name="Группа 30"/>
                <p:cNvGrpSpPr/>
                <p:nvPr/>
              </p:nvGrpSpPr>
              <p:grpSpPr>
                <a:xfrm>
                  <a:off x="1149350" y="273050"/>
                  <a:ext cx="844550" cy="1009015"/>
                  <a:chOff x="0" y="0"/>
                  <a:chExt cx="844550" cy="1009015"/>
                </a:xfrm>
              </p:grpSpPr>
              <p:sp>
                <p:nvSpPr>
                  <p:cNvPr id="32" name="Шестиугольник 31"/>
                  <p:cNvSpPr/>
                  <p:nvPr/>
                </p:nvSpPr>
                <p:spPr>
                  <a:xfrm rot="16200000">
                    <a:off x="-50800" y="136525"/>
                    <a:ext cx="809625" cy="704850"/>
                  </a:xfrm>
                  <a:prstGeom prst="hexagon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3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75" y="0"/>
                    <a:ext cx="823595" cy="2635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 flipH="1">
                    <a:off x="355600" y="666750"/>
                    <a:ext cx="329565" cy="1657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875" y="771525"/>
                    <a:ext cx="180975" cy="23749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>
                    <a:off x="60325" y="295275"/>
                    <a:ext cx="0" cy="4102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>
                    <a:off x="0" y="263525"/>
                    <a:ext cx="70485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8325" y="184150"/>
                    <a:ext cx="276225" cy="16827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NH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1895475" y="352425"/>
                <a:ext cx="141605" cy="1000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Надпись 2"/>
              <p:cNvSpPr txBox="1">
                <a:spLocks noChangeArrowheads="1"/>
              </p:cNvSpPr>
              <p:nvPr/>
            </p:nvSpPr>
            <p:spPr bwMode="auto">
              <a:xfrm>
                <a:off x="1981200" y="219075"/>
                <a:ext cx="368935" cy="213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</a:t>
                </a:r>
                <a:r>
                  <a:rPr lang="en-US" sz="11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2" name="Надпись 2"/>
            <p:cNvSpPr txBox="1">
              <a:spLocks noChangeArrowheads="1"/>
            </p:cNvSpPr>
            <p:nvPr/>
          </p:nvSpPr>
          <p:spPr bwMode="auto">
            <a:xfrm>
              <a:off x="704850" y="1609725"/>
              <a:ext cx="917575" cy="21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теобромин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804890" y="5125001"/>
            <a:ext cx="1769745" cy="1614170"/>
            <a:chOff x="0" y="0"/>
            <a:chExt cx="1993900" cy="1909986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0" y="0"/>
              <a:ext cx="1993900" cy="1694465"/>
              <a:chOff x="0" y="0"/>
              <a:chExt cx="1993900" cy="1613535"/>
            </a:xfrm>
          </p:grpSpPr>
          <p:sp>
            <p:nvSpPr>
              <p:cNvPr id="49" name="Шестиугольник 48"/>
              <p:cNvSpPr/>
              <p:nvPr/>
            </p:nvSpPr>
            <p:spPr>
              <a:xfrm rot="16200000">
                <a:off x="393700" y="409575"/>
                <a:ext cx="809625" cy="704850"/>
              </a:xfrm>
              <a:prstGeom prst="hexagon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787400" y="171450"/>
                <a:ext cx="0" cy="1936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819150" y="171450"/>
                <a:ext cx="0" cy="1936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Надпись 2"/>
              <p:cNvSpPr txBox="1">
                <a:spLocks noChangeArrowheads="1"/>
              </p:cNvSpPr>
              <p:nvPr/>
            </p:nvSpPr>
            <p:spPr bwMode="auto">
              <a:xfrm>
                <a:off x="669925" y="0"/>
                <a:ext cx="295275" cy="213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53" name="Группа 52"/>
              <p:cNvGrpSpPr/>
              <p:nvPr/>
            </p:nvGrpSpPr>
            <p:grpSpPr>
              <a:xfrm>
                <a:off x="0" y="152400"/>
                <a:ext cx="1039455" cy="1461135"/>
                <a:chOff x="0" y="0"/>
                <a:chExt cx="1039455" cy="1461135"/>
              </a:xfrm>
            </p:grpSpPr>
            <p:sp>
              <p:nvSpPr>
                <p:cNvPr id="6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396875" y="279400"/>
                  <a:ext cx="190500" cy="213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692150" y="889000"/>
                  <a:ext cx="190500" cy="213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784225" y="1047750"/>
                  <a:ext cx="0" cy="19367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 flipH="1" flipV="1">
                  <a:off x="250825" y="158750"/>
                  <a:ext cx="148281" cy="12356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 flipH="1">
                  <a:off x="304800" y="841375"/>
                  <a:ext cx="166370" cy="952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 flipH="1">
                  <a:off x="282575" y="812800"/>
                  <a:ext cx="166370" cy="952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8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9375" y="885825"/>
                  <a:ext cx="295275" cy="213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9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669925" y="1247775"/>
                  <a:ext cx="369530" cy="213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</a:t>
                  </a:r>
                  <a:r>
                    <a:rPr lang="en-US" sz="1100" baseline="-25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0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68935" cy="213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</a:t>
                  </a:r>
                  <a:r>
                    <a:rPr lang="en-US" sz="1100" baseline="-25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</a:t>
                  </a: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4" name="Группа 53"/>
              <p:cNvGrpSpPr/>
              <p:nvPr/>
            </p:nvGrpSpPr>
            <p:grpSpPr>
              <a:xfrm>
                <a:off x="1149350" y="273050"/>
                <a:ext cx="844550" cy="1009015"/>
                <a:chOff x="0" y="0"/>
                <a:chExt cx="844550" cy="1009015"/>
              </a:xfrm>
            </p:grpSpPr>
            <p:sp>
              <p:nvSpPr>
                <p:cNvPr id="55" name="Шестиугольник 54"/>
                <p:cNvSpPr/>
                <p:nvPr/>
              </p:nvSpPr>
              <p:spPr>
                <a:xfrm rot="16200000">
                  <a:off x="-50800" y="136525"/>
                  <a:ext cx="809625" cy="704850"/>
                </a:xfrm>
                <a:prstGeom prst="hexagon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3175" y="0"/>
                  <a:ext cx="823595" cy="2635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flipH="1">
                  <a:off x="355600" y="666750"/>
                  <a:ext cx="329565" cy="16573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8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269875" y="771525"/>
                  <a:ext cx="180975" cy="23749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60325" y="295275"/>
                  <a:ext cx="0" cy="4102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263525"/>
                  <a:ext cx="7048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568325" y="184150"/>
                  <a:ext cx="276225" cy="1682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NH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8" name="Надпись 2"/>
            <p:cNvSpPr txBox="1">
              <a:spLocks noChangeArrowheads="1"/>
            </p:cNvSpPr>
            <p:nvPr/>
          </p:nvSpPr>
          <p:spPr bwMode="auto">
            <a:xfrm>
              <a:off x="695325" y="1685925"/>
              <a:ext cx="917575" cy="224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теофиллин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4757765" y="5115476"/>
            <a:ext cx="2069465" cy="1638300"/>
            <a:chOff x="0" y="0"/>
            <a:chExt cx="2069465" cy="1638300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0" y="0"/>
              <a:ext cx="1726565" cy="1638300"/>
              <a:chOff x="0" y="0"/>
              <a:chExt cx="1993900" cy="1909986"/>
            </a:xfrm>
          </p:grpSpPr>
          <p:grpSp>
            <p:nvGrpSpPr>
              <p:cNvPr id="75" name="Группа 74"/>
              <p:cNvGrpSpPr/>
              <p:nvPr/>
            </p:nvGrpSpPr>
            <p:grpSpPr>
              <a:xfrm>
                <a:off x="0" y="0"/>
                <a:ext cx="1993900" cy="1694465"/>
                <a:chOff x="0" y="0"/>
                <a:chExt cx="1993900" cy="1613535"/>
              </a:xfrm>
            </p:grpSpPr>
            <p:sp>
              <p:nvSpPr>
                <p:cNvPr id="77" name="Шестиугольник 76"/>
                <p:cNvSpPr/>
                <p:nvPr/>
              </p:nvSpPr>
              <p:spPr>
                <a:xfrm rot="16200000">
                  <a:off x="393700" y="409575"/>
                  <a:ext cx="809625" cy="704850"/>
                </a:xfrm>
                <a:prstGeom prst="hexagon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787400" y="171450"/>
                  <a:ext cx="0" cy="19367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819150" y="171450"/>
                  <a:ext cx="0" cy="19367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0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669925" y="0"/>
                  <a:ext cx="295275" cy="213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81" name="Группа 80"/>
                <p:cNvGrpSpPr/>
                <p:nvPr/>
              </p:nvGrpSpPr>
              <p:grpSpPr>
                <a:xfrm>
                  <a:off x="0" y="152400"/>
                  <a:ext cx="1039455" cy="1461135"/>
                  <a:chOff x="0" y="0"/>
                  <a:chExt cx="1039455" cy="1461135"/>
                </a:xfrm>
              </p:grpSpPr>
              <p:sp>
                <p:nvSpPr>
                  <p:cNvPr id="90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6875" y="279400"/>
                    <a:ext cx="190500" cy="213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1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2150" y="889000"/>
                    <a:ext cx="190500" cy="213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92" name="Прямая соединительная линия 91"/>
                  <p:cNvCxnSpPr/>
                  <p:nvPr/>
                </p:nvCxnSpPr>
                <p:spPr>
                  <a:xfrm>
                    <a:off x="784225" y="1047750"/>
                    <a:ext cx="0" cy="19367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 flipV="1">
                    <a:off x="250825" y="158750"/>
                    <a:ext cx="148281" cy="12356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Прямая соединительная линия 93"/>
                  <p:cNvCxnSpPr/>
                  <p:nvPr/>
                </p:nvCxnSpPr>
                <p:spPr>
                  <a:xfrm flipH="1">
                    <a:off x="304800" y="841375"/>
                    <a:ext cx="166370" cy="9525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Прямая соединительная линия 94"/>
                  <p:cNvCxnSpPr/>
                  <p:nvPr/>
                </p:nvCxnSpPr>
                <p:spPr>
                  <a:xfrm flipH="1">
                    <a:off x="282575" y="812800"/>
                    <a:ext cx="166370" cy="9525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375" y="885825"/>
                    <a:ext cx="295275" cy="213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O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7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9925" y="1247775"/>
                    <a:ext cx="369530" cy="213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CH</a:t>
                    </a:r>
                    <a:r>
                      <a:rPr lang="en-US" sz="1100" baseline="-25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8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8935" cy="213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</a:t>
                    </a:r>
                    <a:r>
                      <a:rPr lang="en-US" sz="1100" baseline="-25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3</a:t>
                    </a: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" name="Группа 81"/>
                <p:cNvGrpSpPr/>
                <p:nvPr/>
              </p:nvGrpSpPr>
              <p:grpSpPr>
                <a:xfrm>
                  <a:off x="1149350" y="273050"/>
                  <a:ext cx="844550" cy="1009015"/>
                  <a:chOff x="0" y="0"/>
                  <a:chExt cx="844550" cy="1009015"/>
                </a:xfrm>
              </p:grpSpPr>
              <p:sp>
                <p:nvSpPr>
                  <p:cNvPr id="83" name="Шестиугольник 82"/>
                  <p:cNvSpPr/>
                  <p:nvPr/>
                </p:nvSpPr>
                <p:spPr>
                  <a:xfrm rot="16200000">
                    <a:off x="-50800" y="136525"/>
                    <a:ext cx="809625" cy="704850"/>
                  </a:xfrm>
                  <a:prstGeom prst="hexagon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75" y="0"/>
                    <a:ext cx="823595" cy="2635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5" name="Прямая соединительная линия 84"/>
                  <p:cNvCxnSpPr/>
                  <p:nvPr/>
                </p:nvCxnSpPr>
                <p:spPr>
                  <a:xfrm flipH="1">
                    <a:off x="355600" y="666750"/>
                    <a:ext cx="329565" cy="1657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875" y="771525"/>
                    <a:ext cx="180975" cy="23749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7" name="Прямая соединительная линия 86"/>
                  <p:cNvCxnSpPr/>
                  <p:nvPr/>
                </p:nvCxnSpPr>
                <p:spPr>
                  <a:xfrm>
                    <a:off x="60325" y="295275"/>
                    <a:ext cx="0" cy="4102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Прямая соединительная линия 87"/>
                  <p:cNvCxnSpPr/>
                  <p:nvPr/>
                </p:nvCxnSpPr>
                <p:spPr>
                  <a:xfrm>
                    <a:off x="0" y="263525"/>
                    <a:ext cx="70485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8325" y="184150"/>
                    <a:ext cx="276225" cy="16827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NH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6" name="Надпись 2"/>
              <p:cNvSpPr txBox="1">
                <a:spLocks noChangeArrowheads="1"/>
              </p:cNvSpPr>
              <p:nvPr/>
            </p:nvSpPr>
            <p:spPr bwMode="auto">
              <a:xfrm>
                <a:off x="695325" y="1685925"/>
                <a:ext cx="917575" cy="2240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кофеин</a:t>
                </a:r>
              </a:p>
            </p:txBody>
          </p:sp>
        </p:grpSp>
        <p:sp>
          <p:nvSpPr>
            <p:cNvPr id="73" name="Надпись 2"/>
            <p:cNvSpPr txBox="1">
              <a:spLocks noChangeArrowheads="1"/>
            </p:cNvSpPr>
            <p:nvPr/>
          </p:nvSpPr>
          <p:spPr bwMode="auto">
            <a:xfrm>
              <a:off x="1743075" y="161925"/>
              <a:ext cx="32639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</a:t>
              </a:r>
              <a:r>
                <a:rPr lang="en-US" sz="11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1733550" y="323850"/>
              <a:ext cx="125095" cy="88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80"/>
          <p:cNvSpPr>
            <a:spLocks noChangeArrowheads="1"/>
          </p:cNvSpPr>
          <p:nvPr/>
        </p:nvSpPr>
        <p:spPr bwMode="auto">
          <a:xfrm>
            <a:off x="814647" y="-16625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112"/>
          <p:cNvSpPr>
            <a:spLocks noChangeArrowheads="1"/>
          </p:cNvSpPr>
          <p:nvPr/>
        </p:nvSpPr>
        <p:spPr bwMode="auto">
          <a:xfrm>
            <a:off x="1011497" y="-12053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Производные пурина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22035" y="4615569"/>
            <a:ext cx="2645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Производные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пурина</a:t>
            </a:r>
            <a:endParaRPr lang="ru-RU" b="1" dirty="0"/>
          </a:p>
        </p:txBody>
      </p:sp>
      <p:sp>
        <p:nvSpPr>
          <p:cNvPr id="3074" name="AutoShape 2" descr="https://www.chemicalaid.com/learn/introduction-to-chemistry/section_18/1df63f393b037a4eb6b053d88245a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tudfile.net/html/2706/46/html_LtBybcuKSr.qGuv/img-W9Sdw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8184" y="3655330"/>
            <a:ext cx="1998617" cy="1556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02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496" y="523639"/>
            <a:ext cx="56247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485"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3. Производные хинолина и </a:t>
            </a:r>
            <a:r>
              <a:rPr lang="ru-RU" b="1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изохинолина</a:t>
            </a:r>
            <a:endParaRPr lang="ru-RU" sz="1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14156" y="1343556"/>
            <a:ext cx="2009778" cy="2009775"/>
            <a:chOff x="0" y="0"/>
            <a:chExt cx="2009778" cy="200977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2009778" cy="1838324"/>
              <a:chOff x="0" y="0"/>
              <a:chExt cx="1682228" cy="1523407"/>
            </a:xfrm>
          </p:grpSpPr>
          <p:sp>
            <p:nvSpPr>
              <p:cNvPr id="8" name="Надпись 2"/>
              <p:cNvSpPr txBox="1">
                <a:spLocks noChangeArrowheads="1"/>
              </p:cNvSpPr>
              <p:nvPr/>
            </p:nvSpPr>
            <p:spPr bwMode="auto">
              <a:xfrm>
                <a:off x="1362075" y="685800"/>
                <a:ext cx="120650" cy="1619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" name="Надпись 2"/>
              <p:cNvSpPr txBox="1">
                <a:spLocks noChangeArrowheads="1"/>
              </p:cNvSpPr>
              <p:nvPr/>
            </p:nvSpPr>
            <p:spPr bwMode="auto">
              <a:xfrm>
                <a:off x="771525" y="695325"/>
                <a:ext cx="246345" cy="1619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0" y="0"/>
                <a:ext cx="1682228" cy="1523407"/>
                <a:chOff x="0" y="0"/>
                <a:chExt cx="1682228" cy="1523407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375781" y="171189"/>
                  <a:ext cx="1272539" cy="1259204"/>
                  <a:chOff x="-3779" y="0"/>
                  <a:chExt cx="1273359" cy="1259516"/>
                </a:xfrm>
              </p:grpSpPr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128470" y="754361"/>
                    <a:ext cx="438150" cy="502285"/>
                    <a:chOff x="1" y="81786"/>
                    <a:chExt cx="438150" cy="502285"/>
                  </a:xfrm>
                </p:grpSpPr>
                <p:sp>
                  <p:nvSpPr>
                    <p:cNvPr id="38" name="Шестиугольник 37"/>
                    <p:cNvSpPr/>
                    <p:nvPr/>
                  </p:nvSpPr>
                  <p:spPr>
                    <a:xfrm rot="16200000">
                      <a:off x="-32067" y="113854"/>
                      <a:ext cx="502285" cy="438150"/>
                    </a:xfrm>
                    <a:prstGeom prst="hexagon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9" name="Овал 38"/>
                    <p:cNvSpPr/>
                    <p:nvPr/>
                  </p:nvSpPr>
                  <p:spPr>
                    <a:xfrm>
                      <a:off x="47281" y="166903"/>
                      <a:ext cx="343845" cy="32117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Группа 20"/>
                  <p:cNvGrpSpPr/>
                  <p:nvPr/>
                </p:nvGrpSpPr>
                <p:grpSpPr>
                  <a:xfrm>
                    <a:off x="566777" y="757231"/>
                    <a:ext cx="438150" cy="502285"/>
                    <a:chOff x="0" y="84656"/>
                    <a:chExt cx="438150" cy="502285"/>
                  </a:xfrm>
                </p:grpSpPr>
                <p:sp>
                  <p:nvSpPr>
                    <p:cNvPr id="36" name="Шестиугольник 35"/>
                    <p:cNvSpPr/>
                    <p:nvPr/>
                  </p:nvSpPr>
                  <p:spPr>
                    <a:xfrm rot="16200000">
                      <a:off x="-32068" y="116724"/>
                      <a:ext cx="502285" cy="438150"/>
                    </a:xfrm>
                    <a:prstGeom prst="hexagon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" name="Овал 36"/>
                    <p:cNvSpPr/>
                    <p:nvPr/>
                  </p:nvSpPr>
                  <p:spPr>
                    <a:xfrm>
                      <a:off x="47281" y="166903"/>
                      <a:ext cx="343845" cy="31361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22" name="Прямая соединительная линия 21"/>
                  <p:cNvCxnSpPr/>
                  <p:nvPr/>
                </p:nvCxnSpPr>
                <p:spPr>
                  <a:xfrm flipH="1" flipV="1">
                    <a:off x="-3779" y="785299"/>
                    <a:ext cx="132247" cy="736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единительная линия 22"/>
                  <p:cNvCxnSpPr>
                    <a:stCxn id="36" idx="0"/>
                  </p:cNvCxnSpPr>
                  <p:nvPr/>
                </p:nvCxnSpPr>
                <p:spPr>
                  <a:xfrm flipV="1">
                    <a:off x="785851" y="426973"/>
                    <a:ext cx="3858" cy="33025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637485" y="606752"/>
                    <a:ext cx="320418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единительная линия 24"/>
                  <p:cNvCxnSpPr/>
                  <p:nvPr/>
                </p:nvCxnSpPr>
                <p:spPr>
                  <a:xfrm flipV="1">
                    <a:off x="789709" y="241825"/>
                    <a:ext cx="124691" cy="18514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 flipV="1">
                    <a:off x="914400" y="154919"/>
                    <a:ext cx="200492" cy="86906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единительная линия 26"/>
                  <p:cNvCxnSpPr/>
                  <p:nvPr/>
                </p:nvCxnSpPr>
                <p:spPr>
                  <a:xfrm flipV="1">
                    <a:off x="1114661" y="0"/>
                    <a:ext cx="83363" cy="15491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 flipH="1" flipV="1">
                    <a:off x="710360" y="370294"/>
                    <a:ext cx="79349" cy="5667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 flipV="1">
                    <a:off x="789709" y="370294"/>
                    <a:ext cx="188595" cy="5588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1114661" y="154919"/>
                    <a:ext cx="154919" cy="136026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 flipH="1">
                    <a:off x="1133554" y="290945"/>
                    <a:ext cx="135412" cy="13616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 flipH="1" flipV="1">
                    <a:off x="1069319" y="370294"/>
                    <a:ext cx="64235" cy="5667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flipH="1" flipV="1">
                    <a:off x="1069319" y="37785"/>
                    <a:ext cx="86906" cy="4156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>
                    <a:off x="1156225" y="79349"/>
                    <a:ext cx="0" cy="2383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flipH="1">
                    <a:off x="1065582" y="317685"/>
                    <a:ext cx="86906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102290" y="1361162"/>
                  <a:ext cx="120650" cy="16224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835069"/>
                  <a:ext cx="409183" cy="170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</a:t>
                  </a:r>
                  <a:r>
                    <a:rPr lang="en-US" sz="1100" baseline="-25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</a:t>
                  </a:r>
                  <a:r>
                    <a: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14" name="Группа 13"/>
                <p:cNvGrpSpPr/>
                <p:nvPr/>
              </p:nvGrpSpPr>
              <p:grpSpPr>
                <a:xfrm>
                  <a:off x="843419" y="0"/>
                  <a:ext cx="838809" cy="835069"/>
                  <a:chOff x="0" y="0"/>
                  <a:chExt cx="838809" cy="835069"/>
                </a:xfrm>
              </p:grpSpPr>
              <p:sp>
                <p:nvSpPr>
                  <p:cNvPr id="15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866" y="455113"/>
                    <a:ext cx="121085" cy="17118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5573" y="684756"/>
                    <a:ext cx="120650" cy="15031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159" y="0"/>
                    <a:ext cx="120650" cy="1708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</a:t>
                    </a: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18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962" y="400833"/>
                    <a:ext cx="120650" cy="1711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</a:t>
                    </a: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19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79332"/>
                    <a:ext cx="617220" cy="1708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CH</a:t>
                    </a:r>
                    <a:r>
                      <a:rPr lang="en-US" sz="1100" baseline="-25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2</a:t>
                    </a: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= CH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714375" y="1847850"/>
              <a:ext cx="876300" cy="161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хинин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979365" y="1367177"/>
            <a:ext cx="2368810" cy="1986154"/>
            <a:chOff x="0" y="0"/>
            <a:chExt cx="2011606" cy="1786444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0" y="0"/>
              <a:ext cx="2011606" cy="1489358"/>
              <a:chOff x="0" y="0"/>
              <a:chExt cx="2011606" cy="1489358"/>
            </a:xfrm>
          </p:grpSpPr>
          <p:grpSp>
            <p:nvGrpSpPr>
              <p:cNvPr id="43" name="Группа 42"/>
              <p:cNvGrpSpPr/>
              <p:nvPr/>
            </p:nvGrpSpPr>
            <p:grpSpPr>
              <a:xfrm>
                <a:off x="58366" y="136187"/>
                <a:ext cx="1846298" cy="1158813"/>
                <a:chOff x="0" y="0"/>
                <a:chExt cx="1846298" cy="1158813"/>
              </a:xfrm>
            </p:grpSpPr>
            <p:grpSp>
              <p:nvGrpSpPr>
                <p:cNvPr id="51" name="Группа 50"/>
                <p:cNvGrpSpPr/>
                <p:nvPr/>
              </p:nvGrpSpPr>
              <p:grpSpPr>
                <a:xfrm>
                  <a:off x="0" y="0"/>
                  <a:ext cx="1846298" cy="1158813"/>
                  <a:chOff x="0" y="0"/>
                  <a:chExt cx="1846298" cy="1158813"/>
                </a:xfrm>
              </p:grpSpPr>
              <p:sp>
                <p:nvSpPr>
                  <p:cNvPr id="56" name="Шестиугольник 55"/>
                  <p:cNvSpPr/>
                  <p:nvPr/>
                </p:nvSpPr>
                <p:spPr>
                  <a:xfrm>
                    <a:off x="0" y="406847"/>
                    <a:ext cx="714375" cy="591185"/>
                  </a:xfrm>
                  <a:prstGeom prst="hexagon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7" name="Шестиугольник 56"/>
                  <p:cNvSpPr/>
                  <p:nvPr/>
                </p:nvSpPr>
                <p:spPr>
                  <a:xfrm>
                    <a:off x="572004" y="116817"/>
                    <a:ext cx="714375" cy="591185"/>
                  </a:xfrm>
                  <a:prstGeom prst="hexagon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8" name="Шестиугольник 57"/>
                  <p:cNvSpPr/>
                  <p:nvPr/>
                </p:nvSpPr>
                <p:spPr>
                  <a:xfrm>
                    <a:off x="1131923" y="418932"/>
                    <a:ext cx="714375" cy="591185"/>
                  </a:xfrm>
                  <a:prstGeom prst="hexagon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59" name="Прямая соединительная линия 58"/>
                  <p:cNvCxnSpPr/>
                  <p:nvPr/>
                </p:nvCxnSpPr>
                <p:spPr>
                  <a:xfrm flipV="1">
                    <a:off x="1131923" y="0"/>
                    <a:ext cx="142875" cy="11727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Прямая соединительная линия 59"/>
                  <p:cNvCxnSpPr/>
                  <p:nvPr/>
                </p:nvCxnSpPr>
                <p:spPr>
                  <a:xfrm>
                    <a:off x="1695870" y="1007048"/>
                    <a:ext cx="95250" cy="15176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Прямая соединительная линия 60"/>
                  <p:cNvCxnSpPr/>
                  <p:nvPr/>
                </p:nvCxnSpPr>
                <p:spPr>
                  <a:xfrm flipH="1">
                    <a:off x="56395" y="998992"/>
                    <a:ext cx="95250" cy="15176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Прямая соединительная линия 61"/>
                  <p:cNvCxnSpPr/>
                  <p:nvPr/>
                </p:nvCxnSpPr>
                <p:spPr>
                  <a:xfrm>
                    <a:off x="559919" y="998992"/>
                    <a:ext cx="285750" cy="13779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Прямая соединительная линия 62"/>
                  <p:cNvCxnSpPr/>
                  <p:nvPr/>
                </p:nvCxnSpPr>
                <p:spPr>
                  <a:xfrm flipH="1">
                    <a:off x="998993" y="1007048"/>
                    <a:ext cx="285750" cy="13809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153072" y="950654"/>
                  <a:ext cx="40819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 flipH="1">
                  <a:off x="56388" y="431017"/>
                  <a:ext cx="152400" cy="30035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513061" y="440348"/>
                  <a:ext cx="140970" cy="28511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1651560" y="443101"/>
                  <a:ext cx="140970" cy="28511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Надпись 2"/>
              <p:cNvSpPr txBox="1">
                <a:spLocks noChangeArrowheads="1"/>
              </p:cNvSpPr>
              <p:nvPr/>
            </p:nvSpPr>
            <p:spPr bwMode="auto">
              <a:xfrm>
                <a:off x="914400" y="1196502"/>
                <a:ext cx="143510" cy="1955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5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1284051"/>
                <a:ext cx="211989" cy="1955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6" name="Надпись 2"/>
              <p:cNvSpPr txBox="1">
                <a:spLocks noChangeArrowheads="1"/>
              </p:cNvSpPr>
              <p:nvPr/>
            </p:nvSpPr>
            <p:spPr bwMode="auto">
              <a:xfrm>
                <a:off x="1799617" y="1293778"/>
                <a:ext cx="211989" cy="1955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OH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7" name="Надпись 2"/>
              <p:cNvSpPr txBox="1">
                <a:spLocks noChangeArrowheads="1"/>
              </p:cNvSpPr>
              <p:nvPr/>
            </p:nvSpPr>
            <p:spPr bwMode="auto">
              <a:xfrm>
                <a:off x="1303506" y="0"/>
                <a:ext cx="628015" cy="207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      CH</a:t>
                </a:r>
                <a:r>
                  <a:rPr lang="en-US" sz="11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8" name="Равнобедренный треугольник 47"/>
              <p:cNvSpPr/>
              <p:nvPr/>
            </p:nvSpPr>
            <p:spPr>
              <a:xfrm rot="19645842">
                <a:off x="1410510" y="126459"/>
                <a:ext cx="65343" cy="303382"/>
              </a:xfrm>
              <a:prstGeom prst="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9" name="Равнобедренный треугольник 48"/>
              <p:cNvSpPr/>
              <p:nvPr/>
            </p:nvSpPr>
            <p:spPr>
              <a:xfrm rot="15285024">
                <a:off x="1318098" y="646889"/>
                <a:ext cx="80374" cy="326962"/>
              </a:xfrm>
              <a:prstGeom prst="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0" name="Параллелограмм 49"/>
              <p:cNvSpPr/>
              <p:nvPr/>
            </p:nvSpPr>
            <p:spPr>
              <a:xfrm>
                <a:off x="1468876" y="389106"/>
                <a:ext cx="85090" cy="412750"/>
              </a:xfrm>
              <a:prstGeom prst="parallelogram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42" name="Надпись 2"/>
            <p:cNvSpPr txBox="1">
              <a:spLocks noChangeArrowheads="1"/>
            </p:cNvSpPr>
            <p:nvPr/>
          </p:nvSpPr>
          <p:spPr bwMode="auto">
            <a:xfrm>
              <a:off x="632297" y="1624519"/>
              <a:ext cx="876300" cy="161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морфин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604921" y="3769132"/>
            <a:ext cx="37640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485"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4. Производные </a:t>
            </a:r>
            <a:r>
              <a:rPr lang="ru-RU" b="1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тропана</a:t>
            </a:r>
            <a:endParaRPr lang="ru-RU" sz="1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1096058" y="4597387"/>
            <a:ext cx="3197282" cy="1477841"/>
            <a:chOff x="0" y="0"/>
            <a:chExt cx="3073969" cy="1143000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0" y="0"/>
              <a:ext cx="3073969" cy="860895"/>
              <a:chOff x="0" y="0"/>
              <a:chExt cx="3073969" cy="860895"/>
            </a:xfrm>
          </p:grpSpPr>
          <p:sp>
            <p:nvSpPr>
              <p:cNvPr id="68" name="Шестиугольник 67"/>
              <p:cNvSpPr/>
              <p:nvPr/>
            </p:nvSpPr>
            <p:spPr>
              <a:xfrm>
                <a:off x="512698" y="0"/>
                <a:ext cx="775194" cy="661481"/>
              </a:xfrm>
              <a:prstGeom prst="hexagon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9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264277"/>
                <a:ext cx="610235" cy="1955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sz="11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 — N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800397" y="184994"/>
                <a:ext cx="0" cy="2998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681836" y="0"/>
                <a:ext cx="120289" cy="18616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676550" y="486270"/>
                <a:ext cx="126365" cy="1771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flipV="1">
                <a:off x="1289674" y="206136"/>
                <a:ext cx="137889" cy="12435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1289674" y="327704"/>
                <a:ext cx="137889" cy="12435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Надпись 2"/>
              <p:cNvSpPr txBox="1">
                <a:spLocks noChangeArrowheads="1"/>
              </p:cNvSpPr>
              <p:nvPr/>
            </p:nvSpPr>
            <p:spPr bwMode="auto">
              <a:xfrm>
                <a:off x="1437669" y="95140"/>
                <a:ext cx="134102" cy="153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76" name="Группа 75"/>
              <p:cNvGrpSpPr/>
              <p:nvPr/>
            </p:nvGrpSpPr>
            <p:grpSpPr>
              <a:xfrm>
                <a:off x="1337244" y="142710"/>
                <a:ext cx="1736725" cy="718185"/>
                <a:chOff x="0" y="0"/>
                <a:chExt cx="1736725" cy="718185"/>
              </a:xfrm>
            </p:grpSpPr>
            <p:sp>
              <p:nvSpPr>
                <p:cNvPr id="7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047330" cy="507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ts val="12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                CH</a:t>
                  </a:r>
                  <a:r>
                    <a:rPr lang="en-US" sz="11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</a:t>
                  </a:r>
                  <a:r>
                    <a: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OH</a:t>
                  </a:r>
                  <a:endPara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lnSpc>
                      <a:spcPts val="1200"/>
                    </a:lnSpc>
                    <a:spcAft>
                      <a:spcPts val="0"/>
                    </a:spcAft>
                  </a:pPr>
                  <a:r>
                    <a:rPr lang="en-US" sz="11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         |</a:t>
                  </a:r>
                  <a:endPara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lnSpc>
                      <a:spcPts val="12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OOC — CH —</a:t>
                  </a:r>
                  <a:endPara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8" name="Шестиугольник 77"/>
                <p:cNvSpPr/>
                <p:nvPr/>
              </p:nvSpPr>
              <p:spPr>
                <a:xfrm>
                  <a:off x="962025" y="57150"/>
                  <a:ext cx="774700" cy="661035"/>
                </a:xfrm>
                <a:prstGeom prst="hexagon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1152525" y="666750"/>
                  <a:ext cx="404759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1533525" y="104775"/>
                  <a:ext cx="153071" cy="32229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flipH="1">
                  <a:off x="1019175" y="104775"/>
                  <a:ext cx="153071" cy="32229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Надпись 2"/>
            <p:cNvSpPr txBox="1">
              <a:spLocks noChangeArrowheads="1"/>
            </p:cNvSpPr>
            <p:nvPr/>
          </p:nvSpPr>
          <p:spPr bwMode="auto">
            <a:xfrm>
              <a:off x="1257300" y="981075"/>
              <a:ext cx="876300" cy="161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атропин</a:t>
              </a: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5293958" y="4586790"/>
            <a:ext cx="2965516" cy="1488438"/>
            <a:chOff x="0" y="0"/>
            <a:chExt cx="2659792" cy="1488659"/>
          </a:xfrm>
        </p:grpSpPr>
        <p:sp>
          <p:nvSpPr>
            <p:cNvPr id="83" name="Надпись 2"/>
            <p:cNvSpPr txBox="1">
              <a:spLocks noChangeArrowheads="1"/>
            </p:cNvSpPr>
            <p:nvPr/>
          </p:nvSpPr>
          <p:spPr bwMode="auto">
            <a:xfrm>
              <a:off x="1259523" y="1326734"/>
              <a:ext cx="876138" cy="161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кокаин</a:t>
              </a: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0" y="0"/>
              <a:ext cx="2659792" cy="1185096"/>
              <a:chOff x="0" y="0"/>
              <a:chExt cx="2659792" cy="1185096"/>
            </a:xfrm>
          </p:grpSpPr>
          <p:sp>
            <p:nvSpPr>
              <p:cNvPr id="85" name="Надпись 2"/>
              <p:cNvSpPr txBox="1">
                <a:spLocks noChangeArrowheads="1"/>
              </p:cNvSpPr>
              <p:nvPr/>
            </p:nvSpPr>
            <p:spPr bwMode="auto">
              <a:xfrm>
                <a:off x="1423190" y="608414"/>
                <a:ext cx="540699" cy="187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ts val="1200"/>
                  </a:lnSpc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OOC — 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86" name="Группа 85"/>
              <p:cNvGrpSpPr/>
              <p:nvPr/>
            </p:nvGrpSpPr>
            <p:grpSpPr>
              <a:xfrm>
                <a:off x="1885727" y="377146"/>
                <a:ext cx="774065" cy="661035"/>
                <a:chOff x="0" y="0"/>
                <a:chExt cx="774557" cy="661035"/>
              </a:xfrm>
            </p:grpSpPr>
            <p:sp>
              <p:nvSpPr>
                <p:cNvPr id="109" name="Шестиугольник 108"/>
                <p:cNvSpPr/>
                <p:nvPr/>
              </p:nvSpPr>
              <p:spPr>
                <a:xfrm>
                  <a:off x="0" y="0"/>
                  <a:ext cx="774557" cy="661035"/>
                </a:xfrm>
                <a:prstGeom prst="hexagon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>
                  <a:off x="190500" y="609600"/>
                  <a:ext cx="40468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>
                  <a:off x="571500" y="47625"/>
                  <a:ext cx="153043" cy="32229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 flipH="1">
                  <a:off x="57150" y="47625"/>
                  <a:ext cx="153043" cy="32229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Группа 86"/>
              <p:cNvGrpSpPr/>
              <p:nvPr/>
            </p:nvGrpSpPr>
            <p:grpSpPr>
              <a:xfrm>
                <a:off x="0" y="0"/>
                <a:ext cx="1553617" cy="1185096"/>
                <a:chOff x="0" y="0"/>
                <a:chExt cx="1553617" cy="1185096"/>
              </a:xfrm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1295103" y="270407"/>
                  <a:ext cx="258514" cy="853956"/>
                  <a:chOff x="0" y="0"/>
                  <a:chExt cx="258514" cy="853956"/>
                </a:xfrm>
              </p:grpSpPr>
              <p:sp>
                <p:nvSpPr>
                  <p:cNvPr id="107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529" y="700921"/>
                    <a:ext cx="133985" cy="1530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lnSpc>
                        <a:spcPts val="1200"/>
                      </a:lnSpc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8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3985" cy="1530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lnSpc>
                        <a:spcPts val="1200"/>
                      </a:lnSpc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9" name="Группа 88"/>
                <p:cNvGrpSpPr/>
                <p:nvPr/>
              </p:nvGrpSpPr>
              <p:grpSpPr>
                <a:xfrm>
                  <a:off x="0" y="0"/>
                  <a:ext cx="1429408" cy="1185096"/>
                  <a:chOff x="0" y="0"/>
                  <a:chExt cx="1429408" cy="1185096"/>
                </a:xfrm>
              </p:grpSpPr>
              <p:sp>
                <p:nvSpPr>
                  <p:cNvPr id="90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1625" y="188573"/>
                    <a:ext cx="133985" cy="1530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lnSpc>
                        <a:spcPts val="1200"/>
                      </a:lnSpc>
                      <a:spcAft>
                        <a:spcPts val="0"/>
                      </a:spcAft>
                    </a:pP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С</a:t>
                    </a:r>
                  </a:p>
                </p:txBody>
              </p:sp>
              <p:grpSp>
                <p:nvGrpSpPr>
                  <p:cNvPr id="91" name="Группа 90"/>
                  <p:cNvGrpSpPr/>
                  <p:nvPr/>
                </p:nvGrpSpPr>
                <p:grpSpPr>
                  <a:xfrm>
                    <a:off x="0" y="128088"/>
                    <a:ext cx="1429408" cy="1057008"/>
                    <a:chOff x="0" y="0"/>
                    <a:chExt cx="1429408" cy="1057008"/>
                  </a:xfrm>
                </p:grpSpPr>
                <p:grpSp>
                  <p:nvGrpSpPr>
                    <p:cNvPr id="94" name="Группа 93"/>
                    <p:cNvGrpSpPr/>
                    <p:nvPr/>
                  </p:nvGrpSpPr>
                  <p:grpSpPr>
                    <a:xfrm>
                      <a:off x="0" y="391377"/>
                      <a:ext cx="1286959" cy="665631"/>
                      <a:chOff x="0" y="0"/>
                      <a:chExt cx="1286959" cy="665631"/>
                    </a:xfrm>
                  </p:grpSpPr>
                  <p:sp>
                    <p:nvSpPr>
                      <p:cNvPr id="102" name="Шестиугольник 101"/>
                      <p:cNvSpPr/>
                      <p:nvPr/>
                    </p:nvSpPr>
                    <p:spPr>
                      <a:xfrm>
                        <a:off x="511908" y="0"/>
                        <a:ext cx="775051" cy="661481"/>
                      </a:xfrm>
                      <a:prstGeom prst="hexagon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3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265723"/>
                        <a:ext cx="610122" cy="1955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ts val="12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H</a:t>
                        </a:r>
                        <a:r>
                          <a:rPr lang="en-US" sz="1100" baseline="-25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3</a:t>
                        </a:r>
                        <a:r>
                          <a: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C — N</a:t>
                        </a:r>
                        <a:endPara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104" name="Прямая соединительная линия 103"/>
                      <p:cNvCxnSpPr/>
                      <p:nvPr/>
                    </p:nvCxnSpPr>
                    <p:spPr>
                      <a:xfrm>
                        <a:off x="804985" y="187570"/>
                        <a:ext cx="0" cy="29989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Прямая соединительная линия 104"/>
                      <p:cNvCxnSpPr/>
                      <p:nvPr/>
                    </p:nvCxnSpPr>
                    <p:spPr>
                      <a:xfrm>
                        <a:off x="683846" y="0"/>
                        <a:ext cx="120267" cy="18616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Прямая соединительная линия 105"/>
                      <p:cNvCxnSpPr/>
                      <p:nvPr/>
                    </p:nvCxnSpPr>
                    <p:spPr>
                      <a:xfrm flipV="1">
                        <a:off x="676031" y="488462"/>
                        <a:ext cx="126342" cy="17716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5" name="Прямая соединительная линия 94"/>
                    <p:cNvCxnSpPr/>
                    <p:nvPr/>
                  </p:nvCxnSpPr>
                  <p:spPr>
                    <a:xfrm flipV="1">
                      <a:off x="1291545" y="597740"/>
                      <a:ext cx="137863" cy="12435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Прямая соединительная линия 95"/>
                    <p:cNvCxnSpPr/>
                    <p:nvPr/>
                  </p:nvCxnSpPr>
                  <p:spPr>
                    <a:xfrm>
                      <a:off x="1291545" y="722269"/>
                      <a:ext cx="137863" cy="124358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Прямая соединительная линия 96"/>
                    <p:cNvCxnSpPr/>
                    <p:nvPr/>
                  </p:nvCxnSpPr>
                  <p:spPr>
                    <a:xfrm flipV="1">
                      <a:off x="1131436" y="213478"/>
                      <a:ext cx="0" cy="18499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Прямая соединительная линия 97"/>
                    <p:cNvCxnSpPr/>
                    <p:nvPr/>
                  </p:nvCxnSpPr>
                  <p:spPr>
                    <a:xfrm flipV="1">
                      <a:off x="1131436" y="295312"/>
                      <a:ext cx="158262" cy="117065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Прямая соединительная линия 98"/>
                    <p:cNvCxnSpPr/>
                    <p:nvPr/>
                  </p:nvCxnSpPr>
                  <p:spPr>
                    <a:xfrm flipV="1">
                      <a:off x="1206154" y="0"/>
                      <a:ext cx="82770" cy="8206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Прямая соединительная линия 99"/>
                    <p:cNvCxnSpPr/>
                    <p:nvPr/>
                  </p:nvCxnSpPr>
                  <p:spPr>
                    <a:xfrm flipV="1">
                      <a:off x="1216828" y="17789"/>
                      <a:ext cx="82770" cy="8206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Прямая соединительная линия 100"/>
                    <p:cNvCxnSpPr/>
                    <p:nvPr/>
                  </p:nvCxnSpPr>
                  <p:spPr>
                    <a:xfrm flipH="1" flipV="1">
                      <a:off x="1031813" y="21347"/>
                      <a:ext cx="70339" cy="819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2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4747" y="14232"/>
                    <a:ext cx="616585" cy="1752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lnSpc>
                        <a:spcPts val="1200"/>
                      </a:lnSpc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</a:t>
                    </a:r>
                    <a:r>
                      <a:rPr lang="en-US" sz="1100" baseline="-25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3</a:t>
                    </a: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С </a:t>
                    </a: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— O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3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3081" y="0"/>
                    <a:ext cx="160215" cy="1719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lnSpc>
                        <a:spcPts val="1200"/>
                      </a:lnSpc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O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pic>
        <p:nvPicPr>
          <p:cNvPr id="14338" name="Picture 2" descr="https://st27.stblizko.ru/images/localized/001/339/689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" y="5593574"/>
            <a:ext cx="1618197" cy="12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onik.ru/wp-content/uploads/fonik/5/13/006_F1/ca7dfd909fa9adfcf7e3bf29eb582b8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" y="1418301"/>
            <a:ext cx="7735712" cy="4351338"/>
          </a:xfrm>
          <a:prstGeom prst="rect">
            <a:avLst/>
          </a:prstGeom>
          <a:noFill/>
          <a:effectLst>
            <a:glow rad="127000">
              <a:srgbClr val="1F2837"/>
            </a:glo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1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knizhkindom.com/web/uploads/modules/site/news/redactor/621193dff3d0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86" y="4544972"/>
            <a:ext cx="2278583" cy="9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56627" y="2428811"/>
            <a:ext cx="6257925" cy="5038725"/>
            <a:chOff x="0" y="0"/>
            <a:chExt cx="6257925" cy="503872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6675" y="0"/>
              <a:ext cx="6191250" cy="2238375"/>
              <a:chOff x="0" y="0"/>
              <a:chExt cx="6191250" cy="2238375"/>
            </a:xfrm>
          </p:grpSpPr>
          <p:sp>
            <p:nvSpPr>
              <p:cNvPr id="12" name="Надпись 2"/>
              <p:cNvSpPr txBox="1">
                <a:spLocks noChangeArrowheads="1"/>
              </p:cNvSpPr>
              <p:nvPr/>
            </p:nvSpPr>
            <p:spPr bwMode="auto">
              <a:xfrm>
                <a:off x="2705100" y="0"/>
                <a:ext cx="866775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Липиды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3" name="Прямая со стрелкой 12"/>
              <p:cNvCxnSpPr/>
              <p:nvPr/>
            </p:nvCxnSpPr>
            <p:spPr>
              <a:xfrm flipH="1">
                <a:off x="1790700" y="190500"/>
                <a:ext cx="914400" cy="40957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3571875" y="190500"/>
                <a:ext cx="1362075" cy="46672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Надпись 2"/>
              <p:cNvSpPr txBox="1">
                <a:spLocks noChangeArrowheads="1"/>
              </p:cNvSpPr>
              <p:nvPr/>
            </p:nvSpPr>
            <p:spPr bwMode="auto">
              <a:xfrm>
                <a:off x="4410075" y="600075"/>
                <a:ext cx="1314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неомыляемые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Надпись 2"/>
              <p:cNvSpPr txBox="1">
                <a:spLocks noChangeArrowheads="1"/>
              </p:cNvSpPr>
              <p:nvPr/>
            </p:nvSpPr>
            <p:spPr bwMode="auto">
              <a:xfrm>
                <a:off x="1123950" y="542925"/>
                <a:ext cx="1314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омыляемые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7" name="Прямая со стрелкой 16"/>
              <p:cNvCxnSpPr/>
              <p:nvPr/>
            </p:nvCxnSpPr>
            <p:spPr>
              <a:xfrm flipH="1">
                <a:off x="4286250" y="847725"/>
                <a:ext cx="285750" cy="44767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5095875" y="876300"/>
                <a:ext cx="352425" cy="41910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Надпись 2"/>
              <p:cNvSpPr txBox="1">
                <a:spLocks noChangeArrowheads="1"/>
              </p:cNvSpPr>
              <p:nvPr/>
            </p:nvSpPr>
            <p:spPr bwMode="auto">
              <a:xfrm>
                <a:off x="4791075" y="1238250"/>
                <a:ext cx="1400175" cy="1000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Стероиды</a:t>
                </a:r>
                <a:b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холестерин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витамин </a:t>
                </a: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/>
                </a:r>
                <a:br>
                  <a: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желчные кислоты 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гормоны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Надпись 2"/>
              <p:cNvSpPr txBox="1">
                <a:spLocks noChangeArrowheads="1"/>
              </p:cNvSpPr>
              <p:nvPr/>
            </p:nvSpPr>
            <p:spPr bwMode="auto">
              <a:xfrm>
                <a:off x="3724275" y="1238250"/>
                <a:ext cx="1057275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Терпены</a:t>
                </a:r>
                <a:b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терпеноиды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каротины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витамин А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cxnSp>
            <p:nvCxnSpPr>
              <p:cNvPr id="21" name="Прямая со стрелкой 20"/>
              <p:cNvCxnSpPr/>
              <p:nvPr/>
            </p:nvCxnSpPr>
            <p:spPr>
              <a:xfrm flipH="1">
                <a:off x="561975" y="809625"/>
                <a:ext cx="1181101" cy="22860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1038225"/>
                <a:ext cx="1315084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простые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2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ацилглицеролы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воски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3" name="Прямая со стрелкой 22"/>
              <p:cNvCxnSpPr/>
              <p:nvPr/>
            </p:nvCxnSpPr>
            <p:spPr>
              <a:xfrm>
                <a:off x="1895475" y="809625"/>
                <a:ext cx="647700" cy="27622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Надпись 2"/>
              <p:cNvSpPr txBox="1">
                <a:spLocks noChangeArrowheads="1"/>
              </p:cNvSpPr>
              <p:nvPr/>
            </p:nvSpPr>
            <p:spPr bwMode="auto">
              <a:xfrm>
                <a:off x="2190750" y="1038225"/>
                <a:ext cx="9239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сложные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5" name="Прямая со стрелкой 24"/>
              <p:cNvCxnSpPr/>
              <p:nvPr/>
            </p:nvCxnSpPr>
            <p:spPr>
              <a:xfrm flipH="1">
                <a:off x="1400175" y="1295400"/>
                <a:ext cx="1143001" cy="90487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>
                <a:off x="2809875" y="1295400"/>
                <a:ext cx="628650" cy="94297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Надпись 2"/>
            <p:cNvSpPr txBox="1">
              <a:spLocks noChangeArrowheads="1"/>
            </p:cNvSpPr>
            <p:nvPr/>
          </p:nvSpPr>
          <p:spPr bwMode="auto">
            <a:xfrm>
              <a:off x="2847975" y="2162175"/>
              <a:ext cx="2134234" cy="1006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Гликолипиды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галактозилцерамиды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сульфогалактозилцерамиды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глюкозилцерамиды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ганглиозиды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838200" y="2162175"/>
              <a:ext cx="141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Фосфолипиды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762000" y="2409825"/>
              <a:ext cx="428625" cy="75819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1685925" y="2409825"/>
              <a:ext cx="1390650" cy="13335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Надпись 2"/>
            <p:cNvSpPr txBox="1">
              <a:spLocks noChangeArrowheads="1"/>
            </p:cNvSpPr>
            <p:nvPr/>
          </p:nvSpPr>
          <p:spPr bwMode="auto">
            <a:xfrm>
              <a:off x="2305050" y="3667125"/>
              <a:ext cx="1486534" cy="480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сфинголипиды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сфингомиелины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0" y="3143250"/>
              <a:ext cx="1971675" cy="189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глицерофосфолипиды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фосфатидилсерины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фосфатидилэтаноламины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фосфатидилхолины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фосфатидилинозиты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плазмалогены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666577" y="5721285"/>
            <a:ext cx="4421937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485"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Рис.1. </a:t>
            </a:r>
            <a:r>
              <a:rPr lang="ru-RU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Классификация липидов</a:t>
            </a:r>
            <a:endParaRPr lang="ru-RU" sz="1600" dirty="0">
              <a:solidFill>
                <a:srgbClr val="1F2837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065" y="-98815"/>
            <a:ext cx="899083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ru-RU" sz="2400" b="1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Строение</a:t>
            </a:r>
            <a:r>
              <a:rPr lang="ru-RU" sz="2400" b="1" spc="8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spc="75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классификация</a:t>
            </a:r>
            <a:r>
              <a:rPr lang="ru-RU" sz="2400" b="1" spc="7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липидов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b="1" dirty="0">
              <a:solidFill>
                <a:srgbClr val="1F2837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19748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Липиды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можно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разделить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две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группы,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различающиеся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отношением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к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щелочному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гидролизу</a:t>
            </a:r>
            <a:r>
              <a:rPr lang="ru-RU" sz="1600" spc="28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(омылению). Липиды, которые легко расщепляются в щелочных условиях, называют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омыляемыми</a:t>
            </a:r>
            <a:r>
              <a:rPr lang="ru-RU" sz="1600" i="1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липидами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Липиды,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устойчивые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к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действию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щелочей,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относят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к</a:t>
            </a:r>
            <a:r>
              <a:rPr lang="ru-RU" sz="1600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неомыляемым</a:t>
            </a:r>
            <a:r>
              <a:rPr lang="ru-RU" sz="1600" i="1" spc="5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липидам</a:t>
            </a:r>
            <a:r>
              <a:rPr lang="ru-RU" sz="16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1F2837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345852"/>
              </p:ext>
            </p:extLst>
          </p:nvPr>
        </p:nvGraphicFramePr>
        <p:xfrm>
          <a:off x="440867" y="2103122"/>
          <a:ext cx="6655525" cy="40877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37004">
                  <a:extLst>
                    <a:ext uri="{9D8B030D-6E8A-4147-A177-3AD203B41FA5}">
                      <a16:colId xmlns:a16="http://schemas.microsoft.com/office/drawing/2014/main" val="1139255045"/>
                    </a:ext>
                  </a:extLst>
                </a:gridCol>
                <a:gridCol w="3918521">
                  <a:extLst>
                    <a:ext uri="{9D8B030D-6E8A-4147-A177-3AD203B41FA5}">
                      <a16:colId xmlns:a16="http://schemas.microsoft.com/office/drawing/2014/main" val="3139457658"/>
                    </a:ext>
                  </a:extLst>
                </a:gridCol>
              </a:tblGrid>
              <a:tr h="660979">
                <a:tc>
                  <a:txBody>
                    <a:bodyPr/>
                    <a:lstStyle/>
                    <a:p>
                      <a:pPr marL="66675" indent="69215" algn="l">
                        <a:lnSpc>
                          <a:spcPts val="13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</a:t>
                      </a:r>
                      <a:r>
                        <a:rPr lang="ru-RU" sz="1200" spc="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атомов</a:t>
                      </a:r>
                      <a:r>
                        <a:rPr lang="ru-RU" sz="1200" spc="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200" spc="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ru-RU" sz="1200" spc="5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название</a:t>
                      </a:r>
                      <a:r>
                        <a:rPr lang="ru-RU" sz="1200" spc="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endParaRPr lang="ru-RU" sz="1100" dirty="0">
                        <a:effectLst/>
                      </a:endParaRPr>
                    </a:p>
                    <a:p>
                      <a:pPr marL="66675" indent="69215" algn="l">
                        <a:lnSpc>
                          <a:spcPts val="13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</a:t>
                      </a:r>
                      <a:r>
                        <a:rPr lang="ru-RU" sz="1200" spc="-27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мула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indent="6921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</a:t>
                      </a:r>
                      <a:r>
                        <a:rPr lang="ru-RU" sz="1200" spc="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атомов</a:t>
                      </a:r>
                      <a:r>
                        <a:rPr lang="ru-RU" sz="1200" spc="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200" spc="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ru-RU" sz="1200" spc="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название</a:t>
                      </a:r>
                      <a:r>
                        <a:rPr lang="ru-RU" sz="1200" spc="5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ru-RU" sz="1200" spc="5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формула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3067607"/>
                  </a:ext>
                </a:extLst>
              </a:tr>
              <a:tr h="415812">
                <a:tc>
                  <a:txBody>
                    <a:bodyPr/>
                    <a:lstStyle/>
                    <a:p>
                      <a:pPr marL="66675" indent="69215" algn="l">
                        <a:lnSpc>
                          <a:spcPts val="13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Высшие</a:t>
                      </a:r>
                      <a:r>
                        <a:rPr lang="en-US" sz="1200" spc="15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одноатомные</a:t>
                      </a:r>
                      <a:r>
                        <a:rPr lang="en-US" sz="1200" spc="15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предельные</a:t>
                      </a:r>
                      <a:r>
                        <a:rPr lang="en-US" sz="1200" spc="-27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спирты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indent="6921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14</a:t>
                      </a:r>
                      <a:r>
                        <a:rPr lang="en-US" sz="1200" spc="9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Миристиновая</a:t>
                      </a:r>
                      <a:r>
                        <a:rPr lang="en-US" sz="1200" spc="-7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13</a:t>
                      </a:r>
                      <a:r>
                        <a:rPr lang="en-US" sz="1200">
                          <a:effectLst/>
                        </a:rPr>
                        <a:t>Н</a:t>
                      </a:r>
                      <a:r>
                        <a:rPr lang="en-US" sz="1200" baseline="-25000">
                          <a:effectLst/>
                        </a:rPr>
                        <a:t>27</a:t>
                      </a:r>
                      <a:r>
                        <a:rPr lang="en-US" sz="1200">
                          <a:effectLst/>
                        </a:rPr>
                        <a:t>СООН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248358"/>
                  </a:ext>
                </a:extLst>
              </a:tr>
              <a:tr h="199738">
                <a:tc>
                  <a:txBody>
                    <a:bodyPr/>
                    <a:lstStyle/>
                    <a:p>
                      <a:pPr marL="66675" indent="69215" algn="l">
                        <a:lnSpc>
                          <a:spcPts val="124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16</a:t>
                      </a:r>
                      <a:r>
                        <a:rPr lang="en-US" sz="1200" spc="19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Цетиловый </a:t>
                      </a:r>
                      <a:r>
                        <a:rPr lang="en-US" sz="1200" spc="18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16</a:t>
                      </a:r>
                      <a:r>
                        <a:rPr lang="en-US" sz="1200">
                          <a:effectLst/>
                        </a:rPr>
                        <a:t>Н</a:t>
                      </a:r>
                      <a:r>
                        <a:rPr lang="en-US" sz="1200" baseline="-25000">
                          <a:effectLst/>
                        </a:rPr>
                        <a:t>33</a:t>
                      </a:r>
                      <a:r>
                        <a:rPr lang="en-US" sz="1200">
                          <a:effectLst/>
                        </a:rPr>
                        <a:t>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indent="69215" algn="l">
                        <a:lnSpc>
                          <a:spcPts val="124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16</a:t>
                      </a:r>
                      <a:r>
                        <a:rPr lang="en-US" sz="1200" spc="8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Пальмитиновая</a:t>
                      </a:r>
                      <a:r>
                        <a:rPr lang="en-US" sz="1200" spc="-7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15</a:t>
                      </a:r>
                      <a:r>
                        <a:rPr lang="en-US" sz="1200">
                          <a:effectLst/>
                        </a:rPr>
                        <a:t>Н</a:t>
                      </a:r>
                      <a:r>
                        <a:rPr lang="en-US" sz="1200" baseline="-25000">
                          <a:effectLst/>
                        </a:rPr>
                        <a:t>31</a:t>
                      </a:r>
                      <a:r>
                        <a:rPr lang="en-US" sz="1200">
                          <a:effectLst/>
                        </a:rPr>
                        <a:t>СООН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6967308"/>
                  </a:ext>
                </a:extLst>
              </a:tr>
              <a:tr h="199738">
                <a:tc>
                  <a:txBody>
                    <a:bodyPr/>
                    <a:lstStyle/>
                    <a:p>
                      <a:pPr marL="66675" indent="69215" algn="l">
                        <a:lnSpc>
                          <a:spcPts val="124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18</a:t>
                      </a:r>
                      <a:r>
                        <a:rPr lang="en-US" sz="1200" spc="16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Стеариловый</a:t>
                      </a:r>
                      <a:r>
                        <a:rPr lang="en-US" sz="1200" spc="2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18</a:t>
                      </a:r>
                      <a:r>
                        <a:rPr lang="en-US" sz="1200">
                          <a:effectLst/>
                        </a:rPr>
                        <a:t>Н</a:t>
                      </a:r>
                      <a:r>
                        <a:rPr lang="en-US" sz="1200" baseline="-25000">
                          <a:effectLst/>
                        </a:rPr>
                        <a:t>37</a:t>
                      </a:r>
                      <a:r>
                        <a:rPr lang="en-US" sz="1200">
                          <a:effectLst/>
                        </a:rPr>
                        <a:t>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indent="69215" algn="l">
                        <a:lnSpc>
                          <a:spcPts val="124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18</a:t>
                      </a:r>
                      <a:r>
                        <a:rPr lang="en-US" sz="1200" spc="1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Стеариновая</a:t>
                      </a:r>
                      <a:r>
                        <a:rPr lang="en-US" sz="1200" spc="-6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17</a:t>
                      </a:r>
                      <a:r>
                        <a:rPr lang="en-US" sz="1200">
                          <a:effectLst/>
                        </a:rPr>
                        <a:t>Н</a:t>
                      </a:r>
                      <a:r>
                        <a:rPr lang="en-US" sz="1200" baseline="-25000">
                          <a:effectLst/>
                        </a:rPr>
                        <a:t>35</a:t>
                      </a:r>
                      <a:r>
                        <a:rPr lang="en-US" sz="1200">
                          <a:effectLst/>
                        </a:rPr>
                        <a:t>СООН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2916463"/>
                  </a:ext>
                </a:extLst>
              </a:tr>
              <a:tr h="201224">
                <a:tc>
                  <a:txBody>
                    <a:bodyPr/>
                    <a:lstStyle/>
                    <a:p>
                      <a:pPr marL="66675" indent="69215" algn="l">
                        <a:lnSpc>
                          <a:spcPts val="12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26</a:t>
                      </a:r>
                      <a:r>
                        <a:rPr lang="en-US" sz="1200" spc="19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Цериловый </a:t>
                      </a:r>
                      <a:r>
                        <a:rPr lang="en-US" sz="1200" spc="18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26</a:t>
                      </a:r>
                      <a:r>
                        <a:rPr lang="en-US" sz="1200">
                          <a:effectLst/>
                        </a:rPr>
                        <a:t>Н</a:t>
                      </a:r>
                      <a:r>
                        <a:rPr lang="en-US" sz="1200" baseline="-25000">
                          <a:effectLst/>
                        </a:rPr>
                        <a:t>53</a:t>
                      </a:r>
                      <a:r>
                        <a:rPr lang="en-US" sz="1200">
                          <a:effectLst/>
                        </a:rPr>
                        <a:t>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indent="69215" algn="l">
                        <a:lnSpc>
                          <a:spcPts val="124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–</a:t>
                      </a:r>
                      <a:r>
                        <a:rPr lang="en-US" sz="1200" spc="5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непредельные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4626510"/>
                  </a:ext>
                </a:extLst>
              </a:tr>
              <a:tr h="526448">
                <a:tc>
                  <a:txBody>
                    <a:bodyPr/>
                    <a:lstStyle/>
                    <a:p>
                      <a:pPr marL="66675" indent="6921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30</a:t>
                      </a:r>
                      <a:r>
                        <a:rPr lang="en-US" sz="1200" spc="12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Мирициловый</a:t>
                      </a:r>
                      <a:r>
                        <a:rPr lang="en-US" sz="1200" spc="-7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30</a:t>
                      </a:r>
                      <a:r>
                        <a:rPr lang="en-US" sz="1200">
                          <a:effectLst/>
                        </a:rPr>
                        <a:t>Н</a:t>
                      </a:r>
                      <a:r>
                        <a:rPr lang="en-US" sz="1200" baseline="-25000">
                          <a:effectLst/>
                        </a:rPr>
                        <a:t>61</a:t>
                      </a:r>
                      <a:r>
                        <a:rPr lang="en-US" sz="1200">
                          <a:effectLst/>
                        </a:rPr>
                        <a:t>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indent="6921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С</a:t>
                      </a:r>
                      <a:r>
                        <a:rPr lang="en-US" sz="1200" baseline="-25000" dirty="0">
                          <a:effectLst/>
                        </a:rPr>
                        <a:t>18</a:t>
                      </a:r>
                      <a:r>
                        <a:rPr lang="en-US" sz="1200" spc="15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Олеиновая</a:t>
                      </a:r>
                      <a:r>
                        <a:rPr lang="en-US" sz="1200" spc="19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цис-С</a:t>
                      </a:r>
                      <a:r>
                        <a:rPr lang="en-US" sz="1200" baseline="-25000" dirty="0">
                          <a:effectLst/>
                        </a:rPr>
                        <a:t>17</a:t>
                      </a:r>
                      <a:r>
                        <a:rPr lang="en-US" sz="1200" dirty="0">
                          <a:effectLst/>
                        </a:rPr>
                        <a:t>Н</a:t>
                      </a:r>
                      <a:r>
                        <a:rPr lang="en-US" sz="1200" baseline="-25000" dirty="0">
                          <a:effectLst/>
                        </a:rPr>
                        <a:t>33</a:t>
                      </a:r>
                      <a:r>
                        <a:rPr lang="en-US" sz="1200" dirty="0">
                          <a:effectLst/>
                        </a:rPr>
                        <a:t>СООН</a:t>
                      </a:r>
                      <a:r>
                        <a:rPr lang="en-US" sz="1200" spc="19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(=9)</a:t>
                      </a:r>
                      <a:endParaRPr lang="ru-RU" sz="1100" dirty="0">
                        <a:effectLst/>
                      </a:endParaRPr>
                    </a:p>
                    <a:p>
                      <a:pPr marL="66675" indent="6921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4258759"/>
                  </a:ext>
                </a:extLst>
              </a:tr>
              <a:tr h="199738">
                <a:tc>
                  <a:txBody>
                    <a:bodyPr/>
                    <a:lstStyle/>
                    <a:p>
                      <a:pPr marL="66675" indent="69215" algn="l">
                        <a:lnSpc>
                          <a:spcPts val="123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Жирные</a:t>
                      </a:r>
                      <a:r>
                        <a:rPr lang="en-US" sz="1200" spc="10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карбоновые</a:t>
                      </a:r>
                      <a:r>
                        <a:rPr lang="en-US" sz="1200" spc="1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кислоты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indent="69215" algn="l">
                        <a:lnSpc>
                          <a:spcPts val="124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18</a:t>
                      </a:r>
                      <a:r>
                        <a:rPr lang="en-US" sz="1200" spc="1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Элаидиновая</a:t>
                      </a:r>
                      <a:r>
                        <a:rPr lang="en-US" sz="1200" spc="17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транс-С</a:t>
                      </a:r>
                      <a:r>
                        <a:rPr lang="en-US" sz="1200" baseline="-25000">
                          <a:effectLst/>
                        </a:rPr>
                        <a:t>17</a:t>
                      </a:r>
                      <a:r>
                        <a:rPr lang="en-US" sz="1200">
                          <a:effectLst/>
                        </a:rPr>
                        <a:t>Н</a:t>
                      </a:r>
                      <a:r>
                        <a:rPr lang="en-US" sz="1200" baseline="-25000">
                          <a:effectLst/>
                        </a:rPr>
                        <a:t>33</a:t>
                      </a:r>
                      <a:r>
                        <a:rPr lang="en-US" sz="1200">
                          <a:effectLst/>
                        </a:rPr>
                        <a:t>СООН</a:t>
                      </a:r>
                      <a:r>
                        <a:rPr lang="en-US" sz="1200" spc="16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(=9)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0997052"/>
                  </a:ext>
                </a:extLst>
              </a:tr>
              <a:tr h="552436">
                <a:tc>
                  <a:txBody>
                    <a:bodyPr/>
                    <a:lstStyle/>
                    <a:p>
                      <a:pPr marL="66675" indent="6921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–</a:t>
                      </a:r>
                      <a:r>
                        <a:rPr lang="en-US" sz="1200" spc="6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предельные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indent="6921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С</a:t>
                      </a:r>
                      <a:r>
                        <a:rPr lang="en-US" sz="1200" baseline="-25000" dirty="0">
                          <a:effectLst/>
                        </a:rPr>
                        <a:t>18</a:t>
                      </a:r>
                      <a:r>
                        <a:rPr lang="en-US" sz="1200" spc="15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Линолевая</a:t>
                      </a:r>
                      <a:r>
                        <a:rPr lang="en-US" sz="1200" spc="19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С</a:t>
                      </a:r>
                      <a:r>
                        <a:rPr lang="en-US" sz="1200" baseline="-25000" dirty="0">
                          <a:effectLst/>
                        </a:rPr>
                        <a:t>17</a:t>
                      </a:r>
                      <a:r>
                        <a:rPr lang="en-US" sz="1200" dirty="0">
                          <a:effectLst/>
                        </a:rPr>
                        <a:t>Н</a:t>
                      </a:r>
                      <a:r>
                        <a:rPr lang="en-US" sz="1200" baseline="-25000" dirty="0">
                          <a:effectLst/>
                        </a:rPr>
                        <a:t>31</a:t>
                      </a:r>
                      <a:r>
                        <a:rPr lang="en-US" sz="1200" dirty="0">
                          <a:effectLst/>
                        </a:rPr>
                        <a:t>СООН</a:t>
                      </a:r>
                      <a:r>
                        <a:rPr lang="en-US" sz="1200" spc="19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(=9,=12)</a:t>
                      </a:r>
                      <a:endParaRPr lang="ru-RU" sz="1100" dirty="0">
                        <a:effectLst/>
                      </a:endParaRPr>
                    </a:p>
                    <a:p>
                      <a:pPr marL="66675" indent="6921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1615098"/>
                  </a:ext>
                </a:extLst>
              </a:tr>
              <a:tr h="570257">
                <a:tc>
                  <a:txBody>
                    <a:bodyPr/>
                    <a:lstStyle/>
                    <a:p>
                      <a:pPr marL="66675" indent="6921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12</a:t>
                      </a:r>
                      <a:r>
                        <a:rPr lang="en-US" sz="1200" spc="17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Лауриновая </a:t>
                      </a:r>
                      <a:r>
                        <a:rPr lang="en-US" sz="1200" spc="16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baseline="-25000">
                          <a:effectLst/>
                        </a:rPr>
                        <a:t>11</a:t>
                      </a:r>
                      <a:r>
                        <a:rPr lang="en-US" sz="1200">
                          <a:effectLst/>
                        </a:rPr>
                        <a:t>Н</a:t>
                      </a:r>
                      <a:r>
                        <a:rPr lang="en-US" sz="1200" baseline="-25000">
                          <a:effectLst/>
                        </a:rPr>
                        <a:t>23</a:t>
                      </a:r>
                      <a:r>
                        <a:rPr lang="en-US" sz="1200">
                          <a:effectLst/>
                        </a:rPr>
                        <a:t>СООН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indent="6921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С</a:t>
                      </a:r>
                      <a:r>
                        <a:rPr lang="en-US" sz="1200" spc="-5" baseline="-25000" dirty="0">
                          <a:effectLst/>
                        </a:rPr>
                        <a:t>18</a:t>
                      </a:r>
                      <a:r>
                        <a:rPr lang="en-US" sz="1200" spc="120" dirty="0">
                          <a:effectLst/>
                        </a:rPr>
                        <a:t> </a:t>
                      </a:r>
                      <a:r>
                        <a:rPr lang="en-US" sz="1200" spc="-5" dirty="0" err="1">
                          <a:effectLst/>
                        </a:rPr>
                        <a:t>Линоленовая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С</a:t>
                      </a:r>
                      <a:r>
                        <a:rPr lang="en-US" sz="1200" spc="-5" baseline="-25000" dirty="0">
                          <a:effectLst/>
                        </a:rPr>
                        <a:t>17</a:t>
                      </a:r>
                      <a:r>
                        <a:rPr lang="en-US" sz="1200" spc="-5" dirty="0">
                          <a:effectLst/>
                        </a:rPr>
                        <a:t>Н</a:t>
                      </a:r>
                      <a:r>
                        <a:rPr lang="en-US" sz="1200" spc="-5" baseline="-25000" dirty="0">
                          <a:effectLst/>
                        </a:rPr>
                        <a:t>29</a:t>
                      </a:r>
                      <a:r>
                        <a:rPr lang="en-US" sz="1200" spc="-5" dirty="0">
                          <a:effectLst/>
                        </a:rPr>
                        <a:t>СООН</a:t>
                      </a:r>
                      <a:r>
                        <a:rPr lang="en-US" sz="1200" spc="-6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(=9,=12,=15)</a:t>
                      </a:r>
                      <a:endParaRPr lang="ru-RU" sz="1100" dirty="0">
                        <a:effectLst/>
                      </a:endParaRPr>
                    </a:p>
                    <a:p>
                      <a:pPr marL="66675" indent="6921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2727690"/>
                  </a:ext>
                </a:extLst>
              </a:tr>
              <a:tr h="561347">
                <a:tc>
                  <a:txBody>
                    <a:bodyPr/>
                    <a:lstStyle/>
                    <a:p>
                      <a:pPr marL="66675" indent="6921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indent="6921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С</a:t>
                      </a:r>
                      <a:r>
                        <a:rPr lang="en-US" sz="1200" baseline="-25000" dirty="0">
                          <a:effectLst/>
                        </a:rPr>
                        <a:t>20</a:t>
                      </a:r>
                      <a:r>
                        <a:rPr lang="en-US" sz="1200" spc="15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Арахидоновая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С</a:t>
                      </a:r>
                      <a:r>
                        <a:rPr lang="en-US" sz="1200" baseline="-25000" dirty="0">
                          <a:effectLst/>
                        </a:rPr>
                        <a:t>19</a:t>
                      </a:r>
                      <a:r>
                        <a:rPr lang="en-US" sz="1200" dirty="0">
                          <a:effectLst/>
                        </a:rPr>
                        <a:t>Н</a:t>
                      </a:r>
                      <a:r>
                        <a:rPr lang="en-US" sz="1200" baseline="-25000" dirty="0">
                          <a:effectLst/>
                        </a:rPr>
                        <a:t>35</a:t>
                      </a:r>
                      <a:r>
                        <a:rPr lang="en-US" sz="1200" dirty="0">
                          <a:effectLst/>
                        </a:rPr>
                        <a:t>СООН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(=5,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=8,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=11,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=14)</a:t>
                      </a:r>
                      <a:endParaRPr lang="ru-RU" sz="1100" dirty="0">
                        <a:effectLst/>
                      </a:endParaRPr>
                    </a:p>
                    <a:p>
                      <a:pPr marL="66675" indent="6921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3283903"/>
                  </a:ext>
                </a:extLst>
              </a:tr>
            </a:tbl>
          </a:graphicData>
        </a:graphic>
      </p:graphicFrame>
      <p:pic>
        <p:nvPicPr>
          <p:cNvPr id="18" name="image48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1602" y="3986200"/>
            <a:ext cx="3023689" cy="271682"/>
          </a:xfrm>
          <a:prstGeom prst="rect">
            <a:avLst/>
          </a:prstGeom>
        </p:spPr>
      </p:pic>
      <p:pic>
        <p:nvPicPr>
          <p:cNvPr id="19" name="image48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3954" y="4722415"/>
            <a:ext cx="3473879" cy="287759"/>
          </a:xfrm>
          <a:prstGeom prst="rect">
            <a:avLst/>
          </a:prstGeom>
        </p:spPr>
      </p:pic>
      <p:pic>
        <p:nvPicPr>
          <p:cNvPr id="20" name="image48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6766" y="5291976"/>
            <a:ext cx="3043753" cy="270251"/>
          </a:xfrm>
          <a:prstGeom prst="rect">
            <a:avLst/>
          </a:prstGeom>
        </p:spPr>
      </p:pic>
      <p:pic>
        <p:nvPicPr>
          <p:cNvPr id="21" name="image485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3533" y="5837149"/>
            <a:ext cx="3401047" cy="3038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7274" y="6273966"/>
            <a:ext cx="50707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485" indent="450215" algn="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Таблица1. </a:t>
            </a:r>
            <a:r>
              <a:rPr lang="ru-RU" b="1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b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липидов</a:t>
            </a:r>
            <a:endParaRPr lang="ru-RU" sz="1600" b="1" dirty="0">
              <a:solidFill>
                <a:srgbClr val="1F2837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867" y="673971"/>
            <a:ext cx="80508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485"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Типичными составляющими </a:t>
            </a:r>
            <a:r>
              <a:rPr lang="ru-RU" sz="2000" b="1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липидов: высшие </a:t>
            </a:r>
            <a:r>
              <a:rPr lang="ru-RU" sz="2000" b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жирные карбоновые кислоты и высшие одноатомные спирты с неразветвленной цепью </a:t>
            </a:r>
            <a:r>
              <a:rPr lang="ru-RU" sz="2000" b="1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(табл.1):</a:t>
            </a:r>
            <a:endParaRPr lang="ru-RU" sz="2000" b="1" dirty="0">
              <a:solidFill>
                <a:srgbClr val="1F2837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901" y="487124"/>
            <a:ext cx="8603673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1F2837"/>
                </a:solidFill>
                <a:latin typeface="Palatino Linotype" panose="02040502050505030304" pitchFamily="18" charset="0"/>
              </a:rPr>
              <a:t>Типичные составляющие липидов: глицерин</a:t>
            </a:r>
            <a:r>
              <a:rPr lang="ru-RU" sz="2800" b="1" dirty="0">
                <a:solidFill>
                  <a:srgbClr val="1F2837"/>
                </a:solidFill>
                <a:latin typeface="Palatino Linotype" panose="02040502050505030304" pitchFamily="18" charset="0"/>
              </a:rPr>
              <a:t>, L-</a:t>
            </a:r>
            <a:r>
              <a:rPr lang="ru-RU" sz="2800" b="1" dirty="0" err="1">
                <a:solidFill>
                  <a:srgbClr val="1F2837"/>
                </a:solidFill>
                <a:latin typeface="Palatino Linotype" panose="02040502050505030304" pitchFamily="18" charset="0"/>
              </a:rPr>
              <a:t>фосфатидная</a:t>
            </a:r>
            <a:r>
              <a:rPr lang="ru-RU" sz="2800" b="1" dirty="0">
                <a:solidFill>
                  <a:srgbClr val="1F2837"/>
                </a:solidFill>
                <a:latin typeface="Palatino Linotype" panose="02040502050505030304" pitchFamily="18" charset="0"/>
              </a:rPr>
              <a:t> кислота, </a:t>
            </a:r>
            <a:r>
              <a:rPr lang="ru-RU" sz="2800" b="1" dirty="0" err="1">
                <a:solidFill>
                  <a:srgbClr val="1F2837"/>
                </a:solidFill>
                <a:latin typeface="Palatino Linotype" panose="02040502050505030304" pitchFamily="18" charset="0"/>
              </a:rPr>
              <a:t>сфингозин</a:t>
            </a:r>
            <a:r>
              <a:rPr lang="ru-RU" sz="2800" b="1" dirty="0">
                <a:solidFill>
                  <a:srgbClr val="1F2837"/>
                </a:solidFill>
                <a:latin typeface="Palatino Linotype" panose="02040502050505030304" pitchFamily="18" charset="0"/>
              </a:rPr>
              <a:t> и холестерин: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910" y="1712935"/>
            <a:ext cx="6230995" cy="4961478"/>
          </a:xfrm>
          <a:prstGeom prst="rect">
            <a:avLst/>
          </a:prstGeom>
        </p:spPr>
      </p:pic>
      <p:pic>
        <p:nvPicPr>
          <p:cNvPr id="8194" name="Picture 2" descr="https://avatars.mds.yandex.net/i?id=014c4051e411f44addf7036d7675b07e_l-5858066-images-thumbs&amp;ref=rim&amp;n=13&amp;w=1000&amp;h=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80" y="4976249"/>
            <a:ext cx="1698163" cy="1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xn--90aw5c.xn--c1avg/images/8/8a/Chole_acid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6447" y="4402183"/>
            <a:ext cx="4365760" cy="2220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9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0913" y="182881"/>
            <a:ext cx="5550825" cy="5358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Palatino Linotype" panose="02040502050505030304" pitchFamily="18" charset="0"/>
              </a:rPr>
              <a:t>Омыляемые </a:t>
            </a:r>
            <a:r>
              <a:rPr lang="ru-RU" b="1" dirty="0" smtClean="0">
                <a:latin typeface="Palatino Linotype" panose="02040502050505030304" pitchFamily="18" charset="0"/>
              </a:rPr>
              <a:t>липиды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964682"/>
            <a:ext cx="8595359" cy="414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1F2837"/>
                </a:solidFill>
                <a:latin typeface="Palatino Linotype" panose="02040502050505030304" pitchFamily="18" charset="0"/>
              </a:rPr>
              <a:t>      </a:t>
            </a:r>
            <a:r>
              <a:rPr lang="ru-RU" sz="2000" b="1" i="1" dirty="0" smtClean="0">
                <a:solidFill>
                  <a:srgbClr val="1F2837"/>
                </a:solidFill>
                <a:latin typeface="Palatino Linotype" panose="02040502050505030304" pitchFamily="18" charset="0"/>
              </a:rPr>
              <a:t>Простые </a:t>
            </a:r>
            <a:r>
              <a:rPr lang="ru-RU" sz="2000" b="1" i="1" dirty="0">
                <a:solidFill>
                  <a:srgbClr val="1F2837"/>
                </a:solidFill>
                <a:latin typeface="Palatino Linotype" panose="02040502050505030304" pitchFamily="18" charset="0"/>
              </a:rPr>
              <a:t>липиды – </a:t>
            </a:r>
            <a:r>
              <a:rPr lang="ru-RU" sz="2000" b="1" i="1" dirty="0" err="1">
                <a:solidFill>
                  <a:srgbClr val="1F2837"/>
                </a:solidFill>
                <a:latin typeface="Palatino Linotype" panose="02040502050505030304" pitchFamily="18" charset="0"/>
              </a:rPr>
              <a:t>ацилглицеролы</a:t>
            </a:r>
            <a:r>
              <a:rPr lang="ru-RU" sz="2000" b="1" i="1" dirty="0">
                <a:solidFill>
                  <a:srgbClr val="1F2837"/>
                </a:solidFill>
                <a:latin typeface="Palatino Linotype" panose="02040502050505030304" pitchFamily="18" charset="0"/>
              </a:rPr>
              <a:t>, </a:t>
            </a:r>
            <a:r>
              <a:rPr lang="ru-RU" sz="2000" b="1" i="1" dirty="0" smtClean="0">
                <a:solidFill>
                  <a:srgbClr val="1F2837"/>
                </a:solidFill>
                <a:latin typeface="Palatino Linotype" panose="02040502050505030304" pitchFamily="18" charset="0"/>
              </a:rPr>
              <a:t>воски.</a:t>
            </a:r>
            <a:endParaRPr lang="ru-RU" sz="2000" b="1" i="1" dirty="0">
              <a:solidFill>
                <a:srgbClr val="1F2837"/>
              </a:solidFill>
              <a:latin typeface="Palatino Linotype" panose="02040502050505030304" pitchFamily="18" charset="0"/>
            </a:endParaRPr>
          </a:p>
          <a:p>
            <a:r>
              <a:rPr lang="ru-RU" sz="2000" b="1" dirty="0" err="1">
                <a:solidFill>
                  <a:srgbClr val="1F2837"/>
                </a:solidFill>
                <a:latin typeface="Palatino Linotype" panose="02040502050505030304" pitchFamily="18" charset="0"/>
              </a:rPr>
              <a:t>Ацилглицеролы</a:t>
            </a:r>
            <a:r>
              <a:rPr lang="ru-RU" sz="2000" b="1" dirty="0">
                <a:solidFill>
                  <a:srgbClr val="1F2837"/>
                </a:solidFill>
                <a:latin typeface="Palatino Linotype" panose="02040502050505030304" pitchFamily="18" charset="0"/>
              </a:rPr>
              <a:t> (жиры) являются сложными эфирами высших монокарбоновых кислот и глицерина, поэтому жиры относят к </a:t>
            </a:r>
            <a:r>
              <a:rPr lang="ru-RU" sz="2000" b="1" i="1" dirty="0">
                <a:solidFill>
                  <a:srgbClr val="1F2837"/>
                </a:solidFill>
                <a:latin typeface="Palatino Linotype" panose="02040502050505030304" pitchFamily="18" charset="0"/>
              </a:rPr>
              <a:t>триглицеридам или к </a:t>
            </a:r>
            <a:r>
              <a:rPr lang="ru-RU" sz="2000" b="1" i="1" dirty="0" err="1">
                <a:solidFill>
                  <a:srgbClr val="1F2837"/>
                </a:solidFill>
                <a:latin typeface="Palatino Linotype" panose="02040502050505030304" pitchFamily="18" charset="0"/>
              </a:rPr>
              <a:t>глицеринсодержащим</a:t>
            </a:r>
            <a:r>
              <a:rPr lang="ru-RU" sz="2000" b="1" i="1" dirty="0">
                <a:solidFill>
                  <a:srgbClr val="1F2837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rgbClr val="1F2837"/>
                </a:solidFill>
                <a:latin typeface="Palatino Linotype" panose="02040502050505030304" pitchFamily="18" charset="0"/>
              </a:rPr>
              <a:t>нейтральным </a:t>
            </a:r>
            <a:r>
              <a:rPr lang="ru-RU" sz="2000" b="1" dirty="0" smtClean="0">
                <a:solidFill>
                  <a:srgbClr val="1F2837"/>
                </a:solidFill>
                <a:latin typeface="Palatino Linotype" panose="02040502050505030304" pitchFamily="18" charset="0"/>
              </a:rPr>
              <a:t>липидам.</a:t>
            </a:r>
          </a:p>
          <a:p>
            <a:r>
              <a:rPr lang="ru-RU" sz="2000" b="1" dirty="0" smtClean="0">
                <a:solidFill>
                  <a:srgbClr val="1F2837"/>
                </a:solidFill>
                <a:latin typeface="Palatino Linotype" panose="02040502050505030304" pitchFamily="18" charset="0"/>
              </a:rPr>
              <a:t>Триглицериды</a:t>
            </a:r>
            <a:r>
              <a:rPr lang="ru-RU" sz="2000" b="1" dirty="0">
                <a:solidFill>
                  <a:srgbClr val="1F2837"/>
                </a:solidFill>
                <a:latin typeface="Palatino Linotype" panose="02040502050505030304" pitchFamily="18" charset="0"/>
              </a:rPr>
              <a:t>, в которых три кислотных радикала </a:t>
            </a:r>
            <a:r>
              <a:rPr lang="ru-RU" sz="2000" b="1" dirty="0" smtClean="0">
                <a:solidFill>
                  <a:srgbClr val="1F2837"/>
                </a:solidFill>
                <a:latin typeface="Palatino Linotype" panose="02040502050505030304" pitchFamily="18" charset="0"/>
              </a:rPr>
              <a:t>   принадлежат </a:t>
            </a:r>
            <a:r>
              <a:rPr lang="ru-RU" sz="2000" b="1" dirty="0">
                <a:solidFill>
                  <a:srgbClr val="1F2837"/>
                </a:solidFill>
                <a:latin typeface="Palatino Linotype" panose="02040502050505030304" pitchFamily="18" charset="0"/>
              </a:rPr>
              <a:t>разным жирным кислотам, </a:t>
            </a:r>
            <a:r>
              <a:rPr lang="ru-RU" sz="2000" b="1" dirty="0" smtClean="0">
                <a:solidFill>
                  <a:srgbClr val="1F2837"/>
                </a:solidFill>
                <a:latin typeface="Palatino Linotype" panose="02040502050505030304" pitchFamily="18" charset="0"/>
              </a:rPr>
              <a:t>называют смешанными</a:t>
            </a:r>
            <a:r>
              <a:rPr lang="ru-RU" sz="2000" b="1" dirty="0">
                <a:solidFill>
                  <a:srgbClr val="1F2837"/>
                </a:solidFill>
                <a:latin typeface="Palatino Linotype" panose="02040502050505030304" pitchFamily="18" charset="0"/>
              </a:rPr>
              <a:t>. Простые триглицериды содержат все три радикала одной и той же жирной кислоты, например </a:t>
            </a:r>
            <a:r>
              <a:rPr lang="ru-RU" sz="2000" b="1" dirty="0" err="1">
                <a:solidFill>
                  <a:srgbClr val="1F2837"/>
                </a:solidFill>
                <a:latin typeface="Palatino Linotype" panose="02040502050505030304" pitchFamily="18" charset="0"/>
              </a:rPr>
              <a:t>тристеароилглицерин</a:t>
            </a:r>
            <a:r>
              <a:rPr lang="ru-RU" sz="2000" b="1" dirty="0">
                <a:solidFill>
                  <a:srgbClr val="1F2837"/>
                </a:solidFill>
                <a:latin typeface="Palatino Linotype" panose="02040502050505030304" pitchFamily="18" charset="0"/>
              </a:rPr>
              <a:t> (основной </a:t>
            </a:r>
            <a:r>
              <a:rPr lang="ru-RU" sz="2000" b="1" dirty="0" smtClean="0">
                <a:solidFill>
                  <a:srgbClr val="1F2837"/>
                </a:solidFill>
                <a:latin typeface="Palatino Linotype" panose="02040502050505030304" pitchFamily="18" charset="0"/>
              </a:rPr>
              <a:t>компонент </a:t>
            </a:r>
            <a:r>
              <a:rPr lang="ru-RU" sz="2000" b="1" dirty="0">
                <a:solidFill>
                  <a:srgbClr val="1F2837"/>
                </a:solidFill>
                <a:latin typeface="Palatino Linotype" panose="02040502050505030304" pitchFamily="18" charset="0"/>
              </a:rPr>
              <a:t>свиного сала</a:t>
            </a:r>
            <a:r>
              <a:rPr lang="ru-RU" sz="2000" b="1" dirty="0" smtClean="0">
                <a:solidFill>
                  <a:srgbClr val="1F2837"/>
                </a:solidFill>
                <a:latin typeface="Palatino Linotype" panose="02040502050505030304" pitchFamily="18" charset="0"/>
              </a:rPr>
              <a:t>):</a:t>
            </a:r>
            <a:endParaRPr lang="ru-RU" sz="2000" b="1" dirty="0">
              <a:solidFill>
                <a:srgbClr val="1F2837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3627"/>
            <a:ext cx="7841732" cy="28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70" y="5257361"/>
            <a:ext cx="1349433" cy="1012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320" y="987580"/>
            <a:ext cx="867017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700" dirty="0" smtClean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Важно! </a:t>
            </a:r>
            <a:r>
              <a:rPr lang="ru-RU" sz="17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В </a:t>
            </a:r>
            <a:r>
              <a:rPr lang="ru-RU" sz="170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подкожной жировой клетчатке больше насыщенных, а в жирах печени – ненасыщенных кислот. Степень ненасыщенности триглицеридов отражается в количественной характеристике, </a:t>
            </a:r>
            <a:r>
              <a:rPr lang="ru-RU" sz="1700" u="sng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называемой йодным числом</a:t>
            </a:r>
            <a:r>
              <a:rPr lang="ru-RU" sz="170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, которое равно количеству йода (в граммах), присоединяющемуся к 100 г жира. Состав природных жиров и масел и их йодные числа различны. </a:t>
            </a:r>
            <a:endParaRPr lang="ru-RU" sz="1700" dirty="0" smtClean="0">
              <a:solidFill>
                <a:srgbClr val="1F2837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7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Например</a:t>
            </a:r>
            <a:r>
              <a:rPr lang="ru-RU" sz="170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, в сливочном масле и молоке содержится заметное количество насыщенных жирных кислот с короткой цепью, в льняном масле преобладает </a:t>
            </a:r>
            <a:r>
              <a:rPr lang="ru-RU" sz="1700" dirty="0" err="1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линолевая</a:t>
            </a:r>
            <a:r>
              <a:rPr lang="ru-RU" sz="170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кислота (62%), а в оливковом – олеиновая кислота (84%). </a:t>
            </a:r>
            <a:r>
              <a:rPr lang="ru-RU" sz="1700" dirty="0" err="1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Иодное</a:t>
            </a:r>
            <a:r>
              <a:rPr lang="ru-RU" sz="170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число принимает различные значения, например: 112 (подсолнечное масло) ÷ 124 (кукурузное масло); 101 (хлопковое масло, свиное сало – 59</a:t>
            </a:r>
            <a:r>
              <a:rPr lang="ru-RU" sz="17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).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 smtClean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Интересно! </a:t>
            </a:r>
            <a:r>
              <a:rPr lang="ru-RU" sz="17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Свежесть жира характеризуется кислотным числом – это количество граммов гидроксида калия, идущее на нейтрализацию одного грамма </a:t>
            </a:r>
            <a:r>
              <a:rPr lang="ru-RU" sz="1700" dirty="0" err="1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негидролизованного</a:t>
            </a:r>
            <a:r>
              <a:rPr lang="ru-RU" sz="17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жира. Теоретически кислотное число свежего жира равно нулю. Чем больше кислотное число, тем больше свободных жирных кислот, тем хуже качество жира. Число омыления равно числу миллиграммов гидроксида калия, идущего на взаимодействие </a:t>
            </a:r>
            <a:r>
              <a:rPr lang="ru-RU" sz="1700" dirty="0" smtClean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с 1 г гидролизованного </a:t>
            </a:r>
            <a:r>
              <a:rPr lang="ru-RU" sz="1700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жира. </a:t>
            </a:r>
            <a:endParaRPr lang="ru-RU" sz="1700" dirty="0">
              <a:solidFill>
                <a:srgbClr val="1F2837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2447" y="252121"/>
            <a:ext cx="639278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08158" y="172274"/>
            <a:ext cx="4435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Гидрогенизация </a:t>
            </a:r>
            <a:r>
              <a:rPr lang="ru-RU" sz="2800" b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жиров</a:t>
            </a:r>
            <a:endParaRPr lang="ru-RU" sz="2800" b="1" dirty="0">
              <a:solidFill>
                <a:srgbClr val="1F2837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370" y="714088"/>
            <a:ext cx="6276975" cy="8858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34" y="1474429"/>
            <a:ext cx="4022358" cy="52422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656128" y="3910890"/>
            <a:ext cx="36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Рис </a:t>
            </a:r>
            <a:r>
              <a:rPr lang="ru-RU" b="1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2. </a:t>
            </a:r>
            <a:r>
              <a:rPr lang="ru-RU" b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Гидрогенизация жиров</a:t>
            </a:r>
            <a:endParaRPr lang="ru-RU" b="1" dirty="0">
              <a:solidFill>
                <a:srgbClr val="1F283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362" y="390039"/>
            <a:ext cx="1996155" cy="38559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1F2837"/>
                </a:solidFill>
                <a:latin typeface="Palatino Linotype" panose="02040502050505030304" pitchFamily="18" charset="0"/>
              </a:rPr>
              <a:t>Воски</a:t>
            </a:r>
            <a:endParaRPr lang="ru-RU" dirty="0">
              <a:solidFill>
                <a:srgbClr val="1F2837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638" y="1042010"/>
            <a:ext cx="841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Воски</a:t>
            </a:r>
            <a:r>
              <a:rPr lang="ru-RU" sz="200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представляют собой сложные эфиры высших жирных насыщенных монокарбоновых кислот с </a:t>
            </a:r>
            <a:r>
              <a:rPr lang="ru-RU" sz="2000" dirty="0" err="1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неразветвлённой</a:t>
            </a:r>
            <a:r>
              <a:rPr lang="ru-RU" sz="200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цепью и высших одноатомных спиртов также с </a:t>
            </a:r>
            <a:r>
              <a:rPr lang="ru-RU" sz="2000" dirty="0" err="1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неразветвлённой</a:t>
            </a:r>
            <a:r>
              <a:rPr lang="ru-RU" sz="200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цепью.</a:t>
            </a:r>
          </a:p>
          <a:p>
            <a:pPr indent="450215" algn="just">
              <a:spcAft>
                <a:spcPts val="0"/>
              </a:spcAft>
            </a:pPr>
            <a:r>
              <a:rPr lang="ru-RU" sz="2000" i="1" dirty="0" smtClean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!!! В </a:t>
            </a:r>
            <a:r>
              <a:rPr lang="ru-RU" sz="2000" i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их состав входят остатки кислот, содержащих, как правило, чётное число атомов углерода: пальмитиновая (С</a:t>
            </a:r>
            <a:r>
              <a:rPr lang="ru-RU" sz="2000" i="1" baseline="-2500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16</a:t>
            </a:r>
            <a:r>
              <a:rPr lang="ru-RU" sz="2000" i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), стеариновая (С</a:t>
            </a:r>
            <a:r>
              <a:rPr lang="ru-RU" sz="2000" i="1" baseline="-2500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18</a:t>
            </a:r>
            <a:r>
              <a:rPr lang="ru-RU" sz="2000" i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). Кислоты с меньшим числом атомов углерода (С</a:t>
            </a:r>
            <a:r>
              <a:rPr lang="ru-RU" sz="2000" i="1" baseline="-2500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12</a:t>
            </a:r>
            <a:r>
              <a:rPr lang="ru-RU" sz="2000" i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и С</a:t>
            </a:r>
            <a:r>
              <a:rPr lang="ru-RU" sz="2000" i="1" baseline="-2500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14</a:t>
            </a:r>
            <a:r>
              <a:rPr lang="ru-RU" sz="2000" i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) и с </a:t>
            </a:r>
            <a:r>
              <a:rPr lang="ru-RU" sz="2000" i="1" dirty="0" err="1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бόльшим</a:t>
            </a:r>
            <a:r>
              <a:rPr lang="ru-RU" sz="2000" i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(до С</a:t>
            </a:r>
            <a:r>
              <a:rPr lang="ru-RU" sz="2000" i="1" baseline="-25000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28</a:t>
            </a:r>
            <a:r>
              <a:rPr lang="ru-RU" sz="2000" i="1" dirty="0">
                <a:solidFill>
                  <a:srgbClr val="1F2837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) встречаются лишь в небольших количествах.</a:t>
            </a:r>
            <a:endParaRPr lang="ru-RU" sz="2000" i="1" dirty="0">
              <a:solidFill>
                <a:srgbClr val="1F2837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3006" y="3894803"/>
            <a:ext cx="2117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Природные воски </a:t>
            </a:r>
            <a:endParaRPr lang="ru-RU" b="1" dirty="0"/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415638" y="4394374"/>
            <a:ext cx="3032125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O</a:t>
            </a:r>
            <a:endParaRPr lang="ru-RU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||</a:t>
            </a:r>
            <a:r>
              <a:rPr lang="en-US" sz="1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 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C — O — 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спермацет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(добывается из китового жира)</a:t>
            </a: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3941822" y="4394374"/>
            <a:ext cx="3375025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O</a:t>
            </a:r>
            <a:endParaRPr lang="ru-RU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||</a:t>
            </a:r>
            <a:endParaRPr lang="ru-RU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C — O — 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триаконтиловый эфир гексакозановой кислоты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(основной компонет пальмового масла)</a:t>
            </a: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515392" y="5908675"/>
            <a:ext cx="3032125" cy="70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O</a:t>
            </a:r>
            <a:endParaRPr lang="ru-RU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||</a:t>
            </a:r>
            <a:endParaRPr lang="ru-RU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24-26 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C — O — (CH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29-31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пчелиный воск</a:t>
            </a: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4284722" y="5756275"/>
            <a:ext cx="3032125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O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||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23-27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C — O — (CH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31-33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карнаубский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воск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(выделяется на листьях бразильской пальмы)</a:t>
            </a:r>
          </a:p>
        </p:txBody>
      </p:sp>
    </p:spTree>
    <p:extLst>
      <p:ext uri="{BB962C8B-B14F-4D97-AF65-F5344CB8AC3E}">
        <p14:creationId xmlns:p14="http://schemas.microsoft.com/office/powerpoint/2010/main" val="26067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1930</Words>
  <Application>Microsoft Office PowerPoint</Application>
  <PresentationFormat>Экран (4:3)</PresentationFormat>
  <Paragraphs>609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Cambria Math</vt:lpstr>
      <vt:lpstr>Palatino Linotype</vt:lpstr>
      <vt:lpstr>Times New Roman</vt:lpstr>
      <vt:lpstr>Wingdings</vt:lpstr>
      <vt:lpstr>Тема Office</vt:lpstr>
      <vt:lpstr>Биоорганическая химия: биополимеры и биорегуляторы. Алкалоиды: классификация, биологическая активность. Омыляемые и неомыляемые липиды. Витамины.</vt:lpstr>
      <vt:lpstr>Рассматриваемые вопросы</vt:lpstr>
      <vt:lpstr>Презентация PowerPoint</vt:lpstr>
      <vt:lpstr>Презентация PowerPoint</vt:lpstr>
      <vt:lpstr>Типичные составляющие липидов: глицерин, L-фосфатидная кислота, сфингозин и холестерин:</vt:lpstr>
      <vt:lpstr>Омыляемые липиды</vt:lpstr>
      <vt:lpstr>Презентация PowerPoint</vt:lpstr>
      <vt:lpstr>Презентация PowerPoint</vt:lpstr>
      <vt:lpstr>Воски</vt:lpstr>
      <vt:lpstr>Презентация PowerPoint</vt:lpstr>
      <vt:lpstr>Презентация PowerPoint</vt:lpstr>
      <vt:lpstr>Презентация PowerPoint</vt:lpstr>
      <vt:lpstr>Презентация PowerPoint</vt:lpstr>
      <vt:lpstr>Сфинголипиды.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MyPC</cp:lastModifiedBy>
  <cp:revision>71</cp:revision>
  <dcterms:created xsi:type="dcterms:W3CDTF">2020-10-04T10:36:00Z</dcterms:created>
  <dcterms:modified xsi:type="dcterms:W3CDTF">2022-09-17T10:51:46Z</dcterms:modified>
</cp:coreProperties>
</file>